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4" r:id="rId3"/>
    <p:sldId id="266" r:id="rId4"/>
    <p:sldId id="265" r:id="rId5"/>
    <p:sldId id="268" r:id="rId6"/>
    <p:sldId id="267" r:id="rId7"/>
    <p:sldId id="269" r:id="rId8"/>
    <p:sldId id="270" r:id="rId9"/>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548" y="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7/22/2026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80/02640410050120078" TargetMode="External"/><Relationship Id="rId2" Type="http://schemas.openxmlformats.org/officeDocument/2006/relationships/hyperlink" Target="https://doi.org/10.3389/fpsyg.2020.607710" TargetMode="External"/><Relationship Id="rId1" Type="http://schemas.openxmlformats.org/officeDocument/2006/relationships/slideLayout" Target="../slideLayouts/slideLayout5.xml"/><Relationship Id="rId4" Type="http://schemas.openxmlformats.org/officeDocument/2006/relationships/hyperlink" Target="https://doi.org/10.2165/00007256-200838090-000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290102" y="0"/>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838200" y="3987819"/>
            <a:ext cx="15138400" cy="5524589"/>
          </a:xfrm>
          <a:prstGeom prst="rect">
            <a:avLst/>
          </a:prstGeom>
        </p:spPr>
        <p:txBody>
          <a:bodyPr vert="horz" wrap="square" lIns="0" tIns="12700" rIns="0" bIns="0" rtlCol="0">
            <a:spAutoFit/>
          </a:bodyPr>
          <a:lstStyle/>
          <a:p>
            <a:pPr marL="12700" marR="5080">
              <a:spcBef>
                <a:spcPts val="100"/>
              </a:spcBef>
            </a:pPr>
            <a:r>
              <a:rPr lang="en-US" sz="4800" b="1" dirty="0"/>
              <a:t>Identification of Indonesian Pencak Silat Athletes' Talent Based on Psychometrics and Sport Science: Adaptation of the Talent Identification Questionnaire for Ages 12-15 Years</a:t>
            </a:r>
            <a:endParaRPr lang="en-ID" sz="4800" dirty="0"/>
          </a:p>
          <a:p>
            <a:pPr marL="12700" marR="8210550">
              <a:spcBef>
                <a:spcPts val="11850"/>
              </a:spcBef>
              <a:tabLst>
                <a:tab pos="4214813" algn="l"/>
              </a:tabLst>
            </a:pPr>
            <a:r>
              <a:rPr lang="en-ID" sz="3350" b="1" dirty="0">
                <a:solidFill>
                  <a:srgbClr val="FFFFFF"/>
                </a:solidFill>
                <a:latin typeface="Trebuchet MS"/>
                <a:cs typeface="Trebuchet MS"/>
              </a:rPr>
              <a:t>Juriana et all (2026)                 </a:t>
            </a:r>
            <a:r>
              <a:rPr lang="en-US" sz="3350" b="1" dirty="0">
                <a:solidFill>
                  <a:srgbClr val="FFFFFF"/>
                </a:solidFill>
                <a:latin typeface="Trebuchet MS"/>
                <a:cs typeface="Trebuchet MS"/>
              </a:rPr>
              <a:t>Universitas Negeri Jakarta</a:t>
            </a:r>
            <a:endParaRPr sz="3350" dirty="0">
              <a:latin typeface="Trebuchet MS"/>
              <a:cs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ED956F-1ED6-1FFC-A2D1-7471D23D8D4D}"/>
              </a:ext>
            </a:extLst>
          </p:cNvPr>
          <p:cNvSpPr txBox="1"/>
          <p:nvPr/>
        </p:nvSpPr>
        <p:spPr>
          <a:xfrm>
            <a:off x="4868333" y="17145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INTRODUCTION</a:t>
            </a:r>
            <a:endParaRPr lang="en-ID" sz="8800" b="1" dirty="0">
              <a:latin typeface="Trebuchet MS" panose="020B0603020202020204" pitchFamily="34" charset="0"/>
            </a:endParaRPr>
          </a:p>
        </p:txBody>
      </p:sp>
      <p:sp>
        <p:nvSpPr>
          <p:cNvPr id="4" name="TextBox 3">
            <a:extLst>
              <a:ext uri="{FF2B5EF4-FFF2-40B4-BE49-F238E27FC236}">
                <a16:creationId xmlns:a16="http://schemas.microsoft.com/office/drawing/2014/main" id="{D807DB7B-6203-EF79-4887-2EE7D1260665}"/>
              </a:ext>
            </a:extLst>
          </p:cNvPr>
          <p:cNvSpPr txBox="1"/>
          <p:nvPr/>
        </p:nvSpPr>
        <p:spPr>
          <a:xfrm>
            <a:off x="1752600" y="3848100"/>
            <a:ext cx="15392400" cy="5262979"/>
          </a:xfrm>
          <a:prstGeom prst="rect">
            <a:avLst/>
          </a:prstGeom>
          <a:noFill/>
        </p:spPr>
        <p:txBody>
          <a:bodyPr wrap="square" rtlCol="0">
            <a:spAutoFit/>
          </a:bodyPr>
          <a:lstStyle/>
          <a:p>
            <a:pPr marL="285750" indent="-285750">
              <a:buFont typeface="Arial" panose="020B0604020202020204" pitchFamily="34" charset="0"/>
              <a:buChar char="•"/>
            </a:pPr>
            <a:r>
              <a:rPr lang="en-ID" sz="2800" dirty="0">
                <a:latin typeface="Trebuchet MS" panose="020B0603020202020204" pitchFamily="34" charset="0"/>
              </a:rPr>
              <a:t>Over the past two decades, advances in sport science have substantially transformed the paradigm of athlete development from selecting athletes based primarily on current performance toward identifying individuals with the greatest potential for future elite achievement</a:t>
            </a:r>
          </a:p>
          <a:p>
            <a:pPr marL="285750" indent="-285750">
              <a:buFont typeface="Arial" panose="020B0604020202020204" pitchFamily="34" charset="0"/>
              <a:buChar char="•"/>
            </a:pPr>
            <a:r>
              <a:rPr lang="en-ID" sz="2800" dirty="0">
                <a:latin typeface="Trebuchet MS" panose="020B0603020202020204" pitchFamily="34" charset="0"/>
              </a:rPr>
              <a:t>Talent identification has become a fundamental component of contemporary athlete development systems </a:t>
            </a:r>
          </a:p>
          <a:p>
            <a:pPr marL="285750" indent="-285750">
              <a:buFont typeface="Arial" panose="020B0604020202020204" pitchFamily="34" charset="0"/>
              <a:buChar char="•"/>
            </a:pPr>
            <a:r>
              <a:rPr lang="en-ID" sz="2800" dirty="0">
                <a:latin typeface="Trebuchet MS" panose="020B0603020202020204" pitchFamily="34" charset="0"/>
              </a:rPr>
              <a:t>Among Indonesia's priority sports, Pencak Silat represents a unique context for talent identification because it combines cultural heritage with high-performance international competition</a:t>
            </a:r>
          </a:p>
          <a:p>
            <a:pPr marL="285750" indent="-285750">
              <a:buFont typeface="Arial" panose="020B0604020202020204" pitchFamily="34" charset="0"/>
              <a:buChar char="•"/>
            </a:pPr>
            <a:r>
              <a:rPr lang="en-ID" sz="2800" dirty="0">
                <a:latin typeface="Trebuchet MS" panose="020B0603020202020204" pitchFamily="34" charset="0"/>
              </a:rPr>
              <a:t>Pencak Silat requires a multidimensional assessment approach capable of evaluating both current competencies and future developmental potential (</a:t>
            </a:r>
            <a:r>
              <a:rPr lang="en-ID" sz="2800" dirty="0" err="1">
                <a:latin typeface="Trebuchet MS" panose="020B0603020202020204" pitchFamily="34" charset="0"/>
              </a:rPr>
              <a:t>Vaeyens</a:t>
            </a:r>
            <a:r>
              <a:rPr lang="en-ID" sz="2800" dirty="0">
                <a:latin typeface="Trebuchet MS" panose="020B0603020202020204" pitchFamily="34" charset="0"/>
              </a:rPr>
              <a:t> et al., 2008; Baker et al., 2020).</a:t>
            </a:r>
          </a:p>
        </p:txBody>
      </p:sp>
    </p:spTree>
    <p:extLst>
      <p:ext uri="{BB962C8B-B14F-4D97-AF65-F5344CB8AC3E}">
        <p14:creationId xmlns:p14="http://schemas.microsoft.com/office/powerpoint/2010/main" val="695704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0749-1918-D63F-6F62-1B28B281971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B55B370-836B-42D3-95AF-86ED962C77E0}"/>
              </a:ext>
            </a:extLst>
          </p:cNvPr>
          <p:cNvSpPr txBox="1"/>
          <p:nvPr/>
        </p:nvSpPr>
        <p:spPr>
          <a:xfrm>
            <a:off x="4495800" y="8763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INTRODUCTION</a:t>
            </a:r>
            <a:endParaRPr lang="en-ID" sz="8800" b="1" dirty="0">
              <a:latin typeface="Trebuchet MS" panose="020B0603020202020204" pitchFamily="34" charset="0"/>
            </a:endParaRPr>
          </a:p>
        </p:txBody>
      </p:sp>
      <p:sp>
        <p:nvSpPr>
          <p:cNvPr id="4" name="TextBox 3">
            <a:extLst>
              <a:ext uri="{FF2B5EF4-FFF2-40B4-BE49-F238E27FC236}">
                <a16:creationId xmlns:a16="http://schemas.microsoft.com/office/drawing/2014/main" id="{57A8FF5D-E08B-758C-94E8-CBD7DEF7543B}"/>
              </a:ext>
            </a:extLst>
          </p:cNvPr>
          <p:cNvSpPr txBox="1"/>
          <p:nvPr/>
        </p:nvSpPr>
        <p:spPr>
          <a:xfrm>
            <a:off x="1981200" y="3314700"/>
            <a:ext cx="15392400" cy="6555641"/>
          </a:xfrm>
          <a:prstGeom prst="rect">
            <a:avLst/>
          </a:prstGeom>
          <a:noFill/>
        </p:spPr>
        <p:txBody>
          <a:bodyPr wrap="square" rtlCol="0">
            <a:spAutoFit/>
          </a:bodyPr>
          <a:lstStyle/>
          <a:p>
            <a:pPr marL="285750" indent="-285750">
              <a:buFont typeface="Arial" panose="020B0604020202020204" pitchFamily="34" charset="0"/>
              <a:buChar char="•"/>
            </a:pPr>
            <a:r>
              <a:rPr lang="en-ID" sz="2800" dirty="0">
                <a:latin typeface="Trebuchet MS" panose="020B0603020202020204" pitchFamily="34" charset="0"/>
              </a:rPr>
              <a:t>Athletes aged 12–15 years represent a particularly important developmental phase because they are transitioning from fundamental skill acquisition toward sport-specific specialization. Therefore, talent identification conducted during this period is expected to provide stronger predictive value regarding future elite performance.</a:t>
            </a:r>
          </a:p>
          <a:p>
            <a:pPr marL="285750" indent="-285750">
              <a:buFont typeface="Arial" panose="020B0604020202020204" pitchFamily="34" charset="0"/>
              <a:buChar char="•"/>
            </a:pPr>
            <a:r>
              <a:rPr lang="en-ID" sz="2800" dirty="0">
                <a:latin typeface="Trebuchet MS" panose="020B0603020202020204" pitchFamily="34" charset="0"/>
              </a:rPr>
              <a:t>One comprehensive multidimensional instrument developed for talent identification is the Talent Identification Questionnaire (TIQ). </a:t>
            </a:r>
          </a:p>
          <a:p>
            <a:pPr marL="285750" indent="-285750">
              <a:buFont typeface="Arial" panose="020B0604020202020204" pitchFamily="34" charset="0"/>
              <a:buChar char="•"/>
            </a:pPr>
            <a:r>
              <a:rPr lang="en-ID" sz="2800" dirty="0">
                <a:latin typeface="Trebuchet MS" panose="020B0603020202020204" pitchFamily="34" charset="0"/>
              </a:rPr>
              <a:t>No Indonesian version of the TIQ has been systematically translated, culturally adapted, and psychometrically validated for young Pencak Silat athletes. </a:t>
            </a:r>
          </a:p>
          <a:p>
            <a:pPr marL="285750" indent="-285750">
              <a:buFont typeface="Arial" panose="020B0604020202020204" pitchFamily="34" charset="0"/>
              <a:buChar char="•"/>
            </a:pPr>
            <a:r>
              <a:rPr lang="en-ID" sz="2800" dirty="0">
                <a:latin typeface="Trebuchet MS" panose="020B0603020202020204" pitchFamily="34" charset="0"/>
              </a:rPr>
              <a:t>This study aims to conduct the cross-cultural adaptation and psychometric validation of the Talent Identification Questionnaire (TIQ) for Indonesian Pencak Silat athletes aged 12–15 years using Rasch Measurement Theory.</a:t>
            </a:r>
          </a:p>
          <a:p>
            <a:pPr marL="285750" indent="-285750">
              <a:buFont typeface="Arial" panose="020B0604020202020204" pitchFamily="34" charset="0"/>
              <a:buChar char="•"/>
            </a:pPr>
            <a:r>
              <a:rPr lang="en-ID" sz="2800" dirty="0">
                <a:latin typeface="Trebuchet MS" panose="020B0603020202020204" pitchFamily="34" charset="0"/>
              </a:rPr>
              <a:t>The psychometric properties of the TIQ using Rasch Measurement Theory strengthen evidence-based athlete development by providing a standardized assessment instrument that reflects both international theoretical frameworks and the cultural characteristics of Indonesian athletes.</a:t>
            </a:r>
          </a:p>
        </p:txBody>
      </p:sp>
    </p:spTree>
    <p:extLst>
      <p:ext uri="{BB962C8B-B14F-4D97-AF65-F5344CB8AC3E}">
        <p14:creationId xmlns:p14="http://schemas.microsoft.com/office/powerpoint/2010/main" val="3444628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972CB-89C3-50BA-CC1A-53A5F4B65F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06E8E20-7AB2-FD86-671E-BA345D3B2F88}"/>
              </a:ext>
            </a:extLst>
          </p:cNvPr>
          <p:cNvSpPr txBox="1"/>
          <p:nvPr/>
        </p:nvSpPr>
        <p:spPr>
          <a:xfrm>
            <a:off x="2286000" y="17145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METHODS</a:t>
            </a:r>
            <a:endParaRPr lang="en-ID" sz="8800" b="1" dirty="0">
              <a:latin typeface="Trebuchet MS" panose="020B0603020202020204" pitchFamily="34" charset="0"/>
            </a:endParaRPr>
          </a:p>
        </p:txBody>
      </p:sp>
      <p:sp>
        <p:nvSpPr>
          <p:cNvPr id="3" name="TextBox 2">
            <a:extLst>
              <a:ext uri="{FF2B5EF4-FFF2-40B4-BE49-F238E27FC236}">
                <a16:creationId xmlns:a16="http://schemas.microsoft.com/office/drawing/2014/main" id="{09C7411C-00B8-F571-FAA4-59381B9E286D}"/>
              </a:ext>
            </a:extLst>
          </p:cNvPr>
          <p:cNvSpPr txBox="1"/>
          <p:nvPr/>
        </p:nvSpPr>
        <p:spPr>
          <a:xfrm>
            <a:off x="2057400" y="3619500"/>
            <a:ext cx="13944600" cy="5970865"/>
          </a:xfrm>
          <a:prstGeom prst="rect">
            <a:avLst/>
          </a:prstGeom>
          <a:noFill/>
        </p:spPr>
        <p:txBody>
          <a:bodyPr wrap="square" rtlCol="0">
            <a:spAutoFit/>
          </a:bodyPr>
          <a:lstStyle/>
          <a:p>
            <a:pPr marL="285750" indent="-285750">
              <a:buFont typeface="Arial" panose="020B0604020202020204" pitchFamily="34" charset="0"/>
              <a:buChar char="•"/>
            </a:pPr>
            <a:r>
              <a:rPr lang="en-ID" sz="2800" dirty="0">
                <a:latin typeface="Trebuchet MS" panose="020B0603020202020204" pitchFamily="34" charset="0"/>
              </a:rPr>
              <a:t>This study employed a quantitative cross-sectional design focusing on the cross-cultural adaptation</a:t>
            </a:r>
          </a:p>
          <a:p>
            <a:pPr marL="285750" indent="-285750">
              <a:buFont typeface="Arial" panose="020B0604020202020204" pitchFamily="34" charset="0"/>
              <a:buChar char="•"/>
            </a:pPr>
            <a:r>
              <a:rPr lang="en-ID" sz="2800" dirty="0">
                <a:latin typeface="Trebuchet MS" panose="020B0603020202020204" pitchFamily="34" charset="0"/>
              </a:rPr>
              <a:t>Sample of this research is Indonesian Pencak Silat athletes aged between 12 and 15 years who were actively participating in structured training programs at sport clubs, martial arts schools, and athlete development </a:t>
            </a:r>
            <a:r>
              <a:rPr lang="en-ID" sz="2800" dirty="0" err="1">
                <a:latin typeface="Trebuchet MS" panose="020B0603020202020204" pitchFamily="34" charset="0"/>
              </a:rPr>
              <a:t>centers</a:t>
            </a:r>
            <a:r>
              <a:rPr lang="en-ID" sz="2800" dirty="0">
                <a:latin typeface="Trebuchet MS" panose="020B0603020202020204" pitchFamily="34" charset="0"/>
              </a:rPr>
              <a:t> in Jakarta</a:t>
            </a:r>
          </a:p>
          <a:p>
            <a:pPr marL="285750" indent="-285750">
              <a:buFont typeface="Arial" panose="020B0604020202020204" pitchFamily="34" charset="0"/>
              <a:buChar char="•"/>
            </a:pPr>
            <a:r>
              <a:rPr lang="en-ID" sz="2800" dirty="0">
                <a:latin typeface="Trebuchet MS" panose="020B0603020202020204" pitchFamily="34" charset="0"/>
              </a:rPr>
              <a:t>118 athletes participated in a pilot study and 409 athletes participated in the main field study </a:t>
            </a:r>
          </a:p>
          <a:p>
            <a:pPr marL="285750" indent="-285750">
              <a:buFont typeface="Arial" panose="020B0604020202020204" pitchFamily="34" charset="0"/>
              <a:buChar char="•"/>
            </a:pPr>
            <a:r>
              <a:rPr lang="en-ID" sz="2800" dirty="0">
                <a:latin typeface="Trebuchet MS" panose="020B0603020202020204" pitchFamily="34" charset="0"/>
              </a:rPr>
              <a:t>The instrument used in this study was the Talent Identification Questionnaire (TIQ) with five theoretical domains: anthropometric predictors, physiological predictors, technical skills, sociological factors, and psychological characteristics (Reilly et al., 2000; Mola &amp; Shaw, 2024).</a:t>
            </a:r>
          </a:p>
          <a:p>
            <a:pPr marL="285750" indent="-285750">
              <a:buFont typeface="Arial" panose="020B0604020202020204" pitchFamily="34" charset="0"/>
              <a:buChar char="•"/>
            </a:pPr>
            <a:r>
              <a:rPr lang="en-ID" sz="2800" dirty="0">
                <a:latin typeface="Trebuchet MS" panose="020B0603020202020204" pitchFamily="34" charset="0"/>
              </a:rPr>
              <a:t>Data analysis was conducted using </a:t>
            </a:r>
            <a:r>
              <a:rPr lang="en-ID" sz="2800" dirty="0" err="1">
                <a:latin typeface="Trebuchet MS" panose="020B0603020202020204" pitchFamily="34" charset="0"/>
              </a:rPr>
              <a:t>Winsteps</a:t>
            </a:r>
            <a:r>
              <a:rPr lang="en-ID" sz="2800" dirty="0">
                <a:latin typeface="Trebuchet MS" panose="020B0603020202020204" pitchFamily="34" charset="0"/>
              </a:rPr>
              <a:t> software based on the Rasch Rating Scale Model.</a:t>
            </a:r>
          </a:p>
          <a:p>
            <a:endParaRPr lang="en-ID" dirty="0"/>
          </a:p>
        </p:txBody>
      </p:sp>
    </p:spTree>
    <p:extLst>
      <p:ext uri="{BB962C8B-B14F-4D97-AF65-F5344CB8AC3E}">
        <p14:creationId xmlns:p14="http://schemas.microsoft.com/office/powerpoint/2010/main" val="309340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54725-99E7-321A-6B39-15FF3B5BF00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48A6DE5-48F1-BCD5-0E6E-7D4BBAB54F87}"/>
              </a:ext>
            </a:extLst>
          </p:cNvPr>
          <p:cNvSpPr txBox="1"/>
          <p:nvPr/>
        </p:nvSpPr>
        <p:spPr>
          <a:xfrm>
            <a:off x="3657600" y="20193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RESULT &amp; DISCUSSION</a:t>
            </a:r>
            <a:endParaRPr lang="en-ID" sz="8800" b="1" dirty="0">
              <a:latin typeface="Trebuchet MS" panose="020B0603020202020204" pitchFamily="34" charset="0"/>
            </a:endParaRPr>
          </a:p>
        </p:txBody>
      </p:sp>
      <p:sp>
        <p:nvSpPr>
          <p:cNvPr id="2" name="TextBox 1">
            <a:extLst>
              <a:ext uri="{FF2B5EF4-FFF2-40B4-BE49-F238E27FC236}">
                <a16:creationId xmlns:a16="http://schemas.microsoft.com/office/drawing/2014/main" id="{C9CCB6EF-A198-542F-EE3D-345F7917EBDC}"/>
              </a:ext>
            </a:extLst>
          </p:cNvPr>
          <p:cNvSpPr txBox="1"/>
          <p:nvPr/>
        </p:nvSpPr>
        <p:spPr>
          <a:xfrm>
            <a:off x="1676400" y="3924300"/>
            <a:ext cx="15087600" cy="5909310"/>
          </a:xfrm>
          <a:prstGeom prst="rect">
            <a:avLst/>
          </a:prstGeom>
          <a:noFill/>
        </p:spPr>
        <p:txBody>
          <a:bodyPr wrap="square" rtlCol="0">
            <a:spAutoFit/>
          </a:bodyPr>
          <a:lstStyle/>
          <a:p>
            <a:pPr marL="285750" indent="-285750">
              <a:buFont typeface="Arial" panose="020B0604020202020204" pitchFamily="34" charset="0"/>
              <a:buChar char="•"/>
            </a:pPr>
            <a:r>
              <a:rPr lang="en-ID" sz="2400" dirty="0">
                <a:latin typeface="Trebuchet MS" panose="020B0603020202020204" pitchFamily="34" charset="0"/>
              </a:rPr>
              <a:t>159 male athletes (38.9%) and 250 female athletes (61.1%). 115 participants (28.1%) were 12 years old, 98 (24.0%) were 13 years old, 89 (21.8%) were 14 years old, and 107 (26.2%) were 15 years old, trained for one year (30.3%), followed by five years or more (24.2%), three years (20.3%), two years (15.2%), and four years (10.0%). </a:t>
            </a:r>
          </a:p>
          <a:p>
            <a:pPr marL="285750" indent="-285750">
              <a:buFont typeface="Arial" panose="020B0604020202020204" pitchFamily="34" charset="0"/>
              <a:buChar char="•"/>
            </a:pPr>
            <a:r>
              <a:rPr lang="en-ID" sz="2400" dirty="0">
                <a:latin typeface="Trebuchet MS" panose="020B0603020202020204" pitchFamily="34" charset="0"/>
              </a:rPr>
              <a:t>data screening process identified 59 outlier cases, 350 respondents who met the required data quality criteria.</a:t>
            </a:r>
          </a:p>
          <a:p>
            <a:pPr marL="285750" indent="-285750">
              <a:buFont typeface="Arial" panose="020B0604020202020204" pitchFamily="34" charset="0"/>
              <a:buChar char="•"/>
            </a:pPr>
            <a:r>
              <a:rPr lang="en-ID" sz="2400" dirty="0">
                <a:latin typeface="Trebuchet MS" panose="020B0603020202020204" pitchFamily="34" charset="0"/>
              </a:rPr>
              <a:t>The Confirmatory Factor Analysis (CFA) demonstrated that the proposed measurement model achieved an excellent level of model fit, supporting the adequacy of the proposed five-factor structure of the Talent Identification Questionnaire. </a:t>
            </a:r>
          </a:p>
          <a:p>
            <a:pPr marL="285750" indent="-285750">
              <a:buFont typeface="Arial" panose="020B0604020202020204" pitchFamily="34" charset="0"/>
              <a:buChar char="•"/>
            </a:pPr>
            <a:r>
              <a:rPr lang="en-ID" sz="2400" dirty="0">
                <a:latin typeface="Trebuchet MS" panose="020B0603020202020204" pitchFamily="34" charset="0"/>
              </a:rPr>
              <a:t>that most indicators demonstrated satisfactory loadings exceeding 0.50, whereas several indicators exhibited strong factor loadings greater than 0.70, particularly within the psychological and technical skills dimensions</a:t>
            </a:r>
          </a:p>
          <a:p>
            <a:pPr marL="285750" indent="-285750">
              <a:buFont typeface="Arial" panose="020B0604020202020204" pitchFamily="34" charset="0"/>
              <a:buChar char="•"/>
            </a:pPr>
            <a:r>
              <a:rPr lang="en-ID" sz="2400" dirty="0">
                <a:latin typeface="Trebuchet MS" panose="020B0603020202020204" pitchFamily="34" charset="0"/>
              </a:rPr>
              <a:t>with an Aiken's V coefficient of 0.85, indicating high content validity. </a:t>
            </a:r>
          </a:p>
          <a:p>
            <a:pPr marL="285750" indent="-285750">
              <a:buFont typeface="Arial" panose="020B0604020202020204" pitchFamily="34" charset="0"/>
              <a:buChar char="•"/>
            </a:pPr>
            <a:r>
              <a:rPr lang="en-ID" sz="2400" dirty="0">
                <a:latin typeface="Trebuchet MS" panose="020B0603020202020204" pitchFamily="34" charset="0"/>
              </a:rPr>
              <a:t>the instrument demonstrated excellent reliability, reflected by a Person Reliability of 0.94, Item Reliability of 0.99, and Cronbach's alpha of 0.95.</a:t>
            </a:r>
          </a:p>
          <a:p>
            <a:pPr marL="285750" indent="-285750">
              <a:buFont typeface="Arial" panose="020B0604020202020204" pitchFamily="34" charset="0"/>
              <a:buChar char="•"/>
            </a:pPr>
            <a:endParaRPr lang="en-ID" dirty="0"/>
          </a:p>
        </p:txBody>
      </p:sp>
    </p:spTree>
    <p:extLst>
      <p:ext uri="{BB962C8B-B14F-4D97-AF65-F5344CB8AC3E}">
        <p14:creationId xmlns:p14="http://schemas.microsoft.com/office/powerpoint/2010/main" val="1788690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45E01D-A52B-46DB-8A80-668E275A2D9F}"/>
              </a:ext>
            </a:extLst>
          </p:cNvPr>
          <p:cNvSpPr txBox="1"/>
          <p:nvPr/>
        </p:nvSpPr>
        <p:spPr>
          <a:xfrm>
            <a:off x="3962400" y="14097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RESULT &amp; DISCUSSION</a:t>
            </a:r>
            <a:endParaRPr lang="en-ID" sz="8800" b="1" dirty="0">
              <a:latin typeface="Trebuchet MS" panose="020B0603020202020204" pitchFamily="34" charset="0"/>
            </a:endParaRPr>
          </a:p>
        </p:txBody>
      </p:sp>
      <p:sp>
        <p:nvSpPr>
          <p:cNvPr id="4" name="TextBox 3">
            <a:extLst>
              <a:ext uri="{FF2B5EF4-FFF2-40B4-BE49-F238E27FC236}">
                <a16:creationId xmlns:a16="http://schemas.microsoft.com/office/drawing/2014/main" id="{4413EDE0-14C3-069C-1887-F8D155E55D91}"/>
              </a:ext>
            </a:extLst>
          </p:cNvPr>
          <p:cNvSpPr txBox="1"/>
          <p:nvPr/>
        </p:nvSpPr>
        <p:spPr>
          <a:xfrm>
            <a:off x="1752600" y="3465850"/>
            <a:ext cx="15316200" cy="6001643"/>
          </a:xfrm>
          <a:prstGeom prst="rect">
            <a:avLst/>
          </a:prstGeom>
          <a:noFill/>
        </p:spPr>
        <p:txBody>
          <a:bodyPr wrap="square" rtlCol="0">
            <a:spAutoFit/>
          </a:bodyPr>
          <a:lstStyle/>
          <a:p>
            <a:pPr marL="285750" indent="-285750">
              <a:buFont typeface="Arial" panose="020B0604020202020204" pitchFamily="34" charset="0"/>
              <a:buChar char="•"/>
            </a:pPr>
            <a:r>
              <a:rPr lang="en-ID" sz="2400" dirty="0"/>
              <a:t>Proposed five-dimensional structure adequately represents the multidimensional construct of sport talent identification. This finding is consistent with contemporary perspectives on talent identification, which emphasize that athletic excellence results from the interaction of biological, physiological, technical, psychological, and social factors rather than from a single performance indicator (Baker, 2017; Baker et al., 2020; Reilly et al., 2000)</a:t>
            </a:r>
          </a:p>
          <a:p>
            <a:pPr marL="285750" indent="-285750">
              <a:buFont typeface="Arial" panose="020B0604020202020204" pitchFamily="34" charset="0"/>
              <a:buChar char="•"/>
            </a:pPr>
            <a:r>
              <a:rPr lang="en-ID" sz="2400" dirty="0"/>
              <a:t>The findings also reinforce the principles of the Long-Term Athlete Development (LTAD) framework, which emphasizes that talent identification during early adolescence should incorporate multiple developmental domains (</a:t>
            </a:r>
            <a:r>
              <a:rPr lang="en-ID" sz="2400" dirty="0" err="1"/>
              <a:t>Balyi</a:t>
            </a:r>
            <a:r>
              <a:rPr lang="en-ID" sz="2400" dirty="0"/>
              <a:t> et al., 2013; </a:t>
            </a:r>
            <a:r>
              <a:rPr lang="en-ID" sz="2400" dirty="0" err="1"/>
              <a:t>Bompa</a:t>
            </a:r>
            <a:r>
              <a:rPr lang="en-ID" sz="2400" dirty="0"/>
              <a:t> &amp; </a:t>
            </a:r>
            <a:r>
              <a:rPr lang="en-ID" sz="2400" dirty="0" err="1"/>
              <a:t>Buzzichelli</a:t>
            </a:r>
            <a:r>
              <a:rPr lang="en-ID" sz="2400" dirty="0"/>
              <a:t>, 2019)</a:t>
            </a:r>
          </a:p>
          <a:p>
            <a:pPr marL="285750" indent="-285750">
              <a:buFont typeface="Arial" panose="020B0604020202020204" pitchFamily="34" charset="0"/>
              <a:buChar char="•"/>
            </a:pPr>
            <a:r>
              <a:rPr lang="en-ID" sz="2400" dirty="0"/>
              <a:t>TIQ offers a practical tool for implementing evidence-based talent identification programs aligned with the objectives of Indonesia's National Sports Grand Design (Desain Besar </a:t>
            </a:r>
            <a:r>
              <a:rPr lang="en-ID" sz="2400" dirty="0" err="1"/>
              <a:t>Olahraga</a:t>
            </a:r>
            <a:r>
              <a:rPr lang="en-ID" sz="2400" dirty="0"/>
              <a:t> Nasional—DBON</a:t>
            </a:r>
          </a:p>
          <a:p>
            <a:pPr marL="285750" indent="-285750">
              <a:buFont typeface="Arial" panose="020B0604020202020204" pitchFamily="34" charset="0"/>
              <a:buChar char="•"/>
            </a:pPr>
            <a:r>
              <a:rPr lang="en-ID" sz="2400" dirty="0"/>
              <a:t>The instrument enables coaches, sports schools, clubs, and sport governing bodies to obtain a more comprehensive and objective evaluation of athletes' talent potential</a:t>
            </a:r>
          </a:p>
          <a:p>
            <a:pPr marL="285750" indent="-285750">
              <a:buFont typeface="Arial" panose="020B0604020202020204" pitchFamily="34" charset="0"/>
              <a:buChar char="•"/>
            </a:pPr>
            <a:r>
              <a:rPr lang="en-ID" sz="2400" dirty="0"/>
              <a:t>A cross-sectional design, which precludes the examination of the instrument's predictive validity regarding future athletic performance and long-term athlete development.</a:t>
            </a:r>
          </a:p>
          <a:p>
            <a:pPr marL="285750" indent="-285750">
              <a:buFont typeface="Arial" panose="020B0604020202020204" pitchFamily="34" charset="0"/>
              <a:buChar char="•"/>
            </a:pPr>
            <a:r>
              <a:rPr lang="en-ID" sz="2400" dirty="0"/>
              <a:t>Future research should validate the Talent Identification Questionnaire across different sports to determine whether its psychometric structure remains stable in diverse athletic contexts.</a:t>
            </a:r>
          </a:p>
        </p:txBody>
      </p:sp>
    </p:spTree>
    <p:extLst>
      <p:ext uri="{BB962C8B-B14F-4D97-AF65-F5344CB8AC3E}">
        <p14:creationId xmlns:p14="http://schemas.microsoft.com/office/powerpoint/2010/main" val="3635054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049DF-D8A8-EFBD-767B-2E3263C430F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B9A292A-7B8B-E99C-863C-F2E5A6D6C767}"/>
              </a:ext>
            </a:extLst>
          </p:cNvPr>
          <p:cNvSpPr txBox="1"/>
          <p:nvPr/>
        </p:nvSpPr>
        <p:spPr>
          <a:xfrm>
            <a:off x="3657600" y="20193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CONCLUSION</a:t>
            </a:r>
            <a:endParaRPr lang="en-ID" sz="8800" b="1" dirty="0">
              <a:latin typeface="Trebuchet MS" panose="020B0603020202020204" pitchFamily="34" charset="0"/>
            </a:endParaRPr>
          </a:p>
        </p:txBody>
      </p:sp>
      <p:sp>
        <p:nvSpPr>
          <p:cNvPr id="2" name="TextBox 1">
            <a:extLst>
              <a:ext uri="{FF2B5EF4-FFF2-40B4-BE49-F238E27FC236}">
                <a16:creationId xmlns:a16="http://schemas.microsoft.com/office/drawing/2014/main" id="{BF956CB3-F8FB-289C-C174-BCCB541B9570}"/>
              </a:ext>
            </a:extLst>
          </p:cNvPr>
          <p:cNvSpPr txBox="1"/>
          <p:nvPr/>
        </p:nvSpPr>
        <p:spPr>
          <a:xfrm>
            <a:off x="2209800" y="4381500"/>
            <a:ext cx="14630400" cy="3539430"/>
          </a:xfrm>
          <a:prstGeom prst="rect">
            <a:avLst/>
          </a:prstGeom>
          <a:noFill/>
        </p:spPr>
        <p:txBody>
          <a:bodyPr wrap="square" rtlCol="0">
            <a:spAutoFit/>
          </a:bodyPr>
          <a:lstStyle/>
          <a:p>
            <a:pPr marL="285750" indent="-285750">
              <a:buFont typeface="Arial" panose="020B0604020202020204" pitchFamily="34" charset="0"/>
              <a:buChar char="•"/>
            </a:pPr>
            <a:r>
              <a:rPr lang="en-ID" sz="3200" dirty="0"/>
              <a:t>The present study successfully adapted and validated the Talent Identification Questionnaire (TIQ) for Indonesian Pencak Silat athletes aged 12–15 years through a rigorous cross-cultural adaptation process.</a:t>
            </a:r>
          </a:p>
          <a:p>
            <a:endParaRPr lang="en-ID" sz="3200" dirty="0"/>
          </a:p>
          <a:p>
            <a:pPr marL="285750" indent="-285750">
              <a:buFont typeface="Arial" panose="020B0604020202020204" pitchFamily="34" charset="0"/>
              <a:buChar char="•"/>
            </a:pPr>
            <a:r>
              <a:rPr lang="en-ID" sz="3200" dirty="0"/>
              <a:t>study demonstrates that the adapted Talent Identification Questionnaire is a valid, reliable, and culturally appropriate instrument for identifying talent potential among Indonesian</a:t>
            </a:r>
          </a:p>
        </p:txBody>
      </p:sp>
    </p:spTree>
    <p:extLst>
      <p:ext uri="{BB962C8B-B14F-4D97-AF65-F5344CB8AC3E}">
        <p14:creationId xmlns:p14="http://schemas.microsoft.com/office/powerpoint/2010/main" val="1064965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8368B-1462-2858-8AF7-BB15FA5DC5D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4C1D4F9-FE3C-A0DA-67ED-1F41242B52C0}"/>
              </a:ext>
            </a:extLst>
          </p:cNvPr>
          <p:cNvSpPr txBox="1"/>
          <p:nvPr/>
        </p:nvSpPr>
        <p:spPr>
          <a:xfrm>
            <a:off x="3657600" y="2019300"/>
            <a:ext cx="12344400" cy="1446550"/>
          </a:xfrm>
          <a:prstGeom prst="rect">
            <a:avLst/>
          </a:prstGeom>
          <a:noFill/>
        </p:spPr>
        <p:txBody>
          <a:bodyPr wrap="square" rtlCol="0">
            <a:spAutoFit/>
          </a:bodyPr>
          <a:lstStyle/>
          <a:p>
            <a:pPr algn="ctr"/>
            <a:r>
              <a:rPr lang="en-US" sz="8800" b="1" dirty="0">
                <a:latin typeface="Trebuchet MS" panose="020B0603020202020204" pitchFamily="34" charset="0"/>
              </a:rPr>
              <a:t>REFERENCES</a:t>
            </a:r>
            <a:endParaRPr lang="en-ID" sz="8800" b="1" dirty="0">
              <a:latin typeface="Trebuchet MS" panose="020B0603020202020204" pitchFamily="34" charset="0"/>
            </a:endParaRPr>
          </a:p>
        </p:txBody>
      </p:sp>
      <p:sp>
        <p:nvSpPr>
          <p:cNvPr id="2" name="TextBox 1">
            <a:extLst>
              <a:ext uri="{FF2B5EF4-FFF2-40B4-BE49-F238E27FC236}">
                <a16:creationId xmlns:a16="http://schemas.microsoft.com/office/drawing/2014/main" id="{ADF46C0E-7CE8-3702-EADD-1108FC4A19B9}"/>
              </a:ext>
            </a:extLst>
          </p:cNvPr>
          <p:cNvSpPr txBox="1"/>
          <p:nvPr/>
        </p:nvSpPr>
        <p:spPr>
          <a:xfrm>
            <a:off x="2438400" y="4152900"/>
            <a:ext cx="14630400" cy="4308872"/>
          </a:xfrm>
          <a:prstGeom prst="rect">
            <a:avLst/>
          </a:prstGeom>
          <a:noFill/>
        </p:spPr>
        <p:txBody>
          <a:bodyPr wrap="square" rtlCol="0">
            <a:spAutoFit/>
          </a:bodyPr>
          <a:lstStyle/>
          <a:p>
            <a:pPr marL="542925" indent="-542925"/>
            <a:r>
              <a:rPr lang="en-ID" sz="2000" dirty="0"/>
              <a:t>Baker, J. (2017). Talent identification and development in sport. In J. Baker, S. Cobley, J. Schorer, &amp; N. Wattie (Eds.), </a:t>
            </a:r>
            <a:r>
              <a:rPr lang="en-ID" sz="2000" i="1" dirty="0"/>
              <a:t>Routledge handbook of talent identification and development in sport</a:t>
            </a:r>
            <a:r>
              <a:rPr lang="en-ID" sz="2000" dirty="0"/>
              <a:t> (pp. 1–8). Routledge. </a:t>
            </a:r>
          </a:p>
          <a:p>
            <a:pPr marL="542925" indent="-542925"/>
            <a:r>
              <a:rPr lang="en-ID" sz="2000" dirty="0"/>
              <a:t>Baker, J., Wilson, S., Johnston, K., </a:t>
            </a:r>
            <a:r>
              <a:rPr lang="en-ID" sz="2000" dirty="0" err="1"/>
              <a:t>Dehghansai</a:t>
            </a:r>
            <a:r>
              <a:rPr lang="en-ID" sz="2000" dirty="0"/>
              <a:t>, N., Koenigsberg, A., de </a:t>
            </a:r>
            <a:r>
              <a:rPr lang="en-ID" sz="2000" dirty="0" err="1"/>
              <a:t>Vegt</a:t>
            </a:r>
            <a:r>
              <a:rPr lang="en-ID" sz="2000" dirty="0"/>
              <a:t>, S., &amp; Wattie, N. (2020). Talent research in sport 1990–2018: A scoping review. </a:t>
            </a:r>
            <a:r>
              <a:rPr lang="en-ID" sz="2000" i="1" dirty="0"/>
              <a:t>Frontiers in Psychology, 11</a:t>
            </a:r>
            <a:r>
              <a:rPr lang="en-ID" sz="2000" dirty="0"/>
              <a:t>, 607710. </a:t>
            </a:r>
            <a:r>
              <a:rPr lang="en-ID" sz="2000" u="sng" dirty="0">
                <a:hlinkClick r:id="rId2"/>
              </a:rPr>
              <a:t>https://doi.org/10.3389/fpsyg.2020.607710</a:t>
            </a:r>
            <a:r>
              <a:rPr lang="en-ID" sz="2000" dirty="0"/>
              <a:t> </a:t>
            </a:r>
          </a:p>
          <a:p>
            <a:pPr marL="542925" indent="-542925"/>
            <a:r>
              <a:rPr lang="en-ID" sz="2000" dirty="0" err="1"/>
              <a:t>Balyi</a:t>
            </a:r>
            <a:r>
              <a:rPr lang="en-ID" sz="2000" dirty="0"/>
              <a:t>, I., Way, R., &amp; Higgs, C. (2013). </a:t>
            </a:r>
            <a:r>
              <a:rPr lang="en-ID" sz="2000" i="1" dirty="0"/>
              <a:t>Long-term athlete development</a:t>
            </a:r>
            <a:r>
              <a:rPr lang="en-ID" sz="2000" dirty="0"/>
              <a:t>. Human Kinetics.</a:t>
            </a:r>
          </a:p>
          <a:p>
            <a:pPr marL="542925" indent="-542925"/>
            <a:r>
              <a:rPr lang="en-ID" sz="2000" dirty="0" err="1"/>
              <a:t>Bompa</a:t>
            </a:r>
            <a:r>
              <a:rPr lang="en-ID" sz="2000" dirty="0"/>
              <a:t>, T. O., &amp; </a:t>
            </a:r>
            <a:r>
              <a:rPr lang="en-ID" sz="2000" dirty="0" err="1"/>
              <a:t>Buzzichelli</a:t>
            </a:r>
            <a:r>
              <a:rPr lang="en-ID" sz="2000" dirty="0"/>
              <a:t>, C. (2019). </a:t>
            </a:r>
            <a:r>
              <a:rPr lang="en-ID" sz="2000" i="1" dirty="0"/>
              <a:t>Periodization: Theory and methodology of training</a:t>
            </a:r>
            <a:r>
              <a:rPr lang="en-ID" sz="2000" dirty="0"/>
              <a:t> (6th ed.). Human Kinetics.</a:t>
            </a:r>
          </a:p>
          <a:p>
            <a:pPr marL="542925" indent="-542925"/>
            <a:r>
              <a:rPr lang="en-ID" sz="2000" dirty="0" err="1"/>
              <a:t>Presiden</a:t>
            </a:r>
            <a:r>
              <a:rPr lang="en-ID" sz="2000" dirty="0"/>
              <a:t> Republik Indonesia. (2021). </a:t>
            </a:r>
            <a:r>
              <a:rPr lang="en-ID" sz="2000" i="1" dirty="0" err="1"/>
              <a:t>Peraturan</a:t>
            </a:r>
            <a:r>
              <a:rPr lang="en-ID" sz="2000" i="1" dirty="0"/>
              <a:t> </a:t>
            </a:r>
            <a:r>
              <a:rPr lang="en-ID" sz="2000" i="1" dirty="0" err="1"/>
              <a:t>Presiden</a:t>
            </a:r>
            <a:r>
              <a:rPr lang="en-ID" sz="2000" i="1" dirty="0"/>
              <a:t> Republik Indonesia </a:t>
            </a:r>
            <a:r>
              <a:rPr lang="en-ID" sz="2000" i="1" dirty="0" err="1"/>
              <a:t>Nomor</a:t>
            </a:r>
            <a:r>
              <a:rPr lang="en-ID" sz="2000" i="1" dirty="0"/>
              <a:t> 86 </a:t>
            </a:r>
            <a:r>
              <a:rPr lang="en-ID" sz="2000" i="1" dirty="0" err="1"/>
              <a:t>Tahun</a:t>
            </a:r>
            <a:r>
              <a:rPr lang="en-ID" sz="2000" i="1" dirty="0"/>
              <a:t> 2021 </a:t>
            </a:r>
            <a:r>
              <a:rPr lang="en-ID" sz="2000" i="1" dirty="0" err="1"/>
              <a:t>tentang</a:t>
            </a:r>
            <a:r>
              <a:rPr lang="en-ID" sz="2000" i="1" dirty="0"/>
              <a:t> Desain Besar </a:t>
            </a:r>
            <a:r>
              <a:rPr lang="en-ID" sz="2000" i="1" dirty="0" err="1"/>
              <a:t>Olahraga</a:t>
            </a:r>
            <a:r>
              <a:rPr lang="en-ID" sz="2000" i="1" dirty="0"/>
              <a:t> Nasional</a:t>
            </a:r>
            <a:r>
              <a:rPr lang="en-ID" sz="2000" dirty="0"/>
              <a:t>. </a:t>
            </a:r>
            <a:r>
              <a:rPr lang="en-ID" sz="2000" dirty="0" err="1"/>
              <a:t>Sekretariat</a:t>
            </a:r>
            <a:r>
              <a:rPr lang="en-ID" sz="2000" dirty="0"/>
              <a:t> Negara Republik Indonesia.</a:t>
            </a:r>
          </a:p>
          <a:p>
            <a:pPr marL="542925" indent="-542925"/>
            <a:r>
              <a:rPr lang="en-ID" sz="2000" dirty="0"/>
              <a:t>Reilly, T., Williams, A. M., Nevill, A., &amp; Franks, A. (2000). A multidisciplinary approach to talent identification in soccer. </a:t>
            </a:r>
            <a:r>
              <a:rPr lang="en-ID" sz="2000" i="1" dirty="0"/>
              <a:t>Journal of Sports Sciences, 18</a:t>
            </a:r>
            <a:r>
              <a:rPr lang="en-ID" sz="2000" dirty="0"/>
              <a:t>(9), 695–702. </a:t>
            </a:r>
            <a:r>
              <a:rPr lang="en-ID" sz="2000" u="sng" dirty="0">
                <a:hlinkClick r:id="rId3"/>
              </a:rPr>
              <a:t>https://doi.org/10.1080/02640410050120078</a:t>
            </a:r>
            <a:r>
              <a:rPr lang="en-ID" sz="2000" dirty="0"/>
              <a:t> </a:t>
            </a:r>
          </a:p>
          <a:p>
            <a:pPr marL="542925" indent="-542925"/>
            <a:r>
              <a:rPr lang="en-ID" sz="1800" dirty="0" err="1"/>
              <a:t>Vaeyens</a:t>
            </a:r>
            <a:r>
              <a:rPr lang="en-ID" sz="1800" dirty="0"/>
              <a:t>, R., Lenoir, M., Williams, A. M., &amp; </a:t>
            </a:r>
            <a:r>
              <a:rPr lang="en-ID" sz="1800" dirty="0" err="1"/>
              <a:t>Philippaerts</a:t>
            </a:r>
            <a:r>
              <a:rPr lang="en-ID" sz="1800" dirty="0"/>
              <a:t>, R. M. (2008). Talent identification and development programmes in sport: Current models and future directions. </a:t>
            </a:r>
            <a:r>
              <a:rPr lang="en-ID" sz="1800" i="1" dirty="0"/>
              <a:t>Sports Medicine, 38</a:t>
            </a:r>
            <a:r>
              <a:rPr lang="en-ID" sz="1800" dirty="0"/>
              <a:t>(9), 703–714. </a:t>
            </a:r>
            <a:r>
              <a:rPr lang="en-ID" sz="1800" u="sng" dirty="0">
                <a:hlinkClick r:id="rId4"/>
              </a:rPr>
              <a:t>https://doi.org/10.2165/00007256-200838090-00001</a:t>
            </a:r>
            <a:r>
              <a:rPr lang="en-ID" sz="1800" dirty="0"/>
              <a:t> </a:t>
            </a:r>
          </a:p>
          <a:p>
            <a:pPr marL="542925" indent="-542925"/>
            <a:endParaRPr lang="en-ID" sz="2000" dirty="0"/>
          </a:p>
          <a:p>
            <a:endParaRPr lang="en-ID" dirty="0"/>
          </a:p>
        </p:txBody>
      </p:sp>
    </p:spTree>
    <p:extLst>
      <p:ext uri="{BB962C8B-B14F-4D97-AF65-F5344CB8AC3E}">
        <p14:creationId xmlns:p14="http://schemas.microsoft.com/office/powerpoint/2010/main" val="3571352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Words>1195</Words>
  <Application>Microsoft Office PowerPoint</Application>
  <PresentationFormat>Custom</PresentationFormat>
  <Paragraphs>50</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Tahoma</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Juriana</cp:lastModifiedBy>
  <cp:revision>4</cp:revision>
  <dcterms:created xsi:type="dcterms:W3CDTF">2026-07-21T19:50:58Z</dcterms:created>
  <dcterms:modified xsi:type="dcterms:W3CDTF">2026-07-22T02:17:15Z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2026-07-21T00:00:00Z</vt:filetime>
  </property>
  <property fmtid="{D5CDD505-2E9C-101B-9397-08002B2CF9AE}" pid="6" name="Producer">
    <vt:lpwstr>Canva</vt:lpwstr>
  </property>
</Properties>
</file>