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94583"/>
  </p:normalViewPr>
  <p:slideViewPr>
    <p:cSldViewPr>
      <p:cViewPr varScale="1">
        <p:scale>
          <a:sx n="74" d="100"/>
          <a:sy n="74" d="100"/>
        </p:scale>
        <p:origin x="624" y="2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4" y="1"/>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1388533" y="3257481"/>
            <a:ext cx="13834533" cy="5732980"/>
          </a:xfrm>
          <a:prstGeom prst="rect">
            <a:avLst/>
          </a:prstGeom>
        </p:spPr>
        <p:txBody>
          <a:bodyPr vert="horz" wrap="square" lIns="0" tIns="12700" rIns="0" bIns="0" rtlCol="0">
            <a:spAutoFit/>
          </a:bodyPr>
          <a:lstStyle/>
          <a:p>
            <a:r>
              <a:rPr lang="id-ID" sz="5400" b="1" dirty="0"/>
              <a:t>ANALYTICAL STUDY OF THE PROCESS OF CREATING BENCHMARKS FOR OFFENSIVE AND DEFENSIVE BASKETBALL ABILITIES</a:t>
            </a:r>
            <a:endParaRPr lang="en-ID" sz="5400" dirty="0"/>
          </a:p>
          <a:p>
            <a:pPr marL="12700" marR="8210550">
              <a:lnSpc>
                <a:spcPct val="104099"/>
              </a:lnSpc>
              <a:spcBef>
                <a:spcPts val="11850"/>
              </a:spcBef>
            </a:pPr>
            <a:endParaRPr lang="en-US" sz="5400" b="1" dirty="0">
              <a:solidFill>
                <a:srgbClr val="FFFFFF"/>
              </a:solidFill>
              <a:latin typeface="Trebuchet MS"/>
              <a:cs typeface="Trebuchet MS"/>
            </a:endParaRPr>
          </a:p>
        </p:txBody>
      </p:sp>
      <p:sp>
        <p:nvSpPr>
          <p:cNvPr id="11" name="TextBox 10">
            <a:extLst>
              <a:ext uri="{FF2B5EF4-FFF2-40B4-BE49-F238E27FC236}">
                <a16:creationId xmlns:a16="http://schemas.microsoft.com/office/drawing/2014/main" id="{B6DB5247-802B-AB76-E72B-FE64B4D3F1FD}"/>
              </a:ext>
            </a:extLst>
          </p:cNvPr>
          <p:cNvSpPr txBox="1"/>
          <p:nvPr/>
        </p:nvSpPr>
        <p:spPr>
          <a:xfrm>
            <a:off x="33867" y="8484201"/>
            <a:ext cx="8271933" cy="1077218"/>
          </a:xfrm>
          <a:prstGeom prst="rect">
            <a:avLst/>
          </a:prstGeom>
          <a:noFill/>
        </p:spPr>
        <p:txBody>
          <a:bodyPr wrap="square">
            <a:spAutoFit/>
          </a:bodyPr>
          <a:lstStyle/>
          <a:p>
            <a:r>
              <a:rPr lang="id-ID" sz="3200" b="1" dirty="0"/>
              <a:t>Abyan Hazemi </a:t>
            </a:r>
            <a:r>
              <a:rPr lang="id-ID" sz="3200" b="1" dirty="0" err="1"/>
              <a:t>Id’ham</a:t>
            </a:r>
            <a:r>
              <a:rPr lang="id-ID" sz="3200" b="1" dirty="0"/>
              <a:t> Fahmi</a:t>
            </a:r>
          </a:p>
          <a:p>
            <a:r>
              <a:rPr lang="id-ID" sz="3200" b="1" dirty="0"/>
              <a:t>Universitas Pendidikan Indonesia</a:t>
            </a:r>
            <a:endParaRPr lang="en-ID"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499467"/>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p:cNvGrpSpPr/>
          <p:nvPr/>
        </p:nvGrpSpPr>
        <p:grpSpPr>
          <a:xfrm>
            <a:off x="15075389" y="0"/>
            <a:ext cx="3213100" cy="3331210"/>
            <a:chOff x="15075389" y="0"/>
            <a:chExt cx="3213100" cy="3331210"/>
          </a:xfrm>
        </p:grpSpPr>
        <p:sp>
          <p:nvSpPr>
            <p:cNvPr id="4" name="object 4"/>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p:cNvGrpSpPr/>
          <p:nvPr/>
        </p:nvGrpSpPr>
        <p:grpSpPr>
          <a:xfrm>
            <a:off x="0" y="3259390"/>
            <a:ext cx="18288000" cy="7028180"/>
            <a:chOff x="0" y="3259390"/>
            <a:chExt cx="18288000" cy="7028180"/>
          </a:xfrm>
        </p:grpSpPr>
        <p:sp>
          <p:nvSpPr>
            <p:cNvPr id="7" name="object 7"/>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p:cNvPicPr/>
            <p:nvPr/>
          </p:nvPicPr>
          <p:blipFill>
            <a:blip r:embed="rId2" cstate="print"/>
            <a:stretch>
              <a:fillRect/>
            </a:stretch>
          </p:blipFill>
          <p:spPr>
            <a:xfrm>
              <a:off x="16497051" y="3259390"/>
              <a:ext cx="1790947" cy="6743699"/>
            </a:xfrm>
            <a:prstGeom prst="rect">
              <a:avLst/>
            </a:prstGeom>
          </p:spPr>
        </p:pic>
      </p:grpSp>
      <p:sp>
        <p:nvSpPr>
          <p:cNvPr id="13" name="object 13"/>
          <p:cNvSpPr txBox="1"/>
          <p:nvPr/>
        </p:nvSpPr>
        <p:spPr>
          <a:xfrm>
            <a:off x="1270661" y="3765581"/>
            <a:ext cx="6000115" cy="2595245"/>
          </a:xfrm>
          <a:prstGeom prst="rect">
            <a:avLst/>
          </a:prstGeom>
        </p:spPr>
        <p:txBody>
          <a:bodyPr vert="horz" wrap="square" lIns="0" tIns="139065" rIns="0" bIns="0" rtlCol="0">
            <a:spAutoFit/>
          </a:bodyPr>
          <a:lstStyle/>
          <a:p>
            <a:pPr marL="12700" marR="5080">
              <a:lnSpc>
                <a:spcPts val="9670"/>
              </a:lnSpc>
              <a:spcBef>
                <a:spcPts val="1095"/>
              </a:spcBef>
            </a:pPr>
            <a:r>
              <a:rPr sz="8800" b="1" spc="-40" dirty="0">
                <a:solidFill>
                  <a:srgbClr val="0A2957"/>
                </a:solidFill>
                <a:latin typeface="Trebuchet MS"/>
                <a:cs typeface="Trebuchet MS"/>
              </a:rPr>
              <a:t>PowerPoint </a:t>
            </a:r>
            <a:r>
              <a:rPr sz="8800" b="1" spc="-100" dirty="0">
                <a:solidFill>
                  <a:srgbClr val="0A2957"/>
                </a:solidFill>
                <a:latin typeface="Trebuchet MS"/>
                <a:cs typeface="Trebuchet MS"/>
              </a:rPr>
              <a:t>Structure:</a:t>
            </a:r>
            <a:endParaRPr sz="8800">
              <a:latin typeface="Trebuchet MS"/>
              <a:cs typeface="Trebuchet MS"/>
            </a:endParaRPr>
          </a:p>
        </p:txBody>
      </p:sp>
      <p:sp>
        <p:nvSpPr>
          <p:cNvPr id="14" name="object 14"/>
          <p:cNvSpPr txBox="1"/>
          <p:nvPr/>
        </p:nvSpPr>
        <p:spPr>
          <a:xfrm>
            <a:off x="8230396" y="2654299"/>
            <a:ext cx="763079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A2957"/>
                </a:solidFill>
                <a:latin typeface="Trebuchet MS"/>
                <a:cs typeface="Trebuchet MS"/>
              </a:rPr>
              <a:t>01.</a:t>
            </a:r>
            <a:r>
              <a:rPr sz="3000" b="1" spc="204" dirty="0">
                <a:solidFill>
                  <a:srgbClr val="0A2957"/>
                </a:solidFill>
                <a:latin typeface="Trebuchet MS"/>
                <a:cs typeface="Trebuchet MS"/>
              </a:rPr>
              <a:t> </a:t>
            </a:r>
            <a:r>
              <a:rPr sz="3000" b="1" spc="-70" dirty="0">
                <a:latin typeface="Trebuchet MS"/>
                <a:cs typeface="Trebuchet MS"/>
              </a:rPr>
              <a:t>First</a:t>
            </a:r>
            <a:r>
              <a:rPr sz="3000" b="1" spc="-195" dirty="0">
                <a:latin typeface="Trebuchet MS"/>
                <a:cs typeface="Trebuchet MS"/>
              </a:rPr>
              <a:t> </a:t>
            </a:r>
            <a:r>
              <a:rPr sz="3000" b="1" spc="-55" dirty="0">
                <a:latin typeface="Trebuchet MS"/>
                <a:cs typeface="Trebuchet MS"/>
              </a:rPr>
              <a:t>slide:</a:t>
            </a:r>
            <a:r>
              <a:rPr sz="3000" b="1" spc="-195" dirty="0">
                <a:latin typeface="Trebuchet MS"/>
                <a:cs typeface="Trebuchet MS"/>
              </a:rPr>
              <a:t> </a:t>
            </a:r>
            <a:r>
              <a:rPr sz="3000" b="1" spc="-135" dirty="0">
                <a:latin typeface="Trebuchet MS"/>
                <a:cs typeface="Trebuchet MS"/>
              </a:rPr>
              <a:t>Title,</a:t>
            </a:r>
            <a:r>
              <a:rPr sz="3000" b="1" spc="-195" dirty="0">
                <a:latin typeface="Trebuchet MS"/>
                <a:cs typeface="Trebuchet MS"/>
              </a:rPr>
              <a:t> </a:t>
            </a:r>
            <a:r>
              <a:rPr sz="3000" b="1" spc="-90" dirty="0">
                <a:latin typeface="Trebuchet MS"/>
                <a:cs typeface="Trebuchet MS"/>
              </a:rPr>
              <a:t>Author(s),</a:t>
            </a:r>
            <a:r>
              <a:rPr sz="3000" b="1" spc="-195" dirty="0">
                <a:latin typeface="Trebuchet MS"/>
                <a:cs typeface="Trebuchet MS"/>
              </a:rPr>
              <a:t> </a:t>
            </a:r>
            <a:r>
              <a:rPr sz="3000" b="1" spc="-40" dirty="0">
                <a:latin typeface="Trebuchet MS"/>
                <a:cs typeface="Trebuchet MS"/>
              </a:rPr>
              <a:t>Affiliation(s).</a:t>
            </a:r>
            <a:endParaRPr sz="3000">
              <a:latin typeface="Trebuchet MS"/>
              <a:cs typeface="Trebuchet MS"/>
            </a:endParaRPr>
          </a:p>
        </p:txBody>
      </p:sp>
      <p:sp>
        <p:nvSpPr>
          <p:cNvPr id="15" name="object 15"/>
          <p:cNvSpPr txBox="1"/>
          <p:nvPr/>
        </p:nvSpPr>
        <p:spPr>
          <a:xfrm>
            <a:off x="8230396" y="3540124"/>
            <a:ext cx="4602480" cy="482600"/>
          </a:xfrm>
          <a:prstGeom prst="rect">
            <a:avLst/>
          </a:prstGeom>
        </p:spPr>
        <p:txBody>
          <a:bodyPr vert="horz" wrap="square" lIns="0" tIns="12700" rIns="0" bIns="0" rtlCol="0">
            <a:spAutoFit/>
          </a:bodyPr>
          <a:lstStyle/>
          <a:p>
            <a:pPr marL="12700">
              <a:lnSpc>
                <a:spcPct val="100000"/>
              </a:lnSpc>
              <a:spcBef>
                <a:spcPts val="100"/>
              </a:spcBef>
            </a:pPr>
            <a:r>
              <a:rPr sz="3000" b="1" spc="-30" dirty="0">
                <a:solidFill>
                  <a:srgbClr val="0A2957"/>
                </a:solidFill>
                <a:latin typeface="Trebuchet MS"/>
                <a:cs typeface="Trebuchet MS"/>
              </a:rPr>
              <a:t>02.</a:t>
            </a:r>
            <a:r>
              <a:rPr sz="3000" b="1" spc="175" dirty="0">
                <a:solidFill>
                  <a:srgbClr val="0A2957"/>
                </a:solidFill>
                <a:latin typeface="Trebuchet MS"/>
                <a:cs typeface="Trebuchet MS"/>
              </a:rPr>
              <a:t> </a:t>
            </a:r>
            <a:r>
              <a:rPr sz="3000" b="1" dirty="0">
                <a:latin typeface="Trebuchet MS"/>
                <a:cs typeface="Trebuchet MS"/>
              </a:rPr>
              <a:t>Slide</a:t>
            </a:r>
            <a:r>
              <a:rPr sz="3000" b="1" spc="-225" dirty="0">
                <a:latin typeface="Trebuchet MS"/>
                <a:cs typeface="Trebuchet MS"/>
              </a:rPr>
              <a:t> </a:t>
            </a:r>
            <a:r>
              <a:rPr sz="3000" b="1" spc="-60" dirty="0">
                <a:latin typeface="Trebuchet MS"/>
                <a:cs typeface="Trebuchet MS"/>
              </a:rPr>
              <a:t>2-</a:t>
            </a:r>
            <a:r>
              <a:rPr sz="3000" b="1" spc="-305" dirty="0">
                <a:latin typeface="Trebuchet MS"/>
                <a:cs typeface="Trebuchet MS"/>
              </a:rPr>
              <a:t>3:</a:t>
            </a:r>
            <a:r>
              <a:rPr sz="3000" b="1" spc="-195" dirty="0">
                <a:latin typeface="Trebuchet MS"/>
                <a:cs typeface="Trebuchet MS"/>
              </a:rPr>
              <a:t> </a:t>
            </a:r>
            <a:r>
              <a:rPr sz="3000" b="1" spc="-10" dirty="0">
                <a:latin typeface="Trebuchet MS"/>
                <a:cs typeface="Trebuchet MS"/>
              </a:rPr>
              <a:t>Introduction</a:t>
            </a:r>
            <a:endParaRPr sz="3000" dirty="0">
              <a:latin typeface="Trebuchet MS"/>
              <a:cs typeface="Trebuchet MS"/>
            </a:endParaRPr>
          </a:p>
        </p:txBody>
      </p:sp>
      <p:sp>
        <p:nvSpPr>
          <p:cNvPr id="16" name="object 16"/>
          <p:cNvSpPr txBox="1"/>
          <p:nvPr/>
        </p:nvSpPr>
        <p:spPr>
          <a:xfrm>
            <a:off x="8230396" y="4425949"/>
            <a:ext cx="3599815" cy="482600"/>
          </a:xfrm>
          <a:prstGeom prst="rect">
            <a:avLst/>
          </a:prstGeom>
        </p:spPr>
        <p:txBody>
          <a:bodyPr vert="horz" wrap="square" lIns="0" tIns="12700" rIns="0" bIns="0" rtlCol="0">
            <a:spAutoFit/>
          </a:bodyPr>
          <a:lstStyle/>
          <a:p>
            <a:pPr marL="12700">
              <a:lnSpc>
                <a:spcPct val="100000"/>
              </a:lnSpc>
              <a:spcBef>
                <a:spcPts val="100"/>
              </a:spcBef>
            </a:pPr>
            <a:r>
              <a:rPr sz="3000" b="1" spc="-30" dirty="0">
                <a:solidFill>
                  <a:srgbClr val="0A2957"/>
                </a:solidFill>
                <a:latin typeface="Trebuchet MS"/>
                <a:cs typeface="Trebuchet MS"/>
              </a:rPr>
              <a:t>03.</a:t>
            </a:r>
            <a:r>
              <a:rPr sz="3000" b="1" spc="165" dirty="0">
                <a:solidFill>
                  <a:srgbClr val="0A2957"/>
                </a:solidFill>
                <a:latin typeface="Trebuchet MS"/>
                <a:cs typeface="Trebuchet MS"/>
              </a:rPr>
              <a:t> </a:t>
            </a:r>
            <a:r>
              <a:rPr sz="3000" b="1" dirty="0">
                <a:latin typeface="Trebuchet MS"/>
                <a:cs typeface="Trebuchet MS"/>
              </a:rPr>
              <a:t>Slide</a:t>
            </a:r>
            <a:r>
              <a:rPr sz="3000" b="1" spc="-225" dirty="0">
                <a:latin typeface="Trebuchet MS"/>
                <a:cs typeface="Trebuchet MS"/>
              </a:rPr>
              <a:t> </a:t>
            </a:r>
            <a:r>
              <a:rPr sz="3000" b="1" spc="-240" dirty="0">
                <a:latin typeface="Trebuchet MS"/>
                <a:cs typeface="Trebuchet MS"/>
              </a:rPr>
              <a:t>4:</a:t>
            </a:r>
            <a:r>
              <a:rPr sz="3000" b="1" spc="-195" dirty="0">
                <a:latin typeface="Trebuchet MS"/>
                <a:cs typeface="Trebuchet MS"/>
              </a:rPr>
              <a:t> </a:t>
            </a:r>
            <a:r>
              <a:rPr sz="3000" b="1" spc="-10" dirty="0">
                <a:latin typeface="Trebuchet MS"/>
                <a:cs typeface="Trebuchet MS"/>
              </a:rPr>
              <a:t>Methods</a:t>
            </a:r>
            <a:endParaRPr sz="3000" dirty="0">
              <a:latin typeface="Trebuchet MS"/>
              <a:cs typeface="Trebuchet MS"/>
            </a:endParaRPr>
          </a:p>
        </p:txBody>
      </p:sp>
      <p:sp>
        <p:nvSpPr>
          <p:cNvPr id="17" name="object 17"/>
          <p:cNvSpPr txBox="1"/>
          <p:nvPr/>
        </p:nvSpPr>
        <p:spPr>
          <a:xfrm>
            <a:off x="8230396" y="5311774"/>
            <a:ext cx="5581015" cy="482600"/>
          </a:xfrm>
          <a:prstGeom prst="rect">
            <a:avLst/>
          </a:prstGeom>
        </p:spPr>
        <p:txBody>
          <a:bodyPr vert="horz" wrap="square" lIns="0" tIns="12700" rIns="0" bIns="0" rtlCol="0">
            <a:spAutoFit/>
          </a:bodyPr>
          <a:lstStyle/>
          <a:p>
            <a:pPr marL="12700">
              <a:lnSpc>
                <a:spcPct val="100000"/>
              </a:lnSpc>
              <a:spcBef>
                <a:spcPts val="100"/>
              </a:spcBef>
            </a:pPr>
            <a:r>
              <a:rPr sz="3000" b="1" dirty="0">
                <a:solidFill>
                  <a:srgbClr val="0A2957"/>
                </a:solidFill>
                <a:latin typeface="Trebuchet MS"/>
                <a:cs typeface="Trebuchet MS"/>
              </a:rPr>
              <a:t>04.</a:t>
            </a:r>
            <a:r>
              <a:rPr sz="3000" b="1" spc="120" dirty="0">
                <a:solidFill>
                  <a:srgbClr val="0A2957"/>
                </a:solidFill>
                <a:latin typeface="Trebuchet MS"/>
                <a:cs typeface="Trebuchet MS"/>
              </a:rPr>
              <a:t> </a:t>
            </a:r>
            <a:r>
              <a:rPr sz="3000" b="1" dirty="0">
                <a:latin typeface="Trebuchet MS"/>
                <a:cs typeface="Trebuchet MS"/>
              </a:rPr>
              <a:t>Slide</a:t>
            </a:r>
            <a:r>
              <a:rPr sz="3000" b="1" spc="-225" dirty="0">
                <a:latin typeface="Trebuchet MS"/>
                <a:cs typeface="Trebuchet MS"/>
              </a:rPr>
              <a:t> </a:t>
            </a:r>
            <a:r>
              <a:rPr sz="3000" b="1" spc="-30" dirty="0">
                <a:latin typeface="Trebuchet MS"/>
                <a:cs typeface="Trebuchet MS"/>
              </a:rPr>
              <a:t>5-</a:t>
            </a:r>
            <a:r>
              <a:rPr sz="3000" b="1" spc="-65" dirty="0">
                <a:latin typeface="Trebuchet MS"/>
                <a:cs typeface="Trebuchet MS"/>
              </a:rPr>
              <a:t>6:Rsult</a:t>
            </a:r>
            <a:r>
              <a:rPr sz="3000" b="1" spc="-195" dirty="0">
                <a:latin typeface="Trebuchet MS"/>
                <a:cs typeface="Trebuchet MS"/>
              </a:rPr>
              <a:t> </a:t>
            </a:r>
            <a:r>
              <a:rPr sz="3000" b="1" spc="145" dirty="0">
                <a:latin typeface="Trebuchet MS"/>
                <a:cs typeface="Trebuchet MS"/>
              </a:rPr>
              <a:t>&amp;</a:t>
            </a:r>
            <a:r>
              <a:rPr sz="3000" b="1" spc="-225" dirty="0">
                <a:latin typeface="Trebuchet MS"/>
                <a:cs typeface="Trebuchet MS"/>
              </a:rPr>
              <a:t> </a:t>
            </a:r>
            <a:r>
              <a:rPr sz="3000" b="1" spc="-10" dirty="0">
                <a:latin typeface="Trebuchet MS"/>
                <a:cs typeface="Trebuchet MS"/>
              </a:rPr>
              <a:t>Discussion</a:t>
            </a:r>
            <a:endParaRPr sz="3000" dirty="0">
              <a:latin typeface="Trebuchet MS"/>
              <a:cs typeface="Trebuchet MS"/>
            </a:endParaRPr>
          </a:p>
        </p:txBody>
      </p:sp>
      <p:sp>
        <p:nvSpPr>
          <p:cNvPr id="18" name="object 18"/>
          <p:cNvSpPr txBox="1"/>
          <p:nvPr/>
        </p:nvSpPr>
        <p:spPr>
          <a:xfrm>
            <a:off x="8230396" y="6197599"/>
            <a:ext cx="3959860" cy="482600"/>
          </a:xfrm>
          <a:prstGeom prst="rect">
            <a:avLst/>
          </a:prstGeom>
        </p:spPr>
        <p:txBody>
          <a:bodyPr vert="horz" wrap="square" lIns="0" tIns="12700" rIns="0" bIns="0" rtlCol="0">
            <a:spAutoFit/>
          </a:bodyPr>
          <a:lstStyle/>
          <a:p>
            <a:pPr marL="12700">
              <a:lnSpc>
                <a:spcPct val="100000"/>
              </a:lnSpc>
              <a:spcBef>
                <a:spcPts val="100"/>
              </a:spcBef>
            </a:pPr>
            <a:r>
              <a:rPr sz="3000" b="1" spc="-20" dirty="0">
                <a:solidFill>
                  <a:srgbClr val="0A2957"/>
                </a:solidFill>
                <a:latin typeface="Trebuchet MS"/>
                <a:cs typeface="Trebuchet MS"/>
              </a:rPr>
              <a:t>05.</a:t>
            </a:r>
            <a:r>
              <a:rPr sz="3000" b="1" spc="114" dirty="0">
                <a:solidFill>
                  <a:srgbClr val="0A2957"/>
                </a:solidFill>
                <a:latin typeface="Trebuchet MS"/>
                <a:cs typeface="Trebuchet MS"/>
              </a:rPr>
              <a:t> </a:t>
            </a:r>
            <a:r>
              <a:rPr sz="3000" b="1" dirty="0">
                <a:latin typeface="Trebuchet MS"/>
                <a:cs typeface="Trebuchet MS"/>
              </a:rPr>
              <a:t>Slide</a:t>
            </a:r>
            <a:r>
              <a:rPr sz="3000" b="1" spc="-225" dirty="0">
                <a:latin typeface="Trebuchet MS"/>
                <a:cs typeface="Trebuchet MS"/>
              </a:rPr>
              <a:t> </a:t>
            </a:r>
            <a:r>
              <a:rPr sz="3000" b="1" spc="-385" dirty="0">
                <a:latin typeface="Trebuchet MS"/>
                <a:cs typeface="Trebuchet MS"/>
              </a:rPr>
              <a:t>7:</a:t>
            </a:r>
            <a:r>
              <a:rPr sz="3000" b="1" spc="-195" dirty="0">
                <a:latin typeface="Trebuchet MS"/>
                <a:cs typeface="Trebuchet MS"/>
              </a:rPr>
              <a:t> </a:t>
            </a:r>
            <a:r>
              <a:rPr sz="3000" b="1" spc="-10" dirty="0">
                <a:latin typeface="Trebuchet MS"/>
                <a:cs typeface="Trebuchet MS"/>
              </a:rPr>
              <a:t>Conclusion</a:t>
            </a:r>
            <a:endParaRPr sz="3000" dirty="0">
              <a:latin typeface="Trebuchet MS"/>
              <a:cs typeface="Trebuchet MS"/>
            </a:endParaRPr>
          </a:p>
        </p:txBody>
      </p:sp>
      <p:sp>
        <p:nvSpPr>
          <p:cNvPr id="19" name="object 19"/>
          <p:cNvSpPr txBox="1"/>
          <p:nvPr/>
        </p:nvSpPr>
        <p:spPr>
          <a:xfrm>
            <a:off x="8230396" y="7083424"/>
            <a:ext cx="4044950" cy="482600"/>
          </a:xfrm>
          <a:prstGeom prst="rect">
            <a:avLst/>
          </a:prstGeom>
        </p:spPr>
        <p:txBody>
          <a:bodyPr vert="horz" wrap="square" lIns="0" tIns="12700" rIns="0" bIns="0" rtlCol="0">
            <a:spAutoFit/>
          </a:bodyPr>
          <a:lstStyle/>
          <a:p>
            <a:pPr marL="12700">
              <a:lnSpc>
                <a:spcPct val="100000"/>
              </a:lnSpc>
              <a:spcBef>
                <a:spcPts val="100"/>
              </a:spcBef>
            </a:pPr>
            <a:r>
              <a:rPr sz="3000" b="1" dirty="0">
                <a:solidFill>
                  <a:srgbClr val="0A2957"/>
                </a:solidFill>
                <a:latin typeface="Trebuchet MS"/>
                <a:cs typeface="Trebuchet MS"/>
              </a:rPr>
              <a:t>06.</a:t>
            </a:r>
            <a:r>
              <a:rPr sz="3000" b="1" spc="75" dirty="0">
                <a:solidFill>
                  <a:srgbClr val="0A2957"/>
                </a:solidFill>
                <a:latin typeface="Trebuchet MS"/>
                <a:cs typeface="Trebuchet MS"/>
              </a:rPr>
              <a:t> </a:t>
            </a:r>
            <a:r>
              <a:rPr sz="3000" b="1" dirty="0">
                <a:latin typeface="Trebuchet MS"/>
                <a:cs typeface="Trebuchet MS"/>
              </a:rPr>
              <a:t>Slide</a:t>
            </a:r>
            <a:r>
              <a:rPr sz="3000" b="1" spc="-225" dirty="0">
                <a:latin typeface="Trebuchet MS"/>
                <a:cs typeface="Trebuchet MS"/>
              </a:rPr>
              <a:t> </a:t>
            </a:r>
            <a:r>
              <a:rPr sz="3000" b="1" spc="-220" dirty="0">
                <a:latin typeface="Trebuchet MS"/>
                <a:cs typeface="Trebuchet MS"/>
              </a:rPr>
              <a:t>8:</a:t>
            </a:r>
            <a:r>
              <a:rPr sz="3000" b="1" spc="-195" dirty="0">
                <a:latin typeface="Trebuchet MS"/>
                <a:cs typeface="Trebuchet MS"/>
              </a:rPr>
              <a:t> </a:t>
            </a:r>
            <a:r>
              <a:rPr sz="3000" b="1" spc="-30" dirty="0">
                <a:latin typeface="Trebuchet MS"/>
                <a:cs typeface="Trebuchet MS"/>
              </a:rPr>
              <a:t>References</a:t>
            </a:r>
            <a:endParaRPr sz="3000" dirty="0">
              <a:latin typeface="Trebuchet MS"/>
              <a:cs typeface="Trebuchet MS"/>
            </a:endParaRPr>
          </a:p>
        </p:txBody>
      </p:sp>
      <p:grpSp>
        <p:nvGrpSpPr>
          <p:cNvPr id="20" name="object 20"/>
          <p:cNvGrpSpPr/>
          <p:nvPr/>
        </p:nvGrpSpPr>
        <p:grpSpPr>
          <a:xfrm>
            <a:off x="308965" y="373605"/>
            <a:ext cx="5601335" cy="933450"/>
            <a:chOff x="308965" y="373605"/>
            <a:chExt cx="5601335" cy="933450"/>
          </a:xfrm>
        </p:grpSpPr>
        <p:sp>
          <p:nvSpPr>
            <p:cNvPr id="21" name="object 21"/>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p:cNvPicPr/>
            <p:nvPr/>
          </p:nvPicPr>
          <p:blipFill>
            <a:blip r:embed="rId3" cstate="print"/>
            <a:stretch>
              <a:fillRect/>
            </a:stretch>
          </p:blipFill>
          <p:spPr>
            <a:xfrm>
              <a:off x="434343" y="559592"/>
              <a:ext cx="1923467" cy="561882"/>
            </a:xfrm>
            <a:prstGeom prst="rect">
              <a:avLst/>
            </a:prstGeom>
          </p:spPr>
        </p:pic>
        <p:pic>
          <p:nvPicPr>
            <p:cNvPr id="23" name="object 23"/>
            <p:cNvPicPr/>
            <p:nvPr/>
          </p:nvPicPr>
          <p:blipFill>
            <a:blip r:embed="rId4" cstate="print"/>
            <a:stretch>
              <a:fillRect/>
            </a:stretch>
          </p:blipFill>
          <p:spPr>
            <a:xfrm>
              <a:off x="2354169" y="594832"/>
              <a:ext cx="880718" cy="470413"/>
            </a:xfrm>
            <a:prstGeom prst="rect">
              <a:avLst/>
            </a:prstGeom>
          </p:spPr>
        </p:pic>
        <p:pic>
          <p:nvPicPr>
            <p:cNvPr id="24" name="object 24"/>
            <p:cNvPicPr/>
            <p:nvPr/>
          </p:nvPicPr>
          <p:blipFill>
            <a:blip r:embed="rId5" cstate="print"/>
            <a:stretch>
              <a:fillRect/>
            </a:stretch>
          </p:blipFill>
          <p:spPr>
            <a:xfrm>
              <a:off x="5032140" y="469834"/>
              <a:ext cx="739594" cy="718686"/>
            </a:xfrm>
            <a:prstGeom prst="rect">
              <a:avLst/>
            </a:prstGeom>
          </p:spPr>
        </p:pic>
        <p:pic>
          <p:nvPicPr>
            <p:cNvPr id="25" name="object 25"/>
            <p:cNvPicPr/>
            <p:nvPr/>
          </p:nvPicPr>
          <p:blipFill>
            <a:blip r:embed="rId6" cstate="print"/>
            <a:stretch>
              <a:fillRect/>
            </a:stretch>
          </p:blipFill>
          <p:spPr>
            <a:xfrm>
              <a:off x="4233886" y="529289"/>
              <a:ext cx="726527" cy="621990"/>
            </a:xfrm>
            <a:prstGeom prst="rect">
              <a:avLst/>
            </a:prstGeom>
          </p:spPr>
        </p:pic>
        <p:pic>
          <p:nvPicPr>
            <p:cNvPr id="26" name="object 26"/>
            <p:cNvPicPr/>
            <p:nvPr/>
          </p:nvPicPr>
          <p:blipFill>
            <a:blip r:embed="rId7" cstate="print"/>
            <a:stretch>
              <a:fillRect/>
            </a:stretch>
          </p:blipFill>
          <p:spPr>
            <a:xfrm>
              <a:off x="3326661" y="416885"/>
              <a:ext cx="810156" cy="368490"/>
            </a:xfrm>
            <a:prstGeom prst="rect">
              <a:avLst/>
            </a:prstGeom>
          </p:spPr>
        </p:pic>
      </p:grpSp>
      <p:sp>
        <p:nvSpPr>
          <p:cNvPr id="27" name="object 27"/>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p:cNvPicPr/>
          <p:nvPr/>
        </p:nvPicPr>
        <p:blipFill>
          <a:blip r:embed="rId8" cstate="print"/>
          <a:stretch>
            <a:fillRect/>
          </a:stretch>
        </p:blipFill>
        <p:spPr>
          <a:xfrm>
            <a:off x="0" y="840177"/>
            <a:ext cx="1740030" cy="67436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10" name="object 10"/>
          <p:cNvPicPr/>
          <p:nvPr/>
        </p:nvPicPr>
        <p:blipFill>
          <a:blip r:embed="rId3" cstate="print"/>
          <a:stretch>
            <a:fillRect/>
          </a:stretch>
        </p:blipFill>
        <p:spPr>
          <a:xfrm>
            <a:off x="0" y="8004844"/>
            <a:ext cx="8880991" cy="2282155"/>
          </a:xfrm>
          <a:prstGeom prst="rect">
            <a:avLst/>
          </a:prstGeom>
        </p:spPr>
      </p:pic>
      <p:sp>
        <p:nvSpPr>
          <p:cNvPr id="11" name="object 11"/>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3" name="TextBox 12">
            <a:extLst>
              <a:ext uri="{FF2B5EF4-FFF2-40B4-BE49-F238E27FC236}">
                <a16:creationId xmlns:a16="http://schemas.microsoft.com/office/drawing/2014/main" id="{4848D44B-C4A9-E393-A4DD-4203BDCDD63E}"/>
              </a:ext>
            </a:extLst>
          </p:cNvPr>
          <p:cNvSpPr txBox="1"/>
          <p:nvPr/>
        </p:nvSpPr>
        <p:spPr>
          <a:xfrm>
            <a:off x="4007006" y="1556026"/>
            <a:ext cx="11533758" cy="5262979"/>
          </a:xfrm>
          <a:prstGeom prst="rect">
            <a:avLst/>
          </a:prstGeom>
          <a:noFill/>
        </p:spPr>
        <p:txBody>
          <a:bodyPr wrap="square">
            <a:spAutoFit/>
          </a:bodyPr>
          <a:lstStyle/>
          <a:p>
            <a:pPr marL="457200"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Benchmark products are one of the latest innovations in the field of sports.</a:t>
            </a: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US" sz="2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Particularly in basketball, there are no benchmarks related to the selection process for offensive and defensive abilities. </a:t>
            </a:r>
            <a:endParaRPr lang="en-US" sz="2800" dirty="0"/>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components that are evaluated include physical condition, mental condition, intelligence, motor skills, technique, and several other components that support the identification of an athlete's talent (</a:t>
            </a:r>
            <a:r>
              <a:rPr lang="en-US" sz="2800" dirty="0" err="1">
                <a:latin typeface="Times New Roman" panose="02020603050405020304" pitchFamily="18" charset="0"/>
                <a:cs typeface="Times New Roman" panose="02020603050405020304" pitchFamily="18" charset="0"/>
              </a:rPr>
              <a:t>Litkowycz</a:t>
            </a:r>
            <a:r>
              <a:rPr lang="en-US" sz="2800" dirty="0">
                <a:latin typeface="Times New Roman" panose="02020603050405020304" pitchFamily="18" charset="0"/>
                <a:cs typeface="Times New Roman" panose="02020603050405020304" pitchFamily="18" charset="0"/>
              </a:rPr>
              <a:t> R, et al 2014). </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Therefore, researchers are trying to create a product that helps coaches identify offensive and defensive skills in basketball. </a:t>
            </a:r>
          </a:p>
        </p:txBody>
      </p:sp>
      <p:sp>
        <p:nvSpPr>
          <p:cNvPr id="15" name="TextBox 14">
            <a:extLst>
              <a:ext uri="{FF2B5EF4-FFF2-40B4-BE49-F238E27FC236}">
                <a16:creationId xmlns:a16="http://schemas.microsoft.com/office/drawing/2014/main" id="{F81B4B73-A662-64A2-DC1B-02C18DFAA68C}"/>
              </a:ext>
            </a:extLst>
          </p:cNvPr>
          <p:cNvSpPr txBox="1"/>
          <p:nvPr/>
        </p:nvSpPr>
        <p:spPr>
          <a:xfrm>
            <a:off x="6190803" y="581014"/>
            <a:ext cx="9144000" cy="707886"/>
          </a:xfrm>
          <a:prstGeom prst="rect">
            <a:avLst/>
          </a:prstGeom>
          <a:noFill/>
        </p:spPr>
        <p:txBody>
          <a:bodyPr wrap="square">
            <a:spAutoFit/>
          </a:bodyPr>
          <a:lstStyle/>
          <a:p>
            <a:pPr marL="12700">
              <a:lnSpc>
                <a:spcPct val="100000"/>
              </a:lnSpc>
              <a:spcBef>
                <a:spcPts val="100"/>
              </a:spcBef>
            </a:pPr>
            <a:r>
              <a:rPr lang="en-ID" sz="4000" b="1" spc="-10" dirty="0">
                <a:latin typeface="Trebuchet MS"/>
                <a:cs typeface="Trebuchet MS"/>
              </a:rPr>
              <a:t>Introduction</a:t>
            </a:r>
            <a:endParaRPr lang="en-ID" sz="3000" dirty="0">
              <a:latin typeface="Trebuchet MS"/>
              <a:cs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FCBE2D-5D83-AE46-CE66-9031561E9CAC}"/>
              </a:ext>
            </a:extLst>
          </p:cNvPr>
          <p:cNvSpPr txBox="1"/>
          <p:nvPr/>
        </p:nvSpPr>
        <p:spPr>
          <a:xfrm>
            <a:off x="6096000" y="571500"/>
            <a:ext cx="9144000" cy="646331"/>
          </a:xfrm>
          <a:prstGeom prst="rect">
            <a:avLst/>
          </a:prstGeom>
          <a:noFill/>
        </p:spPr>
        <p:txBody>
          <a:bodyPr wrap="square">
            <a:spAutoFit/>
          </a:bodyPr>
          <a:lstStyle/>
          <a:p>
            <a:pPr marL="12700">
              <a:lnSpc>
                <a:spcPct val="100000"/>
              </a:lnSpc>
              <a:spcBef>
                <a:spcPts val="100"/>
              </a:spcBef>
            </a:pPr>
            <a:r>
              <a:rPr lang="en-ID" sz="3600" b="1" spc="-10" dirty="0">
                <a:latin typeface="Trebuchet MS"/>
                <a:cs typeface="Trebuchet MS"/>
              </a:rPr>
              <a:t>Methods</a:t>
            </a:r>
            <a:endParaRPr lang="en-ID" sz="3600" dirty="0">
              <a:latin typeface="Trebuchet MS"/>
              <a:cs typeface="Trebuchet MS"/>
            </a:endParaRPr>
          </a:p>
        </p:txBody>
      </p:sp>
      <p:sp>
        <p:nvSpPr>
          <p:cNvPr id="5" name="TextBox 4">
            <a:extLst>
              <a:ext uri="{FF2B5EF4-FFF2-40B4-BE49-F238E27FC236}">
                <a16:creationId xmlns:a16="http://schemas.microsoft.com/office/drawing/2014/main" id="{884BB8FE-D6DA-EF98-4FA7-FC19044B2AB3}"/>
              </a:ext>
            </a:extLst>
          </p:cNvPr>
          <p:cNvSpPr txBox="1"/>
          <p:nvPr/>
        </p:nvSpPr>
        <p:spPr>
          <a:xfrm>
            <a:off x="4191000" y="1714500"/>
            <a:ext cx="9144000" cy="1410643"/>
          </a:xfrm>
          <a:prstGeom prst="rect">
            <a:avLst/>
          </a:prstGeom>
          <a:noFill/>
        </p:spPr>
        <p:txBody>
          <a:bodyPr wrap="square">
            <a:spAutoFit/>
          </a:bodyPr>
          <a:lstStyle/>
          <a:p>
            <a:pPr marL="527050" indent="-514350">
              <a:lnSpc>
                <a:spcPct val="100000"/>
              </a:lnSpc>
              <a:spcBef>
                <a:spcPts val="100"/>
              </a:spcBef>
              <a:buFont typeface="+mj-lt"/>
              <a:buAutoNum type="arabicPeriod"/>
            </a:pPr>
            <a:r>
              <a:rPr lang="en-ID" sz="2800" b="1" spc="-10" dirty="0">
                <a:solidFill>
                  <a:schemeClr val="tx1"/>
                </a:solidFill>
                <a:latin typeface="Times New Roman" panose="02020603050405020304" pitchFamily="18" charset="0"/>
                <a:cs typeface="Times New Roman" panose="02020603050405020304" pitchFamily="18" charset="0"/>
              </a:rPr>
              <a:t>Research &amp; Development Method</a:t>
            </a:r>
          </a:p>
          <a:p>
            <a:pPr marL="527050" indent="-514350">
              <a:lnSpc>
                <a:spcPct val="100000"/>
              </a:lnSpc>
              <a:spcBef>
                <a:spcPts val="100"/>
              </a:spcBef>
              <a:buFont typeface="+mj-lt"/>
              <a:buAutoNum type="arabicPeriod"/>
            </a:pPr>
            <a:endParaRPr lang="en-ID" sz="2800" b="1" spc="-10" dirty="0">
              <a:solidFill>
                <a:schemeClr val="tx1"/>
              </a:solidFill>
              <a:latin typeface="Times New Roman" panose="02020603050405020304" pitchFamily="18" charset="0"/>
              <a:cs typeface="Times New Roman" panose="02020603050405020304" pitchFamily="18" charset="0"/>
            </a:endParaRPr>
          </a:p>
          <a:p>
            <a:pPr marL="527050" indent="-514350">
              <a:lnSpc>
                <a:spcPct val="100000"/>
              </a:lnSpc>
              <a:spcBef>
                <a:spcPts val="100"/>
              </a:spcBef>
              <a:buFont typeface="+mj-lt"/>
              <a:buAutoNum type="arabicPeriod"/>
            </a:pPr>
            <a:endParaRPr lang="en-ID" sz="2800" dirty="0">
              <a:solidFill>
                <a:schemeClr val="tx1"/>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73458BE-2ED2-9C94-965F-0E42509CC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0" y="2449454"/>
            <a:ext cx="3060700" cy="3022600"/>
          </a:xfrm>
          <a:prstGeom prst="rect">
            <a:avLst/>
          </a:prstGeom>
        </p:spPr>
      </p:pic>
      <p:sp>
        <p:nvSpPr>
          <p:cNvPr id="9" name="TextBox 8">
            <a:extLst>
              <a:ext uri="{FF2B5EF4-FFF2-40B4-BE49-F238E27FC236}">
                <a16:creationId xmlns:a16="http://schemas.microsoft.com/office/drawing/2014/main" id="{B0C57021-9309-CCCC-257E-4358E7DDB2BB}"/>
              </a:ext>
            </a:extLst>
          </p:cNvPr>
          <p:cNvSpPr txBox="1"/>
          <p:nvPr/>
        </p:nvSpPr>
        <p:spPr>
          <a:xfrm>
            <a:off x="4191000" y="5804602"/>
            <a:ext cx="9144000" cy="3603551"/>
          </a:xfrm>
          <a:prstGeom prst="rect">
            <a:avLst/>
          </a:prstGeom>
          <a:noFill/>
        </p:spPr>
        <p:txBody>
          <a:bodyPr wrap="square">
            <a:spAutoFit/>
          </a:bodyPr>
          <a:lstStyle/>
          <a:p>
            <a:pPr marL="527050" indent="-514350">
              <a:lnSpc>
                <a:spcPct val="100000"/>
              </a:lnSpc>
              <a:spcBef>
                <a:spcPts val="100"/>
              </a:spcBef>
              <a:buFont typeface="+mj-lt"/>
              <a:buAutoNum type="arabicPeriod" startAt="2"/>
            </a:pPr>
            <a:r>
              <a:rPr lang="en-ID" sz="2800" b="1" spc="-10" dirty="0">
                <a:solidFill>
                  <a:schemeClr val="tx1"/>
                </a:solidFill>
                <a:latin typeface="Times New Roman" panose="02020603050405020304" pitchFamily="18" charset="0"/>
                <a:cs typeface="Times New Roman" panose="02020603050405020304" pitchFamily="18" charset="0"/>
              </a:rPr>
              <a:t>Design ADDIE (2010)</a:t>
            </a:r>
          </a:p>
          <a:p>
            <a:pPr marL="527050" indent="-514350">
              <a:lnSpc>
                <a:spcPct val="100000"/>
              </a:lnSpc>
              <a:spcBef>
                <a:spcPts val="100"/>
              </a:spcBef>
              <a:buFont typeface="+mj-lt"/>
              <a:buAutoNum type="arabicPeriod" startAt="2"/>
            </a:pPr>
            <a:endParaRPr lang="en-ID" sz="2800" b="1" spc="-10" dirty="0">
              <a:solidFill>
                <a:schemeClr val="tx1"/>
              </a:solidFill>
              <a:latin typeface="Times New Roman" panose="02020603050405020304" pitchFamily="18" charset="0"/>
              <a:cs typeface="Times New Roman" panose="02020603050405020304" pitchFamily="18" charset="0"/>
            </a:endParaRPr>
          </a:p>
          <a:p>
            <a:pPr marL="527050" indent="-514350">
              <a:lnSpc>
                <a:spcPct val="100000"/>
              </a:lnSpc>
              <a:spcBef>
                <a:spcPts val="100"/>
              </a:spcBef>
              <a:buFont typeface="+mj-lt"/>
              <a:buAutoNum type="arabicPeriod" startAt="3"/>
            </a:pPr>
            <a:r>
              <a:rPr lang="en-ID" sz="2800" b="1" dirty="0">
                <a:latin typeface="Times New Roman" panose="02020603050405020304" pitchFamily="18" charset="0"/>
                <a:cs typeface="Times New Roman" panose="02020603050405020304" pitchFamily="18" charset="0"/>
              </a:rPr>
              <a:t>MMR (Mixed Method Research) which combined several data collection techniques, starting from FGD (Focus Group Discussion) to the benchmark item indicator scoring stage </a:t>
            </a:r>
            <a:endParaRPr lang="en-ID" sz="2800" b="1" spc="-10" dirty="0">
              <a:solidFill>
                <a:schemeClr val="tx1"/>
              </a:solidFill>
              <a:latin typeface="Times New Roman" panose="02020603050405020304" pitchFamily="18" charset="0"/>
              <a:cs typeface="Times New Roman" panose="02020603050405020304" pitchFamily="18" charset="0"/>
            </a:endParaRPr>
          </a:p>
          <a:p>
            <a:pPr marL="527050" indent="-514350">
              <a:lnSpc>
                <a:spcPct val="100000"/>
              </a:lnSpc>
              <a:spcBef>
                <a:spcPts val="100"/>
              </a:spcBef>
              <a:buFont typeface="+mj-lt"/>
              <a:buAutoNum type="arabicPeriod" startAt="2"/>
            </a:pPr>
            <a:endParaRPr lang="en-ID" sz="2800" b="1" spc="-10" dirty="0">
              <a:solidFill>
                <a:schemeClr val="tx1"/>
              </a:solidFill>
              <a:latin typeface="Times New Roman" panose="02020603050405020304" pitchFamily="18" charset="0"/>
              <a:cs typeface="Times New Roman" panose="02020603050405020304" pitchFamily="18" charset="0"/>
            </a:endParaRPr>
          </a:p>
          <a:p>
            <a:pPr marL="527050" indent="-514350">
              <a:lnSpc>
                <a:spcPct val="100000"/>
              </a:lnSpc>
              <a:spcBef>
                <a:spcPts val="100"/>
              </a:spcBef>
              <a:buFont typeface="+mj-lt"/>
              <a:buAutoNum type="arabicPeriod" startAt="2"/>
            </a:pPr>
            <a:endParaRPr lang="en-ID"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27A40E6B-5D99-AD58-34A5-D3EDC32D31EC}"/>
              </a:ext>
            </a:extLst>
          </p:cNvPr>
          <p:cNvGraphicFramePr>
            <a:graphicFrameLocks noGrp="1"/>
          </p:cNvGraphicFramePr>
          <p:nvPr>
            <p:extLst>
              <p:ext uri="{D42A27DB-BD31-4B8C-83A1-F6EECF244321}">
                <p14:modId xmlns:p14="http://schemas.microsoft.com/office/powerpoint/2010/main" val="927869172"/>
              </p:ext>
            </p:extLst>
          </p:nvPr>
        </p:nvGraphicFramePr>
        <p:xfrm>
          <a:off x="7924800" y="2451994"/>
          <a:ext cx="6583680" cy="3017520"/>
        </p:xfrm>
        <a:graphic>
          <a:graphicData uri="http://schemas.openxmlformats.org/drawingml/2006/table">
            <a:tbl>
              <a:tblPr/>
              <a:tblGrid>
                <a:gridCol w="914400">
                  <a:extLst>
                    <a:ext uri="{9D8B030D-6E8A-4147-A177-3AD203B41FA5}">
                      <a16:colId xmlns:a16="http://schemas.microsoft.com/office/drawing/2014/main" val="1592716145"/>
                    </a:ext>
                  </a:extLst>
                </a:gridCol>
                <a:gridCol w="2377440">
                  <a:extLst>
                    <a:ext uri="{9D8B030D-6E8A-4147-A177-3AD203B41FA5}">
                      <a16:colId xmlns:a16="http://schemas.microsoft.com/office/drawing/2014/main" val="3227317685"/>
                    </a:ext>
                  </a:extLst>
                </a:gridCol>
                <a:gridCol w="3291840">
                  <a:extLst>
                    <a:ext uri="{9D8B030D-6E8A-4147-A177-3AD203B41FA5}">
                      <a16:colId xmlns:a16="http://schemas.microsoft.com/office/drawing/2014/main" val="850460293"/>
                    </a:ext>
                  </a:extLst>
                </a:gridCol>
              </a:tblGrid>
              <a:tr h="502920">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No.</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E8621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Panel Member</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E8621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Affiliation</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E8621A"/>
                    </a:solidFill>
                  </a:tcPr>
                </a:tc>
                <a:extLst>
                  <a:ext uri="{0D108BD9-81ED-4DB2-BD59-A6C34878D82A}">
                    <a16:rowId xmlns:a16="http://schemas.microsoft.com/office/drawing/2014/main" val="310990246"/>
                  </a:ext>
                </a:extLst>
              </a:tr>
              <a:tr h="502920">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1</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Coach 1</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Akademi Bandung Utama</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extLst>
                  <a:ext uri="{0D108BD9-81ED-4DB2-BD59-A6C34878D82A}">
                    <a16:rowId xmlns:a16="http://schemas.microsoft.com/office/drawing/2014/main" val="3960351931"/>
                  </a:ext>
                </a:extLst>
              </a:tr>
              <a:tr h="502920">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2</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Coach 2</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Cendrawasih Bandung</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extLst>
                  <a:ext uri="{0D108BD9-81ED-4DB2-BD59-A6C34878D82A}">
                    <a16:rowId xmlns:a16="http://schemas.microsoft.com/office/drawing/2014/main" val="4221054189"/>
                  </a:ext>
                </a:extLst>
              </a:tr>
              <a:tr h="502920">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3</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Coach 3</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Rajamantri Bandung</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extLst>
                  <a:ext uri="{0D108BD9-81ED-4DB2-BD59-A6C34878D82A}">
                    <a16:rowId xmlns:a16="http://schemas.microsoft.com/office/drawing/2014/main" val="4191252305"/>
                  </a:ext>
                </a:extLst>
              </a:tr>
              <a:tr h="502920">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4</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Coach 4</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Kassiti Bandung Knights</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4F5F7"/>
                    </a:solidFill>
                  </a:tcPr>
                </a:tc>
                <a:extLst>
                  <a:ext uri="{0D108BD9-81ED-4DB2-BD59-A6C34878D82A}">
                    <a16:rowId xmlns:a16="http://schemas.microsoft.com/office/drawing/2014/main" val="4260506680"/>
                  </a:ext>
                </a:extLst>
              </a:tr>
              <a:tr h="502920">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5</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Coach 5</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tc>
                  <a:txBody>
                    <a:bodyPr/>
                    <a:lstStyle/>
                    <a:p>
                      <a:pPr marL="0" indent="0">
                        <a:buNone/>
                      </a:pPr>
                      <a:r>
                        <a:rPr lang="en-US" sz="1300" dirty="0">
                          <a:solidFill>
                            <a:srgbClr val="1B2A4A"/>
                          </a:solidFill>
                          <a:latin typeface="Calibri" pitchFamily="34" charset="0"/>
                          <a:ea typeface="Calibri" pitchFamily="34" charset="-122"/>
                          <a:cs typeface="Calibri" pitchFamily="34" charset="-120"/>
                        </a:rPr>
                        <a:t>Metro Starlight</a:t>
                      </a:r>
                      <a:endParaRPr lang="en-US" sz="1300" dirty="0">
                        <a:latin typeface="Calibri" charset="0"/>
                        <a:ea typeface="Calibri" charset="0"/>
                        <a:cs typeface="Calibri" charset="0"/>
                      </a:endParaRPr>
                    </a:p>
                  </a:txBody>
                  <a:tcPr anchor="ctr">
                    <a:lnL w="12700" cap="flat" cmpd="sng" algn="ctr">
                      <a:solidFill>
                        <a:srgbClr val="E7E9EE"/>
                      </a:solidFill>
                      <a:prstDash val="solid"/>
                      <a:round/>
                      <a:headEnd type="none" w="med" len="med"/>
                      <a:tailEnd type="none" w="med" len="med"/>
                    </a:lnL>
                    <a:lnR w="12700" cap="flat" cmpd="sng" algn="ctr">
                      <a:solidFill>
                        <a:srgbClr val="E7E9EE"/>
                      </a:solidFill>
                      <a:prstDash val="solid"/>
                      <a:round/>
                      <a:headEnd type="none" w="med" len="med"/>
                      <a:tailEnd type="none" w="med" len="med"/>
                    </a:lnR>
                    <a:lnT w="12700" cap="flat" cmpd="sng" algn="ctr">
                      <a:solidFill>
                        <a:srgbClr val="E7E9EE"/>
                      </a:solidFill>
                      <a:prstDash val="solid"/>
                      <a:round/>
                      <a:headEnd type="none" w="med" len="med"/>
                      <a:tailEnd type="none" w="med" len="med"/>
                    </a:lnT>
                    <a:lnB w="12700" cap="flat" cmpd="sng" algn="ctr">
                      <a:solidFill>
                        <a:srgbClr val="E7E9EE"/>
                      </a:solidFill>
                      <a:prstDash val="solid"/>
                      <a:round/>
                      <a:headEnd type="none" w="med" len="med"/>
                      <a:tailEnd type="none" w="med" len="med"/>
                    </a:lnB>
                    <a:solidFill>
                      <a:srgbClr val="FFFFFF"/>
                    </a:solidFill>
                  </a:tcPr>
                </a:tc>
                <a:extLst>
                  <a:ext uri="{0D108BD9-81ED-4DB2-BD59-A6C34878D82A}">
                    <a16:rowId xmlns:a16="http://schemas.microsoft.com/office/drawing/2014/main" val="1918520521"/>
                  </a:ext>
                </a:extLst>
              </a:tr>
            </a:tbl>
          </a:graphicData>
        </a:graphic>
      </p:graphicFrame>
    </p:spTree>
    <p:extLst>
      <p:ext uri="{BB962C8B-B14F-4D97-AF65-F5344CB8AC3E}">
        <p14:creationId xmlns:p14="http://schemas.microsoft.com/office/powerpoint/2010/main" val="74344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245A9F-FE7A-A109-A4CC-D36E484508B2}"/>
              </a:ext>
            </a:extLst>
          </p:cNvPr>
          <p:cNvSpPr txBox="1"/>
          <p:nvPr/>
        </p:nvSpPr>
        <p:spPr>
          <a:xfrm>
            <a:off x="6096000" y="571500"/>
            <a:ext cx="9144000" cy="646331"/>
          </a:xfrm>
          <a:prstGeom prst="rect">
            <a:avLst/>
          </a:prstGeom>
          <a:noFill/>
        </p:spPr>
        <p:txBody>
          <a:bodyPr wrap="square">
            <a:spAutoFit/>
          </a:bodyPr>
          <a:lstStyle/>
          <a:p>
            <a:pPr marL="12700">
              <a:lnSpc>
                <a:spcPct val="100000"/>
              </a:lnSpc>
              <a:spcBef>
                <a:spcPts val="100"/>
              </a:spcBef>
            </a:pPr>
            <a:r>
              <a:rPr lang="en-ID" sz="3600" b="1" spc="-65" dirty="0">
                <a:latin typeface="Trebuchet MS"/>
                <a:cs typeface="Trebuchet MS"/>
              </a:rPr>
              <a:t>Result</a:t>
            </a:r>
            <a:endParaRPr lang="en-ID" sz="3000" dirty="0">
              <a:latin typeface="Trebuchet MS"/>
              <a:cs typeface="Trebuchet MS"/>
            </a:endParaRPr>
          </a:p>
        </p:txBody>
      </p:sp>
      <p:sp>
        <p:nvSpPr>
          <p:cNvPr id="7" name="TextBox 6">
            <a:extLst>
              <a:ext uri="{FF2B5EF4-FFF2-40B4-BE49-F238E27FC236}">
                <a16:creationId xmlns:a16="http://schemas.microsoft.com/office/drawing/2014/main" id="{92F51021-C6F5-2DEF-71C5-3863B697F472}"/>
              </a:ext>
            </a:extLst>
          </p:cNvPr>
          <p:cNvSpPr txBox="1"/>
          <p:nvPr/>
        </p:nvSpPr>
        <p:spPr>
          <a:xfrm>
            <a:off x="4572000" y="1604070"/>
            <a:ext cx="9144000" cy="3539430"/>
          </a:xfrm>
          <a:prstGeom prst="rect">
            <a:avLst/>
          </a:prstGeom>
          <a:noFill/>
        </p:spPr>
        <p:txBody>
          <a:bodyPr wrap="square">
            <a:spAutoFit/>
          </a:bodyPr>
          <a:lstStyle/>
          <a:p>
            <a:pPr indent="270510" algn="just" fontAlgn="base">
              <a:buNone/>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The model for selecting basketball player indicators is designed to help coaches identify talented local athletes. In the process of identifying athletic talent, several indicators must be considered during the selection process. The results of the analysis reveal that there are currently no suitable indicators regarding the process of identifying athletic talent. Several indicators are needed to assess the subjectivity of the selection process for local athletes.</a:t>
            </a:r>
            <a:endParaRPr lang="en-ID"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90283223-04F3-A507-7702-C6BA2F3B3C16}"/>
              </a:ext>
            </a:extLst>
          </p:cNvPr>
          <p:cNvGraphicFramePr>
            <a:graphicFrameLocks noGrp="1"/>
          </p:cNvGraphicFramePr>
          <p:nvPr>
            <p:extLst>
              <p:ext uri="{D42A27DB-BD31-4B8C-83A1-F6EECF244321}">
                <p14:modId xmlns:p14="http://schemas.microsoft.com/office/powerpoint/2010/main" val="563090290"/>
              </p:ext>
            </p:extLst>
          </p:nvPr>
        </p:nvGraphicFramePr>
        <p:xfrm>
          <a:off x="6705600" y="5676900"/>
          <a:ext cx="4876800" cy="3006028"/>
        </p:xfrm>
        <a:graphic>
          <a:graphicData uri="http://schemas.openxmlformats.org/drawingml/2006/table">
            <a:tbl>
              <a:tblPr firstRow="1" firstCol="1" bandRow="1">
                <a:tableStyleId>{5C22544A-7EE6-4342-B048-85BDC9FD1C3A}</a:tableStyleId>
              </a:tblPr>
              <a:tblGrid>
                <a:gridCol w="567726">
                  <a:extLst>
                    <a:ext uri="{9D8B030D-6E8A-4147-A177-3AD203B41FA5}">
                      <a16:colId xmlns:a16="http://schemas.microsoft.com/office/drawing/2014/main" val="3078068968"/>
                    </a:ext>
                  </a:extLst>
                </a:gridCol>
                <a:gridCol w="2056977">
                  <a:extLst>
                    <a:ext uri="{9D8B030D-6E8A-4147-A177-3AD203B41FA5}">
                      <a16:colId xmlns:a16="http://schemas.microsoft.com/office/drawing/2014/main" val="323068812"/>
                    </a:ext>
                  </a:extLst>
                </a:gridCol>
                <a:gridCol w="2252097">
                  <a:extLst>
                    <a:ext uri="{9D8B030D-6E8A-4147-A177-3AD203B41FA5}">
                      <a16:colId xmlns:a16="http://schemas.microsoft.com/office/drawing/2014/main" val="422765936"/>
                    </a:ext>
                  </a:extLst>
                </a:gridCol>
              </a:tblGrid>
              <a:tr h="231394">
                <a:tc>
                  <a:txBody>
                    <a:bodyPr/>
                    <a:lstStyle/>
                    <a:p>
                      <a:pPr algn="just">
                        <a:buNone/>
                      </a:pPr>
                      <a:r>
                        <a:rPr lang="en-US" sz="1100">
                          <a:effectLst/>
                        </a:rPr>
                        <a:t>No</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Indikator</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Skor/Rating</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77371370"/>
                  </a:ext>
                </a:extLst>
              </a:tr>
              <a:tr h="462790">
                <a:tc>
                  <a:txBody>
                    <a:bodyPr/>
                    <a:lstStyle/>
                    <a:p>
                      <a:pPr algn="just">
                        <a:buNone/>
                      </a:pPr>
                      <a:r>
                        <a:rPr lang="en-US" sz="1100">
                          <a:effectLst/>
                        </a:rPr>
                        <a:t>1.</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Coach Instict – The Coaches Eye</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4</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31274444"/>
                  </a:ext>
                </a:extLst>
              </a:tr>
              <a:tr h="462790">
                <a:tc>
                  <a:txBody>
                    <a:bodyPr/>
                    <a:lstStyle/>
                    <a:p>
                      <a:pPr algn="just">
                        <a:buNone/>
                      </a:pPr>
                      <a:r>
                        <a:rPr lang="en-US" sz="1100">
                          <a:effectLst/>
                        </a:rPr>
                        <a:t>2.</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Drive &amp; Ambition</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3</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2591149"/>
                  </a:ext>
                </a:extLst>
              </a:tr>
              <a:tr h="462790">
                <a:tc>
                  <a:txBody>
                    <a:bodyPr/>
                    <a:lstStyle/>
                    <a:p>
                      <a:pPr algn="just">
                        <a:buNone/>
                      </a:pPr>
                      <a:r>
                        <a:rPr lang="en-US" sz="1100">
                          <a:effectLst/>
                        </a:rPr>
                        <a:t>3.</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Physical &amp; Technical Skills</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4</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77813456"/>
                  </a:ext>
                </a:extLst>
              </a:tr>
              <a:tr h="462790">
                <a:tc>
                  <a:txBody>
                    <a:bodyPr/>
                    <a:lstStyle/>
                    <a:p>
                      <a:pPr algn="just">
                        <a:buNone/>
                      </a:pPr>
                      <a:r>
                        <a:rPr lang="en-US" sz="1100">
                          <a:effectLst/>
                        </a:rPr>
                        <a:t>4.</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Game Intellegence</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4</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9492546"/>
                  </a:ext>
                </a:extLst>
              </a:tr>
              <a:tr h="231394">
                <a:tc>
                  <a:txBody>
                    <a:bodyPr/>
                    <a:lstStyle/>
                    <a:p>
                      <a:pPr algn="just">
                        <a:buNone/>
                      </a:pPr>
                      <a:r>
                        <a:rPr lang="en-US" sz="1100">
                          <a:effectLst/>
                        </a:rPr>
                        <a:t>5. </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Skill Execution</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3</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11619031"/>
                  </a:ext>
                </a:extLst>
              </a:tr>
              <a:tr h="460686">
                <a:tc>
                  <a:txBody>
                    <a:bodyPr/>
                    <a:lstStyle/>
                    <a:p>
                      <a:pPr algn="just">
                        <a:buNone/>
                      </a:pPr>
                      <a:r>
                        <a:rPr lang="en-US" sz="1100">
                          <a:effectLst/>
                        </a:rPr>
                        <a:t>6.</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Decision Making</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a:effectLst/>
                        </a:rPr>
                        <a:t>4</a:t>
                      </a:r>
                      <a:endParaRPr lang="en-ID"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87002122"/>
                  </a:ext>
                </a:extLst>
              </a:tr>
              <a:tr h="231394">
                <a:tc>
                  <a:txBody>
                    <a:bodyPr/>
                    <a:lstStyle/>
                    <a:p>
                      <a:pPr algn="just">
                        <a:buNone/>
                      </a:pPr>
                      <a:r>
                        <a:rPr lang="en-US" sz="1100">
                          <a:effectLst/>
                        </a:rPr>
                        <a:t>7.</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en-US" sz="1100">
                          <a:effectLst/>
                        </a:rPr>
                        <a:t>Support</a:t>
                      </a:r>
                      <a:endParaRPr lang="en-ID"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en-US" sz="1100" dirty="0">
                          <a:effectLst/>
                        </a:rPr>
                        <a:t>3</a:t>
                      </a:r>
                      <a:endParaRPr lang="en-ID"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0463505"/>
                  </a:ext>
                </a:extLst>
              </a:tr>
            </a:tbl>
          </a:graphicData>
        </a:graphic>
      </p:graphicFrame>
    </p:spTree>
    <p:extLst>
      <p:ext uri="{BB962C8B-B14F-4D97-AF65-F5344CB8AC3E}">
        <p14:creationId xmlns:p14="http://schemas.microsoft.com/office/powerpoint/2010/main" val="103820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35746E-C06C-ED77-11B9-5C2DC885B0EA}"/>
              </a:ext>
            </a:extLst>
          </p:cNvPr>
          <p:cNvSpPr txBox="1"/>
          <p:nvPr/>
        </p:nvSpPr>
        <p:spPr>
          <a:xfrm>
            <a:off x="6172200" y="571500"/>
            <a:ext cx="9144000" cy="553998"/>
          </a:xfrm>
          <a:prstGeom prst="rect">
            <a:avLst/>
          </a:prstGeom>
          <a:noFill/>
        </p:spPr>
        <p:txBody>
          <a:bodyPr wrap="square">
            <a:spAutoFit/>
          </a:bodyPr>
          <a:lstStyle/>
          <a:p>
            <a:r>
              <a:rPr lang="en-ID" sz="3000" b="1" spc="-10" dirty="0">
                <a:latin typeface="Trebuchet MS"/>
                <a:cs typeface="Trebuchet MS"/>
              </a:rPr>
              <a:t>Discussion</a:t>
            </a:r>
            <a:endParaRPr lang="en-US" dirty="0"/>
          </a:p>
        </p:txBody>
      </p:sp>
      <p:sp>
        <p:nvSpPr>
          <p:cNvPr id="5" name="TextBox 4">
            <a:extLst>
              <a:ext uri="{FF2B5EF4-FFF2-40B4-BE49-F238E27FC236}">
                <a16:creationId xmlns:a16="http://schemas.microsoft.com/office/drawing/2014/main" id="{20BF6B2A-43BD-23E1-153A-C7F281D2270B}"/>
              </a:ext>
            </a:extLst>
          </p:cNvPr>
          <p:cNvSpPr txBox="1"/>
          <p:nvPr/>
        </p:nvSpPr>
        <p:spPr>
          <a:xfrm>
            <a:off x="4495800" y="1420601"/>
            <a:ext cx="12954000" cy="8268930"/>
          </a:xfrm>
          <a:prstGeom prst="rect">
            <a:avLst/>
          </a:prstGeom>
          <a:noFill/>
        </p:spPr>
        <p:txBody>
          <a:bodyPr wrap="square">
            <a:spAutoFit/>
          </a:bodyPr>
          <a:lstStyle/>
          <a:p>
            <a:pPr marL="228600" lvl="0" indent="-228600" algn="just">
              <a:lnSpc>
                <a:spcPct val="115000"/>
              </a:lnSpc>
              <a:spcAft>
                <a:spcPts val="1000"/>
              </a:spcAft>
              <a:buFont typeface="+mj-lt"/>
              <a:buAutoNum type="arabicPeriod"/>
            </a:pPr>
            <a:r>
              <a:rPr lang="en-US" sz="2000" b="1" dirty="0">
                <a:effectLst/>
                <a:latin typeface="Times New Roman" panose="02020603050405020304" pitchFamily="18" charset="0"/>
                <a:ea typeface="Cambria" panose="02040503050406030204" pitchFamily="18" charset="0"/>
                <a:cs typeface="Times New Roman" panose="02020603050405020304" pitchFamily="18" charset="0"/>
              </a:rPr>
              <a:t>Coach </a:t>
            </a:r>
            <a:r>
              <a:rPr lang="en-US" sz="2000" b="1" dirty="0" err="1">
                <a:effectLst/>
                <a:latin typeface="Times New Roman" panose="02020603050405020304" pitchFamily="18" charset="0"/>
                <a:ea typeface="Cambria" panose="02040503050406030204" pitchFamily="18" charset="0"/>
                <a:cs typeface="Times New Roman" panose="02020603050405020304" pitchFamily="18" charset="0"/>
              </a:rPr>
              <a:t>Instict</a:t>
            </a:r>
            <a:r>
              <a:rPr lang="en-US" sz="2000" b="1" dirty="0">
                <a:effectLst/>
                <a:latin typeface="Times New Roman" panose="02020603050405020304" pitchFamily="18" charset="0"/>
                <a:ea typeface="Cambria" panose="02040503050406030204" pitchFamily="18" charset="0"/>
                <a:cs typeface="Times New Roman" panose="02020603050405020304" pitchFamily="18" charset="0"/>
              </a:rPr>
              <a:t> – The Coaches Eye</a:t>
            </a:r>
            <a:endParaRPr lang="en-ID"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buNone/>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above indicator was given a score of 4, with the following reasons: A coach can identify the factors that characterize an ideal player, focusing on practicality for talented athletes. Sometimes coaches are still unable to make clear decisions about what makes an ideal and talented player for the future. </a:t>
            </a:r>
            <a:endParaRPr lang="en-US" sz="2000" dirty="0">
              <a:solidFill>
                <a:srgbClr val="000000"/>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startAt="2"/>
            </a:pPr>
            <a:r>
              <a:rPr lang="en-US" sz="2000" b="1" dirty="0">
                <a:latin typeface="Times New Roman" panose="02020603050405020304" pitchFamily="18" charset="0"/>
                <a:cs typeface="Times New Roman" panose="02020603050405020304" pitchFamily="18" charset="0"/>
              </a:rPr>
              <a:t>Drive &amp; Ambition </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second indicator was given a score of 3 for the following reasons, coaches believe that an important part of identifying talented athletes is psychological traits that can be interpreted as ‘drive and </a:t>
            </a:r>
            <a:r>
              <a:rPr lang="en-US" sz="2000" dirty="0" err="1">
                <a:latin typeface="Times New Roman" panose="02020603050405020304" pitchFamily="18" charset="0"/>
                <a:cs typeface="Times New Roman" panose="02020603050405020304" pitchFamily="18" charset="0"/>
              </a:rPr>
              <a:t>ambition’.These</a:t>
            </a:r>
            <a:r>
              <a:rPr lang="en-US" sz="2000" dirty="0">
                <a:latin typeface="Times New Roman" panose="02020603050405020304" pitchFamily="18" charset="0"/>
                <a:cs typeface="Times New Roman" panose="02020603050405020304" pitchFamily="18" charset="0"/>
              </a:rPr>
              <a:t> characteristics are observed through observation and understanding of athletes, especially based on long-term observation of players.</a:t>
            </a:r>
          </a:p>
          <a:p>
            <a:pPr marL="342900" lvl="0" indent="-342900" algn="just">
              <a:buFont typeface="+mj-lt"/>
              <a:buAutoNum type="arabicPeriod" startAt="3"/>
            </a:pPr>
            <a:r>
              <a:rPr lang="en-US" sz="2000" b="1" dirty="0">
                <a:latin typeface="Times New Roman" panose="02020603050405020304" pitchFamily="18" charset="0"/>
                <a:cs typeface="Times New Roman" panose="02020603050405020304" pitchFamily="18" charset="0"/>
              </a:rPr>
              <a:t>Physical &amp; Technical Skills</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third indicator was given a score of 4 for the following reasons: Most of the articles included refer to physical attributes, such as physiological and anthropometric factors. An important part for coaches is that athletes have physical talents that demonstrate superior athletic skills and have anthropometric characteristics that are advantageous for basketball.</a:t>
            </a:r>
          </a:p>
          <a:p>
            <a:pPr marL="342900" lvl="0" indent="-342900" algn="just">
              <a:buFont typeface="+mj-lt"/>
              <a:buAutoNum type="arabicPeriod" startAt="4"/>
            </a:pPr>
            <a:r>
              <a:rPr lang="en-US" sz="2000" b="1" dirty="0">
                <a:latin typeface="Times New Roman" panose="02020603050405020304" pitchFamily="18" charset="0"/>
                <a:cs typeface="Times New Roman" panose="02020603050405020304" pitchFamily="18" charset="0"/>
              </a:rPr>
              <a:t>Game </a:t>
            </a:r>
            <a:r>
              <a:rPr lang="en-US" sz="2000" b="1" dirty="0" err="1">
                <a:latin typeface="Times New Roman" panose="02020603050405020304" pitchFamily="18" charset="0"/>
                <a:cs typeface="Times New Roman" panose="02020603050405020304" pitchFamily="18" charset="0"/>
              </a:rPr>
              <a:t>Intellegence</a:t>
            </a:r>
            <a:r>
              <a:rPr lang="en-US" sz="2000" b="1" dirty="0">
                <a:latin typeface="Times New Roman" panose="02020603050405020304" pitchFamily="18" charset="0"/>
                <a:cs typeface="Times New Roman" panose="02020603050405020304" pitchFamily="18" charset="0"/>
              </a:rPr>
              <a:t> </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fourth indicator was given a score of 4. The reasons are as follows: Game intelligence, or the ability to read the game, is another key indicator commonly used to assess talent and is demonstrated through the ability to make ‘decisions’ or ‘solve problems’ in the context of the game.</a:t>
            </a:r>
          </a:p>
          <a:p>
            <a:pPr marL="342900" lvl="0" indent="-342900" algn="just">
              <a:buFont typeface="+mj-lt"/>
              <a:buAutoNum type="arabicPeriod" startAt="5"/>
            </a:pPr>
            <a:r>
              <a:rPr lang="en-US" sz="2000" b="1" dirty="0">
                <a:latin typeface="Times New Roman" panose="02020603050405020304" pitchFamily="18" charset="0"/>
                <a:cs typeface="Times New Roman" panose="02020603050405020304" pitchFamily="18" charset="0"/>
              </a:rPr>
              <a:t>Skill Execution</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fifth indicator was given a score of 3 for the following reasons skill execution is one of the indicators that every player must have. Skill execution usually occurs when a player is attacking or defending on the court.</a:t>
            </a:r>
          </a:p>
          <a:p>
            <a:pPr marL="342900" lvl="0" indent="-342900" algn="just">
              <a:buFont typeface="+mj-lt"/>
              <a:buAutoNum type="arabicPeriod" startAt="6"/>
            </a:pPr>
            <a:r>
              <a:rPr lang="en-US" sz="2000" b="1" dirty="0">
                <a:latin typeface="Times New Roman" panose="02020603050405020304" pitchFamily="18" charset="0"/>
                <a:cs typeface="Times New Roman" panose="02020603050405020304" pitchFamily="18" charset="0"/>
              </a:rPr>
              <a:t>Decision Making </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sixth indicator was given a score of 4 for the following reasons decision making is a goal-oriented cognitive process in which individuals assess available information to make judgments and selections. In the context of sports, this process is called sports decision-making.</a:t>
            </a:r>
          </a:p>
          <a:p>
            <a:pPr marL="342900" lvl="0" indent="-342900" algn="just">
              <a:buFont typeface="+mj-lt"/>
              <a:buAutoNum type="arabicPeriod" startAt="7"/>
            </a:pPr>
            <a:r>
              <a:rPr lang="en-US" sz="2000" b="1" dirty="0">
                <a:latin typeface="Times New Roman" panose="02020603050405020304" pitchFamily="18" charset="0"/>
                <a:cs typeface="Times New Roman" panose="02020603050405020304" pitchFamily="18" charset="0"/>
              </a:rPr>
              <a:t>Support </a:t>
            </a:r>
            <a:endParaRPr lang="en-ID"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last indicator was given a score of 3 for the following reason: basketball is a game that focuses on movement with and without the ball.</a:t>
            </a:r>
          </a:p>
        </p:txBody>
      </p:sp>
    </p:spTree>
    <p:extLst>
      <p:ext uri="{BB962C8B-B14F-4D97-AF65-F5344CB8AC3E}">
        <p14:creationId xmlns:p14="http://schemas.microsoft.com/office/powerpoint/2010/main" val="161309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814A6E-D427-BF2A-052B-BEEC2400C402}"/>
              </a:ext>
            </a:extLst>
          </p:cNvPr>
          <p:cNvSpPr txBox="1"/>
          <p:nvPr/>
        </p:nvSpPr>
        <p:spPr>
          <a:xfrm>
            <a:off x="6096000" y="571500"/>
            <a:ext cx="9144000" cy="553998"/>
          </a:xfrm>
          <a:prstGeom prst="rect">
            <a:avLst/>
          </a:prstGeom>
          <a:noFill/>
        </p:spPr>
        <p:txBody>
          <a:bodyPr wrap="square">
            <a:spAutoFit/>
          </a:bodyPr>
          <a:lstStyle/>
          <a:p>
            <a:r>
              <a:rPr lang="en-ID" sz="3000" b="1" spc="-10" dirty="0">
                <a:latin typeface="Trebuchet MS"/>
                <a:cs typeface="Trebuchet MS"/>
              </a:rPr>
              <a:t>Conclusion</a:t>
            </a:r>
            <a:endParaRPr lang="en-US" dirty="0"/>
          </a:p>
        </p:txBody>
      </p:sp>
      <p:sp>
        <p:nvSpPr>
          <p:cNvPr id="5" name="TextBox 4">
            <a:extLst>
              <a:ext uri="{FF2B5EF4-FFF2-40B4-BE49-F238E27FC236}">
                <a16:creationId xmlns:a16="http://schemas.microsoft.com/office/drawing/2014/main" id="{C201C1EA-011B-188A-86E7-7C1DE41F7A3C}"/>
              </a:ext>
            </a:extLst>
          </p:cNvPr>
          <p:cNvSpPr txBox="1"/>
          <p:nvPr/>
        </p:nvSpPr>
        <p:spPr>
          <a:xfrm>
            <a:off x="4572000" y="1485900"/>
            <a:ext cx="9144000" cy="2246769"/>
          </a:xfrm>
          <a:prstGeom prst="rect">
            <a:avLst/>
          </a:prstGeom>
          <a:noFill/>
        </p:spPr>
        <p:txBody>
          <a:bodyPr wrap="square">
            <a:spAutoFit/>
          </a:bodyPr>
          <a:lstStyle/>
          <a:p>
            <a:pPr indent="449580" algn="just">
              <a:spcBef>
                <a:spcPts val="1400"/>
              </a:spcBef>
              <a:spcAft>
                <a:spcPts val="400"/>
              </a:spcAft>
              <a:buNone/>
            </a:pPr>
            <a:r>
              <a:rPr lang="en-US" sz="2000" b="0" dirty="0">
                <a:solidFill>
                  <a:srgbClr val="000000"/>
                </a:solidFill>
                <a:effectLst/>
                <a:latin typeface="Times New Roman" panose="02020603050405020304" pitchFamily="18" charset="0"/>
                <a:cs typeface="Times New Roman" panose="02020603050405020304" pitchFamily="18" charset="0"/>
              </a:rPr>
              <a:t>This study shows that there has been no previous research that has constructed a benchmark for talent identification products. The results of this product mention several required indicators. These include 1. Coach Eye – Coach Instinct, 2. Drive &amp; Ambition, 3. Physical &amp; Technical Skills, 4. Game Intelligence, 5. Skill Execution, 6. Decision Making, 7. Support. Due to the limitations of the experts, this product has indicators that are tailored to regional needs. The general objective is to assist in the long-term development of athletes. The focus is on coaching young athletes in the region.</a:t>
            </a:r>
            <a:endParaRPr lang="en-ID" sz="28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081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944DC7-860F-4281-3C79-48E682AA43DE}"/>
              </a:ext>
            </a:extLst>
          </p:cNvPr>
          <p:cNvSpPr txBox="1"/>
          <p:nvPr/>
        </p:nvSpPr>
        <p:spPr>
          <a:xfrm>
            <a:off x="6019800" y="571500"/>
            <a:ext cx="9144000" cy="553998"/>
          </a:xfrm>
          <a:prstGeom prst="rect">
            <a:avLst/>
          </a:prstGeom>
          <a:noFill/>
        </p:spPr>
        <p:txBody>
          <a:bodyPr wrap="square">
            <a:spAutoFit/>
          </a:bodyPr>
          <a:lstStyle/>
          <a:p>
            <a:r>
              <a:rPr lang="en-ID" sz="3000" b="1" spc="-30" dirty="0">
                <a:latin typeface="Trebuchet MS"/>
                <a:cs typeface="Trebuchet MS"/>
              </a:rPr>
              <a:t>References</a:t>
            </a:r>
            <a:endParaRPr lang="en-US" dirty="0"/>
          </a:p>
        </p:txBody>
      </p:sp>
      <p:sp>
        <p:nvSpPr>
          <p:cNvPr id="5" name="TextBox 4">
            <a:extLst>
              <a:ext uri="{FF2B5EF4-FFF2-40B4-BE49-F238E27FC236}">
                <a16:creationId xmlns:a16="http://schemas.microsoft.com/office/drawing/2014/main" id="{00A8FE39-66EC-9D7A-B537-74D361E9BA68}"/>
              </a:ext>
            </a:extLst>
          </p:cNvPr>
          <p:cNvSpPr txBox="1"/>
          <p:nvPr/>
        </p:nvSpPr>
        <p:spPr>
          <a:xfrm>
            <a:off x="4724400" y="1485900"/>
            <a:ext cx="9144000" cy="7909858"/>
          </a:xfrm>
          <a:prstGeom prst="rect">
            <a:avLst/>
          </a:prstGeom>
          <a:noFill/>
        </p:spPr>
        <p:txBody>
          <a:bodyPr wrap="square">
            <a:spAutoFit/>
          </a:bodyPr>
          <a:lstStyle/>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Araújo, R., Delgado, M., Azevedo, E., &amp; Mesquita, I. (2020). Students’ tactical understanding during a hybrid sport education/step-game approach model volleyball teaching unit. </a:t>
            </a:r>
            <a:r>
              <a:rPr lang="en-US"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Movimento</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1–16.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/10.22456/1982-8918.97764</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Branch, R. M. (2010). Instructional design: The ADDIE approach. In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Instructional Design: The ADDIE Approach</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Springer US.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/10.1007/978-0-387-09506-6</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Čaušević, D., Čović, N., </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Abazović</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 Rani, B., Manolache, G. M., Ciocan, C. V., Zaharia, G., &amp; Alexe, D. I. (2023). Predictors of Speed and Agility in Youth Male Basketball Players.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Applied Sciences (Switzerland)</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/10.3390/app13137796</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Choi, D.-H., Kim, S.-M., Lee, J.-W., Suh, S.-H., &amp; So, W.-Y. (2015). Winning Factors: How Players’ Positional Offensive and Defensive Skills Affect Probability of Victory in the Korea Basketball League. In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International Journal of Sports Science &amp; Coaching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(Vol. 10). http://</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www.koreabasketball.or.kr</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Faber, I. R., Koopmann, T., </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Büsch</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 &amp; Schorer, J. (2021). Developing a tool to assess technical skills in talented youth table tennis players—a multi-method approach combining professional and scientific literature and coaches’ perspectives.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Sports Medicine - Open</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/10.1186/s40798-021-00327-5</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Goncalves, L. ; S. A. ; T. F. ; Y. J. M. (2017). art11. </a:t>
            </a:r>
            <a:r>
              <a:rPr lang="en-US"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Cuadernos</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 </a:t>
            </a:r>
            <a:r>
              <a:rPr lang="en-US"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Psicología</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 </a:t>
            </a:r>
            <a:r>
              <a:rPr lang="en-US"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Deporte</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129–136.</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Gryko</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 (2021). Effect of maturity timing on the physical performance of male Polish basketball players aged 13 to 15 years.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Scientific Reports</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/10.1038/s41598-021-01401-4</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buNone/>
            </a:pP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Guo, Z., &amp; Wang, Q. (2025). The impact of time pressure on decision-making and visual search characteristics in basketball players.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Frontiers in Psychology</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https://</a:t>
            </a:r>
            <a:r>
              <a:rPr lang="en-US"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doi.org</a:t>
            </a:r>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/10.3389/fpsyg.2025.1660732</a:t>
            </a:r>
            <a:endParaRPr lang="en-ID"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120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2442</TotalTime>
  <Words>1307</Words>
  <Application>Microsoft Macintosh PowerPoint</Application>
  <PresentationFormat>Custom</PresentationFormat>
  <Paragraphs>109</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Cambria</vt:lpstr>
      <vt:lpstr>Tahoma</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Abyan Hazemi</cp:lastModifiedBy>
  <cp:revision>3</cp:revision>
  <dcterms:created xsi:type="dcterms:W3CDTF">2026-07-21T13:36:43Z</dcterms:created>
  <dcterms:modified xsi:type="dcterms:W3CDTF">2026-07-23T06:20:53Z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2026-07-21T00:00:00Z</vt:filetime>
  </property>
  <property fmtid="{D5CDD505-2E9C-101B-9397-08002B2CF9AE}" pid="6" name="Producer">
    <vt:lpwstr>Canva</vt:lpwstr>
  </property>
</Properties>
</file>