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3"/>
  </p:notesMasterIdLst>
  <p:sldIdLst>
    <p:sldId id="256" r:id="rId2"/>
    <p:sldId id="257" r:id="rId3"/>
    <p:sldId id="267" r:id="rId4"/>
    <p:sldId id="265" r:id="rId5"/>
    <p:sldId id="273" r:id="rId6"/>
    <p:sldId id="268" r:id="rId7"/>
    <p:sldId id="274" r:id="rId8"/>
    <p:sldId id="269" r:id="rId9"/>
    <p:sldId id="270" r:id="rId10"/>
    <p:sldId id="271" r:id="rId11"/>
    <p:sldId id="272" r:id="rId12"/>
  </p:sldIdLst>
  <p:sldSz cx="18288000" cy="10287000"/>
  <p:notesSz cx="6858000" cy="9144000"/>
  <p:embeddedFontLst>
    <p:embeddedFont>
      <p:font typeface="Cambria" panose="02040503050406030204" pitchFamily="18" charset="0"/>
      <p:regular r:id="rId14"/>
      <p:bold r:id="rId15"/>
      <p:italic r:id="rId16"/>
      <p:boldItalic r:id="rId17"/>
    </p:embeddedFont>
    <p:embeddedFont>
      <p:font typeface="Fira Sans" panose="020B0503050000020004" pitchFamily="34" charset="0"/>
      <p:regular r:id="rId18"/>
      <p:bold r:id="rId19"/>
      <p:italic r:id="rId20"/>
      <p:boldItalic r:id="rId21"/>
    </p:embeddedFont>
    <p:embeddedFont>
      <p:font typeface="Livvic" pitchFamily="2"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33" d="100"/>
          <a:sy n="33" d="100"/>
        </p:scale>
        <p:origin x="1300"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81DB7D63-9D2E-33CC-B52D-685B2072DF3E}"/>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C229A165-5C3B-9E22-B72F-465582DCF7C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3823306C-853A-47F7-DDE4-FE7B290069E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5521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B543696E-68DE-EA19-6DBD-B4F3BA1194CD}"/>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302E46DD-5498-9FFA-6B75-B2402E6204A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1491235D-3252-EFE2-BBFA-0D75554B2AE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8826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0A610F47-4C00-E0EC-5436-30216C67E18D}"/>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34494FBA-65C3-8FF2-701E-B6FDE02916A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4B877EAA-7D2A-A790-8E50-1D294219225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0987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2805C22A-3284-CC95-8C93-1A4E7EA560AC}"/>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7F2C4FE5-017D-B44E-49A8-9B5882BAB3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0D8DB6F1-EB69-3A27-EF21-5481CFE90D9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3964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487C02D7-586A-1D13-3C35-5A191B77ACCC}"/>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5746B89C-5892-D2A0-00FE-BD90B7A780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DAF2F6C6-54A9-293E-D612-EBD8F41641B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0439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EB2EB85F-25DA-AC60-B3AE-879FA140578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8157CC1A-137E-2408-1576-7BB1A89909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CEC3463E-0D92-2216-302F-2EF7795D67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5897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83D931A1-D9F5-68E1-302F-9553E364063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77D94DA6-15AF-5BC8-C03B-270BD82DBBC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p2:notes">
            <a:extLst>
              <a:ext uri="{FF2B5EF4-FFF2-40B4-BE49-F238E27FC236}">
                <a16:creationId xmlns:a16="http://schemas.microsoft.com/office/drawing/2014/main" id="{9350372A-402F-8437-9E64-1FF54B9A038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78173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F713D582-19E0-C217-7A07-5A538FF74994}"/>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41E8C451-0F7A-0F37-E5D1-BFE468D86F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968C08D9-1C4E-B448-B548-92EEE309CD6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33329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38C88EAC-E6DA-5707-DD23-A3C088EE50A6}"/>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AFD84A73-7C97-6CF0-BE8C-550F28C7037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E69CED1C-884C-F8D1-FF58-926660D252C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305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4939000" y="-189822"/>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2377159" y="3098003"/>
            <a:ext cx="13533682" cy="2769989"/>
          </a:xfrm>
          <a:prstGeom prst="rect">
            <a:avLst/>
          </a:prstGeom>
          <a:noFill/>
          <a:ln>
            <a:noFill/>
          </a:ln>
        </p:spPr>
        <p:txBody>
          <a:bodyPr spcFirstLastPara="1" wrap="square" lIns="0" tIns="0" rIns="0" bIns="0" anchor="t" anchorCtr="0">
            <a:spAutoFit/>
          </a:bodyPr>
          <a:lstStyle/>
          <a:p>
            <a:pPr lvl="0">
              <a:lnSpc>
                <a:spcPct val="120001"/>
              </a:lnSpc>
            </a:pPr>
            <a:r>
              <a:rPr lang="en-US" sz="5000" b="1" dirty="0">
                <a:latin typeface="Cambria" panose="02040503050406030204" pitchFamily="18" charset="0"/>
                <a:ea typeface="Cambria" panose="02040503050406030204" pitchFamily="18" charset="0"/>
                <a:cs typeface="Fira Sans"/>
                <a:sym typeface="Fira Sans"/>
              </a:rPr>
              <a:t>Implementation of Teaching Games for Understanding (</a:t>
            </a:r>
            <a:r>
              <a:rPr lang="en-US" sz="5000" b="1" dirty="0" err="1">
                <a:latin typeface="Cambria" panose="02040503050406030204" pitchFamily="18" charset="0"/>
                <a:ea typeface="Cambria" panose="02040503050406030204" pitchFamily="18" charset="0"/>
                <a:cs typeface="Fira Sans"/>
                <a:sym typeface="Fira Sans"/>
              </a:rPr>
              <a:t>TGfU</a:t>
            </a:r>
            <a:r>
              <a:rPr lang="en-US" sz="5000" b="1" dirty="0">
                <a:latin typeface="Cambria" panose="02040503050406030204" pitchFamily="18" charset="0"/>
                <a:ea typeface="Cambria" panose="02040503050406030204" pitchFamily="18" charset="0"/>
                <a:cs typeface="Fira Sans"/>
                <a:sym typeface="Fira Sans"/>
              </a:rPr>
              <a:t>) to Improve Students’ Badminton Game Performance</a:t>
            </a:r>
            <a:endParaRPr lang="en-US" sz="5000" dirty="0">
              <a:latin typeface="Cambria" panose="02040503050406030204" pitchFamily="18" charset="0"/>
              <a:ea typeface="Cambria" panose="02040503050406030204" pitchFamily="18" charset="0"/>
            </a:endParaRPr>
          </a:p>
        </p:txBody>
      </p:sp>
      <p:sp>
        <p:nvSpPr>
          <p:cNvPr id="102" name="Google Shape;102;p1"/>
          <p:cNvSpPr/>
          <p:nvPr/>
        </p:nvSpPr>
        <p:spPr>
          <a:xfrm rot="8100000">
            <a:off x="-1277360" y="5685255"/>
            <a:ext cx="11748302" cy="11897749"/>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txBody>
          <a:bodyPr/>
          <a:lstStyle/>
          <a:p>
            <a:endParaRPr lang="en-ID" dirty="0"/>
          </a:p>
        </p:txBody>
      </p:sp>
      <p:sp>
        <p:nvSpPr>
          <p:cNvPr id="103" name="Google Shape;103;p1"/>
          <p:cNvSpPr/>
          <p:nvPr/>
        </p:nvSpPr>
        <p:spPr>
          <a:xfrm rot="10800000">
            <a:off x="5401692" y="7404808"/>
            <a:ext cx="6460576"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txBody>
          <a:bodyPr/>
          <a:lstStyle/>
          <a:p>
            <a:endParaRPr lang="en-ID" dirty="0"/>
          </a:p>
        </p:txBody>
      </p:sp>
      <p:sp>
        <p:nvSpPr>
          <p:cNvPr id="104" name="Google Shape;104;p1"/>
          <p:cNvSpPr txBox="1"/>
          <p:nvPr/>
        </p:nvSpPr>
        <p:spPr>
          <a:xfrm>
            <a:off x="900579" y="7621879"/>
            <a:ext cx="6041571" cy="475515"/>
          </a:xfrm>
          <a:prstGeom prst="rect">
            <a:avLst/>
          </a:prstGeom>
          <a:noFill/>
          <a:ln>
            <a:noFill/>
          </a:ln>
        </p:spPr>
        <p:txBody>
          <a:bodyPr spcFirstLastPara="1" wrap="square" lIns="0" tIns="0" rIns="0" bIns="0" anchor="t" anchorCtr="0">
            <a:spAutoFit/>
          </a:bodyPr>
          <a:lstStyle/>
          <a:p>
            <a:pPr marL="0" marR="0" lvl="0" indent="0" algn="l" rtl="0">
              <a:lnSpc>
                <a:spcPct val="103021"/>
              </a:lnSpc>
              <a:spcBef>
                <a:spcPts val="0"/>
              </a:spcBef>
              <a:spcAft>
                <a:spcPts val="0"/>
              </a:spcAft>
              <a:buNone/>
            </a:pPr>
            <a:r>
              <a:rPr lang="en-US" sz="3000" b="1" dirty="0">
                <a:solidFill>
                  <a:srgbClr val="FFFFFF"/>
                </a:solidFill>
                <a:latin typeface="Cambria" panose="02040503050406030204" pitchFamily="18" charset="0"/>
                <a:ea typeface="Cambria" panose="02040503050406030204" pitchFamily="18" charset="0"/>
                <a:sym typeface="Fira Sans"/>
              </a:rPr>
              <a:t>Beni </a:t>
            </a:r>
            <a:r>
              <a:rPr lang="en-US" sz="3000" b="1" dirty="0" err="1">
                <a:solidFill>
                  <a:srgbClr val="FFFFFF"/>
                </a:solidFill>
                <a:latin typeface="Cambria" panose="02040503050406030204" pitchFamily="18" charset="0"/>
                <a:ea typeface="Cambria" panose="02040503050406030204" pitchFamily="18" charset="0"/>
                <a:sym typeface="Fira Sans"/>
              </a:rPr>
              <a:t>Rafly</a:t>
            </a:r>
            <a:r>
              <a:rPr lang="en-US" sz="3000" b="1" dirty="0">
                <a:solidFill>
                  <a:srgbClr val="FFFFFF"/>
                </a:solidFill>
                <a:latin typeface="Cambria" panose="02040503050406030204" pitchFamily="18" charset="0"/>
                <a:ea typeface="Cambria" panose="02040503050406030204" pitchFamily="18" charset="0"/>
                <a:sym typeface="Fira Sans"/>
              </a:rPr>
              <a:t> Oktavian</a:t>
            </a:r>
            <a:endParaRPr sz="3000" b="1" dirty="0">
              <a:latin typeface="Cambria" panose="02040503050406030204" pitchFamily="18" charset="0"/>
              <a:ea typeface="Cambria" panose="02040503050406030204" pitchFamily="18" charset="0"/>
            </a:endParaRPr>
          </a:p>
        </p:txBody>
      </p:sp>
      <p:sp>
        <p:nvSpPr>
          <p:cNvPr id="105" name="Google Shape;105;p1"/>
          <p:cNvSpPr txBox="1"/>
          <p:nvPr/>
        </p:nvSpPr>
        <p:spPr>
          <a:xfrm>
            <a:off x="434344" y="8272295"/>
            <a:ext cx="8845843" cy="1188787"/>
          </a:xfrm>
          <a:prstGeom prst="rect">
            <a:avLst/>
          </a:prstGeom>
          <a:noFill/>
          <a:ln>
            <a:noFill/>
          </a:ln>
        </p:spPr>
        <p:txBody>
          <a:bodyPr spcFirstLastPara="1" wrap="square" lIns="0" tIns="0" rIns="0" bIns="0" anchor="t" anchorCtr="0">
            <a:spAutoFit/>
          </a:bodyPr>
          <a:lstStyle/>
          <a:p>
            <a:pPr lvl="0">
              <a:lnSpc>
                <a:spcPct val="103021"/>
              </a:lnSpc>
            </a:pPr>
            <a:r>
              <a:rPr lang="en-US" sz="2500" b="1" dirty="0">
                <a:solidFill>
                  <a:schemeClr val="bg1"/>
                </a:solidFill>
                <a:latin typeface="Cambria" panose="02040503050406030204" pitchFamily="18" charset="0"/>
                <a:ea typeface="Cambria" panose="02040503050406030204" pitchFamily="18" charset="0"/>
              </a:rPr>
              <a:t>Universitas Pendidikan Indonesia</a:t>
            </a:r>
          </a:p>
          <a:p>
            <a:pPr lvl="0">
              <a:lnSpc>
                <a:spcPct val="103021"/>
              </a:lnSpc>
            </a:pPr>
            <a:r>
              <a:rPr lang="en-US" sz="2500" b="1" dirty="0">
                <a:solidFill>
                  <a:schemeClr val="bg1"/>
                </a:solidFill>
                <a:latin typeface="Cambria" panose="02040503050406030204" pitchFamily="18" charset="0"/>
                <a:ea typeface="Cambria" panose="02040503050406030204" pitchFamily="18" charset="0"/>
              </a:rPr>
              <a:t>Faculty of Sport and Health Education</a:t>
            </a:r>
          </a:p>
          <a:p>
            <a:pPr lvl="0">
              <a:lnSpc>
                <a:spcPct val="103021"/>
              </a:lnSpc>
            </a:pPr>
            <a:r>
              <a:rPr lang="en-US" sz="2500" b="1" dirty="0">
                <a:solidFill>
                  <a:schemeClr val="bg1"/>
                </a:solidFill>
                <a:latin typeface="Cambria" panose="02040503050406030204" pitchFamily="18" charset="0"/>
                <a:ea typeface="Cambria" panose="02040503050406030204" pitchFamily="18" charset="0"/>
              </a:rPr>
              <a:t>Physical Education, Health, and Recreation Study Program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FB9BCDB1-A99D-BFE9-F42F-68EE81519233}"/>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81A5DBBB-F3A3-D2EB-BC0F-A6C059C7BCD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215F19AD-6AE3-88AE-B87C-12E2B1D19E28}"/>
              </a:ext>
            </a:extLst>
          </p:cNvPr>
          <p:cNvGrpSpPr/>
          <p:nvPr/>
        </p:nvGrpSpPr>
        <p:grpSpPr>
          <a:xfrm>
            <a:off x="-74250" y="9547391"/>
            <a:ext cx="5033946" cy="3764559"/>
            <a:chOff x="0" y="-57150"/>
            <a:chExt cx="1325813" cy="991489"/>
          </a:xfrm>
        </p:grpSpPr>
        <p:sp>
          <p:nvSpPr>
            <p:cNvPr id="112" name="Google Shape;112;p2">
              <a:extLst>
                <a:ext uri="{FF2B5EF4-FFF2-40B4-BE49-F238E27FC236}">
                  <a16:creationId xmlns:a16="http://schemas.microsoft.com/office/drawing/2014/main" id="{05056950-6B8F-1A6F-4275-6AECFD5ACE3A}"/>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D741275B-238C-C91E-43F5-76EC852F3CB1}"/>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5CE33710-DBD6-7A99-12D3-5456670C7F55}"/>
              </a:ext>
            </a:extLst>
          </p:cNvPr>
          <p:cNvSpPr txBox="1"/>
          <p:nvPr/>
        </p:nvSpPr>
        <p:spPr>
          <a:xfrm>
            <a:off x="7374809" y="-75160"/>
            <a:ext cx="4386883"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References</a:t>
            </a:r>
            <a:endParaRPr lang="en-US" sz="6000" dirty="0"/>
          </a:p>
        </p:txBody>
      </p:sp>
      <p:grpSp>
        <p:nvGrpSpPr>
          <p:cNvPr id="115" name="Google Shape;115;p2">
            <a:extLst>
              <a:ext uri="{FF2B5EF4-FFF2-40B4-BE49-F238E27FC236}">
                <a16:creationId xmlns:a16="http://schemas.microsoft.com/office/drawing/2014/main" id="{3B642F99-71AC-8826-E3DC-F18D42D36097}"/>
              </a:ext>
            </a:extLst>
          </p:cNvPr>
          <p:cNvGrpSpPr/>
          <p:nvPr/>
        </p:nvGrpSpPr>
        <p:grpSpPr>
          <a:xfrm>
            <a:off x="6277298" y="9611978"/>
            <a:ext cx="12500559" cy="1350043"/>
            <a:chOff x="0" y="-57150"/>
            <a:chExt cx="2888899" cy="355567"/>
          </a:xfrm>
        </p:grpSpPr>
        <p:sp>
          <p:nvSpPr>
            <p:cNvPr id="116" name="Google Shape;116;p2">
              <a:extLst>
                <a:ext uri="{FF2B5EF4-FFF2-40B4-BE49-F238E27FC236}">
                  <a16:creationId xmlns:a16="http://schemas.microsoft.com/office/drawing/2014/main" id="{26F21633-F2C6-4A09-2115-70F299814088}"/>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03ED9E28-D525-9E60-FA01-E684B283F7E4}"/>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42AD97F1-91F8-0197-4E1B-F61C37379C92}"/>
              </a:ext>
            </a:extLst>
          </p:cNvPr>
          <p:cNvSpPr/>
          <p:nvPr/>
        </p:nvSpPr>
        <p:spPr>
          <a:xfrm rot="-5400000" flipH="1">
            <a:off x="4484074" y="8959782"/>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a:extLst>
              <a:ext uri="{FF2B5EF4-FFF2-40B4-BE49-F238E27FC236}">
                <a16:creationId xmlns:a16="http://schemas.microsoft.com/office/drawing/2014/main" id="{2CD10F7C-B252-2FC9-929C-1146EC463022}"/>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88BC4F08-EB50-F87C-0063-12CC52997717}"/>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BAA8A2CB-65F3-3DA1-15E8-304C9BDBC077}"/>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215536A5-21D9-7F1F-7E34-DE7F81F01A07}"/>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3348EB11-5BF3-3B5B-5B11-2C6F87E9427E}"/>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4F0B64C1-2096-9ED4-A575-8CCA33F0DA6E}"/>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B86D3276-224B-41D2-7855-AE404A0892A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E6EB9867-CE2E-967B-8BB7-45F0C108CFB8}"/>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EFAEB1CC-FA12-A4B7-BA95-2529D40DDD18}"/>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88FCBFA5-075D-11F8-1602-30C0D552E829}"/>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9DA0369C-D692-9F3C-FAD7-9915BB0DE04B}"/>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90F81FF7-07B6-9121-3798-A12C13FF35DF}"/>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2FDED4B0-B062-5428-BE91-CFBB692BAD4B}"/>
              </a:ext>
            </a:extLst>
          </p:cNvPr>
          <p:cNvSpPr/>
          <p:nvPr/>
        </p:nvSpPr>
        <p:spPr>
          <a:xfrm>
            <a:off x="16191571" y="3281257"/>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34A00FBF-8D0F-1D11-7FDF-0DE8DE1206F5}"/>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39069830-D1FB-5119-D068-E6CEA45B3709}"/>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DF37EB73-C632-F912-E284-FD250CDD084E}"/>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48DB7856-0F55-46D8-7D8A-539DE83BDD48}"/>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D517CF6A-6587-21FE-EA4B-06DA75CB7EAF}"/>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9B445F94-53B6-1E0B-E5AF-EC856AD09F23}"/>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F952411B-EDED-9D07-0094-41576C736192}"/>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graphicFrame>
        <p:nvGraphicFramePr>
          <p:cNvPr id="2" name="Table 1">
            <a:extLst>
              <a:ext uri="{FF2B5EF4-FFF2-40B4-BE49-F238E27FC236}">
                <a16:creationId xmlns:a16="http://schemas.microsoft.com/office/drawing/2014/main" id="{74A30361-57F7-A30D-694F-64BF20FB4042}"/>
              </a:ext>
            </a:extLst>
          </p:cNvPr>
          <p:cNvGraphicFramePr>
            <a:graphicFrameLocks noGrp="1"/>
          </p:cNvGraphicFramePr>
          <p:nvPr>
            <p:extLst>
              <p:ext uri="{D42A27DB-BD31-4B8C-83A1-F6EECF244321}">
                <p14:modId xmlns:p14="http://schemas.microsoft.com/office/powerpoint/2010/main" val="30099531"/>
              </p:ext>
            </p:extLst>
          </p:nvPr>
        </p:nvGraphicFramePr>
        <p:xfrm>
          <a:off x="5171374" y="1614708"/>
          <a:ext cx="8229600" cy="7498080"/>
        </p:xfrm>
        <a:graphic>
          <a:graphicData uri="http://schemas.openxmlformats.org/drawingml/2006/table">
            <a:tbl>
              <a:tblPr/>
              <a:tblGrid>
                <a:gridCol w="4114800">
                  <a:extLst>
                    <a:ext uri="{9D8B030D-6E8A-4147-A177-3AD203B41FA5}">
                      <a16:colId xmlns:a16="http://schemas.microsoft.com/office/drawing/2014/main" val="1755322169"/>
                    </a:ext>
                  </a:extLst>
                </a:gridCol>
                <a:gridCol w="4114800">
                  <a:extLst>
                    <a:ext uri="{9D8B030D-6E8A-4147-A177-3AD203B41FA5}">
                      <a16:colId xmlns:a16="http://schemas.microsoft.com/office/drawing/2014/main" val="3620442468"/>
                    </a:ext>
                  </a:extLst>
                </a:gridCol>
              </a:tblGrid>
              <a:tr h="0">
                <a:tc>
                  <a:txBody>
                    <a:bodyPr/>
                    <a:lstStyle/>
                    <a:p>
                      <a:pPr>
                        <a:buNone/>
                      </a:pPr>
                      <a:r>
                        <a:rPr lang="en-ID" sz="2400" b="1">
                          <a:latin typeface="Cambria" panose="02040503050406030204" pitchFamily="18" charset="0"/>
                          <a:ea typeface="Cambria" panose="02040503050406030204" pitchFamily="18" charset="0"/>
                        </a:rPr>
                        <a:t>Foundational References</a:t>
                      </a:r>
                      <a:endParaRPr lang="en-ID" sz="2400">
                        <a:latin typeface="Cambria" panose="02040503050406030204" pitchFamily="18" charset="0"/>
                        <a:ea typeface="Cambria" panose="02040503050406030204" pitchFamily="18" charset="0"/>
                      </a:endParaRPr>
                    </a:p>
                  </a:txBody>
                  <a:tcPr anchor="ctr">
                    <a:lnL>
                      <a:noFill/>
                    </a:lnL>
                    <a:lnR>
                      <a:noFill/>
                    </a:lnR>
                    <a:lnT>
                      <a:noFill/>
                    </a:lnT>
                    <a:lnB>
                      <a:noFill/>
                    </a:lnB>
                    <a:noFill/>
                  </a:tcPr>
                </a:tc>
                <a:tc>
                  <a:txBody>
                    <a:bodyPr/>
                    <a:lstStyle/>
                    <a:p>
                      <a:pPr>
                        <a:buNone/>
                      </a:pPr>
                      <a:r>
                        <a:rPr lang="en-ID" sz="2400" b="1">
                          <a:latin typeface="Cambria" panose="02040503050406030204" pitchFamily="18" charset="0"/>
                          <a:ea typeface="Cambria" panose="02040503050406030204" pitchFamily="18" charset="0"/>
                        </a:rPr>
                        <a:t>Supporting Research</a:t>
                      </a:r>
                      <a:endParaRPr lang="en-ID" sz="2400">
                        <a:latin typeface="Cambria" panose="02040503050406030204" pitchFamily="18" charset="0"/>
                        <a:ea typeface="Cambria" panose="02040503050406030204" pitchFamily="18" charset="0"/>
                      </a:endParaRPr>
                    </a:p>
                  </a:txBody>
                  <a:tcPr anchor="ctr">
                    <a:lnL>
                      <a:noFill/>
                    </a:lnL>
                    <a:lnR>
                      <a:noFill/>
                    </a:lnR>
                    <a:lnT>
                      <a:noFill/>
                    </a:lnT>
                    <a:lnB>
                      <a:noFill/>
                    </a:lnB>
                    <a:noFill/>
                  </a:tcPr>
                </a:tc>
                <a:extLst>
                  <a:ext uri="{0D108BD9-81ED-4DB2-BD59-A6C34878D82A}">
                    <a16:rowId xmlns:a16="http://schemas.microsoft.com/office/drawing/2014/main" val="3099583625"/>
                  </a:ext>
                </a:extLst>
              </a:tr>
              <a:tr h="0">
                <a:tc>
                  <a:txBody>
                    <a:bodyPr/>
                    <a:lstStyle/>
                    <a:p>
                      <a:pPr>
                        <a:buNone/>
                      </a:pPr>
                      <a:r>
                        <a:rPr lang="en-ID" sz="2400">
                          <a:latin typeface="Cambria" panose="02040503050406030204" pitchFamily="18" charset="0"/>
                          <a:ea typeface="Cambria" panose="02040503050406030204" pitchFamily="18" charset="0"/>
                        </a:rPr>
                        <a:t>Bunker, D., &amp; Thorpe, R. (1986). </a:t>
                      </a:r>
                      <a:r>
                        <a:rPr lang="en-ID" sz="2400" i="1">
                          <a:latin typeface="Cambria" panose="02040503050406030204" pitchFamily="18" charset="0"/>
                          <a:ea typeface="Cambria" panose="02040503050406030204" pitchFamily="18" charset="0"/>
                        </a:rPr>
                        <a:t>Rethinking Games Teaching</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tc>
                  <a:txBody>
                    <a:bodyPr/>
                    <a:lstStyle/>
                    <a:p>
                      <a:pPr>
                        <a:buNone/>
                      </a:pPr>
                      <a:r>
                        <a:rPr lang="en-ID" sz="2400">
                          <a:latin typeface="Cambria" panose="02040503050406030204" pitchFamily="18" charset="0"/>
                          <a:ea typeface="Cambria" panose="02040503050406030204" pitchFamily="18" charset="0"/>
                        </a:rPr>
                        <a:t>Abad Robles, M. T., McRobert, A. P., &amp; Moreno, M. P. (2020). </a:t>
                      </a:r>
                      <a:r>
                        <a:rPr lang="en-ID" sz="2400" i="1">
                          <a:latin typeface="Cambria" panose="02040503050406030204" pitchFamily="18" charset="0"/>
                          <a:ea typeface="Cambria" panose="02040503050406030204" pitchFamily="18" charset="0"/>
                        </a:rPr>
                        <a:t>Human Movement Science</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extLst>
                  <a:ext uri="{0D108BD9-81ED-4DB2-BD59-A6C34878D82A}">
                    <a16:rowId xmlns:a16="http://schemas.microsoft.com/office/drawing/2014/main" val="3164275100"/>
                  </a:ext>
                </a:extLst>
              </a:tr>
              <a:tr h="0">
                <a:tc>
                  <a:txBody>
                    <a:bodyPr/>
                    <a:lstStyle/>
                    <a:p>
                      <a:pPr>
                        <a:buNone/>
                      </a:pPr>
                      <a:r>
                        <a:rPr lang="en-ID" sz="2400" dirty="0">
                          <a:latin typeface="Cambria" panose="02040503050406030204" pitchFamily="18" charset="0"/>
                          <a:ea typeface="Cambria" panose="02040503050406030204" pitchFamily="18" charset="0"/>
                        </a:rPr>
                        <a:t>Griffin, L. L., &amp; Butler, J. I. (2005). </a:t>
                      </a:r>
                      <a:r>
                        <a:rPr lang="en-ID" sz="2400" i="1" dirty="0">
                          <a:latin typeface="Cambria" panose="02040503050406030204" pitchFamily="18" charset="0"/>
                          <a:ea typeface="Cambria" panose="02040503050406030204" pitchFamily="18" charset="0"/>
                        </a:rPr>
                        <a:t>Teaching Games for Understanding: Theory, Research, and Practice</a:t>
                      </a:r>
                      <a:r>
                        <a:rPr lang="en-ID" sz="2400" dirty="0">
                          <a:latin typeface="Cambria" panose="02040503050406030204" pitchFamily="18" charset="0"/>
                          <a:ea typeface="Cambria" panose="02040503050406030204" pitchFamily="18" charset="0"/>
                        </a:rPr>
                        <a:t>.</a:t>
                      </a:r>
                    </a:p>
                  </a:txBody>
                  <a:tcPr anchor="ctr">
                    <a:lnL>
                      <a:noFill/>
                    </a:lnL>
                    <a:lnR>
                      <a:noFill/>
                    </a:lnR>
                    <a:lnT>
                      <a:noFill/>
                    </a:lnT>
                    <a:lnB>
                      <a:noFill/>
                    </a:lnB>
                    <a:noFill/>
                  </a:tcPr>
                </a:tc>
                <a:tc>
                  <a:txBody>
                    <a:bodyPr/>
                    <a:lstStyle/>
                    <a:p>
                      <a:pPr>
                        <a:buNone/>
                      </a:pPr>
                      <a:r>
                        <a:rPr lang="en-ID" sz="2400">
                          <a:latin typeface="Cambria" panose="02040503050406030204" pitchFamily="18" charset="0"/>
                          <a:ea typeface="Cambria" panose="02040503050406030204" pitchFamily="18" charset="0"/>
                        </a:rPr>
                        <a:t>Barba-Martín, R. A., et al. (2020). </a:t>
                      </a:r>
                      <a:r>
                        <a:rPr lang="en-ID" sz="2400" i="1">
                          <a:latin typeface="Cambria" panose="02040503050406030204" pitchFamily="18" charset="0"/>
                          <a:ea typeface="Cambria" panose="02040503050406030204" pitchFamily="18" charset="0"/>
                        </a:rPr>
                        <a:t>International Journal of Environmental Research and Public Health</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extLst>
                  <a:ext uri="{0D108BD9-81ED-4DB2-BD59-A6C34878D82A}">
                    <a16:rowId xmlns:a16="http://schemas.microsoft.com/office/drawing/2014/main" val="1254230836"/>
                  </a:ext>
                </a:extLst>
              </a:tr>
              <a:tr h="0">
                <a:tc>
                  <a:txBody>
                    <a:bodyPr/>
                    <a:lstStyle/>
                    <a:p>
                      <a:pPr>
                        <a:buNone/>
                      </a:pPr>
                      <a:r>
                        <a:rPr lang="en-ID" sz="2400">
                          <a:latin typeface="Cambria" panose="02040503050406030204" pitchFamily="18" charset="0"/>
                          <a:ea typeface="Cambria" panose="02040503050406030204" pitchFamily="18" charset="0"/>
                        </a:rPr>
                        <a:t>Mitchell, S. A., Oslin, J. L., &amp; Griffin, L. L. (2013). </a:t>
                      </a:r>
                      <a:r>
                        <a:rPr lang="en-ID" sz="2400" i="1">
                          <a:latin typeface="Cambria" panose="02040503050406030204" pitchFamily="18" charset="0"/>
                          <a:ea typeface="Cambria" panose="02040503050406030204" pitchFamily="18" charset="0"/>
                        </a:rPr>
                        <a:t>Teaching Sport Concepts and Skills</a:t>
                      </a:r>
                      <a:r>
                        <a:rPr lang="en-ID" sz="2400">
                          <a:latin typeface="Cambria" panose="02040503050406030204" pitchFamily="18" charset="0"/>
                          <a:ea typeface="Cambria" panose="02040503050406030204" pitchFamily="18" charset="0"/>
                        </a:rPr>
                        <a:t> (3rd ed.).</a:t>
                      </a:r>
                    </a:p>
                  </a:txBody>
                  <a:tcPr anchor="ctr">
                    <a:lnL>
                      <a:noFill/>
                    </a:lnL>
                    <a:lnR>
                      <a:noFill/>
                    </a:lnR>
                    <a:lnT>
                      <a:noFill/>
                    </a:lnT>
                    <a:lnB>
                      <a:noFill/>
                    </a:lnB>
                    <a:noFill/>
                  </a:tcPr>
                </a:tc>
                <a:tc>
                  <a:txBody>
                    <a:bodyPr/>
                    <a:lstStyle/>
                    <a:p>
                      <a:pPr>
                        <a:buNone/>
                      </a:pPr>
                      <a:r>
                        <a:rPr lang="en-ID" sz="2400">
                          <a:latin typeface="Cambria" panose="02040503050406030204" pitchFamily="18" charset="0"/>
                          <a:ea typeface="Cambria" panose="02040503050406030204" pitchFamily="18" charset="0"/>
                        </a:rPr>
                        <a:t>Fagundes, P., et al. (2023). </a:t>
                      </a:r>
                      <a:r>
                        <a:rPr lang="en-ID" sz="2400" i="1">
                          <a:latin typeface="Cambria" panose="02040503050406030204" pitchFamily="18" charset="0"/>
                          <a:ea typeface="Cambria" panose="02040503050406030204" pitchFamily="18" charset="0"/>
                        </a:rPr>
                        <a:t>Retos</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extLst>
                  <a:ext uri="{0D108BD9-81ED-4DB2-BD59-A6C34878D82A}">
                    <a16:rowId xmlns:a16="http://schemas.microsoft.com/office/drawing/2014/main" val="670661941"/>
                  </a:ext>
                </a:extLst>
              </a:tr>
              <a:tr h="0">
                <a:tc>
                  <a:txBody>
                    <a:bodyPr/>
                    <a:lstStyle/>
                    <a:p>
                      <a:pPr>
                        <a:buNone/>
                      </a:pPr>
                      <a:r>
                        <a:rPr lang="en-ID" sz="2400">
                          <a:latin typeface="Cambria" panose="02040503050406030204" pitchFamily="18" charset="0"/>
                          <a:ea typeface="Cambria" panose="02040503050406030204" pitchFamily="18" charset="0"/>
                        </a:rPr>
                        <a:t>Oslin, J. L., Mitchell, S. A., &amp; Griffin, L. L. (1998). </a:t>
                      </a:r>
                      <a:r>
                        <a:rPr lang="en-ID" sz="2400" i="1">
                          <a:latin typeface="Cambria" panose="02040503050406030204" pitchFamily="18" charset="0"/>
                          <a:ea typeface="Cambria" panose="02040503050406030204" pitchFamily="18" charset="0"/>
                        </a:rPr>
                        <a:t>Journal of Teaching in Physical Education</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tc>
                  <a:txBody>
                    <a:bodyPr/>
                    <a:lstStyle/>
                    <a:p>
                      <a:pPr>
                        <a:buNone/>
                      </a:pPr>
                      <a:r>
                        <a:rPr lang="en-ID" sz="2400">
                          <a:latin typeface="Cambria" panose="02040503050406030204" pitchFamily="18" charset="0"/>
                          <a:ea typeface="Cambria" panose="02040503050406030204" pitchFamily="18" charset="0"/>
                        </a:rPr>
                        <a:t>Junanda, J., et al. (2025). </a:t>
                      </a:r>
                      <a:r>
                        <a:rPr lang="en-ID" sz="2400" i="1">
                          <a:latin typeface="Cambria" panose="02040503050406030204" pitchFamily="18" charset="0"/>
                          <a:ea typeface="Cambria" panose="02040503050406030204" pitchFamily="18" charset="0"/>
                        </a:rPr>
                        <a:t>Systematic Review of TGfU in Badminton Learning</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extLst>
                  <a:ext uri="{0D108BD9-81ED-4DB2-BD59-A6C34878D82A}">
                    <a16:rowId xmlns:a16="http://schemas.microsoft.com/office/drawing/2014/main" val="1532698425"/>
                  </a:ext>
                </a:extLst>
              </a:tr>
              <a:tr h="0">
                <a:tc>
                  <a:txBody>
                    <a:bodyPr/>
                    <a:lstStyle/>
                    <a:p>
                      <a:pPr>
                        <a:buNone/>
                      </a:pPr>
                      <a:r>
                        <a:rPr lang="en-ID" sz="2400">
                          <a:latin typeface="Cambria" panose="02040503050406030204" pitchFamily="18" charset="0"/>
                          <a:ea typeface="Cambria" panose="02040503050406030204" pitchFamily="18" charset="0"/>
                        </a:rPr>
                        <a:t>Kemmis, S., &amp; McTaggart, R. (2014). </a:t>
                      </a:r>
                      <a:r>
                        <a:rPr lang="en-ID" sz="2400" i="1">
                          <a:latin typeface="Cambria" panose="02040503050406030204" pitchFamily="18" charset="0"/>
                          <a:ea typeface="Cambria" panose="02040503050406030204" pitchFamily="18" charset="0"/>
                        </a:rPr>
                        <a:t>The Action Research Planner</a:t>
                      </a:r>
                      <a:r>
                        <a:rPr lang="en-ID" sz="2400">
                          <a:latin typeface="Cambria" panose="02040503050406030204" pitchFamily="18" charset="0"/>
                          <a:ea typeface="Cambria" panose="02040503050406030204" pitchFamily="18" charset="0"/>
                        </a:rPr>
                        <a:t>.</a:t>
                      </a:r>
                    </a:p>
                  </a:txBody>
                  <a:tcPr anchor="ctr">
                    <a:lnL>
                      <a:noFill/>
                    </a:lnL>
                    <a:lnR>
                      <a:noFill/>
                    </a:lnR>
                    <a:lnT>
                      <a:noFill/>
                    </a:lnT>
                    <a:lnB>
                      <a:noFill/>
                    </a:lnB>
                    <a:noFill/>
                  </a:tcPr>
                </a:tc>
                <a:tc>
                  <a:txBody>
                    <a:bodyPr/>
                    <a:lstStyle/>
                    <a:p>
                      <a:pPr>
                        <a:buNone/>
                      </a:pPr>
                      <a:r>
                        <a:rPr lang="en-ID" sz="2400" dirty="0">
                          <a:latin typeface="Cambria" panose="02040503050406030204" pitchFamily="18" charset="0"/>
                          <a:ea typeface="Cambria" panose="02040503050406030204" pitchFamily="18" charset="0"/>
                        </a:rPr>
                        <a:t>UNESCO. (2015). </a:t>
                      </a:r>
                      <a:r>
                        <a:rPr lang="en-ID" sz="2400" i="1" dirty="0">
                          <a:latin typeface="Cambria" panose="02040503050406030204" pitchFamily="18" charset="0"/>
                          <a:ea typeface="Cambria" panose="02040503050406030204" pitchFamily="18" charset="0"/>
                        </a:rPr>
                        <a:t>Quality Physical Education (QPE): Guidelines for Policy-Makers</a:t>
                      </a:r>
                      <a:r>
                        <a:rPr lang="en-ID" sz="2400" dirty="0">
                          <a:latin typeface="Cambria" panose="02040503050406030204" pitchFamily="18" charset="0"/>
                          <a:ea typeface="Cambria" panose="02040503050406030204" pitchFamily="18" charset="0"/>
                        </a:rPr>
                        <a:t>.</a:t>
                      </a:r>
                    </a:p>
                  </a:txBody>
                  <a:tcPr anchor="ctr">
                    <a:lnL>
                      <a:noFill/>
                    </a:lnL>
                    <a:lnR>
                      <a:noFill/>
                    </a:lnR>
                    <a:lnT>
                      <a:noFill/>
                    </a:lnT>
                    <a:lnB>
                      <a:noFill/>
                    </a:lnB>
                    <a:noFill/>
                  </a:tcPr>
                </a:tc>
                <a:extLst>
                  <a:ext uri="{0D108BD9-81ED-4DB2-BD59-A6C34878D82A}">
                    <a16:rowId xmlns:a16="http://schemas.microsoft.com/office/drawing/2014/main" val="2215118028"/>
                  </a:ext>
                </a:extLst>
              </a:tr>
            </a:tbl>
          </a:graphicData>
        </a:graphic>
      </p:graphicFrame>
      <p:sp>
        <p:nvSpPr>
          <p:cNvPr id="4" name="TextBox 3">
            <a:extLst>
              <a:ext uri="{FF2B5EF4-FFF2-40B4-BE49-F238E27FC236}">
                <a16:creationId xmlns:a16="http://schemas.microsoft.com/office/drawing/2014/main" id="{4B4490C6-9BC7-091F-A723-05D61C72A756}"/>
              </a:ext>
            </a:extLst>
          </p:cNvPr>
          <p:cNvSpPr txBox="1"/>
          <p:nvPr/>
        </p:nvSpPr>
        <p:spPr>
          <a:xfrm>
            <a:off x="713981" y="9156590"/>
            <a:ext cx="12169302" cy="461665"/>
          </a:xfrm>
          <a:prstGeom prst="rect">
            <a:avLst/>
          </a:prstGeom>
          <a:noFill/>
        </p:spPr>
        <p:txBody>
          <a:bodyPr wrap="square">
            <a:spAutoFit/>
          </a:bodyPr>
          <a:lstStyle/>
          <a:p>
            <a:pPr>
              <a:buNone/>
            </a:pPr>
            <a:r>
              <a:rPr lang="en-ID" sz="2400" b="1" dirty="0">
                <a:latin typeface="Cambria" panose="02040503050406030204" pitchFamily="18" charset="0"/>
                <a:ea typeface="Cambria" panose="02040503050406030204" pitchFamily="18" charset="0"/>
              </a:rPr>
              <a:t>Note:</a:t>
            </a:r>
            <a:r>
              <a:rPr lang="en-ID" sz="2400" dirty="0">
                <a:latin typeface="Cambria" panose="02040503050406030204" pitchFamily="18" charset="0"/>
                <a:ea typeface="Cambria" panose="02040503050406030204" pitchFamily="18" charset="0"/>
              </a:rPr>
              <a:t> A complete list of references is available in the full manuscript.</a:t>
            </a:r>
          </a:p>
        </p:txBody>
      </p:sp>
    </p:spTree>
    <p:extLst>
      <p:ext uri="{BB962C8B-B14F-4D97-AF65-F5344CB8AC3E}">
        <p14:creationId xmlns:p14="http://schemas.microsoft.com/office/powerpoint/2010/main" val="3461239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2ABA0A2E-533B-B568-2EBB-AC798A7DEF6F}"/>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93F04890-B240-DD3E-D7A6-F8EF07E5848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52805D16-5D17-6605-C881-3ACA16EE70C9}"/>
              </a:ext>
            </a:extLst>
          </p:cNvPr>
          <p:cNvGrpSpPr/>
          <p:nvPr/>
        </p:nvGrpSpPr>
        <p:grpSpPr>
          <a:xfrm>
            <a:off x="-74250" y="7651336"/>
            <a:ext cx="5033946" cy="3764559"/>
            <a:chOff x="0" y="-57150"/>
            <a:chExt cx="1325813" cy="991489"/>
          </a:xfrm>
        </p:grpSpPr>
        <p:sp>
          <p:nvSpPr>
            <p:cNvPr id="112" name="Google Shape;112;p2">
              <a:extLst>
                <a:ext uri="{FF2B5EF4-FFF2-40B4-BE49-F238E27FC236}">
                  <a16:creationId xmlns:a16="http://schemas.microsoft.com/office/drawing/2014/main" id="{482951DC-770D-A054-B958-41C5075B90FE}"/>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C5B3A981-B7B0-A703-698D-EBE337203893}"/>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E8101F1A-7B7D-2819-512E-8E80E7B2BAAD}"/>
              </a:ext>
            </a:extLst>
          </p:cNvPr>
          <p:cNvSpPr txBox="1"/>
          <p:nvPr/>
        </p:nvSpPr>
        <p:spPr>
          <a:xfrm>
            <a:off x="4596791" y="3255677"/>
            <a:ext cx="12105177"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Thank you for your attention.</a:t>
            </a:r>
            <a:endParaRPr lang="en-US" sz="6000" dirty="0"/>
          </a:p>
        </p:txBody>
      </p:sp>
      <p:grpSp>
        <p:nvGrpSpPr>
          <p:cNvPr id="115" name="Google Shape;115;p2">
            <a:extLst>
              <a:ext uri="{FF2B5EF4-FFF2-40B4-BE49-F238E27FC236}">
                <a16:creationId xmlns:a16="http://schemas.microsoft.com/office/drawing/2014/main" id="{6D41D8BC-8962-9415-543F-BB7A5AFE5C10}"/>
              </a:ext>
            </a:extLst>
          </p:cNvPr>
          <p:cNvGrpSpPr/>
          <p:nvPr/>
        </p:nvGrpSpPr>
        <p:grpSpPr>
          <a:xfrm>
            <a:off x="6868830" y="9567544"/>
            <a:ext cx="12500559" cy="1350043"/>
            <a:chOff x="0" y="-57150"/>
            <a:chExt cx="2888899" cy="355567"/>
          </a:xfrm>
        </p:grpSpPr>
        <p:sp>
          <p:nvSpPr>
            <p:cNvPr id="116" name="Google Shape;116;p2">
              <a:extLst>
                <a:ext uri="{FF2B5EF4-FFF2-40B4-BE49-F238E27FC236}">
                  <a16:creationId xmlns:a16="http://schemas.microsoft.com/office/drawing/2014/main" id="{5D3F0ACA-400C-3FF2-9C19-C8DCC61C8542}"/>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B1C3944F-B1CA-0DE5-4753-B307AFF39D5F}"/>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6779189A-8596-3735-F6F2-7A14E02BB89A}"/>
              </a:ext>
            </a:extLst>
          </p:cNvPr>
          <p:cNvSpPr/>
          <p:nvPr/>
        </p:nvSpPr>
        <p:spPr>
          <a:xfrm rot="-5400000" flipH="1">
            <a:off x="4560156" y="707326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68482387-9BE4-A4E7-9BAC-688637143507}"/>
              </a:ext>
            </a:extLst>
          </p:cNvPr>
          <p:cNvSpPr txBox="1"/>
          <p:nvPr/>
        </p:nvSpPr>
        <p:spPr>
          <a:xfrm>
            <a:off x="1790948" y="2118173"/>
            <a:ext cx="14154791" cy="338554"/>
          </a:xfrm>
          <a:prstGeom prst="rect">
            <a:avLst/>
          </a:prstGeom>
          <a:noFill/>
          <a:ln>
            <a:noFill/>
          </a:ln>
        </p:spPr>
        <p:txBody>
          <a:bodyPr spcFirstLastPara="1" wrap="square" lIns="0" tIns="0" rIns="0" bIns="0" anchor="t" anchorCtr="0">
            <a:spAutoFit/>
          </a:bodyPr>
          <a:lstStyle/>
          <a:p>
            <a:endParaRPr lang="en-US" sz="2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F69CEFD9-F21F-CD93-AB03-93157A61380E}"/>
              </a:ext>
            </a:extLst>
          </p:cNvPr>
          <p:cNvGrpSpPr/>
          <p:nvPr/>
        </p:nvGrpSpPr>
        <p:grpSpPr>
          <a:xfrm>
            <a:off x="15945739" y="2271294"/>
            <a:ext cx="6119648" cy="6119648"/>
            <a:chOff x="0" y="0"/>
            <a:chExt cx="812800" cy="812800"/>
          </a:xfrm>
        </p:grpSpPr>
        <p:sp>
          <p:nvSpPr>
            <p:cNvPr id="122" name="Google Shape;122;p2">
              <a:extLst>
                <a:ext uri="{FF2B5EF4-FFF2-40B4-BE49-F238E27FC236}">
                  <a16:creationId xmlns:a16="http://schemas.microsoft.com/office/drawing/2014/main" id="{97DC468E-700D-074A-8655-2BAFB5C0D8A6}"/>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83F27D4F-DEDE-4AEF-2BDB-91DC34AD42FC}"/>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EDD0AEFB-EF13-81B8-26F9-40DA1D259CE5}"/>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B1CC3465-9895-0591-7D31-7D507DE15757}"/>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D9C128EA-D486-1399-DFE8-F3A1815474E8}"/>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6A3CB0B-173F-8A41-E02A-D003FF9DE9D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CBE31A14-AEB4-AFB2-FDB6-EB66CB9A1718}"/>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0D9FC604-33D4-144F-2A57-1F834F462A45}"/>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688BF4EA-78B3-638A-CC74-52873F9753D3}"/>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D2ABA336-272E-9C98-C3EC-11B70F88D8A3}"/>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E6ED96B9-8E17-311C-C195-B0E276E1D128}"/>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B76D24B3-14B6-872B-BC1A-00721EAEE1FB}"/>
              </a:ext>
            </a:extLst>
          </p:cNvPr>
          <p:cNvSpPr/>
          <p:nvPr/>
        </p:nvSpPr>
        <p:spPr>
          <a:xfrm>
            <a:off x="15804028" y="3440218"/>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EFE8E6F4-43CD-8584-6B36-8856A1BC562C}"/>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84C0BAB6-390C-6499-26CE-13994205D6CD}"/>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DFA39FF5-A49F-0310-D1EE-BDBD893FBFF3}"/>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753B894-743F-EE1B-907F-A6E1F2399F92}"/>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12CCD644-C1D9-4829-3643-49753B617BBE}"/>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51DFBF65-9B12-E313-56D8-C53134CCC755}"/>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FD8E3D25-5724-18B9-8CFF-1FB4E8FC0472}"/>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750827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109"/>
        <p:cNvGrpSpPr/>
        <p:nvPr/>
      </p:nvGrpSpPr>
      <p:grpSpPr>
        <a:xfrm>
          <a:off x="0" y="0"/>
          <a:ext cx="0" cy="0"/>
          <a:chOff x="0" y="0"/>
          <a:chExt cx="0" cy="0"/>
        </a:xfrm>
      </p:grpSpPr>
      <p:sp>
        <p:nvSpPr>
          <p:cNvPr id="110" name="Google Shape;110;p2"/>
          <p:cNvSpPr/>
          <p:nvPr/>
        </p:nvSpPr>
        <p:spPr>
          <a:xfrm>
            <a:off x="14837399" y="-857625"/>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p:cNvGrpSpPr/>
          <p:nvPr/>
        </p:nvGrpSpPr>
        <p:grpSpPr>
          <a:xfrm>
            <a:off x="-579533" y="8052283"/>
            <a:ext cx="5033946" cy="3764559"/>
            <a:chOff x="0" y="-57150"/>
            <a:chExt cx="1325813" cy="991489"/>
          </a:xfrm>
        </p:grpSpPr>
        <p:sp>
          <p:nvSpPr>
            <p:cNvPr id="112" name="Google Shape;112;p2"/>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p:cNvSpPr txBox="1"/>
          <p:nvPr/>
        </p:nvSpPr>
        <p:spPr>
          <a:xfrm>
            <a:off x="7374809" y="-211894"/>
            <a:ext cx="4386883"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ea typeface="Fira Sans"/>
                <a:cs typeface="Fira Sans"/>
                <a:sym typeface="Fira Sans"/>
              </a:rPr>
              <a:t>Introduction</a:t>
            </a:r>
            <a:endParaRPr lang="en-US" sz="6000" dirty="0"/>
          </a:p>
        </p:txBody>
      </p:sp>
      <p:grpSp>
        <p:nvGrpSpPr>
          <p:cNvPr id="115" name="Google Shape;115;p2"/>
          <p:cNvGrpSpPr/>
          <p:nvPr/>
        </p:nvGrpSpPr>
        <p:grpSpPr>
          <a:xfrm>
            <a:off x="7927220" y="9547391"/>
            <a:ext cx="10968787" cy="1350043"/>
            <a:chOff x="0" y="-57150"/>
            <a:chExt cx="2888899" cy="355567"/>
          </a:xfrm>
        </p:grpSpPr>
        <p:sp>
          <p:nvSpPr>
            <p:cNvPr id="116" name="Google Shape;116;p2"/>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p:cNvSpPr/>
          <p:nvPr/>
        </p:nvSpPr>
        <p:spPr>
          <a:xfrm rot="-5400000" flipH="1">
            <a:off x="4141205" y="7471346"/>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p:cNvSpPr txBox="1"/>
          <p:nvPr/>
        </p:nvSpPr>
        <p:spPr>
          <a:xfrm>
            <a:off x="3343275" y="2284103"/>
            <a:ext cx="11191814" cy="5170646"/>
          </a:xfrm>
          <a:prstGeom prst="rect">
            <a:avLst/>
          </a:prstGeom>
          <a:noFill/>
          <a:ln>
            <a:noFill/>
          </a:ln>
        </p:spPr>
        <p:txBody>
          <a:bodyPr spcFirstLastPara="1" wrap="square" lIns="0" tIns="0" rIns="0" bIns="0" anchor="t" anchorCtr="0">
            <a:spAutoFit/>
          </a:bodyPr>
          <a:lstStyle/>
          <a:p>
            <a:pPr algn="just">
              <a:lnSpc>
                <a:spcPct val="150000"/>
              </a:lnSpc>
            </a:pPr>
            <a:r>
              <a:rPr lang="en-ID" sz="3200" dirty="0">
                <a:latin typeface="Cambria" panose="02040503050406030204" pitchFamily="18" charset="0"/>
                <a:ea typeface="Cambria" panose="02040503050406030204" pitchFamily="18" charset="0"/>
              </a:rPr>
              <a:t>Physical education aims to develop students' cognitive, affective, and psychomotor competencies through meaningful learning experiences. However, badminton instruction in junior high schools is still predominantly teacher-</a:t>
            </a:r>
            <a:r>
              <a:rPr lang="en-ID" sz="3200" dirty="0" err="1">
                <a:latin typeface="Cambria" panose="02040503050406030204" pitchFamily="18" charset="0"/>
                <a:ea typeface="Cambria" panose="02040503050406030204" pitchFamily="18" charset="0"/>
              </a:rPr>
              <a:t>centered</a:t>
            </a:r>
            <a:r>
              <a:rPr lang="en-ID" sz="3200" dirty="0">
                <a:latin typeface="Cambria" panose="02040503050406030204" pitchFamily="18" charset="0"/>
                <a:ea typeface="Cambria" panose="02040503050406030204" pitchFamily="18" charset="0"/>
              </a:rPr>
              <a:t> and focuses on repetitive technical drills, limiting students' opportunities to develop tactical understanding and decision-making skills in authentic game situations.</a:t>
            </a:r>
            <a:endParaRPr lang="en-US" sz="3000" dirty="0">
              <a:latin typeface="Cambria" panose="02040503050406030204" pitchFamily="18" charset="0"/>
              <a:ea typeface="Cambria" panose="02040503050406030204" pitchFamily="18" charset="0"/>
            </a:endParaRPr>
          </a:p>
        </p:txBody>
      </p:sp>
      <p:grpSp>
        <p:nvGrpSpPr>
          <p:cNvPr id="121" name="Google Shape;121;p2"/>
          <p:cNvGrpSpPr/>
          <p:nvPr/>
        </p:nvGrpSpPr>
        <p:grpSpPr>
          <a:xfrm>
            <a:off x="16497052" y="2765547"/>
            <a:ext cx="6119648" cy="6119648"/>
            <a:chOff x="0" y="0"/>
            <a:chExt cx="812800" cy="812800"/>
          </a:xfrm>
        </p:grpSpPr>
        <p:sp>
          <p:nvSpPr>
            <p:cNvPr id="122" name="Google Shape;122;p2"/>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p:cNvGrpSpPr/>
          <p:nvPr/>
        </p:nvGrpSpPr>
        <p:grpSpPr>
          <a:xfrm>
            <a:off x="308966" y="373605"/>
            <a:ext cx="5601330" cy="933145"/>
            <a:chOff x="0" y="0"/>
            <a:chExt cx="7468440" cy="1244194"/>
          </a:xfrm>
        </p:grpSpPr>
        <p:grpSp>
          <p:nvGrpSpPr>
            <p:cNvPr id="125" name="Google Shape;125;p2"/>
            <p:cNvGrpSpPr/>
            <p:nvPr/>
          </p:nvGrpSpPr>
          <p:grpSpPr>
            <a:xfrm>
              <a:off x="0" y="0"/>
              <a:ext cx="7468440" cy="1244194"/>
              <a:chOff x="0" y="0"/>
              <a:chExt cx="1129977" cy="188247"/>
            </a:xfrm>
          </p:grpSpPr>
          <p:sp>
            <p:nvSpPr>
              <p:cNvPr id="126" name="Google Shape;126;p2"/>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p:cNvGrpSpPr/>
          <p:nvPr/>
        </p:nvGrpSpPr>
        <p:grpSpPr>
          <a:xfrm>
            <a:off x="3319072" y="416885"/>
            <a:ext cx="950102" cy="819865"/>
            <a:chOff x="4013474" y="57707"/>
            <a:chExt cx="1266803" cy="1093154"/>
          </a:xfrm>
        </p:grpSpPr>
        <p:sp>
          <p:nvSpPr>
            <p:cNvPr id="135" name="Google Shape;135;p2"/>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A8833C8E-CFB6-B530-B4FF-875EE46E5D80}"/>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816D8079-3953-E9CD-42B0-F02C321CE8EF}"/>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3EA9DB50-11E9-7A42-CC51-AE6F5D392FA9}"/>
              </a:ext>
            </a:extLst>
          </p:cNvPr>
          <p:cNvGrpSpPr/>
          <p:nvPr/>
        </p:nvGrpSpPr>
        <p:grpSpPr>
          <a:xfrm>
            <a:off x="157342" y="9641271"/>
            <a:ext cx="5033946" cy="3764559"/>
            <a:chOff x="0" y="-57150"/>
            <a:chExt cx="1325813" cy="991489"/>
          </a:xfrm>
        </p:grpSpPr>
        <p:sp>
          <p:nvSpPr>
            <p:cNvPr id="112" name="Google Shape;112;p2">
              <a:extLst>
                <a:ext uri="{FF2B5EF4-FFF2-40B4-BE49-F238E27FC236}">
                  <a16:creationId xmlns:a16="http://schemas.microsoft.com/office/drawing/2014/main" id="{8FC76942-B6E9-5D45-2DED-6ED2F7B6CA40}"/>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16AC3954-67A2-1C4F-4E45-2DBD3855FADB}"/>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DED72811-EC71-446A-71C5-1A32E021528F}"/>
              </a:ext>
            </a:extLst>
          </p:cNvPr>
          <p:cNvSpPr txBox="1"/>
          <p:nvPr/>
        </p:nvSpPr>
        <p:spPr>
          <a:xfrm>
            <a:off x="7950049" y="-580591"/>
            <a:ext cx="4870338"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Introduction</a:t>
            </a:r>
            <a:endParaRPr lang="en-US" sz="6000" dirty="0"/>
          </a:p>
        </p:txBody>
      </p:sp>
      <p:grpSp>
        <p:nvGrpSpPr>
          <p:cNvPr id="115" name="Google Shape;115;p2">
            <a:extLst>
              <a:ext uri="{FF2B5EF4-FFF2-40B4-BE49-F238E27FC236}">
                <a16:creationId xmlns:a16="http://schemas.microsoft.com/office/drawing/2014/main" id="{194A5442-887A-1C10-37C3-11DEBCAACEF7}"/>
              </a:ext>
            </a:extLst>
          </p:cNvPr>
          <p:cNvGrpSpPr/>
          <p:nvPr/>
        </p:nvGrpSpPr>
        <p:grpSpPr>
          <a:xfrm>
            <a:off x="6243102" y="9641271"/>
            <a:ext cx="12484715" cy="1350043"/>
            <a:chOff x="0" y="-57150"/>
            <a:chExt cx="2888899" cy="355567"/>
          </a:xfrm>
        </p:grpSpPr>
        <p:sp>
          <p:nvSpPr>
            <p:cNvPr id="116" name="Google Shape;116;p2">
              <a:extLst>
                <a:ext uri="{FF2B5EF4-FFF2-40B4-BE49-F238E27FC236}">
                  <a16:creationId xmlns:a16="http://schemas.microsoft.com/office/drawing/2014/main" id="{3815D806-8770-F38C-4A71-2668B880194D}"/>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9BD47502-732C-F7BB-B7EC-1BA4E8CEE03A}"/>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C0B3F8CD-FFF1-8E8B-C3E4-EA20AFECD6A4}"/>
              </a:ext>
            </a:extLst>
          </p:cNvPr>
          <p:cNvSpPr/>
          <p:nvPr/>
        </p:nvSpPr>
        <p:spPr>
          <a:xfrm rot="-5400000" flipH="1">
            <a:off x="8103247" y="8544619"/>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3205BA4B-34EF-7D13-CE1D-22179B94EF92}"/>
              </a:ext>
            </a:extLst>
          </p:cNvPr>
          <p:cNvSpPr txBox="1"/>
          <p:nvPr/>
        </p:nvSpPr>
        <p:spPr>
          <a:xfrm>
            <a:off x="308966" y="1504881"/>
            <a:ext cx="10620715" cy="8125301"/>
          </a:xfrm>
          <a:prstGeom prst="rect">
            <a:avLst/>
          </a:prstGeom>
          <a:noFill/>
          <a:ln>
            <a:noFill/>
          </a:ln>
        </p:spPr>
        <p:txBody>
          <a:bodyPr spcFirstLastPara="1" wrap="square" lIns="0" tIns="0" rIns="0" bIns="0" anchor="t" anchorCtr="0">
            <a:spAutoFit/>
          </a:bodyPr>
          <a:lstStyle/>
          <a:p>
            <a:pPr algn="just">
              <a:lnSpc>
                <a:spcPct val="150000"/>
              </a:lnSpc>
            </a:pPr>
            <a:r>
              <a:rPr lang="en-ID" sz="3200" dirty="0">
                <a:latin typeface="Cambria" panose="02040503050406030204" pitchFamily="18" charset="0"/>
                <a:ea typeface="Cambria" panose="02040503050406030204" pitchFamily="18" charset="0"/>
              </a:rPr>
              <a:t>Teaching Games for Understanding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offers a game-based instructional approach that integrates tactical awareness with technical skill development. Although previous studies have demonstrated the effectiveness of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in improving game performance, limited research has investigated its implementation through Classroom Action Research in Indonesian junior high school badminton classes using the Game Performance Assessment Instrument (GPAI). Therefore, this study aimed to investigate the implementation of the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learning model in improving students' badminton game performance</a:t>
            </a:r>
            <a:endParaRPr lang="en-US" sz="3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E290AC38-1575-47A2-8B12-CF9BC221F7D8}"/>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B94E92E2-5B23-92C8-7B7B-A2815DCE0A57}"/>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4FC0DAF4-4804-E15B-4755-7BEF8DD3F8D5}"/>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DC04FAC4-E3A2-9308-0858-C7A58BF58EC3}"/>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AA783CEF-5F81-5CAE-83BC-D79F4E21C12E}"/>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776C1779-39DB-D3B7-9664-7608E4346B18}"/>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DDBC58CD-C847-EB17-3BD0-2135082007E5}"/>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FE2910FD-19CB-87BF-467B-7A840A929F15}"/>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4D8DB54E-DC2C-CE98-8EA7-FFA5BD8A199A}"/>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E6866C75-705C-239D-20EE-45EBEA58DEAC}"/>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CBAA7E54-22E0-00E4-20F8-2DB1685774FD}"/>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75CE9994-A452-5E44-E499-E7B3CABC4B3E}"/>
              </a:ext>
            </a:extLst>
          </p:cNvPr>
          <p:cNvSpPr/>
          <p:nvPr/>
        </p:nvSpPr>
        <p:spPr>
          <a:xfrm>
            <a:off x="16475583" y="3387074"/>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BEE183F-3963-452C-F931-EBA8F7426186}"/>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515C467D-0FF1-7F95-E5D4-D95F88D59DA1}"/>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605809DE-7F27-6B97-780A-2BBDA7AB0AFD}"/>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EAC7EA49-036C-458A-306D-03FA8F757076}"/>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BBFB2F4A-AAD2-A3A5-F9A6-EEB1552F0F9F}"/>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868FF436-C3B9-B658-F888-AB76989276A2}"/>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F348EF22-A888-BE52-1DDB-D771C0ACFD84}"/>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3" name="Picture 2">
            <a:extLst>
              <a:ext uri="{FF2B5EF4-FFF2-40B4-BE49-F238E27FC236}">
                <a16:creationId xmlns:a16="http://schemas.microsoft.com/office/drawing/2014/main" id="{86DE708E-D9A0-BAAA-2A2B-91248F7FCF37}"/>
              </a:ext>
            </a:extLst>
          </p:cNvPr>
          <p:cNvPicPr>
            <a:picLocks noChangeAspect="1"/>
          </p:cNvPicPr>
          <p:nvPr/>
        </p:nvPicPr>
        <p:blipFill>
          <a:blip r:embed="rId11"/>
          <a:stretch>
            <a:fillRect/>
          </a:stretch>
        </p:blipFill>
        <p:spPr>
          <a:xfrm>
            <a:off x="11079016" y="1570767"/>
            <a:ext cx="7341185" cy="7273815"/>
          </a:xfrm>
          <a:prstGeom prst="rect">
            <a:avLst/>
          </a:prstGeom>
        </p:spPr>
      </p:pic>
    </p:spTree>
    <p:extLst>
      <p:ext uri="{BB962C8B-B14F-4D97-AF65-F5344CB8AC3E}">
        <p14:creationId xmlns:p14="http://schemas.microsoft.com/office/powerpoint/2010/main" val="2698563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14D16548-2F26-0908-C0B4-C18C479017D9}"/>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88D3533B-5675-E778-D105-92AD42B4F3AC}"/>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E3E38FD4-674D-ED86-46C1-748D9EE1C961}"/>
              </a:ext>
            </a:extLst>
          </p:cNvPr>
          <p:cNvGrpSpPr/>
          <p:nvPr/>
        </p:nvGrpSpPr>
        <p:grpSpPr>
          <a:xfrm>
            <a:off x="-162803" y="9189450"/>
            <a:ext cx="5033946" cy="3764559"/>
            <a:chOff x="0" y="-57150"/>
            <a:chExt cx="1325813" cy="991489"/>
          </a:xfrm>
        </p:grpSpPr>
        <p:sp>
          <p:nvSpPr>
            <p:cNvPr id="112" name="Google Shape;112;p2">
              <a:extLst>
                <a:ext uri="{FF2B5EF4-FFF2-40B4-BE49-F238E27FC236}">
                  <a16:creationId xmlns:a16="http://schemas.microsoft.com/office/drawing/2014/main" id="{8033FE03-0551-9006-6B20-7970B968F159}"/>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57B7B08E-7275-6406-C0EF-5F49B6672342}"/>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EC047FF5-7F9F-8E0C-9003-C9673CDA8AB4}"/>
              </a:ext>
            </a:extLst>
          </p:cNvPr>
          <p:cNvSpPr txBox="1"/>
          <p:nvPr/>
        </p:nvSpPr>
        <p:spPr>
          <a:xfrm>
            <a:off x="8378847" y="-480847"/>
            <a:ext cx="3436392"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Method</a:t>
            </a:r>
            <a:endParaRPr lang="en-US" sz="6000" dirty="0"/>
          </a:p>
        </p:txBody>
      </p:sp>
      <p:grpSp>
        <p:nvGrpSpPr>
          <p:cNvPr id="115" name="Google Shape;115;p2">
            <a:extLst>
              <a:ext uri="{FF2B5EF4-FFF2-40B4-BE49-F238E27FC236}">
                <a16:creationId xmlns:a16="http://schemas.microsoft.com/office/drawing/2014/main" id="{BCC42EAF-481C-5905-4354-0E0A6CBB0FE6}"/>
              </a:ext>
            </a:extLst>
          </p:cNvPr>
          <p:cNvGrpSpPr/>
          <p:nvPr/>
        </p:nvGrpSpPr>
        <p:grpSpPr>
          <a:xfrm>
            <a:off x="6260485" y="9417046"/>
            <a:ext cx="12484715" cy="1350043"/>
            <a:chOff x="0" y="-57150"/>
            <a:chExt cx="2888899" cy="355567"/>
          </a:xfrm>
        </p:grpSpPr>
        <p:sp>
          <p:nvSpPr>
            <p:cNvPr id="116" name="Google Shape;116;p2">
              <a:extLst>
                <a:ext uri="{FF2B5EF4-FFF2-40B4-BE49-F238E27FC236}">
                  <a16:creationId xmlns:a16="http://schemas.microsoft.com/office/drawing/2014/main" id="{BB6BC566-C5CD-CADE-C142-67FD01B734B9}"/>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EA489841-F4E8-9B16-03E5-3B73FA55B500}"/>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163161DC-40ED-9B0B-5856-B46976446017}"/>
              </a:ext>
            </a:extLst>
          </p:cNvPr>
          <p:cNvSpPr/>
          <p:nvPr/>
        </p:nvSpPr>
        <p:spPr>
          <a:xfrm rot="-5400000" flipH="1">
            <a:off x="4336091" y="860851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8CDDC16B-08AE-B309-97F7-D92249979FA1}"/>
              </a:ext>
            </a:extLst>
          </p:cNvPr>
          <p:cNvSpPr txBox="1"/>
          <p:nvPr/>
        </p:nvSpPr>
        <p:spPr>
          <a:xfrm>
            <a:off x="648695" y="1633654"/>
            <a:ext cx="10667215" cy="7386638"/>
          </a:xfrm>
          <a:prstGeom prst="rect">
            <a:avLst/>
          </a:prstGeom>
          <a:noFill/>
          <a:ln>
            <a:noFill/>
          </a:ln>
        </p:spPr>
        <p:txBody>
          <a:bodyPr spcFirstLastPara="1" wrap="square" lIns="0" tIns="0" rIns="0" bIns="0" anchor="t" anchorCtr="0">
            <a:spAutoFit/>
          </a:bodyPr>
          <a:lstStyle/>
          <a:p>
            <a:pPr algn="just">
              <a:lnSpc>
                <a:spcPct val="150000"/>
              </a:lnSpc>
            </a:pPr>
            <a:r>
              <a:rPr lang="en-ID" sz="3200" dirty="0">
                <a:latin typeface="Cambria" panose="02040503050406030204" pitchFamily="18" charset="0"/>
                <a:ea typeface="Cambria" panose="02040503050406030204" pitchFamily="18" charset="0"/>
              </a:rPr>
              <a:t>This study employed a Classroom Action Research (CAR) design based on the Kemmis and McTaggart model, consisting of planning, action, observation, and reflection implemented in two action cycles. The participants were 68 eighth-grade students from Classes VIII D and VIII H at SMP Negeri 14 Bandung, Indonesia. The intervention was conducted using the Teaching Games for Understanding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learning model, which emphasizes learning through modified games, tactical awareness, decision making, and skill execution. </a:t>
            </a:r>
            <a:endParaRPr lang="en-US" sz="3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2C237F40-7A04-F648-EC4F-88FD10F4D02D}"/>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22F6B460-01EC-0283-A0D0-8F43D8F8769A}"/>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84927E5E-146A-8636-CBCE-36B1B7B84C8F}"/>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FD5C171A-EE36-FBDB-1CC4-1CFF1F496A6D}"/>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C2E9BD81-5E12-B082-B266-35A269852F14}"/>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2239E6AD-BF7A-9C0F-D450-CC0BDBCF37C0}"/>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FB79779-AC09-EA53-7B9B-24A257CC99BD}"/>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D3C50044-EECC-2D04-0987-41EA7E146B65}"/>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D678DF2D-C3C9-64AC-A0E8-EBB2A29C8534}"/>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D2104AD7-6F84-CA12-968F-14A2B32C252E}"/>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5E49D0A9-057D-46AE-0938-8A8C75D16CAB}"/>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21BED328-C695-301B-40F1-55D0AD40ADFB}"/>
              </a:ext>
            </a:extLst>
          </p:cNvPr>
          <p:cNvSpPr/>
          <p:nvPr/>
        </p:nvSpPr>
        <p:spPr>
          <a:xfrm>
            <a:off x="16661352" y="4399671"/>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7C262D7C-63C1-C6A7-0B02-E01274D601CA}"/>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1FC5B716-9D3B-A277-C149-40FB6B085F31}"/>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7D6E1B70-CDB7-9E26-0673-C41633C113D1}"/>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92E36806-1711-9D9C-14FC-8F27CC9084F1}"/>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9C44D19B-D2C1-50C6-93C9-51E8A9EC6375}"/>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E6326412-2450-ACEB-2100-3A764C693BCF}"/>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0CCF1EDA-3D33-A436-9E6D-ECCCAABD56B0}"/>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2" name="Picture 1" descr="Classroom Action Research (CAR design) | Download Scientific Diagram">
            <a:extLst>
              <a:ext uri="{FF2B5EF4-FFF2-40B4-BE49-F238E27FC236}">
                <a16:creationId xmlns:a16="http://schemas.microsoft.com/office/drawing/2014/main" id="{5230686B-3FEC-D5D6-4B96-77E3703FA567}"/>
              </a:ext>
            </a:extLst>
          </p:cNvPr>
          <p:cNvPicPr>
            <a:picLocks noChangeAspect="1"/>
          </p:cNvPicPr>
          <p:nvPr/>
        </p:nvPicPr>
        <p:blipFill>
          <a:blip r:embed="rId11"/>
          <a:stretch>
            <a:fillRect/>
          </a:stretch>
        </p:blipFill>
        <p:spPr>
          <a:xfrm>
            <a:off x="11628433" y="1576788"/>
            <a:ext cx="6423476" cy="6119647"/>
          </a:xfrm>
          <a:prstGeom prst="rect">
            <a:avLst/>
          </a:prstGeom>
        </p:spPr>
      </p:pic>
    </p:spTree>
    <p:extLst>
      <p:ext uri="{BB962C8B-B14F-4D97-AF65-F5344CB8AC3E}">
        <p14:creationId xmlns:p14="http://schemas.microsoft.com/office/powerpoint/2010/main" val="648552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EFC4EC7B-B87A-F2AD-8E1E-61E86D1F5706}"/>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E6B48B41-29D0-B364-6AD4-73A9F876D27D}"/>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DCE738F4-41D5-2FEF-F892-EBE57ED00D08}"/>
              </a:ext>
            </a:extLst>
          </p:cNvPr>
          <p:cNvGrpSpPr/>
          <p:nvPr/>
        </p:nvGrpSpPr>
        <p:grpSpPr>
          <a:xfrm>
            <a:off x="-162803" y="9189450"/>
            <a:ext cx="5033946" cy="3764559"/>
            <a:chOff x="0" y="-57150"/>
            <a:chExt cx="1325813" cy="991489"/>
          </a:xfrm>
        </p:grpSpPr>
        <p:sp>
          <p:nvSpPr>
            <p:cNvPr id="112" name="Google Shape;112;p2">
              <a:extLst>
                <a:ext uri="{FF2B5EF4-FFF2-40B4-BE49-F238E27FC236}">
                  <a16:creationId xmlns:a16="http://schemas.microsoft.com/office/drawing/2014/main" id="{D80D8C59-49F5-4CE6-E524-6F10FD6424A3}"/>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C5B116BD-31CC-4B6E-B59D-1013CAA0EBBB}"/>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A697395F-2FB1-4426-1DBC-75DFFB52FDAB}"/>
              </a:ext>
            </a:extLst>
          </p:cNvPr>
          <p:cNvSpPr txBox="1"/>
          <p:nvPr/>
        </p:nvSpPr>
        <p:spPr>
          <a:xfrm>
            <a:off x="8378847" y="-480847"/>
            <a:ext cx="3436392"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Method</a:t>
            </a:r>
            <a:endParaRPr lang="en-US" sz="6000" dirty="0"/>
          </a:p>
        </p:txBody>
      </p:sp>
      <p:grpSp>
        <p:nvGrpSpPr>
          <p:cNvPr id="115" name="Google Shape;115;p2">
            <a:extLst>
              <a:ext uri="{FF2B5EF4-FFF2-40B4-BE49-F238E27FC236}">
                <a16:creationId xmlns:a16="http://schemas.microsoft.com/office/drawing/2014/main" id="{1ACBA653-5DE5-1619-D0B2-825F765641F6}"/>
              </a:ext>
            </a:extLst>
          </p:cNvPr>
          <p:cNvGrpSpPr/>
          <p:nvPr/>
        </p:nvGrpSpPr>
        <p:grpSpPr>
          <a:xfrm>
            <a:off x="6260485" y="9417046"/>
            <a:ext cx="12484715" cy="1350043"/>
            <a:chOff x="0" y="-57150"/>
            <a:chExt cx="2888899" cy="355567"/>
          </a:xfrm>
        </p:grpSpPr>
        <p:sp>
          <p:nvSpPr>
            <p:cNvPr id="116" name="Google Shape;116;p2">
              <a:extLst>
                <a:ext uri="{FF2B5EF4-FFF2-40B4-BE49-F238E27FC236}">
                  <a16:creationId xmlns:a16="http://schemas.microsoft.com/office/drawing/2014/main" id="{7CFE8B18-545C-2574-41E7-7B65F70310FF}"/>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9086EF8A-5C47-0803-397D-EF045878C0B1}"/>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C026902C-E6D1-A6DE-CBD3-06EF2EAAB05F}"/>
              </a:ext>
            </a:extLst>
          </p:cNvPr>
          <p:cNvSpPr/>
          <p:nvPr/>
        </p:nvSpPr>
        <p:spPr>
          <a:xfrm rot="-5400000" flipH="1">
            <a:off x="4336091" y="860851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grpSp>
        <p:nvGrpSpPr>
          <p:cNvPr id="121" name="Google Shape;121;p2">
            <a:extLst>
              <a:ext uri="{FF2B5EF4-FFF2-40B4-BE49-F238E27FC236}">
                <a16:creationId xmlns:a16="http://schemas.microsoft.com/office/drawing/2014/main" id="{6B035B22-A434-722C-7BBF-C3B7A2FD8FFA}"/>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CDCD82F0-855C-C544-5D38-B26CE65D8809}"/>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D811A53A-A19E-773C-39D9-6BCC088802E9}"/>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21D68F86-9B40-43AE-7606-6FB196825BAC}"/>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82F5369F-D042-A5E5-3B84-CAF699EDF14E}"/>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AE2731CF-774C-BD31-3D34-832FF0CA46D6}"/>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F40FEDE2-A124-2C42-AB98-AAD489EAAE5C}"/>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06EADBEE-E5E0-E32D-B737-E23AAAF62BCC}"/>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1DC8C127-1A87-90ED-E4A7-2ADEF194DBC1}"/>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55F13810-66AE-A130-E9C2-EE80354B1927}"/>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6EF05E9F-3333-4FFA-382B-A59AC2FFE749}"/>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E79706CC-CB32-8053-FCD5-63A5934B0968}"/>
              </a:ext>
            </a:extLst>
          </p:cNvPr>
          <p:cNvSpPr/>
          <p:nvPr/>
        </p:nvSpPr>
        <p:spPr>
          <a:xfrm>
            <a:off x="16661352" y="4399671"/>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DEF8EE8-1C61-A3E7-1842-0E52509DF731}"/>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26E6DBD9-F75C-E939-DABE-C23FF1F61ADB}"/>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51C969F0-BC18-D6E9-F6F4-80B04541DE30}"/>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22CEE6B-7A8A-2EDD-B823-C698B8BFB443}"/>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89EDF0F5-11C9-F108-C0D3-D763D851E76C}"/>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509EB97A-C677-9AA0-E651-6DFEAB31B449}"/>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660BC10D-A19A-0CF1-484B-6AA5F3CA790B}"/>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4" name="TextBox 3">
            <a:extLst>
              <a:ext uri="{FF2B5EF4-FFF2-40B4-BE49-F238E27FC236}">
                <a16:creationId xmlns:a16="http://schemas.microsoft.com/office/drawing/2014/main" id="{DB5EC007-F1FB-4F65-F570-68BDD942EC93}"/>
              </a:ext>
            </a:extLst>
          </p:cNvPr>
          <p:cNvSpPr txBox="1"/>
          <p:nvPr/>
        </p:nvSpPr>
        <p:spPr>
          <a:xfrm>
            <a:off x="570885" y="1506521"/>
            <a:ext cx="11379200" cy="3694345"/>
          </a:xfrm>
          <a:prstGeom prst="rect">
            <a:avLst/>
          </a:prstGeom>
          <a:noFill/>
        </p:spPr>
        <p:txBody>
          <a:bodyPr wrap="square">
            <a:spAutoFit/>
          </a:bodyPr>
          <a:lstStyle/>
          <a:p>
            <a:pPr>
              <a:lnSpc>
                <a:spcPct val="150000"/>
              </a:lnSpc>
            </a:pPr>
            <a:r>
              <a:rPr lang="en-ID" sz="3200" dirty="0">
                <a:latin typeface="Cambria" panose="02040503050406030204" pitchFamily="18" charset="0"/>
                <a:ea typeface="Cambria" panose="02040503050406030204" pitchFamily="18" charset="0"/>
              </a:rPr>
              <a:t>Students' badminton game performance was assessed using the Game Performance Assessment Instrument (GPAI), focusing on three indicators: decision making, skill execution, and support. The collected data were </a:t>
            </a:r>
            <a:r>
              <a:rPr lang="en-ID" sz="3200" dirty="0" err="1">
                <a:latin typeface="Cambria" panose="02040503050406030204" pitchFamily="18" charset="0"/>
                <a:ea typeface="Cambria" panose="02040503050406030204" pitchFamily="18" charset="0"/>
              </a:rPr>
              <a:t>analyzed</a:t>
            </a:r>
            <a:r>
              <a:rPr lang="en-ID" sz="3200" dirty="0">
                <a:latin typeface="Cambria" panose="02040503050406030204" pitchFamily="18" charset="0"/>
                <a:ea typeface="Cambria" panose="02040503050406030204" pitchFamily="18" charset="0"/>
              </a:rPr>
              <a:t> descriptively by comparing students' game performance across the two research cycles.</a:t>
            </a:r>
          </a:p>
        </p:txBody>
      </p:sp>
      <p:pic>
        <p:nvPicPr>
          <p:cNvPr id="6" name="Picture 5">
            <a:extLst>
              <a:ext uri="{FF2B5EF4-FFF2-40B4-BE49-F238E27FC236}">
                <a16:creationId xmlns:a16="http://schemas.microsoft.com/office/drawing/2014/main" id="{E6203D46-B11D-69E2-57F8-E4DCD03E5DF8}"/>
              </a:ext>
            </a:extLst>
          </p:cNvPr>
          <p:cNvPicPr>
            <a:picLocks noChangeAspect="1"/>
          </p:cNvPicPr>
          <p:nvPr/>
        </p:nvPicPr>
        <p:blipFill>
          <a:blip r:embed="rId11"/>
          <a:stretch>
            <a:fillRect/>
          </a:stretch>
        </p:blipFill>
        <p:spPr>
          <a:xfrm>
            <a:off x="6672497" y="5647681"/>
            <a:ext cx="8663438" cy="4249512"/>
          </a:xfrm>
          <a:prstGeom prst="rect">
            <a:avLst/>
          </a:prstGeom>
        </p:spPr>
      </p:pic>
    </p:spTree>
    <p:extLst>
      <p:ext uri="{BB962C8B-B14F-4D97-AF65-F5344CB8AC3E}">
        <p14:creationId xmlns:p14="http://schemas.microsoft.com/office/powerpoint/2010/main" val="3902089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9A0FFF7B-2930-66F0-15DD-502DF887B020}"/>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D6B0FD22-A658-F7C1-93D3-C08CD3EDD954}"/>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D9A13149-F5BD-C950-12A1-2BEE8F1F5C63}"/>
              </a:ext>
            </a:extLst>
          </p:cNvPr>
          <p:cNvGrpSpPr/>
          <p:nvPr/>
        </p:nvGrpSpPr>
        <p:grpSpPr>
          <a:xfrm>
            <a:off x="-162803" y="9189450"/>
            <a:ext cx="5033946" cy="3764559"/>
            <a:chOff x="0" y="-57150"/>
            <a:chExt cx="1325813" cy="991489"/>
          </a:xfrm>
        </p:grpSpPr>
        <p:sp>
          <p:nvSpPr>
            <p:cNvPr id="112" name="Google Shape;112;p2">
              <a:extLst>
                <a:ext uri="{FF2B5EF4-FFF2-40B4-BE49-F238E27FC236}">
                  <a16:creationId xmlns:a16="http://schemas.microsoft.com/office/drawing/2014/main" id="{A97CC4F4-6788-8D52-4504-59D1CE88662C}"/>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C21ECE89-BEEE-A39A-4A33-B0A3E0EE0D0D}"/>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72E00B4C-54CF-CD7E-4E15-94903714D96B}"/>
              </a:ext>
            </a:extLst>
          </p:cNvPr>
          <p:cNvSpPr txBox="1"/>
          <p:nvPr/>
        </p:nvSpPr>
        <p:spPr>
          <a:xfrm>
            <a:off x="8147515" y="-246083"/>
            <a:ext cx="3436392"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Result</a:t>
            </a:r>
            <a:endParaRPr lang="en-US" sz="6000" dirty="0"/>
          </a:p>
        </p:txBody>
      </p:sp>
      <p:grpSp>
        <p:nvGrpSpPr>
          <p:cNvPr id="115" name="Google Shape;115;p2">
            <a:extLst>
              <a:ext uri="{FF2B5EF4-FFF2-40B4-BE49-F238E27FC236}">
                <a16:creationId xmlns:a16="http://schemas.microsoft.com/office/drawing/2014/main" id="{13C4F712-2B82-B085-30B1-B3E1E5DE6B4B}"/>
              </a:ext>
            </a:extLst>
          </p:cNvPr>
          <p:cNvGrpSpPr/>
          <p:nvPr/>
        </p:nvGrpSpPr>
        <p:grpSpPr>
          <a:xfrm>
            <a:off x="6260485" y="9417046"/>
            <a:ext cx="12484715" cy="1350043"/>
            <a:chOff x="0" y="-57150"/>
            <a:chExt cx="2888899" cy="355567"/>
          </a:xfrm>
        </p:grpSpPr>
        <p:sp>
          <p:nvSpPr>
            <p:cNvPr id="116" name="Google Shape;116;p2">
              <a:extLst>
                <a:ext uri="{FF2B5EF4-FFF2-40B4-BE49-F238E27FC236}">
                  <a16:creationId xmlns:a16="http://schemas.microsoft.com/office/drawing/2014/main" id="{918BB2E4-A2E9-F49A-07C6-DC34A98BBB9F}"/>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0370E47A-69EA-EE36-14BB-393F8A166AF3}"/>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22F2A738-EAB1-A823-EC76-0AB7B8AC0834}"/>
              </a:ext>
            </a:extLst>
          </p:cNvPr>
          <p:cNvSpPr/>
          <p:nvPr/>
        </p:nvSpPr>
        <p:spPr>
          <a:xfrm rot="-5400000" flipH="1">
            <a:off x="4336091" y="860851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27FECC6B-A375-BD8A-BD00-C0DD855F3418}"/>
              </a:ext>
            </a:extLst>
          </p:cNvPr>
          <p:cNvSpPr txBox="1"/>
          <p:nvPr/>
        </p:nvSpPr>
        <p:spPr>
          <a:xfrm>
            <a:off x="719520" y="2014863"/>
            <a:ext cx="15570849" cy="6647974"/>
          </a:xfrm>
          <a:prstGeom prst="rect">
            <a:avLst/>
          </a:prstGeom>
          <a:noFill/>
          <a:ln>
            <a:noFill/>
          </a:ln>
        </p:spPr>
        <p:txBody>
          <a:bodyPr spcFirstLastPara="1" wrap="square" lIns="0" tIns="0" rIns="0" bIns="0" anchor="t" anchorCtr="0">
            <a:spAutoFit/>
          </a:bodyPr>
          <a:lstStyle/>
          <a:p>
            <a:pPr algn="just">
              <a:lnSpc>
                <a:spcPct val="150000"/>
              </a:lnSpc>
            </a:pPr>
            <a:r>
              <a:rPr lang="en-ID" sz="3200" dirty="0">
                <a:latin typeface="Cambria" panose="02040503050406030204" pitchFamily="18" charset="0"/>
                <a:ea typeface="Cambria" panose="02040503050406030204" pitchFamily="18" charset="0"/>
              </a:rPr>
              <a:t>The implementation of the Teaching Games for Understanding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learning model resulted in a consistent improvement in students' badminton game performance throughout the two action research cycles. The mean GPAI scores increased from 50.29 to 73.35 in Class VIII D and from 47.97 to 77.15 in Class VIII H. Similarly, students' learning mastery improved substantially, reaching 76.47% in Class VIII D and 79.41% in Class VIII H by the end of Cycle II. Furthermore, all GPAI performance indicators demonstrated positive development, with the greatest improvement observed in decision making, followed by support and skill execution. These findings indicate that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effectively enhanced students' tactical understanding and overall badminton game performance.</a:t>
            </a:r>
            <a:endParaRPr lang="en-US" sz="3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CB6B0EBC-1673-6EAC-2266-11068B7F2281}"/>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D39A75AC-67EF-0A23-83F7-16E426C2ADCA}"/>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980B34F5-E464-4F2C-DFC4-6606A96EC1DE}"/>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42333D53-E1DF-ECD5-C4C1-3E8DAB0093BC}"/>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5021133A-A72F-3305-696D-6ADEB57B47AF}"/>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5DF885E3-28CF-8C7F-67A9-7FE9D512B775}"/>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1588F37F-4354-A08A-AFA8-E3EE66841690}"/>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95E5F3CA-BC5C-A705-9EF0-CDDDFBCB0521}"/>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9ED90ADE-B893-FA43-7446-3A002DBA7050}"/>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735C7F7E-F0B0-DC58-1B79-76452EEAEA2B}"/>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80476673-02BE-9CEA-FBB5-0344D6158DEC}"/>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881614E8-AB08-7DF6-E448-13229598CA3B}"/>
              </a:ext>
            </a:extLst>
          </p:cNvPr>
          <p:cNvSpPr/>
          <p:nvPr/>
        </p:nvSpPr>
        <p:spPr>
          <a:xfrm>
            <a:off x="16083686" y="4245213"/>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453DE01-0A8C-B063-D5AE-1E2D1E4EC892}"/>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0E946707-579E-DED5-EF56-076FEBE90867}"/>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1F5C7198-A43F-E0DC-5A15-44D1E41D28BB}"/>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45AA27FC-B5C6-B25F-E561-3B9DA371B9E5}"/>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C167EEAC-9470-EE18-6BB7-E82265BC38F3}"/>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989AE037-5CC0-BFAD-63BC-ED7B588119B8}"/>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DA13BE40-BD7B-02D4-ED0F-DA9C84465224}"/>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744993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DE603B62-1AEF-3ABB-7EF3-F4D890C44D6E}"/>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C3C38330-D30C-5240-8E5B-EC0FEFCAB5BA}"/>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AB52B7DA-D849-69D5-D2F3-6A72DCCCDB88}"/>
              </a:ext>
            </a:extLst>
          </p:cNvPr>
          <p:cNvGrpSpPr/>
          <p:nvPr/>
        </p:nvGrpSpPr>
        <p:grpSpPr>
          <a:xfrm>
            <a:off x="-162803" y="9189450"/>
            <a:ext cx="5033946" cy="3764559"/>
            <a:chOff x="0" y="-57150"/>
            <a:chExt cx="1325813" cy="991489"/>
          </a:xfrm>
        </p:grpSpPr>
        <p:sp>
          <p:nvSpPr>
            <p:cNvPr id="112" name="Google Shape;112;p2">
              <a:extLst>
                <a:ext uri="{FF2B5EF4-FFF2-40B4-BE49-F238E27FC236}">
                  <a16:creationId xmlns:a16="http://schemas.microsoft.com/office/drawing/2014/main" id="{E11DB1DE-2DEF-F16B-46C1-7F7482DD02A3}"/>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0695144B-6C66-5EA3-B4A2-0FFC4F7BAE13}"/>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01363EB1-C63D-A9C9-89D0-77DED3E4EFDD}"/>
              </a:ext>
            </a:extLst>
          </p:cNvPr>
          <p:cNvSpPr txBox="1"/>
          <p:nvPr/>
        </p:nvSpPr>
        <p:spPr>
          <a:xfrm>
            <a:off x="8147515" y="-246083"/>
            <a:ext cx="3436392"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Result</a:t>
            </a:r>
            <a:endParaRPr lang="en-US" sz="6000" dirty="0"/>
          </a:p>
        </p:txBody>
      </p:sp>
      <p:grpSp>
        <p:nvGrpSpPr>
          <p:cNvPr id="115" name="Google Shape;115;p2">
            <a:extLst>
              <a:ext uri="{FF2B5EF4-FFF2-40B4-BE49-F238E27FC236}">
                <a16:creationId xmlns:a16="http://schemas.microsoft.com/office/drawing/2014/main" id="{B667BD1B-80AB-BB95-7ABA-4177F03FE114}"/>
              </a:ext>
            </a:extLst>
          </p:cNvPr>
          <p:cNvGrpSpPr/>
          <p:nvPr/>
        </p:nvGrpSpPr>
        <p:grpSpPr>
          <a:xfrm>
            <a:off x="6260485" y="9417046"/>
            <a:ext cx="12484715" cy="1350043"/>
            <a:chOff x="0" y="-57150"/>
            <a:chExt cx="2888899" cy="355567"/>
          </a:xfrm>
        </p:grpSpPr>
        <p:sp>
          <p:nvSpPr>
            <p:cNvPr id="116" name="Google Shape;116;p2">
              <a:extLst>
                <a:ext uri="{FF2B5EF4-FFF2-40B4-BE49-F238E27FC236}">
                  <a16:creationId xmlns:a16="http://schemas.microsoft.com/office/drawing/2014/main" id="{945165C3-176A-26CF-3F99-6E8FD425FF7F}"/>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147F5054-3083-B086-C427-86EBDAC3C154}"/>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49DF00D0-8386-1830-DEA1-54432396E7A4}"/>
              </a:ext>
            </a:extLst>
          </p:cNvPr>
          <p:cNvSpPr/>
          <p:nvPr/>
        </p:nvSpPr>
        <p:spPr>
          <a:xfrm rot="-5400000" flipH="1">
            <a:off x="4336091" y="8608513"/>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00BCBDA7-8AE6-CBEC-7997-41701E4F6181}"/>
              </a:ext>
            </a:extLst>
          </p:cNvPr>
          <p:cNvSpPr txBox="1"/>
          <p:nvPr/>
        </p:nvSpPr>
        <p:spPr>
          <a:xfrm>
            <a:off x="719520" y="2014863"/>
            <a:ext cx="15570849" cy="738664"/>
          </a:xfrm>
          <a:prstGeom prst="rect">
            <a:avLst/>
          </a:prstGeom>
          <a:noFill/>
          <a:ln>
            <a:noFill/>
          </a:ln>
        </p:spPr>
        <p:txBody>
          <a:bodyPr spcFirstLastPara="1" wrap="square" lIns="0" tIns="0" rIns="0" bIns="0" anchor="t" anchorCtr="0">
            <a:spAutoFit/>
          </a:bodyPr>
          <a:lstStyle/>
          <a:p>
            <a:pPr algn="just">
              <a:lnSpc>
                <a:spcPct val="150000"/>
              </a:lnSpc>
            </a:pPr>
            <a:endParaRPr lang="en-US" sz="3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83CD3EAC-82E1-4187-AC02-4B5E2E91C8F9}"/>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D00D10F8-CB69-2C55-2145-2EB3EC5F7029}"/>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7134B639-E29E-F7A3-DAAD-97E6BB0BBD6C}"/>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B2C038C7-F902-629D-64A9-12107A516249}"/>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2F447BB7-FD89-D764-4324-5C3D6EDEE31D}"/>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5FDDBD74-BE7D-8E04-95D0-ED38E494A858}"/>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9B3DF417-CA42-5BBC-6B88-A0107FF9498C}"/>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5D6C9186-3650-95E6-C8F4-96BE86D84228}"/>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A9020772-3B54-2A81-9FE5-F136C5BBC83B}"/>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7B871DE7-2A38-2297-F3C0-4F52ED8760EC}"/>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5118C2A7-F623-50A7-004D-7B8C1AB1BECA}"/>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4C906531-0A8A-CBE2-1DA0-E44F8B685EB4}"/>
              </a:ext>
            </a:extLst>
          </p:cNvPr>
          <p:cNvSpPr/>
          <p:nvPr/>
        </p:nvSpPr>
        <p:spPr>
          <a:xfrm>
            <a:off x="16083686" y="4245213"/>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2C292DF4-4BC5-D1BE-F49A-3330FC2E3267}"/>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3B2A1320-DA83-A629-D286-725988DB6E38}"/>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9F5DF5BC-5E32-7508-B9EC-4F3155983627}"/>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E50BF33-D522-0836-6389-EC9F0A830636}"/>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E18B196D-48C2-4784-C912-EBEC94ECFA74}"/>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F48ADD54-F883-45E8-5C3D-AD91D67BC680}"/>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997483B8-65AF-CFB1-32AA-CE839B349F79}"/>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graphicFrame>
        <p:nvGraphicFramePr>
          <p:cNvPr id="2" name="Table 1">
            <a:extLst>
              <a:ext uri="{FF2B5EF4-FFF2-40B4-BE49-F238E27FC236}">
                <a16:creationId xmlns:a16="http://schemas.microsoft.com/office/drawing/2014/main" id="{947537A2-F104-0BED-946C-C47DE117752E}"/>
              </a:ext>
            </a:extLst>
          </p:cNvPr>
          <p:cNvGraphicFramePr>
            <a:graphicFrameLocks noGrp="1"/>
          </p:cNvGraphicFramePr>
          <p:nvPr>
            <p:extLst>
              <p:ext uri="{D42A27DB-BD31-4B8C-83A1-F6EECF244321}">
                <p14:modId xmlns:p14="http://schemas.microsoft.com/office/powerpoint/2010/main" val="2641111301"/>
              </p:ext>
            </p:extLst>
          </p:nvPr>
        </p:nvGraphicFramePr>
        <p:xfrm>
          <a:off x="1159410" y="2764132"/>
          <a:ext cx="14395159" cy="5771333"/>
        </p:xfrm>
        <a:graphic>
          <a:graphicData uri="http://schemas.openxmlformats.org/drawingml/2006/table">
            <a:tbl>
              <a:tblPr firstRow="1" firstCol="1" bandRow="1">
                <a:tableStyleId>{5C22544A-7EE6-4342-B048-85BDC9FD1C3A}</a:tableStyleId>
              </a:tblPr>
              <a:tblGrid>
                <a:gridCol w="3219710">
                  <a:extLst>
                    <a:ext uri="{9D8B030D-6E8A-4147-A177-3AD203B41FA5}">
                      <a16:colId xmlns:a16="http://schemas.microsoft.com/office/drawing/2014/main" val="1943852758"/>
                    </a:ext>
                  </a:extLst>
                </a:gridCol>
                <a:gridCol w="979747">
                  <a:extLst>
                    <a:ext uri="{9D8B030D-6E8A-4147-A177-3AD203B41FA5}">
                      <a16:colId xmlns:a16="http://schemas.microsoft.com/office/drawing/2014/main" val="756869607"/>
                    </a:ext>
                  </a:extLst>
                </a:gridCol>
                <a:gridCol w="5204084">
                  <a:extLst>
                    <a:ext uri="{9D8B030D-6E8A-4147-A177-3AD203B41FA5}">
                      <a16:colId xmlns:a16="http://schemas.microsoft.com/office/drawing/2014/main" val="3743283435"/>
                    </a:ext>
                  </a:extLst>
                </a:gridCol>
                <a:gridCol w="2137034">
                  <a:extLst>
                    <a:ext uri="{9D8B030D-6E8A-4147-A177-3AD203B41FA5}">
                      <a16:colId xmlns:a16="http://schemas.microsoft.com/office/drawing/2014/main" val="1950193283"/>
                    </a:ext>
                  </a:extLst>
                </a:gridCol>
                <a:gridCol w="2854584">
                  <a:extLst>
                    <a:ext uri="{9D8B030D-6E8A-4147-A177-3AD203B41FA5}">
                      <a16:colId xmlns:a16="http://schemas.microsoft.com/office/drawing/2014/main" val="1094882173"/>
                    </a:ext>
                  </a:extLst>
                </a:gridCol>
              </a:tblGrid>
              <a:tr h="2215797">
                <a:tc>
                  <a:txBody>
                    <a:bodyPr/>
                    <a:lstStyle/>
                    <a:p>
                      <a:pPr algn="ctr">
                        <a:spcAft>
                          <a:spcPts val="600"/>
                        </a:spcAft>
                        <a:buNone/>
                      </a:pPr>
                      <a:r>
                        <a:rPr lang="en-ID" sz="2800" dirty="0">
                          <a:effectLst/>
                          <a:latin typeface="Cambria" panose="02040503050406030204" pitchFamily="18" charset="0"/>
                          <a:ea typeface="Cambria" panose="02040503050406030204" pitchFamily="18" charset="0"/>
                        </a:rPr>
                        <a:t>Cycle</a:t>
                      </a:r>
                    </a:p>
                  </a:txBody>
                  <a:tcPr marL="8861" marR="8861" marT="8861" marB="8861" anchor="ctr"/>
                </a:tc>
                <a:tc>
                  <a:txBody>
                    <a:bodyPr/>
                    <a:lstStyle/>
                    <a:p>
                      <a:pPr algn="ctr">
                        <a:spcAft>
                          <a:spcPts val="600"/>
                        </a:spcAft>
                        <a:buNone/>
                      </a:pPr>
                      <a:r>
                        <a:rPr lang="en-ID" sz="2800" dirty="0">
                          <a:effectLst/>
                          <a:latin typeface="Cambria" panose="02040503050406030204" pitchFamily="18" charset="0"/>
                          <a:ea typeface="Cambria" panose="02040503050406030204" pitchFamily="18" charset="0"/>
                        </a:rPr>
                        <a:t>Class</a:t>
                      </a:r>
                    </a:p>
                  </a:txBody>
                  <a:tcPr marL="8861" marR="8861" marT="8861" marB="8861" anchor="ctr"/>
                </a:tc>
                <a:tc>
                  <a:txBody>
                    <a:bodyPr/>
                    <a:lstStyle/>
                    <a:p>
                      <a:pPr algn="ctr">
                        <a:spcAft>
                          <a:spcPts val="600"/>
                        </a:spcAft>
                        <a:buNone/>
                      </a:pPr>
                      <a:r>
                        <a:rPr lang="en-ID" sz="2800" dirty="0">
                          <a:effectLst/>
                          <a:latin typeface="Cambria" panose="02040503050406030204" pitchFamily="18" charset="0"/>
                          <a:ea typeface="Cambria" panose="02040503050406030204" pitchFamily="18" charset="0"/>
                        </a:rPr>
                        <a:t>Students Achieving Mastery (n)</a:t>
                      </a:r>
                    </a:p>
                  </a:txBody>
                  <a:tcPr marL="8861" marR="8861" marT="8861" marB="8861" anchor="ctr"/>
                </a:tc>
                <a:tc>
                  <a:txBody>
                    <a:bodyPr/>
                    <a:lstStyle/>
                    <a:p>
                      <a:pPr algn="ctr">
                        <a:spcAft>
                          <a:spcPts val="600"/>
                        </a:spcAft>
                        <a:buNone/>
                      </a:pPr>
                      <a:r>
                        <a:rPr lang="en-ID" sz="2800" dirty="0">
                          <a:effectLst/>
                          <a:latin typeface="Cambria" panose="02040503050406030204" pitchFamily="18" charset="0"/>
                          <a:ea typeface="Cambria" panose="02040503050406030204" pitchFamily="18" charset="0"/>
                        </a:rPr>
                        <a:t>Mastery (%)</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Mean GPAI Score</a:t>
                      </a:r>
                    </a:p>
                  </a:txBody>
                  <a:tcPr marL="8861" marR="8861" marT="8861" marB="8861" anchor="ctr"/>
                </a:tc>
                <a:extLst>
                  <a:ext uri="{0D108BD9-81ED-4DB2-BD59-A6C34878D82A}">
                    <a16:rowId xmlns:a16="http://schemas.microsoft.com/office/drawing/2014/main" val="3277059539"/>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 – Meeting 1</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D</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4</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11.76</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50.29</a:t>
                      </a:r>
                    </a:p>
                  </a:txBody>
                  <a:tcPr marL="8861" marR="8861" marT="8861" marB="8861" anchor="ctr"/>
                </a:tc>
                <a:extLst>
                  <a:ext uri="{0D108BD9-81ED-4DB2-BD59-A6C34878D82A}">
                    <a16:rowId xmlns:a16="http://schemas.microsoft.com/office/drawing/2014/main" val="1715495677"/>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 – Meeting 1</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H</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1</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2.94</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47.97</a:t>
                      </a:r>
                    </a:p>
                  </a:txBody>
                  <a:tcPr marL="8861" marR="8861" marT="8861" marB="8861" anchor="ctr"/>
                </a:tc>
                <a:extLst>
                  <a:ext uri="{0D108BD9-81ED-4DB2-BD59-A6C34878D82A}">
                    <a16:rowId xmlns:a16="http://schemas.microsoft.com/office/drawing/2014/main" val="1402269200"/>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 – Meeting 2</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D</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8</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23.53</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57.12</a:t>
                      </a:r>
                    </a:p>
                  </a:txBody>
                  <a:tcPr marL="8861" marR="8861" marT="8861" marB="8861" anchor="ctr"/>
                </a:tc>
                <a:extLst>
                  <a:ext uri="{0D108BD9-81ED-4DB2-BD59-A6C34878D82A}">
                    <a16:rowId xmlns:a16="http://schemas.microsoft.com/office/drawing/2014/main" val="2508943641"/>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 – Meeting 2</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H</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6</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17.65</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60.44</a:t>
                      </a:r>
                    </a:p>
                  </a:txBody>
                  <a:tcPr marL="8861" marR="8861" marT="8861" marB="8861" anchor="ctr"/>
                </a:tc>
                <a:extLst>
                  <a:ext uri="{0D108BD9-81ED-4DB2-BD59-A6C34878D82A}">
                    <a16:rowId xmlns:a16="http://schemas.microsoft.com/office/drawing/2014/main" val="4280527796"/>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II – Meeting 1</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D</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17</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50.00</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59.18</a:t>
                      </a:r>
                    </a:p>
                  </a:txBody>
                  <a:tcPr marL="8861" marR="8861" marT="8861" marB="8861" anchor="ctr"/>
                </a:tc>
                <a:extLst>
                  <a:ext uri="{0D108BD9-81ED-4DB2-BD59-A6C34878D82A}">
                    <a16:rowId xmlns:a16="http://schemas.microsoft.com/office/drawing/2014/main" val="127208153"/>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II – Meeting 1</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H</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19</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55.88</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69.26</a:t>
                      </a:r>
                    </a:p>
                  </a:txBody>
                  <a:tcPr marL="8861" marR="8861" marT="8861" marB="8861" anchor="ctr"/>
                </a:tc>
                <a:extLst>
                  <a:ext uri="{0D108BD9-81ED-4DB2-BD59-A6C34878D82A}">
                    <a16:rowId xmlns:a16="http://schemas.microsoft.com/office/drawing/2014/main" val="3191955663"/>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II – Meeting 2</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D</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26</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76.47</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73.35</a:t>
                      </a:r>
                    </a:p>
                  </a:txBody>
                  <a:tcPr marL="8861" marR="8861" marT="8861" marB="8861" anchor="ctr"/>
                </a:tc>
                <a:extLst>
                  <a:ext uri="{0D108BD9-81ED-4DB2-BD59-A6C34878D82A}">
                    <a16:rowId xmlns:a16="http://schemas.microsoft.com/office/drawing/2014/main" val="1541204638"/>
                  </a:ext>
                </a:extLst>
              </a:tr>
              <a:tr h="388801">
                <a:tc>
                  <a:txBody>
                    <a:bodyPr/>
                    <a:lstStyle/>
                    <a:p>
                      <a:pPr algn="ctr">
                        <a:spcAft>
                          <a:spcPts val="600"/>
                        </a:spcAft>
                        <a:buNone/>
                      </a:pPr>
                      <a:r>
                        <a:rPr lang="en-ID" sz="2800">
                          <a:effectLst/>
                          <a:latin typeface="Cambria" panose="02040503050406030204" pitchFamily="18" charset="0"/>
                          <a:ea typeface="Cambria" panose="02040503050406030204" pitchFamily="18" charset="0"/>
                        </a:rPr>
                        <a:t>Cycle II – Meeting 2</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VIII H</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27</a:t>
                      </a:r>
                    </a:p>
                  </a:txBody>
                  <a:tcPr marL="8861" marR="8861" marT="8861" marB="8861" anchor="ctr"/>
                </a:tc>
                <a:tc>
                  <a:txBody>
                    <a:bodyPr/>
                    <a:lstStyle/>
                    <a:p>
                      <a:pPr algn="ctr">
                        <a:spcAft>
                          <a:spcPts val="600"/>
                        </a:spcAft>
                        <a:buNone/>
                      </a:pPr>
                      <a:r>
                        <a:rPr lang="en-ID" sz="2800">
                          <a:effectLst/>
                          <a:latin typeface="Cambria" panose="02040503050406030204" pitchFamily="18" charset="0"/>
                          <a:ea typeface="Cambria" panose="02040503050406030204" pitchFamily="18" charset="0"/>
                        </a:rPr>
                        <a:t>79.41</a:t>
                      </a:r>
                    </a:p>
                  </a:txBody>
                  <a:tcPr marL="8861" marR="8861" marT="8861" marB="8861" anchor="ctr"/>
                </a:tc>
                <a:tc>
                  <a:txBody>
                    <a:bodyPr/>
                    <a:lstStyle/>
                    <a:p>
                      <a:pPr algn="ctr">
                        <a:spcAft>
                          <a:spcPts val="600"/>
                        </a:spcAft>
                        <a:buNone/>
                      </a:pPr>
                      <a:r>
                        <a:rPr lang="en-ID" sz="2800" dirty="0">
                          <a:effectLst/>
                          <a:latin typeface="Cambria" panose="02040503050406030204" pitchFamily="18" charset="0"/>
                          <a:ea typeface="Cambria" panose="02040503050406030204" pitchFamily="18" charset="0"/>
                        </a:rPr>
                        <a:t>77.15</a:t>
                      </a:r>
                    </a:p>
                  </a:txBody>
                  <a:tcPr marL="8861" marR="8861" marT="8861" marB="8861" anchor="ctr"/>
                </a:tc>
                <a:extLst>
                  <a:ext uri="{0D108BD9-81ED-4DB2-BD59-A6C34878D82A}">
                    <a16:rowId xmlns:a16="http://schemas.microsoft.com/office/drawing/2014/main" val="3251998656"/>
                  </a:ext>
                </a:extLst>
              </a:tr>
            </a:tbl>
          </a:graphicData>
        </a:graphic>
      </p:graphicFrame>
      <p:sp>
        <p:nvSpPr>
          <p:cNvPr id="4" name="TextBox 3">
            <a:extLst>
              <a:ext uri="{FF2B5EF4-FFF2-40B4-BE49-F238E27FC236}">
                <a16:creationId xmlns:a16="http://schemas.microsoft.com/office/drawing/2014/main" id="{92B7B615-2E83-D8C4-F354-1EF2A67E2B6B}"/>
              </a:ext>
            </a:extLst>
          </p:cNvPr>
          <p:cNvSpPr txBox="1"/>
          <p:nvPr/>
        </p:nvSpPr>
        <p:spPr>
          <a:xfrm>
            <a:off x="1011457" y="1858765"/>
            <a:ext cx="14691066" cy="523220"/>
          </a:xfrm>
          <a:prstGeom prst="rect">
            <a:avLst/>
          </a:prstGeom>
          <a:noFill/>
        </p:spPr>
        <p:txBody>
          <a:bodyPr wrap="square">
            <a:spAutoFit/>
          </a:bodyPr>
          <a:lstStyle/>
          <a:p>
            <a:pPr algn="ctr">
              <a:spcAft>
                <a:spcPts val="600"/>
              </a:spcAft>
              <a:buNone/>
            </a:pPr>
            <a:r>
              <a:rPr lang="en-ID" sz="2800" b="1" dirty="0">
                <a:solidFill>
                  <a:srgbClr val="000000"/>
                </a:solidFill>
                <a:effectLst/>
                <a:latin typeface="Cambria" panose="02040503050406030204" pitchFamily="18" charset="0"/>
                <a:ea typeface="Cambria" panose="02040503050406030204" pitchFamily="18" charset="0"/>
                <a:cs typeface="Cambria" panose="02040503050406030204" pitchFamily="18" charset="0"/>
              </a:rPr>
              <a:t>Table  Development of Students' Badminton Game Performance Across the Action Cycles</a:t>
            </a:r>
            <a:endParaRPr lang="en-ID"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7935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3046B3AC-7CFF-B266-3C1A-2F51A8B1941F}"/>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0A46F941-97D5-CD17-164A-3D48D5C0EBC6}"/>
              </a:ext>
            </a:extLst>
          </p:cNvPr>
          <p:cNvSpPr/>
          <p:nvPr/>
        </p:nvSpPr>
        <p:spPr>
          <a:xfrm>
            <a:off x="15418487" y="-1693070"/>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F6A4950B-7280-35FC-8D5C-ED498B13FCFC}"/>
              </a:ext>
            </a:extLst>
          </p:cNvPr>
          <p:cNvGrpSpPr/>
          <p:nvPr/>
        </p:nvGrpSpPr>
        <p:grpSpPr>
          <a:xfrm>
            <a:off x="-74250" y="9727408"/>
            <a:ext cx="5033946" cy="3764559"/>
            <a:chOff x="0" y="-57150"/>
            <a:chExt cx="1325813" cy="991489"/>
          </a:xfrm>
        </p:grpSpPr>
        <p:sp>
          <p:nvSpPr>
            <p:cNvPr id="112" name="Google Shape;112;p2">
              <a:extLst>
                <a:ext uri="{FF2B5EF4-FFF2-40B4-BE49-F238E27FC236}">
                  <a16:creationId xmlns:a16="http://schemas.microsoft.com/office/drawing/2014/main" id="{B6109857-0C27-0BAD-425C-3A42B7830CE0}"/>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AA44C13D-64FD-F46B-579D-F57E6EE6977D}"/>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BDDC3705-CF24-3BA9-CFBA-D0F010343EE8}"/>
              </a:ext>
            </a:extLst>
          </p:cNvPr>
          <p:cNvSpPr txBox="1"/>
          <p:nvPr/>
        </p:nvSpPr>
        <p:spPr>
          <a:xfrm>
            <a:off x="7635478" y="-246083"/>
            <a:ext cx="3948429"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a:latin typeface="Fira Sans"/>
                <a:sym typeface="Fira Sans"/>
              </a:rPr>
              <a:t>Discussion</a:t>
            </a:r>
            <a:endParaRPr lang="en-US" sz="6000" dirty="0"/>
          </a:p>
        </p:txBody>
      </p:sp>
      <p:grpSp>
        <p:nvGrpSpPr>
          <p:cNvPr id="115" name="Google Shape;115;p2">
            <a:extLst>
              <a:ext uri="{FF2B5EF4-FFF2-40B4-BE49-F238E27FC236}">
                <a16:creationId xmlns:a16="http://schemas.microsoft.com/office/drawing/2014/main" id="{10F3AC57-788F-8DE0-8B73-D8418C7CDA90}"/>
              </a:ext>
            </a:extLst>
          </p:cNvPr>
          <p:cNvGrpSpPr/>
          <p:nvPr/>
        </p:nvGrpSpPr>
        <p:grpSpPr>
          <a:xfrm>
            <a:off x="5910296" y="9688775"/>
            <a:ext cx="12484715" cy="1350043"/>
            <a:chOff x="0" y="-57150"/>
            <a:chExt cx="2888899" cy="355567"/>
          </a:xfrm>
        </p:grpSpPr>
        <p:sp>
          <p:nvSpPr>
            <p:cNvPr id="116" name="Google Shape;116;p2">
              <a:extLst>
                <a:ext uri="{FF2B5EF4-FFF2-40B4-BE49-F238E27FC236}">
                  <a16:creationId xmlns:a16="http://schemas.microsoft.com/office/drawing/2014/main" id="{4FFF1AA8-7585-A844-BB4B-D6E948758077}"/>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3CCF8E93-97EA-5B6D-EEB8-C5C7B1312435}"/>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F2AB2967-EBB7-6551-EE69-E07CCF593291}"/>
              </a:ext>
            </a:extLst>
          </p:cNvPr>
          <p:cNvSpPr/>
          <p:nvPr/>
        </p:nvSpPr>
        <p:spPr>
          <a:xfrm rot="-5400000" flipH="1">
            <a:off x="4182647" y="9013327"/>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351AA17D-CB4A-6AC4-F504-4C7FFA14C1B8}"/>
              </a:ext>
            </a:extLst>
          </p:cNvPr>
          <p:cNvSpPr txBox="1"/>
          <p:nvPr/>
        </p:nvSpPr>
        <p:spPr>
          <a:xfrm>
            <a:off x="1010396" y="2370920"/>
            <a:ext cx="14471310" cy="5909310"/>
          </a:xfrm>
          <a:prstGeom prst="rect">
            <a:avLst/>
          </a:prstGeom>
          <a:noFill/>
          <a:ln>
            <a:noFill/>
          </a:ln>
        </p:spPr>
        <p:txBody>
          <a:bodyPr spcFirstLastPara="1" wrap="square" lIns="0" tIns="0" rIns="0" bIns="0" anchor="t" anchorCtr="0">
            <a:spAutoFit/>
          </a:bodyPr>
          <a:lstStyle/>
          <a:p>
            <a:pPr algn="just"/>
            <a:r>
              <a:rPr lang="en-ID" sz="3200" dirty="0">
                <a:latin typeface="Cambria" panose="02040503050406030204" pitchFamily="18" charset="0"/>
                <a:ea typeface="Cambria" panose="02040503050406030204" pitchFamily="18" charset="0"/>
              </a:rPr>
              <a:t>The findings indicate that the Teaching Games for Understanding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learning model effectively improved students' badminton game performance by integrating tactical understanding with technical skill development. Through modified games and tactical problem-solving activities, students became more capable of making appropriate decisions, executing skills effectively, and providing better support during game situations. The greatest improvement was observed in the decision-making component, suggesting that learning in authentic game contexts enhances students' tactical awareness and game intelligence. These findings are consistent with previous studies, which reported that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promotes decision making, tactical understanding, and overall game performance more effectively than traditional technique-based instruction (Bunker &amp; Thorpe, 1986; Abad Robles et al., 2020; Barba-Martín et al., 2020; Fagundes et al., 2023).</a:t>
            </a:r>
            <a:endParaRPr lang="en-US" sz="32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1B27A012-6781-C7A2-97C9-C7125A66A2D4}"/>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D671843F-EAF9-0216-5D72-01ED274DE05C}"/>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832527D0-AE90-F1C7-217C-8A7C80F9C87D}"/>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A54FC060-BFD9-0348-6721-E3EEA2F0DB49}"/>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9A03D7F1-E419-3315-A6CC-7F0152DBCA00}"/>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1EF62A68-FDE1-57D2-2A36-6BE72A0F902A}"/>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FBB9EE1A-0199-8B4C-78E9-B14FD5C0B1AF}"/>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F832E95F-00F5-6E94-652E-928F20077F96}"/>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6955E746-8908-ADCD-F7FB-141B51648DAD}"/>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C1EB9678-6304-49FE-CE02-0C2B47F03E08}"/>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D10B910A-1EBE-1D1A-2029-3F279D5CA2DE}"/>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3" name="Google Shape;133;p2">
            <a:extLst>
              <a:ext uri="{FF2B5EF4-FFF2-40B4-BE49-F238E27FC236}">
                <a16:creationId xmlns:a16="http://schemas.microsoft.com/office/drawing/2014/main" id="{47B5ECA3-BFEF-33C1-4B52-0A3C53880E69}"/>
              </a:ext>
            </a:extLst>
          </p:cNvPr>
          <p:cNvSpPr/>
          <p:nvPr/>
        </p:nvSpPr>
        <p:spPr>
          <a:xfrm>
            <a:off x="15917349" y="3773898"/>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B12E61FB-06A3-EBAE-83C8-6CBED3004D4E}"/>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F14E6BDA-16E1-2851-2908-EBA03F9458C9}"/>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8FB6EA85-031F-CBCD-848C-6CDE19DB239C}"/>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DD4AAFC9-49D9-9780-028C-07C6AD095255}"/>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CDB9E74C-B381-C425-D471-9A2D55172096}"/>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FF943928-CF97-213F-35DC-57E708F3E000}"/>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8ED1AECE-FADF-D950-B182-F69D02141988}"/>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582954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A58B0AA6-B71F-0223-BD25-23FCD9B2CFA6}"/>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6A51E488-0E60-8E8E-1B6E-B25A5B43E70C}"/>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10B71646-31D3-1448-0600-97D743554CC1}"/>
              </a:ext>
            </a:extLst>
          </p:cNvPr>
          <p:cNvGrpSpPr/>
          <p:nvPr/>
        </p:nvGrpSpPr>
        <p:grpSpPr>
          <a:xfrm>
            <a:off x="-579533" y="8052283"/>
            <a:ext cx="5033946" cy="3764559"/>
            <a:chOff x="0" y="-57150"/>
            <a:chExt cx="1325813" cy="991489"/>
          </a:xfrm>
        </p:grpSpPr>
        <p:sp>
          <p:nvSpPr>
            <p:cNvPr id="112" name="Google Shape;112;p2">
              <a:extLst>
                <a:ext uri="{FF2B5EF4-FFF2-40B4-BE49-F238E27FC236}">
                  <a16:creationId xmlns:a16="http://schemas.microsoft.com/office/drawing/2014/main" id="{4600EFF0-1C69-0BD1-A0A5-2C79C0440FEA}"/>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7E50099A-597E-414C-D64B-C8A8FB112F63}"/>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878146D7-08AD-36C4-9ACE-F801A72D3164}"/>
              </a:ext>
            </a:extLst>
          </p:cNvPr>
          <p:cNvSpPr txBox="1"/>
          <p:nvPr/>
        </p:nvSpPr>
        <p:spPr>
          <a:xfrm>
            <a:off x="7374809" y="-75160"/>
            <a:ext cx="4386883" cy="2151358"/>
          </a:xfrm>
          <a:prstGeom prst="rect">
            <a:avLst/>
          </a:prstGeom>
          <a:noFill/>
          <a:ln>
            <a:noFill/>
          </a:ln>
        </p:spPr>
        <p:txBody>
          <a:bodyPr spcFirstLastPara="1" wrap="square" lIns="0" tIns="0" rIns="0" bIns="0" anchor="t" anchorCtr="0">
            <a:spAutoFit/>
          </a:bodyPr>
          <a:lstStyle/>
          <a:p>
            <a:pPr lvl="0">
              <a:lnSpc>
                <a:spcPct val="233044"/>
              </a:lnSpc>
            </a:pPr>
            <a:r>
              <a:rPr lang="en-US" sz="6000" b="1" dirty="0" err="1">
                <a:latin typeface="Fira Sans"/>
                <a:ea typeface="Fira Sans"/>
                <a:cs typeface="Fira Sans"/>
                <a:sym typeface="Fira Sans"/>
              </a:rPr>
              <a:t>Conslusion</a:t>
            </a:r>
            <a:endParaRPr lang="en-US" sz="6000" dirty="0"/>
          </a:p>
        </p:txBody>
      </p:sp>
      <p:grpSp>
        <p:nvGrpSpPr>
          <p:cNvPr id="115" name="Google Shape;115;p2">
            <a:extLst>
              <a:ext uri="{FF2B5EF4-FFF2-40B4-BE49-F238E27FC236}">
                <a16:creationId xmlns:a16="http://schemas.microsoft.com/office/drawing/2014/main" id="{E66A7C3F-EAAA-382B-1F9D-88B217B1EE98}"/>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8E5FA868-D458-C586-F198-AEF2CB1DCCA8}"/>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5E8B1368-C373-B817-8B99-32C65797AA3B}"/>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405A5FC0-A799-7FE5-B022-50131C9E6D56}"/>
              </a:ext>
            </a:extLst>
          </p:cNvPr>
          <p:cNvSpPr/>
          <p:nvPr/>
        </p:nvSpPr>
        <p:spPr>
          <a:xfrm rot="-5400000" flipH="1">
            <a:off x="4141205" y="7471346"/>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EE95E010-8214-0E5C-EB5D-06B93E287E29}"/>
              </a:ext>
            </a:extLst>
          </p:cNvPr>
          <p:cNvSpPr txBox="1"/>
          <p:nvPr/>
        </p:nvSpPr>
        <p:spPr>
          <a:xfrm>
            <a:off x="1983684" y="1738429"/>
            <a:ext cx="14362644" cy="6647974"/>
          </a:xfrm>
          <a:prstGeom prst="rect">
            <a:avLst/>
          </a:prstGeom>
          <a:noFill/>
          <a:ln>
            <a:noFill/>
          </a:ln>
        </p:spPr>
        <p:txBody>
          <a:bodyPr spcFirstLastPara="1" wrap="square" lIns="0" tIns="0" rIns="0" bIns="0" anchor="t" anchorCtr="0">
            <a:spAutoFit/>
          </a:bodyPr>
          <a:lstStyle/>
          <a:p>
            <a:pPr algn="just">
              <a:lnSpc>
                <a:spcPct val="150000"/>
              </a:lnSpc>
            </a:pPr>
            <a:r>
              <a:rPr lang="en-ID" sz="3200" dirty="0">
                <a:latin typeface="Cambria" panose="02040503050406030204" pitchFamily="18" charset="0"/>
                <a:ea typeface="Cambria" panose="02040503050406030204" pitchFamily="18" charset="0"/>
              </a:rPr>
              <a:t>The implementation of the Teaching Games for Understanding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learning model effectively improved junior high school students' badminton game performance. The continuous improvement in GPAI scores, learning mastery, and performance indicators demonstrates that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successfully enhanced students' decision making, skill execution, and support during game play. By engaging students in authentic game situations,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promoted tactical understanding while simultaneously developing technical skills. Therefore, </a:t>
            </a:r>
            <a:r>
              <a:rPr lang="en-ID" sz="3200" dirty="0" err="1">
                <a:latin typeface="Cambria" panose="02040503050406030204" pitchFamily="18" charset="0"/>
                <a:ea typeface="Cambria" panose="02040503050406030204" pitchFamily="18" charset="0"/>
              </a:rPr>
              <a:t>TGfU</a:t>
            </a:r>
            <a:r>
              <a:rPr lang="en-ID" sz="3200" dirty="0">
                <a:latin typeface="Cambria" panose="02040503050406030204" pitchFamily="18" charset="0"/>
                <a:ea typeface="Cambria" panose="02040503050406030204" pitchFamily="18" charset="0"/>
              </a:rPr>
              <a:t> can be considered an effective and student-</a:t>
            </a:r>
            <a:r>
              <a:rPr lang="en-ID" sz="3200" dirty="0" err="1">
                <a:latin typeface="Cambria" panose="02040503050406030204" pitchFamily="18" charset="0"/>
                <a:ea typeface="Cambria" panose="02040503050406030204" pitchFamily="18" charset="0"/>
              </a:rPr>
              <a:t>centered</a:t>
            </a:r>
            <a:r>
              <a:rPr lang="en-ID" sz="3200" dirty="0">
                <a:latin typeface="Cambria" panose="02040503050406030204" pitchFamily="18" charset="0"/>
                <a:ea typeface="Cambria" panose="02040503050406030204" pitchFamily="18" charset="0"/>
              </a:rPr>
              <a:t> instructional model for improving badminton learning outcomes in physical education.</a:t>
            </a:r>
            <a:endParaRPr lang="en-US" sz="3000" dirty="0">
              <a:latin typeface="Cambria" panose="02040503050406030204" pitchFamily="18" charset="0"/>
              <a:ea typeface="Cambria" panose="02040503050406030204" pitchFamily="18" charset="0"/>
            </a:endParaRPr>
          </a:p>
        </p:txBody>
      </p:sp>
      <p:grpSp>
        <p:nvGrpSpPr>
          <p:cNvPr id="121" name="Google Shape;121;p2">
            <a:extLst>
              <a:ext uri="{FF2B5EF4-FFF2-40B4-BE49-F238E27FC236}">
                <a16:creationId xmlns:a16="http://schemas.microsoft.com/office/drawing/2014/main" id="{0887B75E-55ED-3AF4-D26F-ABFAB3E6B56A}"/>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DAE5786F-8D45-F57F-D112-87968391DC40}"/>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3BBE5288-52CC-3B57-BF0D-345754FF8310}"/>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6E8AAA85-6B4D-CC1F-2883-A3DAE02B7106}"/>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1FCAA3FF-7230-82C7-0218-39D948372245}"/>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DE6221FF-4325-F2FA-10B4-A71ED5D2C24A}"/>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A55AEE84-0671-6206-2264-818924BE1B0A}"/>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AB708CC-9D86-AE26-7847-F1D26C011087}"/>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6983F18F-B927-F9E5-A60E-F365BBE48D3E}"/>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FCF175BA-7C78-10C4-9EE5-A68F868768BE}"/>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ADFF052B-5F65-2073-1664-B2CDF0376CE7}"/>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CEE2CF34-BB19-AC4A-A4C4-F2D5764B9C28}"/>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E522BE7E-AB2A-39A9-035B-70EB798B0EF3}"/>
              </a:ext>
            </a:extLst>
          </p:cNvPr>
          <p:cNvSpPr/>
          <p:nvPr/>
        </p:nvSpPr>
        <p:spPr>
          <a:xfrm>
            <a:off x="16249963" y="3297526"/>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80FC0C26-E827-5F95-57E8-EB194CE137AD}"/>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93D4DB32-D169-95CE-6D41-952166E4FDA6}"/>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DF26D3BB-F339-02E7-4B5B-7F176CA791BD}"/>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EC843E01-AC43-9B10-B62C-6F0393AD02F4}"/>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D44F851A-37B5-98F9-EE9B-D016831BDE7D}"/>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92DE14C4-4C36-7E45-2018-CBD6EBC9C6AE}"/>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EEF60AE1-AE62-3D51-59F9-BC11650849F7}"/>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1665156995"/>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1233</Words>
  <Application>Microsoft Office PowerPoint</Application>
  <PresentationFormat>Custom</PresentationFormat>
  <Paragraphs>136</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Livvic</vt:lpstr>
      <vt:lpstr>Cambria</vt:lpstr>
      <vt:lpstr>Arial</vt:lpstr>
      <vt:lpstr>Fira Sans</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USER</dc:creator>
  <cp:lastModifiedBy>Beni Rafly</cp:lastModifiedBy>
  <cp:revision>6</cp:revision>
  <dcterms:created xsi:type="dcterms:W3CDTF">2006-08-16T00:00:00Z</dcterms:created>
  <dcterms:modified xsi:type="dcterms:W3CDTF">2026-07-21T18:14:03Z</dcterms:modified>
</cp:coreProperties>
</file>