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</p:sldIdLst>
  <p:sldSz cx="18288000" cy="10287000"/>
  <p:notesSz cx="6858000" cy="9144000"/>
  <p:embeddedFontLst>
    <p:embeddedFont>
      <p:font typeface="Fira Sans" panose="020B0503050000020004" pitchFamily="34" charset="0"/>
      <p:bold r:id="rId11"/>
      <p:boldItalic r:id="rId12"/>
    </p:embeddedFont>
    <p:embeddedFont>
      <p:font typeface="Livvic" pitchFamily="2" charset="0"/>
      <p:bold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jimq11ysSFI7AEjmQnVGIjbShZi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796" y="-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23" Type="http://customschemas.google.com/relationships/presentationmetadata" Target="metadata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330222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21521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2725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3426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7165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6437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7828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62565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4565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550910" y="-7515750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>
            <a:off x="-3742728" y="-620883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grpSp>
        <p:nvGrpSpPr>
          <p:cNvPr id="86" name="Google Shape;86;p1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87" name="Google Shape;87;p1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88" name="Google Shape;88;p1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1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1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1" name="Google Shape;91;p1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2" name="Google Shape;92;p1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3" name="Google Shape;93;p1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94" name="Google Shape;94;p1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l="-36060" r="-34662" b="-150150"/>
              </a:stretch>
            </a:blipFill>
            <a:ln>
              <a:noFill/>
            </a:ln>
          </p:spPr>
        </p:sp>
        <p:sp>
          <p:nvSpPr>
            <p:cNvPr id="95" name="Google Shape;95;p1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96" name="Google Shape;96;p1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97" name="Google Shape;97;p1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98" name="Google Shape;98;p1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00" name="Google Shape;100;p1"/>
          <p:cNvSpPr/>
          <p:nvPr/>
        </p:nvSpPr>
        <p:spPr>
          <a:xfrm>
            <a:off x="15290103" y="-663350"/>
            <a:ext cx="5638198" cy="10950350"/>
          </a:xfrm>
          <a:custGeom>
            <a:avLst/>
            <a:gdLst/>
            <a:ahLst/>
            <a:cxnLst/>
            <a:rect l="l" t="t" r="r" b="b"/>
            <a:pathLst>
              <a:path w="5638198" h="10950350" extrusionOk="0">
                <a:moveTo>
                  <a:pt x="0" y="0"/>
                </a:moveTo>
                <a:lnTo>
                  <a:pt x="5638198" y="0"/>
                </a:lnTo>
                <a:lnTo>
                  <a:pt x="5638198" y="10950350"/>
                </a:lnTo>
                <a:lnTo>
                  <a:pt x="0" y="109503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028701" y="3555541"/>
            <a:ext cx="10131136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4400" b="1" dirty="0"/>
              <a:t>THE RELATIONSHIP BETWEEN SELF-EFFICACY AND TRAINING MOTIVATION IN TAEKWONDO AMONG STUDENT ATHLETES AT S'KUDO 23 CLUB</a:t>
            </a:r>
            <a:endParaRPr lang="en-US" sz="4400" dirty="0"/>
          </a:p>
        </p:txBody>
      </p:sp>
      <p:sp>
        <p:nvSpPr>
          <p:cNvPr id="102" name="Google Shape;102;p1"/>
          <p:cNvSpPr/>
          <p:nvPr/>
        </p:nvSpPr>
        <p:spPr>
          <a:xfrm rot="8100000">
            <a:off x="-1674568" y="7051144"/>
            <a:ext cx="10812392" cy="10812392"/>
          </a:xfrm>
          <a:custGeom>
            <a:avLst/>
            <a:gdLst/>
            <a:ahLst/>
            <a:cxnLst/>
            <a:rect l="l" t="t" r="r" b="b"/>
            <a:pathLst>
              <a:path w="10812392" h="10812392" extrusionOk="0">
                <a:moveTo>
                  <a:pt x="0" y="0"/>
                </a:moveTo>
                <a:lnTo>
                  <a:pt x="10812392" y="0"/>
                </a:lnTo>
                <a:lnTo>
                  <a:pt x="10812392" y="10812392"/>
                </a:lnTo>
                <a:lnTo>
                  <a:pt x="0" y="10812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03" name="Google Shape;103;p1"/>
          <p:cNvSpPr/>
          <p:nvPr/>
        </p:nvSpPr>
        <p:spPr>
          <a:xfrm rot="10800000">
            <a:off x="3384971" y="7925287"/>
            <a:ext cx="5764383" cy="5764383"/>
          </a:xfrm>
          <a:custGeom>
            <a:avLst/>
            <a:gdLst/>
            <a:ahLst/>
            <a:cxnLst/>
            <a:rect l="l" t="t" r="r" b="b"/>
            <a:pathLst>
              <a:path w="5764383" h="5764383" extrusionOk="0">
                <a:moveTo>
                  <a:pt x="0" y="0"/>
                </a:moveTo>
                <a:lnTo>
                  <a:pt x="5764383" y="0"/>
                </a:lnTo>
                <a:lnTo>
                  <a:pt x="5764383" y="5764383"/>
                </a:lnTo>
                <a:lnTo>
                  <a:pt x="0" y="57643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30000"/>
            </a:blip>
            <a:stretch>
              <a:fillRect/>
            </a:stretch>
          </a:blip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153185" y="8796862"/>
            <a:ext cx="5949743" cy="106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dirty="0">
                <a:solidFill>
                  <a:srgbClr val="FFFFFF"/>
                </a:solidFill>
                <a:latin typeface="Fira Sans"/>
                <a:sym typeface="Fira Sans"/>
              </a:rPr>
              <a:t>Ariya </a:t>
            </a:r>
            <a:r>
              <a:rPr lang="en-US" sz="3344" b="1" dirty="0" err="1">
                <a:solidFill>
                  <a:srgbClr val="FFFFFF"/>
                </a:solidFill>
                <a:latin typeface="Fira Sans"/>
                <a:sym typeface="Fira Sans"/>
              </a:rPr>
              <a:t>Darajat</a:t>
            </a:r>
            <a:r>
              <a:rPr lang="en-US" sz="3344" b="1" dirty="0">
                <a:solidFill>
                  <a:srgbClr val="FFFFFF"/>
                </a:solidFill>
                <a:latin typeface="Fira Sans"/>
                <a:sym typeface="Fira Sans"/>
              </a:rPr>
              <a:t>, </a:t>
            </a:r>
          </a:p>
          <a:p>
            <a:pPr marL="0" marR="0" lvl="0" indent="0" algn="l" rtl="0">
              <a:lnSpc>
                <a:spcPct val="103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44" b="1" dirty="0">
                <a:solidFill>
                  <a:srgbClr val="FFFFFF"/>
                </a:solidFill>
                <a:latin typeface="Fira Sans"/>
                <a:sym typeface="Fira Sans"/>
              </a:rPr>
              <a:t>Universitas Pendidikan </a:t>
            </a:r>
            <a:r>
              <a:rPr lang="en-US" sz="3344" b="1" dirty="0" err="1">
                <a:solidFill>
                  <a:srgbClr val="FFFFFF"/>
                </a:solidFill>
                <a:latin typeface="Fira Sans"/>
                <a:sym typeface="Fira Sans"/>
              </a:rPr>
              <a:t>indonesia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384700" y="3647410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>
                <a:solidFill>
                  <a:srgbClr val="0B2957"/>
                </a:solidFill>
                <a:latin typeface="Fira Sans"/>
                <a:sym typeface="Fira Sans"/>
              </a:rPr>
              <a:t>Introduction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3456687" y="6903837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7932682" y="1645820"/>
            <a:ext cx="98994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Self-efficacy &amp; training motivation are two important psychological factors for athletes.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Sports clubs shape athletes’ character: discipline, respect, perseverance, self-control.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Student athletes often experience unstable performance &amp; loss of confidence when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facing competition.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Studies on self-efficacy among young Indonesian athletes remain very limited.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88330" y="5753807"/>
            <a:ext cx="519545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self-efficacy can potentially reduce: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Athletes’ achievement motivation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Confidence during competition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Resilience to competitive pressure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⚽ Persistence in training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8362706" y="1060869"/>
            <a:ext cx="5353293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1"/>
              </a:lnSpc>
            </a:pPr>
            <a:r>
              <a:rPr lang="en-US" sz="3200" b="1" dirty="0">
                <a:solidFill>
                  <a:srgbClr val="0B295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Fira Sans"/>
              </a:rPr>
              <a:t>Background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005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316780" y="3618783"/>
            <a:ext cx="6424181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rgbClr val="0B2957"/>
                </a:solidFill>
                <a:latin typeface="Fira Sans"/>
                <a:sym typeface="Fira Sans"/>
              </a:rPr>
              <a:t>Introduction</a:t>
            </a:r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3456687" y="6903837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8246919" y="1712087"/>
            <a:ext cx="7759426" cy="271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Previous Studies</a:t>
            </a:r>
          </a:p>
          <a:p>
            <a:r>
              <a:rPr lang="en-US" sz="2400" dirty="0"/>
              <a:t>Most previous studies examined: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Conditions abroad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Other sports (non-taekwondo)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Self-efficacy or motivation separately</a:t>
            </a:r>
            <a:endParaRPr lang="en-US" sz="2400" dirty="0"/>
          </a:p>
          <a:p>
            <a:r>
              <a:rPr lang="en-US" sz="2400" dirty="0">
                <a:solidFill>
                  <a:srgbClr val="92D050"/>
                </a:solidFill>
              </a:rPr>
              <a:t>✔ Adult/professional athlete contexts</a:t>
            </a:r>
          </a:p>
          <a:p>
            <a:pPr lvl="0">
              <a:lnSpc>
                <a:spcPct val="110001"/>
              </a:lnSpc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246919" y="753072"/>
            <a:ext cx="6615914" cy="7959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0001"/>
              </a:lnSpc>
            </a:pPr>
            <a:r>
              <a:rPr lang="en-US" sz="4400" b="1" dirty="0" err="1">
                <a:solidFill>
                  <a:srgbClr val="0B2957"/>
                </a:solidFill>
                <a:latin typeface="Fira Sans"/>
                <a:sym typeface="Fira Sans"/>
              </a:rPr>
              <a:t>Research</a:t>
            </a:r>
            <a:r>
              <a:rPr lang="en-US" sz="4400" b="1" dirty="0">
                <a:solidFill>
                  <a:srgbClr val="0B2957"/>
                </a:solidFill>
                <a:latin typeface="Fira Sans"/>
                <a:sym typeface="Fira Sans"/>
              </a:rPr>
              <a:t> Gap &amp; Objective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8254609" y="4061460"/>
            <a:ext cx="785552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Research Gap</a:t>
            </a:r>
          </a:p>
          <a:p>
            <a:r>
              <a:rPr lang="en-US" sz="2400" dirty="0"/>
              <a:t>Research analyzing the relationship between: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Self-efficacy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Training motivation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</a:t>
            </a:r>
          </a:p>
          <a:p>
            <a:r>
              <a:rPr lang="en-US" sz="2400" dirty="0"/>
              <a:t>among student taekwondo athletes at S'KUDO 23 club remains very limited.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8246919" y="6907969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Objective</a:t>
            </a:r>
          </a:p>
          <a:p>
            <a:r>
              <a:rPr lang="en-US" sz="2400" dirty="0"/>
              <a:t>To determine the level of self-efficacy, the level of training motivation, and the relationship between them: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Athletes' self-efficacy level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Athletes' training motivation level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Relationship between self-efficacy &amp; training motivation</a:t>
            </a:r>
          </a:p>
        </p:txBody>
      </p:sp>
    </p:spTree>
    <p:extLst>
      <p:ext uri="{BB962C8B-B14F-4D97-AF65-F5344CB8AC3E}">
        <p14:creationId xmlns:p14="http://schemas.microsoft.com/office/powerpoint/2010/main" val="147738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503039" y="3821151"/>
            <a:ext cx="6424181" cy="1489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i="0" u="none" strike="noStrike" cap="none" dirty="0">
                <a:solidFill>
                  <a:srgbClr val="0B2957"/>
                </a:solidFill>
                <a:latin typeface="Fira Sans"/>
                <a:ea typeface="Fira Sans"/>
                <a:cs typeface="Fira Sans"/>
                <a:sym typeface="Fira Sans"/>
              </a:rPr>
              <a:t>Methods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6801899" y="1616174"/>
            <a:ext cx="9144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B2957"/>
                </a:solidFill>
              </a:rPr>
              <a:t>Research Design</a:t>
            </a:r>
          </a:p>
          <a:p>
            <a:r>
              <a:rPr lang="en-US" sz="2400" dirty="0"/>
              <a:t>Quantitative, Correlational</a:t>
            </a:r>
          </a:p>
          <a:p>
            <a:r>
              <a:rPr lang="en-US" sz="2400" dirty="0"/>
              <a:t>Cross-Sectional Design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01899" y="3430099"/>
            <a:ext cx="9144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0B2957"/>
                </a:solidFill>
              </a:rPr>
              <a:t>Participants</a:t>
            </a:r>
          </a:p>
          <a:p>
            <a:r>
              <a:rPr lang="en-US" sz="2400" dirty="0"/>
              <a:t>40 junior/senior high school student athletes from Taekwondo Club S'KUDO 23, Ngamprah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Purposive sampling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Actively training for at least 3 months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34502" y="5977019"/>
            <a:ext cx="9144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rgbClr val="0B2957"/>
                </a:solidFill>
              </a:rPr>
              <a:t>Instruments</a:t>
            </a:r>
            <a:endParaRPr lang="en-US" sz="2800" b="1" dirty="0">
              <a:solidFill>
                <a:srgbClr val="0B295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Athlete Self-Efficacy Scale (ASES)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Sport Motivation Scale-II (SMS-II)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Pearson Product Moment correlation analysis (SPSS)</a:t>
            </a:r>
          </a:p>
        </p:txBody>
      </p:sp>
    </p:spTree>
    <p:extLst>
      <p:ext uri="{BB962C8B-B14F-4D97-AF65-F5344CB8AC3E}">
        <p14:creationId xmlns:p14="http://schemas.microsoft.com/office/powerpoint/2010/main" val="18601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503039" y="2950210"/>
            <a:ext cx="6424181" cy="2979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>
                <a:solidFill>
                  <a:srgbClr val="0B2957"/>
                </a:solidFill>
                <a:latin typeface="Fira Sans"/>
                <a:sym typeface="Fira Sans"/>
              </a:rPr>
              <a:t>Result &amp; Discussion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0623511" y="1074230"/>
            <a:ext cx="26694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B2957"/>
                </a:solidFill>
              </a:rPr>
              <a:t>Result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45480"/>
              </p:ext>
            </p:extLst>
          </p:nvPr>
        </p:nvGraphicFramePr>
        <p:xfrm>
          <a:off x="7512958" y="2101150"/>
          <a:ext cx="8440320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3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3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34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767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/>
                        <a:t>METHOD</a:t>
                      </a:r>
                    </a:p>
                    <a:p>
                      <a:pPr algn="ctr"/>
                      <a:endParaRPr 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600" b="1" dirty="0"/>
                        <a:t>RESULT</a:t>
                      </a:r>
                    </a:p>
                    <a:p>
                      <a:pPr algn="ctr"/>
                      <a:endParaRPr lang="en-US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Normality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Kolmogorov-Smirnov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/>
                        <a:t>p &gt; 0,05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76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/>
                        <a:t>Homogeneity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/>
                        <a:t>Levene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/>
                        <a:t>p = 0,294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767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Correlation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/>
                        <a:t>Pearson Product Moment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/>
                        <a:t>r = 0,480; p = 0,002</a:t>
                      </a:r>
                    </a:p>
                    <a:p>
                      <a:pPr algn="ctr"/>
                      <a:endParaRPr lang="en-US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7649"/>
              </p:ext>
            </p:extLst>
          </p:nvPr>
        </p:nvGraphicFramePr>
        <p:xfrm>
          <a:off x="7531822" y="5547742"/>
          <a:ext cx="8446680" cy="24275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5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5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5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581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MEAN (SD)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CATEGORY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81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Self-Efficacy (ASES)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63,30 (11,70)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8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1800" b="1" dirty="0"/>
                        <a:t>Training Motivation (SMS-II)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54,00 (8,12)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HIGH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5817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r² (determination)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0,231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23,1%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0843956" y="4824601"/>
            <a:ext cx="18261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B2957"/>
                </a:solidFill>
              </a:rPr>
              <a:t>N = 40 Athletes</a:t>
            </a:r>
          </a:p>
        </p:txBody>
      </p:sp>
    </p:spTree>
    <p:extLst>
      <p:ext uri="{BB962C8B-B14F-4D97-AF65-F5344CB8AC3E}">
        <p14:creationId xmlns:p14="http://schemas.microsoft.com/office/powerpoint/2010/main" val="3174117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503039" y="2950210"/>
            <a:ext cx="6424181" cy="2979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799" b="1" dirty="0">
                <a:solidFill>
                  <a:srgbClr val="0B2957"/>
                </a:solidFill>
                <a:latin typeface="Fira Sans"/>
                <a:sym typeface="Fira Sans"/>
              </a:rPr>
              <a:t>Result &amp; Discussion</a:t>
            </a:r>
            <a:endParaRPr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8247960" y="1087948"/>
            <a:ext cx="4318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B2957"/>
                </a:solidFill>
              </a:rPr>
              <a:t>DISCUSSION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8247960" y="2131396"/>
            <a:ext cx="9144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Why is self-efficacy related to training motivation?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 High self-efficacy → persistent &amp; active training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 Coping with training &amp; competition pressure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 Sustaining athletes’ intrinsic motivation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 Consistent with Self-Determination Theory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✅ Low self-efficacy → competition anxiety</a:t>
            </a:r>
          </a:p>
        </p:txBody>
      </p:sp>
      <p:sp>
        <p:nvSpPr>
          <p:cNvPr id="4" name="Rectangle 3"/>
          <p:cNvSpPr/>
          <p:nvPr/>
        </p:nvSpPr>
        <p:spPr>
          <a:xfrm>
            <a:off x="8084127" y="4872113"/>
            <a:ext cx="808412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Supported by Previous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Bandura (Self-Efficacy Theory)</a:t>
            </a:r>
          </a:p>
          <a:p>
            <a:r>
              <a:rPr lang="en-US" sz="1800" dirty="0"/>
              <a:t>   Self-belief influences athletes’ persistence &amp; effort</a:t>
            </a:r>
          </a:p>
          <a:p>
            <a:r>
              <a:rPr lang="en-US" sz="1800" dirty="0"/>
              <a:t>   intensity in training.</a:t>
            </a:r>
          </a:p>
          <a:p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Ryan &amp; Deci (Self-Determination Theory)</a:t>
            </a:r>
          </a:p>
          <a:p>
            <a:r>
              <a:rPr lang="en-US" sz="1800" dirty="0"/>
              <a:t>   Fulfilling competence needs sustains athletes’</a:t>
            </a:r>
          </a:p>
          <a:p>
            <a:r>
              <a:rPr lang="en-US" sz="1800" dirty="0"/>
              <a:t>   intrinsic &amp; extrinsic motivation.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Cornellia &amp; Yudhistira (2025)</a:t>
            </a:r>
          </a:p>
          <a:p>
            <a:r>
              <a:rPr lang="en-US" sz="1800" dirty="0"/>
              <a:t>   Low self-efficacy is associated with competition</a:t>
            </a:r>
          </a:p>
          <a:p>
            <a:r>
              <a:rPr lang="en-US" sz="1800" dirty="0"/>
              <a:t>   anxiety in taekwondo athletes.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71449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620612" y="3717003"/>
            <a:ext cx="6027098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B2957"/>
                </a:solidFill>
                <a:latin typeface="Fira Sans"/>
                <a:sym typeface="Fira Sans"/>
              </a:rPr>
              <a:t>CONCLUSSION</a:t>
            </a:r>
            <a:endParaRPr sz="11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5" name="Rectangle 4"/>
          <p:cNvSpPr/>
          <p:nvPr/>
        </p:nvSpPr>
        <p:spPr>
          <a:xfrm>
            <a:off x="7927220" y="2036063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Conclusion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Athletes' self-efficacy is in the high category.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Athletes' training motivation is in the high category.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There is a positive &amp; significant relationship (r = 0.480; p &lt; 0.05).</a:t>
            </a:r>
          </a:p>
          <a:p>
            <a:r>
              <a:rPr lang="en-US" sz="2400" dirty="0">
                <a:solidFill>
                  <a:srgbClr val="92D050"/>
                </a:solidFill>
              </a:rPr>
              <a:t>✔ Self-efficacy accounts for 23.1% of the variation in training motivation.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7927220" y="5053304"/>
            <a:ext cx="817899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B2957"/>
                </a:solidFill>
              </a:rPr>
              <a:t>Practical Implication</a:t>
            </a:r>
          </a:p>
          <a:p>
            <a:r>
              <a:rPr lang="en-US" sz="2400" dirty="0"/>
              <a:t>Strengthening self-efficacy (gradual mastery experiences, positive feedback, a supportive training climate) can serve as a psychological coaching strategy to enhance the training motivation of taekwondo athletes.</a:t>
            </a:r>
          </a:p>
        </p:txBody>
      </p:sp>
    </p:spTree>
    <p:extLst>
      <p:ext uri="{BB962C8B-B14F-4D97-AF65-F5344CB8AC3E}">
        <p14:creationId xmlns:p14="http://schemas.microsoft.com/office/powerpoint/2010/main" val="314877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"/>
          <p:cNvSpPr/>
          <p:nvPr/>
        </p:nvSpPr>
        <p:spPr>
          <a:xfrm>
            <a:off x="15040256" y="-926657"/>
            <a:ext cx="4870338" cy="5006890"/>
          </a:xfrm>
          <a:custGeom>
            <a:avLst/>
            <a:gdLst/>
            <a:ahLst/>
            <a:cxnLst/>
            <a:rect l="l" t="t" r="r" b="b"/>
            <a:pathLst>
              <a:path w="4870338" h="5006890" extrusionOk="0">
                <a:moveTo>
                  <a:pt x="0" y="0"/>
                </a:moveTo>
                <a:lnTo>
                  <a:pt x="4870338" y="0"/>
                </a:lnTo>
                <a:lnTo>
                  <a:pt x="4870338" y="5006890"/>
                </a:lnTo>
                <a:lnTo>
                  <a:pt x="0" y="5006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1" name="Google Shape;111;p2"/>
          <p:cNvGrpSpPr/>
          <p:nvPr/>
        </p:nvGrpSpPr>
        <p:grpSpPr>
          <a:xfrm>
            <a:off x="-389851" y="7477581"/>
            <a:ext cx="5033946" cy="3764559"/>
            <a:chOff x="0" y="-57150"/>
            <a:chExt cx="1325813" cy="991489"/>
          </a:xfrm>
        </p:grpSpPr>
        <p:sp>
          <p:nvSpPr>
            <p:cNvPr id="112" name="Google Shape;112;p2"/>
            <p:cNvSpPr/>
            <p:nvPr/>
          </p:nvSpPr>
          <p:spPr>
            <a:xfrm>
              <a:off x="0" y="0"/>
              <a:ext cx="1325813" cy="934339"/>
            </a:xfrm>
            <a:custGeom>
              <a:avLst/>
              <a:gdLst/>
              <a:ahLst/>
              <a:cxnLst/>
              <a:rect l="l" t="t" r="r" b="b"/>
              <a:pathLst>
                <a:path w="1325813" h="934339" extrusionOk="0">
                  <a:moveTo>
                    <a:pt x="0" y="0"/>
                  </a:moveTo>
                  <a:lnTo>
                    <a:pt x="1325813" y="0"/>
                  </a:lnTo>
                  <a:lnTo>
                    <a:pt x="1325813" y="934339"/>
                  </a:lnTo>
                  <a:lnTo>
                    <a:pt x="0" y="934339"/>
                  </a:lnTo>
                  <a:close/>
                </a:path>
              </a:pathLst>
            </a:custGeom>
            <a:solidFill>
              <a:srgbClr val="0C3470"/>
            </a:solidFill>
            <a:ln>
              <a:noFill/>
            </a:ln>
          </p:spPr>
        </p:sp>
        <p:sp>
          <p:nvSpPr>
            <p:cNvPr id="113" name="Google Shape;113;p2"/>
            <p:cNvSpPr txBox="1"/>
            <p:nvPr/>
          </p:nvSpPr>
          <p:spPr>
            <a:xfrm>
              <a:off x="0" y="-57150"/>
              <a:ext cx="1325813" cy="991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" name="Google Shape;114;p2"/>
          <p:cNvSpPr txBox="1"/>
          <p:nvPr/>
        </p:nvSpPr>
        <p:spPr>
          <a:xfrm>
            <a:off x="1620612" y="3717003"/>
            <a:ext cx="6027098" cy="1218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B2957"/>
                </a:solidFill>
                <a:latin typeface="Fira Sans"/>
                <a:sym typeface="Fira Sans"/>
              </a:rPr>
              <a:t>REFERENCES</a:t>
            </a:r>
            <a:endParaRPr sz="1100" dirty="0"/>
          </a:p>
        </p:txBody>
      </p:sp>
      <p:grpSp>
        <p:nvGrpSpPr>
          <p:cNvPr id="115" name="Google Shape;115;p2"/>
          <p:cNvGrpSpPr/>
          <p:nvPr/>
        </p:nvGrpSpPr>
        <p:grpSpPr>
          <a:xfrm>
            <a:off x="7927220" y="9547391"/>
            <a:ext cx="10968787" cy="1350043"/>
            <a:chOff x="0" y="-57150"/>
            <a:chExt cx="2888899" cy="355567"/>
          </a:xfrm>
        </p:grpSpPr>
        <p:sp>
          <p:nvSpPr>
            <p:cNvPr id="116" name="Google Shape;116;p2"/>
            <p:cNvSpPr/>
            <p:nvPr/>
          </p:nvSpPr>
          <p:spPr>
            <a:xfrm>
              <a:off x="0" y="0"/>
              <a:ext cx="2888899" cy="298417"/>
            </a:xfrm>
            <a:custGeom>
              <a:avLst/>
              <a:gdLst/>
              <a:ahLst/>
              <a:cxnLst/>
              <a:rect l="l" t="t" r="r" b="b"/>
              <a:pathLst>
                <a:path w="2888899" h="298417" extrusionOk="0">
                  <a:moveTo>
                    <a:pt x="0" y="0"/>
                  </a:moveTo>
                  <a:lnTo>
                    <a:pt x="2888899" y="0"/>
                  </a:lnTo>
                  <a:lnTo>
                    <a:pt x="2888899" y="298417"/>
                  </a:lnTo>
                  <a:lnTo>
                    <a:pt x="0" y="298417"/>
                  </a:lnTo>
                  <a:close/>
                </a:path>
              </a:pathLst>
            </a:custGeom>
            <a:solidFill>
              <a:srgbClr val="0B2957"/>
            </a:solidFill>
            <a:ln>
              <a:noFill/>
            </a:ln>
          </p:spPr>
        </p:sp>
        <p:sp>
          <p:nvSpPr>
            <p:cNvPr id="117" name="Google Shape;117;p2"/>
            <p:cNvSpPr txBox="1"/>
            <p:nvPr/>
          </p:nvSpPr>
          <p:spPr>
            <a:xfrm>
              <a:off x="0" y="-57150"/>
              <a:ext cx="2888899" cy="3555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" name="Google Shape;118;p2"/>
          <p:cNvSpPr/>
          <p:nvPr/>
        </p:nvSpPr>
        <p:spPr>
          <a:xfrm rot="-5400000" flipH="1">
            <a:off x="4124392" y="6892435"/>
            <a:ext cx="4629117" cy="6224974"/>
          </a:xfrm>
          <a:custGeom>
            <a:avLst/>
            <a:gdLst/>
            <a:ahLst/>
            <a:cxnLst/>
            <a:rect l="l" t="t" r="r" b="b"/>
            <a:pathLst>
              <a:path w="4629117" h="6224974" extrusionOk="0">
                <a:moveTo>
                  <a:pt x="4629117" y="0"/>
                </a:moveTo>
                <a:lnTo>
                  <a:pt x="0" y="0"/>
                </a:lnTo>
                <a:lnTo>
                  <a:pt x="0" y="6224974"/>
                </a:lnTo>
                <a:lnTo>
                  <a:pt x="4629117" y="6224974"/>
                </a:lnTo>
                <a:lnTo>
                  <a:pt x="462911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19" name="Google Shape;119;p2"/>
          <p:cNvSpPr txBox="1"/>
          <p:nvPr/>
        </p:nvSpPr>
        <p:spPr>
          <a:xfrm>
            <a:off x="8941789" y="2377439"/>
            <a:ext cx="7456616" cy="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3044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21" name="Google Shape;121;p2"/>
          <p:cNvGrpSpPr/>
          <p:nvPr/>
        </p:nvGrpSpPr>
        <p:grpSpPr>
          <a:xfrm>
            <a:off x="16497052" y="2765547"/>
            <a:ext cx="6119648" cy="6119648"/>
            <a:chOff x="0" y="0"/>
            <a:chExt cx="812800" cy="812800"/>
          </a:xfrm>
        </p:grpSpPr>
        <p:sp>
          <p:nvSpPr>
            <p:cNvPr id="122" name="Google Shape;122;p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</p:sp>
        <p:sp>
          <p:nvSpPr>
            <p:cNvPr id="123" name="Google Shape;123;p2"/>
            <p:cNvSpPr txBox="1"/>
            <p:nvPr/>
          </p:nvSpPr>
          <p:spPr>
            <a:xfrm>
              <a:off x="139700" y="82550"/>
              <a:ext cx="533400" cy="590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Google Shape;124;p2"/>
          <p:cNvGrpSpPr/>
          <p:nvPr/>
        </p:nvGrpSpPr>
        <p:grpSpPr>
          <a:xfrm>
            <a:off x="308966" y="373605"/>
            <a:ext cx="5601330" cy="933145"/>
            <a:chOff x="0" y="0"/>
            <a:chExt cx="7468440" cy="1244194"/>
          </a:xfrm>
        </p:grpSpPr>
        <p:grpSp>
          <p:nvGrpSpPr>
            <p:cNvPr id="125" name="Google Shape;125;p2"/>
            <p:cNvGrpSpPr/>
            <p:nvPr/>
          </p:nvGrpSpPr>
          <p:grpSpPr>
            <a:xfrm>
              <a:off x="0" y="0"/>
              <a:ext cx="7468440" cy="1244194"/>
              <a:chOff x="0" y="0"/>
              <a:chExt cx="1129977" cy="188247"/>
            </a:xfrm>
          </p:grpSpPr>
          <p:sp>
            <p:nvSpPr>
              <p:cNvPr id="126" name="Google Shape;126;p2"/>
              <p:cNvSpPr/>
              <p:nvPr/>
            </p:nvSpPr>
            <p:spPr>
              <a:xfrm>
                <a:off x="0" y="0"/>
                <a:ext cx="1129977" cy="188247"/>
              </a:xfrm>
              <a:custGeom>
                <a:avLst/>
                <a:gdLst/>
                <a:ahLst/>
                <a:cxnLst/>
                <a:rect l="l" t="t" r="r" b="b"/>
                <a:pathLst>
                  <a:path w="1129977" h="188247" extrusionOk="0">
                    <a:moveTo>
                      <a:pt x="25029" y="0"/>
                    </a:moveTo>
                    <a:lnTo>
                      <a:pt x="1104948" y="0"/>
                    </a:lnTo>
                    <a:cubicBezTo>
                      <a:pt x="1118771" y="0"/>
                      <a:pt x="1129977" y="11206"/>
                      <a:pt x="1129977" y="25029"/>
                    </a:cubicBezTo>
                    <a:lnTo>
                      <a:pt x="1129977" y="163218"/>
                    </a:lnTo>
                    <a:cubicBezTo>
                      <a:pt x="1129977" y="177041"/>
                      <a:pt x="1118771" y="188247"/>
                      <a:pt x="1104948" y="188247"/>
                    </a:cubicBezTo>
                    <a:lnTo>
                      <a:pt x="25029" y="188247"/>
                    </a:lnTo>
                    <a:cubicBezTo>
                      <a:pt x="11206" y="188247"/>
                      <a:pt x="0" y="177041"/>
                      <a:pt x="0" y="163218"/>
                    </a:cubicBezTo>
                    <a:lnTo>
                      <a:pt x="0" y="25029"/>
                    </a:lnTo>
                    <a:cubicBezTo>
                      <a:pt x="0" y="11206"/>
                      <a:pt x="11206" y="0"/>
                      <a:pt x="250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 txBox="1"/>
              <p:nvPr/>
            </p:nvSpPr>
            <p:spPr>
              <a:xfrm>
                <a:off x="0" y="9525"/>
                <a:ext cx="1129977" cy="1787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5125" tIns="185125" rIns="185125" bIns="185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8" name="Google Shape;128;p2"/>
            <p:cNvSpPr/>
            <p:nvPr/>
          </p:nvSpPr>
          <p:spPr>
            <a:xfrm>
              <a:off x="167170" y="247983"/>
              <a:ext cx="2565353" cy="748228"/>
            </a:xfrm>
            <a:custGeom>
              <a:avLst/>
              <a:gdLst/>
              <a:ahLst/>
              <a:cxnLst/>
              <a:rect l="l" t="t" r="r" b="b"/>
              <a:pathLst>
                <a:path w="2565353" h="748228" extrusionOk="0">
                  <a:moveTo>
                    <a:pt x="0" y="0"/>
                  </a:moveTo>
                  <a:lnTo>
                    <a:pt x="2565353" y="0"/>
                  </a:lnTo>
                  <a:lnTo>
                    <a:pt x="2565353" y="748228"/>
                  </a:lnTo>
                  <a:lnTo>
                    <a:pt x="0" y="7482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29" name="Google Shape;129;p2"/>
            <p:cNvSpPr/>
            <p:nvPr/>
          </p:nvSpPr>
          <p:spPr>
            <a:xfrm>
              <a:off x="2726939" y="294969"/>
              <a:ext cx="1174745" cy="626041"/>
            </a:xfrm>
            <a:custGeom>
              <a:avLst/>
              <a:gdLst/>
              <a:ahLst/>
              <a:cxnLst/>
              <a:rect l="l" t="t" r="r" b="b"/>
              <a:pathLst>
                <a:path w="1174745" h="626041" extrusionOk="0">
                  <a:moveTo>
                    <a:pt x="0" y="0"/>
                  </a:moveTo>
                  <a:lnTo>
                    <a:pt x="1174744" y="0"/>
                  </a:lnTo>
                  <a:lnTo>
                    <a:pt x="1174744" y="626041"/>
                  </a:lnTo>
                  <a:lnTo>
                    <a:pt x="0" y="6260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0" name="Google Shape;130;p2"/>
            <p:cNvSpPr/>
            <p:nvPr/>
          </p:nvSpPr>
          <p:spPr>
            <a:xfrm>
              <a:off x="6297565" y="128306"/>
              <a:ext cx="985473" cy="959367"/>
            </a:xfrm>
            <a:custGeom>
              <a:avLst/>
              <a:gdLst/>
              <a:ahLst/>
              <a:cxnLst/>
              <a:rect l="l" t="t" r="r" b="b"/>
              <a:pathLst>
                <a:path w="985473" h="959367" extrusionOk="0">
                  <a:moveTo>
                    <a:pt x="0" y="0"/>
                  </a:moveTo>
                  <a:lnTo>
                    <a:pt x="985473" y="0"/>
                  </a:lnTo>
                  <a:lnTo>
                    <a:pt x="985473" y="959368"/>
                  </a:lnTo>
                  <a:lnTo>
                    <a:pt x="0" y="959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131" name="Google Shape;131;p2"/>
            <p:cNvSpPr/>
            <p:nvPr/>
          </p:nvSpPr>
          <p:spPr>
            <a:xfrm>
              <a:off x="5233228" y="207580"/>
              <a:ext cx="967745" cy="829035"/>
            </a:xfrm>
            <a:custGeom>
              <a:avLst/>
              <a:gdLst/>
              <a:ahLst/>
              <a:cxnLst/>
              <a:rect l="l" t="t" r="r" b="b"/>
              <a:pathLst>
                <a:path w="967745" h="829035" extrusionOk="0">
                  <a:moveTo>
                    <a:pt x="0" y="0"/>
                  </a:moveTo>
                  <a:lnTo>
                    <a:pt x="967744" y="0"/>
                  </a:lnTo>
                  <a:lnTo>
                    <a:pt x="967744" y="829034"/>
                  </a:lnTo>
                  <a:lnTo>
                    <a:pt x="0" y="82903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132" name="Google Shape;132;p2"/>
          <p:cNvSpPr/>
          <p:nvPr/>
        </p:nvSpPr>
        <p:spPr>
          <a:xfrm>
            <a:off x="-1736595" y="840178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1"/>
                </a:lnTo>
                <a:lnTo>
                  <a:pt x="0" y="67455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sp>
        <p:nvSpPr>
          <p:cNvPr id="133" name="Google Shape;133;p2"/>
          <p:cNvSpPr/>
          <p:nvPr/>
        </p:nvSpPr>
        <p:spPr>
          <a:xfrm>
            <a:off x="16551405" y="3259390"/>
            <a:ext cx="3473190" cy="6745532"/>
          </a:xfrm>
          <a:custGeom>
            <a:avLst/>
            <a:gdLst/>
            <a:ahLst/>
            <a:cxnLst/>
            <a:rect l="l" t="t" r="r" b="b"/>
            <a:pathLst>
              <a:path w="3473190" h="6745532" extrusionOk="0">
                <a:moveTo>
                  <a:pt x="0" y="0"/>
                </a:moveTo>
                <a:lnTo>
                  <a:pt x="3473190" y="0"/>
                </a:lnTo>
                <a:lnTo>
                  <a:pt x="3473190" y="6745532"/>
                </a:lnTo>
                <a:lnTo>
                  <a:pt x="0" y="67455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69767" r="-71668" b="-24313"/>
            </a:stretch>
          </a:blipFill>
          <a:ln>
            <a:noFill/>
          </a:ln>
        </p:spPr>
      </p:sp>
      <p:grpSp>
        <p:nvGrpSpPr>
          <p:cNvPr id="134" name="Google Shape;134;p2"/>
          <p:cNvGrpSpPr/>
          <p:nvPr/>
        </p:nvGrpSpPr>
        <p:grpSpPr>
          <a:xfrm>
            <a:off x="3319072" y="416885"/>
            <a:ext cx="950102" cy="819865"/>
            <a:chOff x="4013474" y="57707"/>
            <a:chExt cx="1266803" cy="1093154"/>
          </a:xfrm>
        </p:grpSpPr>
        <p:sp>
          <p:nvSpPr>
            <p:cNvPr id="135" name="Google Shape;135;p2"/>
            <p:cNvSpPr/>
            <p:nvPr/>
          </p:nvSpPr>
          <p:spPr>
            <a:xfrm>
              <a:off x="4023594" y="57707"/>
              <a:ext cx="1079908" cy="491348"/>
            </a:xfrm>
            <a:custGeom>
              <a:avLst/>
              <a:gdLst/>
              <a:ahLst/>
              <a:cxnLst/>
              <a:rect l="l" t="t" r="r" b="b"/>
              <a:pathLst>
                <a:path w="1079908" h="491348" extrusionOk="0">
                  <a:moveTo>
                    <a:pt x="0" y="0"/>
                  </a:moveTo>
                  <a:lnTo>
                    <a:pt x="1079909" y="0"/>
                  </a:lnTo>
                  <a:lnTo>
                    <a:pt x="1079909" y="491348"/>
                  </a:lnTo>
                  <a:lnTo>
                    <a:pt x="0" y="49134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l="-36059" r="-34659" b="-150150"/>
              </a:stretch>
            </a:blipFill>
            <a:ln>
              <a:noFill/>
            </a:ln>
          </p:spPr>
        </p:sp>
        <p:sp>
          <p:nvSpPr>
            <p:cNvPr id="136" name="Google Shape;136;p2"/>
            <p:cNvSpPr txBox="1"/>
            <p:nvPr/>
          </p:nvSpPr>
          <p:spPr>
            <a:xfrm>
              <a:off x="4035246" y="553994"/>
              <a:ext cx="1138200" cy="46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698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353" b="1" i="0" u="none" strike="noStrike" cap="none">
                  <a:solidFill>
                    <a:srgbClr val="34830D"/>
                  </a:solidFill>
                  <a:latin typeface="Arial"/>
                  <a:ea typeface="Arial"/>
                  <a:cs typeface="Arial"/>
                  <a:sym typeface="Arial"/>
                </a:rPr>
                <a:t>PEHR</a:t>
              </a:r>
              <a:endParaRPr/>
            </a:p>
          </p:txBody>
        </p:sp>
        <p:sp>
          <p:nvSpPr>
            <p:cNvPr id="137" name="Google Shape;137;p2"/>
            <p:cNvSpPr txBox="1"/>
            <p:nvPr/>
          </p:nvSpPr>
          <p:spPr>
            <a:xfrm>
              <a:off x="4045745" y="549060"/>
              <a:ext cx="1138200" cy="66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97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34" b="1" i="0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UNIVERSITAS PENDIDIKAN INDONESIA</a:t>
              </a:r>
              <a:endParaRPr/>
            </a:p>
          </p:txBody>
        </p:sp>
        <p:sp>
          <p:nvSpPr>
            <p:cNvPr id="138" name="Google Shape;138;p2"/>
            <p:cNvSpPr txBox="1"/>
            <p:nvPr/>
          </p:nvSpPr>
          <p:spPr>
            <a:xfrm>
              <a:off x="4053379" y="965261"/>
              <a:ext cx="1179900" cy="14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16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07" b="1" i="0" u="none" strike="noStrike" cap="none">
                  <a:solidFill>
                    <a:srgbClr val="008037"/>
                  </a:solidFill>
                  <a:latin typeface="Livvic"/>
                  <a:ea typeface="Livvic"/>
                  <a:cs typeface="Livvic"/>
                  <a:sym typeface="Livvic"/>
                </a:rPr>
                <a:t>STUDY PROGRAM</a:t>
              </a:r>
              <a:endParaRPr/>
            </a:p>
          </p:txBody>
        </p:sp>
        <p:sp>
          <p:nvSpPr>
            <p:cNvPr id="139" name="Google Shape;139;p2"/>
            <p:cNvSpPr txBox="1"/>
            <p:nvPr/>
          </p:nvSpPr>
          <p:spPr>
            <a:xfrm flipH="1">
              <a:off x="4013474" y="1078261"/>
              <a:ext cx="1125300" cy="7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83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4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Faculty of Sport Education and Health</a:t>
              </a:r>
              <a:endParaRPr/>
            </a:p>
          </p:txBody>
        </p:sp>
        <p:sp>
          <p:nvSpPr>
            <p:cNvPr id="140" name="Google Shape;140;p2"/>
            <p:cNvSpPr txBox="1"/>
            <p:nvPr/>
          </p:nvSpPr>
          <p:spPr>
            <a:xfrm>
              <a:off x="4035278" y="919960"/>
              <a:ext cx="1245000" cy="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9691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6" b="1" i="1" u="none" strike="noStrike" cap="none">
                  <a:solidFill>
                    <a:srgbClr val="FF1616"/>
                  </a:solidFill>
                  <a:latin typeface="Arial"/>
                  <a:ea typeface="Arial"/>
                  <a:cs typeface="Arial"/>
                  <a:sym typeface="Arial"/>
                </a:rPr>
                <a:t>Physical Education, Health, and Recreation</a:t>
              </a:r>
              <a:endParaRPr/>
            </a:p>
          </p:txBody>
        </p:sp>
      </p:grpSp>
      <p:sp>
        <p:nvSpPr>
          <p:cNvPr id="15" name="Rectangle 14"/>
          <p:cNvSpPr/>
          <p:nvPr/>
        </p:nvSpPr>
        <p:spPr>
          <a:xfrm>
            <a:off x="7297712" y="964713"/>
            <a:ext cx="9646272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Cronin, L., et al. (2022). A self-determination theory based investigation of life skills development in youth sport. Journal of Sports Sciences, 40(8), 886–898.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2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Jeong, J., Shim, Y., &amp; Shin, M. (2022). Exploring the Effects of Coaching Behavior on the Mental Conditioning Process of Taekwondo Poomsae Athletes. IJERPH, 19(12).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3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Koçak, Ç. V. (2020). Athlete self-efficacy scale: Development and psychometric properties. Baltic Journal of Health and Physical Activity, 12(Suppl. 1), 41–54.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4"/>
              <a:tabLst>
                <a:tab pos="457200" algn="l"/>
              </a:tabLst>
            </a:pPr>
            <a:r>
              <a:rPr lang="en-US" sz="24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Kim, H., &amp; Baptist, A. (2021). Pengaruh Psikologis Manajemen Diri dalam Olahraga: A Meta-Analytic Approach.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5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Wulan, N. A., &amp; Bintari, D. R. (2025). Efikasi Diri dalam Olahraga: Sebuah Studi Bibliometrik. JSKK, 10(1), 94–115.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 startAt="6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Ndun, A. R., et al. (2025). Hubungan Antara Self-Efficacy Dan Motivasi Berprestasi Pada Atlet Shorinji Kempo Sekolah Keberbakatan Olahraga Flobamorata Kupang.</a:t>
            </a: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6400" indent="-406400"/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976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859</Words>
  <Application>Microsoft Office PowerPoint</Application>
  <PresentationFormat>Custom</PresentationFormat>
  <Paragraphs>148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Times New Roman</vt:lpstr>
      <vt:lpstr>Calibri</vt:lpstr>
      <vt:lpstr>Livvic</vt:lpstr>
      <vt:lpstr>Fira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asus laptop</cp:lastModifiedBy>
  <cp:revision>12</cp:revision>
  <dcterms:created xsi:type="dcterms:W3CDTF">2006-08-16T00:00:00Z</dcterms:created>
  <dcterms:modified xsi:type="dcterms:W3CDTF">2026-07-20T20:28:08Z</dcterms:modified>
</cp:coreProperties>
</file>