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5" r:id="rId11"/>
  </p:sldIdLst>
  <p:sldSz cx="18288000" cy="10287000"/>
  <p:notesSz cx="6858000" cy="9144000"/>
  <p:embeddedFontLst>
    <p:embeddedFont>
      <p:font typeface="Cambria" panose="02040503050406030204" pitchFamily="18" charset="0"/>
      <p:regular r:id="rId12"/>
      <p:bold r:id="rId13"/>
      <p:italic r:id="rId14"/>
      <p:boldItalic r:id="rId15"/>
    </p:embeddedFont>
    <p:embeddedFont>
      <p:font typeface="Coco Gothic Bold" panose="020B0604020202020204" charset="0"/>
      <p:regular r:id="rId16"/>
    </p:embeddedFont>
    <p:embeddedFont>
      <p:font typeface="Fira Sans Bold" panose="020B0604020202020204" charset="0"/>
      <p:regular r:id="rId17"/>
    </p:embeddedFont>
    <p:embeddedFont>
      <p:font typeface="Fira Sans Ultra-Bold" panose="020B0604020202020204" charset="0"/>
      <p:regular r:id="rId18"/>
    </p:embeddedFont>
    <p:embeddedFont>
      <p:font typeface="Humnst777 Blk BT" panose="020B0803030504030204" pitchFamily="34" charset="0"/>
      <p:regular r:id="rId19"/>
    </p:embeddedFont>
    <p:embeddedFont>
      <p:font typeface="Montserrat Bold" panose="020B0604020202020204" charset="0"/>
      <p:regular r:id="rId20"/>
    </p:embeddedFont>
    <p:embeddedFont>
      <p:font typeface="Poppins" panose="00000500000000000000" pitchFamily="2" charset="0"/>
      <p:regular r:id="rId21"/>
      <p:bold r:id="rId22"/>
      <p:italic r:id="rId23"/>
      <p:boldItalic r:id="rId24"/>
    </p:embeddedFont>
    <p:embeddedFont>
      <p:font typeface="Proxima Nova" panose="020B0604020202020204" charset="0"/>
      <p:regular r:id="rId25"/>
    </p:embeddedFont>
    <p:embeddedFont>
      <p:font typeface="Proxima Nova Heavy" panose="020B0604020202020204" charset="0"/>
      <p:regular r:id="rId26"/>
    </p:embeddedFont>
    <p:embeddedFont>
      <p:font typeface="Roboto" panose="02000000000000000000" pitchFamily="2" charset="0"/>
      <p:regular r:id="rId27"/>
      <p:bold r:id="rId28"/>
      <p:italic r:id="rId29"/>
      <p:boldItalic r:id="rId30"/>
    </p:embeddedFont>
    <p:embeddedFont>
      <p:font typeface="Tex Gyre Termes Bold" panose="020B0604020202020204" charset="0"/>
      <p:regular r:id="rId31"/>
    </p:embeddedFont>
    <p:embeddedFont>
      <p:font typeface="Tex Gyre Termes Bold Italics"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5" d="100"/>
          <a:sy n="45" d="100"/>
        </p:scale>
        <p:origin x="62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3.fntdata"/><Relationship Id="rId32" Type="http://schemas.openxmlformats.org/officeDocument/2006/relationships/font" Target="fonts/font21.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font" Target="fonts/font17.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font" Target="fonts/font19.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0.sv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2.svg"/><Relationship Id="rId7"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14.svg"/><Relationship Id="rId10"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4.png"/><Relationship Id="rId18" Type="http://schemas.openxmlformats.org/officeDocument/2006/relationships/image" Target="../media/image24.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3.png"/><Relationship Id="rId17" Type="http://schemas.openxmlformats.org/officeDocument/2006/relationships/image" Target="../media/image23.png"/><Relationship Id="rId2" Type="http://schemas.openxmlformats.org/officeDocument/2006/relationships/image" Target="../media/image15.png"/><Relationship Id="rId16"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svg"/><Relationship Id="rId5" Type="http://schemas.openxmlformats.org/officeDocument/2006/relationships/image" Target="../media/image18.svg"/><Relationship Id="rId15" Type="http://schemas.openxmlformats.org/officeDocument/2006/relationships/image" Target="../media/image6.png"/><Relationship Id="rId10" Type="http://schemas.openxmlformats.org/officeDocument/2006/relationships/image" Target="../media/image1.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6.svg"/><Relationship Id="rId7"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svg"/><Relationship Id="rId10"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31.png"/><Relationship Id="rId3" Type="http://schemas.openxmlformats.org/officeDocument/2006/relationships/image" Target="../media/image28.svg"/><Relationship Id="rId7" Type="http://schemas.openxmlformats.org/officeDocument/2006/relationships/image" Target="../media/image2.svg"/><Relationship Id="rId12"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image" Target="../media/image30.svg"/><Relationship Id="rId10" Type="http://schemas.openxmlformats.org/officeDocument/2006/relationships/image" Target="../media/image7.png"/><Relationship Id="rId4" Type="http://schemas.openxmlformats.org/officeDocument/2006/relationships/image" Target="../media/image29.png"/><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3.svg"/><Relationship Id="rId7" Type="http://schemas.openxmlformats.org/officeDocument/2006/relationships/image" Target="../media/image2.svg"/><Relationship Id="rId12" Type="http://schemas.openxmlformats.org/officeDocument/2006/relationships/image" Target="../media/image5.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image" Target="../media/image30.svg"/><Relationship Id="rId10" Type="http://schemas.openxmlformats.org/officeDocument/2006/relationships/image" Target="../media/image7.png"/><Relationship Id="rId4" Type="http://schemas.openxmlformats.org/officeDocument/2006/relationships/image" Target="../media/image29.png"/><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5.svg"/><Relationship Id="rId7" Type="http://schemas.openxmlformats.org/officeDocument/2006/relationships/image" Target="../media/image2.svg"/><Relationship Id="rId12" Type="http://schemas.openxmlformats.org/officeDocument/2006/relationships/image" Target="../media/image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image" Target="../media/image37.svg"/><Relationship Id="rId10" Type="http://schemas.openxmlformats.org/officeDocument/2006/relationships/image" Target="../media/image7.png"/><Relationship Id="rId4" Type="http://schemas.openxmlformats.org/officeDocument/2006/relationships/image" Target="../media/image36.pn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8.svg"/><Relationship Id="rId7" Type="http://schemas.openxmlformats.org/officeDocument/2006/relationships/image" Target="../media/image2.svg"/><Relationship Id="rId12"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image" Target="../media/image30.svg"/><Relationship Id="rId10" Type="http://schemas.openxmlformats.org/officeDocument/2006/relationships/image" Target="../media/image7.png"/><Relationship Id="rId4" Type="http://schemas.openxmlformats.org/officeDocument/2006/relationships/image" Target="../media/image29.png"/><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434340" y="559594"/>
            <a:ext cx="1923469" cy="561880"/>
            <a:chOff x="0" y="0"/>
            <a:chExt cx="2564625" cy="749173"/>
          </a:xfrm>
        </p:grpSpPr>
        <p:sp>
          <p:nvSpPr>
            <p:cNvPr id="4" name="Freeform 4"/>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4"/>
              <a:stretch>
                <a:fillRect/>
              </a:stretch>
            </a:blipFill>
          </p:spPr>
        </p:sp>
      </p:grpSp>
      <p:grpSp>
        <p:nvGrpSpPr>
          <p:cNvPr id="5" name="Group 5"/>
          <p:cNvGrpSpPr/>
          <p:nvPr/>
        </p:nvGrpSpPr>
        <p:grpSpPr>
          <a:xfrm>
            <a:off x="2354170" y="594836"/>
            <a:ext cx="880720" cy="470411"/>
            <a:chOff x="0" y="0"/>
            <a:chExt cx="1174293" cy="627215"/>
          </a:xfrm>
        </p:grpSpPr>
        <p:sp>
          <p:nvSpPr>
            <p:cNvPr id="6" name="Freeform 6"/>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5"/>
              <a:stretch>
                <a:fillRect r="-4" b="6"/>
              </a:stretch>
            </a:blipFill>
          </p:spPr>
        </p:sp>
      </p:grpSp>
      <p:grpSp>
        <p:nvGrpSpPr>
          <p:cNvPr id="7" name="Group 7"/>
          <p:cNvGrpSpPr/>
          <p:nvPr/>
        </p:nvGrpSpPr>
        <p:grpSpPr>
          <a:xfrm>
            <a:off x="5032143" y="469830"/>
            <a:ext cx="739597" cy="718690"/>
            <a:chOff x="0" y="0"/>
            <a:chExt cx="986130" cy="958253"/>
          </a:xfrm>
        </p:grpSpPr>
        <p:sp>
          <p:nvSpPr>
            <p:cNvPr id="8" name="Freeform 8"/>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6"/>
              <a:stretch>
                <a:fillRect r="2" b="-3"/>
              </a:stretch>
            </a:blipFill>
          </p:spPr>
        </p:sp>
      </p:grpSp>
      <p:grpSp>
        <p:nvGrpSpPr>
          <p:cNvPr id="9" name="Group 9"/>
          <p:cNvGrpSpPr/>
          <p:nvPr/>
        </p:nvGrpSpPr>
        <p:grpSpPr>
          <a:xfrm>
            <a:off x="4233891" y="529285"/>
            <a:ext cx="726529" cy="621992"/>
            <a:chOff x="0" y="0"/>
            <a:chExt cx="968705" cy="829323"/>
          </a:xfrm>
        </p:grpSpPr>
        <p:sp>
          <p:nvSpPr>
            <p:cNvPr id="10" name="Freeform 10"/>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7"/>
              <a:stretch>
                <a:fillRect r="5" b="-1"/>
              </a:stretch>
            </a:blipFill>
          </p:spPr>
        </p:sp>
      </p:grpSp>
      <p:grpSp>
        <p:nvGrpSpPr>
          <p:cNvPr id="11" name="Group 11"/>
          <p:cNvGrpSpPr/>
          <p:nvPr/>
        </p:nvGrpSpPr>
        <p:grpSpPr>
          <a:xfrm>
            <a:off x="3326663" y="416881"/>
            <a:ext cx="810158" cy="368494"/>
            <a:chOff x="0" y="0"/>
            <a:chExt cx="1080211" cy="491325"/>
          </a:xfrm>
        </p:grpSpPr>
        <p:sp>
          <p:nvSpPr>
            <p:cNvPr id="12" name="Freeform 12"/>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8"/>
              <a:stretch>
                <a:fillRect l="-36051" r="-34586" b="-150333"/>
              </a:stretch>
            </a:blipFill>
          </p:spPr>
        </p:sp>
      </p:grpSp>
      <p:grpSp>
        <p:nvGrpSpPr>
          <p:cNvPr id="13" name="Group 13"/>
          <p:cNvGrpSpPr/>
          <p:nvPr/>
        </p:nvGrpSpPr>
        <p:grpSpPr>
          <a:xfrm>
            <a:off x="15290102" y="0"/>
            <a:ext cx="2997898" cy="10287000"/>
            <a:chOff x="0" y="0"/>
            <a:chExt cx="3997198" cy="13716000"/>
          </a:xfrm>
        </p:grpSpPr>
        <p:sp>
          <p:nvSpPr>
            <p:cNvPr id="14" name="Freeform 14"/>
            <p:cNvSpPr/>
            <p:nvPr/>
          </p:nvSpPr>
          <p:spPr>
            <a:xfrm>
              <a:off x="0" y="0"/>
              <a:ext cx="3997198" cy="13716000"/>
            </a:xfrm>
            <a:custGeom>
              <a:avLst/>
              <a:gdLst/>
              <a:ahLst/>
              <a:cxnLst/>
              <a:rect l="l" t="t" r="r" b="b"/>
              <a:pathLst>
                <a:path w="3997198" h="13716000">
                  <a:moveTo>
                    <a:pt x="0" y="0"/>
                  </a:moveTo>
                  <a:lnTo>
                    <a:pt x="3997198" y="0"/>
                  </a:lnTo>
                  <a:lnTo>
                    <a:pt x="3997198" y="13716000"/>
                  </a:lnTo>
                  <a:lnTo>
                    <a:pt x="0" y="13716000"/>
                  </a:lnTo>
                  <a:lnTo>
                    <a:pt x="0" y="0"/>
                  </a:lnTo>
                  <a:close/>
                </a:path>
              </a:pathLst>
            </a:custGeom>
            <a:blipFill>
              <a:blip r:embed="rId9"/>
              <a:stretch>
                <a:fillRect l="-131215" t="-6448" r="-222809" b="-25866"/>
              </a:stretch>
            </a:blipFill>
          </p:spPr>
        </p:sp>
      </p:grpSp>
      <p:sp>
        <p:nvSpPr>
          <p:cNvPr id="15" name="Freeform 15"/>
          <p:cNvSpPr/>
          <p:nvPr/>
        </p:nvSpPr>
        <p:spPr>
          <a:xfrm>
            <a:off x="-1428350" y="-63503"/>
            <a:ext cx="11936673" cy="16748474"/>
          </a:xfrm>
          <a:custGeom>
            <a:avLst/>
            <a:gdLst/>
            <a:ahLst/>
            <a:cxnLst/>
            <a:rect l="l" t="t" r="r" b="b"/>
            <a:pathLst>
              <a:path w="11936673" h="16748474">
                <a:moveTo>
                  <a:pt x="0" y="0"/>
                </a:moveTo>
                <a:lnTo>
                  <a:pt x="11936673" y="0"/>
                </a:lnTo>
                <a:lnTo>
                  <a:pt x="11936673" y="16748474"/>
                </a:lnTo>
                <a:lnTo>
                  <a:pt x="0" y="1674847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6" name="TextBox 16"/>
          <p:cNvSpPr txBox="1"/>
          <p:nvPr/>
        </p:nvSpPr>
        <p:spPr>
          <a:xfrm>
            <a:off x="3343275" y="782174"/>
            <a:ext cx="791413" cy="53645"/>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17" name="TextBox 17"/>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18" name="TextBox 18"/>
          <p:cNvSpPr txBox="1"/>
          <p:nvPr/>
        </p:nvSpPr>
        <p:spPr>
          <a:xfrm>
            <a:off x="3349133" y="1052713"/>
            <a:ext cx="780259" cy="188243"/>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
        <p:nvSpPr>
          <p:cNvPr id="19" name="TextBox 19"/>
          <p:cNvSpPr txBox="1"/>
          <p:nvPr/>
        </p:nvSpPr>
        <p:spPr>
          <a:xfrm>
            <a:off x="1905000" y="2824767"/>
            <a:ext cx="14261402" cy="5204117"/>
          </a:xfrm>
          <a:prstGeom prst="rect">
            <a:avLst/>
          </a:prstGeom>
        </p:spPr>
        <p:txBody>
          <a:bodyPr wrap="square" lIns="0" tIns="0" rIns="0" bIns="0" rtlCol="0" anchor="t">
            <a:spAutoFit/>
          </a:bodyPr>
          <a:lstStyle/>
          <a:p>
            <a:pPr>
              <a:lnSpc>
                <a:spcPts val="10367"/>
              </a:lnSpc>
            </a:pPr>
            <a:r>
              <a:rPr lang="en-US" sz="6000" b="0" i="0" dirty="0">
                <a:solidFill>
                  <a:srgbClr val="333333"/>
                </a:solidFill>
                <a:effectLst/>
                <a:latin typeface="Humnst777 Blk BT" panose="020B0803030504030204" pitchFamily="34" charset="0"/>
              </a:rPr>
              <a:t>Enhancing Enthusiasm For Learning Badminton Through a Tactical Approach Model Among 10th-grade Students at SMAN 2 Subang.</a:t>
            </a:r>
            <a:endParaRPr lang="en-US" sz="6000" b="1" dirty="0">
              <a:solidFill>
                <a:srgbClr val="000000"/>
              </a:solidFill>
              <a:latin typeface="Humnst777 Blk BT" panose="020B0803030504030204" pitchFamily="34" charset="0"/>
              <a:ea typeface="Fira Sans Bold"/>
              <a:cs typeface="Fira Sans Bold"/>
              <a:sym typeface="Fira Sans Bold"/>
            </a:endParaRPr>
          </a:p>
        </p:txBody>
      </p:sp>
      <p:sp>
        <p:nvSpPr>
          <p:cNvPr id="20" name="TextBox 20"/>
          <p:cNvSpPr txBox="1"/>
          <p:nvPr/>
        </p:nvSpPr>
        <p:spPr>
          <a:xfrm>
            <a:off x="9524" y="9229725"/>
            <a:ext cx="7610475" cy="565668"/>
          </a:xfrm>
          <a:prstGeom prst="rect">
            <a:avLst/>
          </a:prstGeom>
        </p:spPr>
        <p:txBody>
          <a:bodyPr wrap="square" lIns="0" tIns="0" rIns="0" bIns="0" rtlCol="0" anchor="t">
            <a:spAutoFit/>
          </a:bodyPr>
          <a:lstStyle/>
          <a:p>
            <a:pPr algn="ctr">
              <a:lnSpc>
                <a:spcPts val="4681"/>
              </a:lnSpc>
            </a:pPr>
            <a:r>
              <a:rPr lang="id-ID" sz="3344" b="1" dirty="0">
                <a:solidFill>
                  <a:srgbClr val="FFFFFF"/>
                </a:solidFill>
                <a:latin typeface="Fira Sans Ultra-Bold"/>
                <a:ea typeface="Fira Sans Ultra-Bold"/>
                <a:cs typeface="Fira Sans Ultra-Bold"/>
                <a:sym typeface="Fira Sans Ultra-Bold"/>
              </a:rPr>
              <a:t>Universitas Pendidikan Indonesia</a:t>
            </a:r>
            <a:endParaRPr lang="en-US" sz="3344" b="1" dirty="0">
              <a:solidFill>
                <a:srgbClr val="FFFFFF"/>
              </a:solidFill>
              <a:latin typeface="Fira Sans Ultra-Bold"/>
              <a:ea typeface="Fira Sans Ultra-Bold"/>
              <a:cs typeface="Fira Sans Ultra-Bold"/>
              <a:sym typeface="Fira Sans Ultra-Bold"/>
            </a:endParaRPr>
          </a:p>
        </p:txBody>
      </p:sp>
      <p:sp>
        <p:nvSpPr>
          <p:cNvPr id="21" name="TextBox 21"/>
          <p:cNvSpPr txBox="1"/>
          <p:nvPr/>
        </p:nvSpPr>
        <p:spPr>
          <a:xfrm>
            <a:off x="577374" y="8700084"/>
            <a:ext cx="5152850" cy="565668"/>
          </a:xfrm>
          <a:prstGeom prst="rect">
            <a:avLst/>
          </a:prstGeom>
        </p:spPr>
        <p:txBody>
          <a:bodyPr wrap="square" lIns="0" tIns="0" rIns="0" bIns="0" rtlCol="0" anchor="t">
            <a:spAutoFit/>
          </a:bodyPr>
          <a:lstStyle/>
          <a:p>
            <a:pPr algn="l">
              <a:lnSpc>
                <a:spcPts val="4681"/>
              </a:lnSpc>
            </a:pPr>
            <a:r>
              <a:rPr lang="id-ID" sz="3344" b="1" spc="66" dirty="0">
                <a:solidFill>
                  <a:srgbClr val="FFFFFF"/>
                </a:solidFill>
                <a:latin typeface="Fira Sans Ultra-Bold"/>
                <a:ea typeface="Fira Sans Ultra-Bold"/>
                <a:cs typeface="Fira Sans Ultra-Bold"/>
                <a:sym typeface="Fira Sans Ultra-Bold"/>
              </a:rPr>
              <a:t>Fazka Affarizqa Mulyana</a:t>
            </a:r>
            <a:endParaRPr lang="en-US" sz="3344" b="1" spc="66" dirty="0">
              <a:solidFill>
                <a:srgbClr val="FFFFFF"/>
              </a:solidFill>
              <a:latin typeface="Fira Sans Ultra-Bold"/>
              <a:ea typeface="Fira Sans Ultra-Bold"/>
              <a:cs typeface="Fira Sans Ultra-Bold"/>
              <a:sym typeface="Fira Sans Ul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CF4"/>
        </a:solidFill>
        <a:effectLst/>
      </p:bgPr>
    </p:bg>
    <p:spTree>
      <p:nvGrpSpPr>
        <p:cNvPr id="1" name=""/>
        <p:cNvGrpSpPr/>
        <p:nvPr/>
      </p:nvGrpSpPr>
      <p:grpSpPr>
        <a:xfrm>
          <a:off x="0" y="0"/>
          <a:ext cx="0" cy="0"/>
          <a:chOff x="0" y="0"/>
          <a:chExt cx="0" cy="0"/>
        </a:xfrm>
      </p:grpSpPr>
      <p:sp>
        <p:nvSpPr>
          <p:cNvPr id="2" name="Freeform 2"/>
          <p:cNvSpPr/>
          <p:nvPr/>
        </p:nvSpPr>
        <p:spPr>
          <a:xfrm flipH="1">
            <a:off x="0" y="-1015131"/>
            <a:ext cx="18505918" cy="3446727"/>
          </a:xfrm>
          <a:custGeom>
            <a:avLst/>
            <a:gdLst/>
            <a:ahLst/>
            <a:cxnLst/>
            <a:rect l="l" t="t" r="r" b="b"/>
            <a:pathLst>
              <a:path w="18505918" h="3446727">
                <a:moveTo>
                  <a:pt x="18505918" y="0"/>
                </a:moveTo>
                <a:lnTo>
                  <a:pt x="0" y="0"/>
                </a:lnTo>
                <a:lnTo>
                  <a:pt x="0" y="3446727"/>
                </a:lnTo>
                <a:lnTo>
                  <a:pt x="18505918" y="3446727"/>
                </a:lnTo>
                <a:lnTo>
                  <a:pt x="18505918"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5436965" y="5891846"/>
            <a:ext cx="8310441" cy="513797"/>
          </a:xfrm>
          <a:prstGeom prst="rect">
            <a:avLst/>
          </a:prstGeom>
        </p:spPr>
        <p:txBody>
          <a:bodyPr lIns="0" tIns="0" rIns="0" bIns="0" rtlCol="0" anchor="t">
            <a:spAutoFit/>
          </a:bodyPr>
          <a:lstStyle/>
          <a:p>
            <a:pPr algn="ctr">
              <a:lnSpc>
                <a:spcPts val="4230"/>
              </a:lnSpc>
            </a:pPr>
            <a:r>
              <a:rPr lang="en-US" sz="3021">
                <a:solidFill>
                  <a:srgbClr val="134559"/>
                </a:solidFill>
                <a:latin typeface="Proxima Nova"/>
                <a:ea typeface="Proxima Nova"/>
                <a:cs typeface="Proxima Nova"/>
                <a:sym typeface="Proxima Nova"/>
              </a:rPr>
              <a:t>UNIVERSITAS PENDIDIKAN INDONESIA</a:t>
            </a:r>
          </a:p>
        </p:txBody>
      </p:sp>
      <p:sp>
        <p:nvSpPr>
          <p:cNvPr id="4" name="Freeform 4"/>
          <p:cNvSpPr/>
          <p:nvPr/>
        </p:nvSpPr>
        <p:spPr>
          <a:xfrm rot="-9552982" flipH="1">
            <a:off x="-3305548" y="5914087"/>
            <a:ext cx="6663644" cy="4114800"/>
          </a:xfrm>
          <a:custGeom>
            <a:avLst/>
            <a:gdLst/>
            <a:ahLst/>
            <a:cxnLst/>
            <a:rect l="l" t="t" r="r" b="b"/>
            <a:pathLst>
              <a:path w="6663644" h="4114800">
                <a:moveTo>
                  <a:pt x="6663644" y="0"/>
                </a:moveTo>
                <a:lnTo>
                  <a:pt x="0" y="0"/>
                </a:lnTo>
                <a:lnTo>
                  <a:pt x="0" y="4114800"/>
                </a:lnTo>
                <a:lnTo>
                  <a:pt x="6663644" y="4114800"/>
                </a:lnTo>
                <a:lnTo>
                  <a:pt x="6663644"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rot="9858936">
            <a:off x="15174096" y="5546279"/>
            <a:ext cx="6663644" cy="4114800"/>
          </a:xfrm>
          <a:custGeom>
            <a:avLst/>
            <a:gdLst/>
            <a:ahLst/>
            <a:cxnLst/>
            <a:rect l="l" t="t" r="r" b="b"/>
            <a:pathLst>
              <a:path w="6663644" h="4114800">
                <a:moveTo>
                  <a:pt x="0" y="0"/>
                </a:moveTo>
                <a:lnTo>
                  <a:pt x="6663643" y="0"/>
                </a:lnTo>
                <a:lnTo>
                  <a:pt x="6663643"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flipH="1">
            <a:off x="0" y="9723103"/>
            <a:ext cx="18505918" cy="3446727"/>
          </a:xfrm>
          <a:custGeom>
            <a:avLst/>
            <a:gdLst/>
            <a:ahLst/>
            <a:cxnLst/>
            <a:rect l="l" t="t" r="r" b="b"/>
            <a:pathLst>
              <a:path w="18505918" h="3446727">
                <a:moveTo>
                  <a:pt x="18505918" y="0"/>
                </a:moveTo>
                <a:lnTo>
                  <a:pt x="0" y="0"/>
                </a:lnTo>
                <a:lnTo>
                  <a:pt x="0" y="3446727"/>
                </a:lnTo>
                <a:lnTo>
                  <a:pt x="18505918" y="3446727"/>
                </a:lnTo>
                <a:lnTo>
                  <a:pt x="18505918"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5417915" y="5751415"/>
            <a:ext cx="717427" cy="709020"/>
          </a:xfrm>
          <a:custGeom>
            <a:avLst/>
            <a:gdLst/>
            <a:ahLst/>
            <a:cxnLst/>
            <a:rect l="l" t="t" r="r" b="b"/>
            <a:pathLst>
              <a:path w="717427" h="709020">
                <a:moveTo>
                  <a:pt x="0" y="0"/>
                </a:moveTo>
                <a:lnTo>
                  <a:pt x="717427" y="0"/>
                </a:lnTo>
                <a:lnTo>
                  <a:pt x="717427" y="709019"/>
                </a:lnTo>
                <a:lnTo>
                  <a:pt x="0" y="709019"/>
                </a:lnTo>
                <a:lnTo>
                  <a:pt x="0" y="0"/>
                </a:lnTo>
                <a:close/>
              </a:path>
            </a:pathLst>
          </a:custGeom>
          <a:blipFill>
            <a:blip r:embed="rId6"/>
            <a:stretch>
              <a:fillRect/>
            </a:stretch>
          </a:blipFill>
        </p:spPr>
      </p:sp>
      <p:sp>
        <p:nvSpPr>
          <p:cNvPr id="8" name="TextBox 8"/>
          <p:cNvSpPr txBox="1"/>
          <p:nvPr/>
        </p:nvSpPr>
        <p:spPr>
          <a:xfrm>
            <a:off x="1588965" y="4114186"/>
            <a:ext cx="15327988" cy="1501565"/>
          </a:xfrm>
          <a:prstGeom prst="rect">
            <a:avLst/>
          </a:prstGeom>
        </p:spPr>
        <p:txBody>
          <a:bodyPr lIns="0" tIns="0" rIns="0" bIns="0" rtlCol="0" anchor="t">
            <a:spAutoFit/>
          </a:bodyPr>
          <a:lstStyle/>
          <a:p>
            <a:pPr algn="ctr">
              <a:lnSpc>
                <a:spcPts val="11711"/>
              </a:lnSpc>
            </a:pPr>
            <a:r>
              <a:rPr lang="en-US" sz="13158" b="1" dirty="0">
                <a:solidFill>
                  <a:srgbClr val="144458"/>
                </a:solidFill>
                <a:latin typeface="Proxima Nova Heavy"/>
                <a:ea typeface="Proxima Nova Heavy"/>
                <a:cs typeface="Proxima Nova Heavy"/>
                <a:sym typeface="Proxima Nova Heavy"/>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308962" y="373609"/>
            <a:ext cx="5602519" cy="933145"/>
          </a:xfrm>
          <a:custGeom>
            <a:avLst/>
            <a:gdLst/>
            <a:ahLst/>
            <a:cxnLst/>
            <a:rect l="l" t="t" r="r" b="b"/>
            <a:pathLst>
              <a:path w="5602519" h="933145">
                <a:moveTo>
                  <a:pt x="0" y="0"/>
                </a:moveTo>
                <a:lnTo>
                  <a:pt x="5602520" y="0"/>
                </a:lnTo>
                <a:lnTo>
                  <a:pt x="5602520" y="933145"/>
                </a:lnTo>
                <a:lnTo>
                  <a:pt x="0" y="9331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63503" y="-63503"/>
            <a:ext cx="18414997" cy="10417045"/>
          </a:xfrm>
          <a:custGeom>
            <a:avLst/>
            <a:gdLst/>
            <a:ahLst/>
            <a:cxnLst/>
            <a:rect l="l" t="t" r="r" b="b"/>
            <a:pathLst>
              <a:path w="18414997" h="10417045">
                <a:moveTo>
                  <a:pt x="0" y="0"/>
                </a:moveTo>
                <a:lnTo>
                  <a:pt x="18414997" y="0"/>
                </a:lnTo>
                <a:lnTo>
                  <a:pt x="18414997" y="10417045"/>
                </a:lnTo>
                <a:lnTo>
                  <a:pt x="0" y="104170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434340" y="559594"/>
            <a:ext cx="1923469" cy="561880"/>
            <a:chOff x="0" y="0"/>
            <a:chExt cx="2564625" cy="749173"/>
          </a:xfrm>
        </p:grpSpPr>
        <p:sp>
          <p:nvSpPr>
            <p:cNvPr id="5" name="Freeform 5"/>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6"/>
              <a:stretch>
                <a:fillRect/>
              </a:stretch>
            </a:blipFill>
          </p:spPr>
        </p:sp>
      </p:grpSp>
      <p:grpSp>
        <p:nvGrpSpPr>
          <p:cNvPr id="6" name="Group 6"/>
          <p:cNvGrpSpPr/>
          <p:nvPr/>
        </p:nvGrpSpPr>
        <p:grpSpPr>
          <a:xfrm>
            <a:off x="2354170" y="594836"/>
            <a:ext cx="880720" cy="470411"/>
            <a:chOff x="0" y="0"/>
            <a:chExt cx="1174293" cy="627215"/>
          </a:xfrm>
        </p:grpSpPr>
        <p:sp>
          <p:nvSpPr>
            <p:cNvPr id="7" name="Freeform 7"/>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7"/>
              <a:stretch>
                <a:fillRect r="-4" b="6"/>
              </a:stretch>
            </a:blipFill>
          </p:spPr>
        </p:sp>
      </p:grpSp>
      <p:grpSp>
        <p:nvGrpSpPr>
          <p:cNvPr id="8" name="Group 8"/>
          <p:cNvGrpSpPr/>
          <p:nvPr/>
        </p:nvGrpSpPr>
        <p:grpSpPr>
          <a:xfrm>
            <a:off x="5032143" y="469830"/>
            <a:ext cx="739597" cy="718690"/>
            <a:chOff x="0" y="0"/>
            <a:chExt cx="986130" cy="958253"/>
          </a:xfrm>
        </p:grpSpPr>
        <p:sp>
          <p:nvSpPr>
            <p:cNvPr id="9" name="Freeform 9"/>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8"/>
              <a:stretch>
                <a:fillRect r="2" b="-3"/>
              </a:stretch>
            </a:blipFill>
          </p:spPr>
        </p:sp>
      </p:grpSp>
      <p:grpSp>
        <p:nvGrpSpPr>
          <p:cNvPr id="10" name="Group 10"/>
          <p:cNvGrpSpPr/>
          <p:nvPr/>
        </p:nvGrpSpPr>
        <p:grpSpPr>
          <a:xfrm>
            <a:off x="4233891" y="529285"/>
            <a:ext cx="726529" cy="621992"/>
            <a:chOff x="0" y="0"/>
            <a:chExt cx="968705" cy="829323"/>
          </a:xfrm>
        </p:grpSpPr>
        <p:sp>
          <p:nvSpPr>
            <p:cNvPr id="11" name="Freeform 11"/>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9"/>
              <a:stretch>
                <a:fillRect r="5" b="-1"/>
              </a:stretch>
            </a:blipFill>
          </p:spPr>
        </p:sp>
      </p:grpSp>
      <p:grpSp>
        <p:nvGrpSpPr>
          <p:cNvPr id="12" name="Group 12"/>
          <p:cNvGrpSpPr/>
          <p:nvPr/>
        </p:nvGrpSpPr>
        <p:grpSpPr>
          <a:xfrm>
            <a:off x="3326663" y="416881"/>
            <a:ext cx="810158" cy="368494"/>
            <a:chOff x="0" y="0"/>
            <a:chExt cx="1080211" cy="491325"/>
          </a:xfrm>
        </p:grpSpPr>
        <p:sp>
          <p:nvSpPr>
            <p:cNvPr id="13" name="Freeform 13"/>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0"/>
              <a:stretch>
                <a:fillRect l="-36051" r="-34586" b="-150333"/>
              </a:stretch>
            </a:blipFill>
          </p:spPr>
        </p:sp>
      </p:grpSp>
      <p:grpSp>
        <p:nvGrpSpPr>
          <p:cNvPr id="14" name="Group 14"/>
          <p:cNvGrpSpPr/>
          <p:nvPr/>
        </p:nvGrpSpPr>
        <p:grpSpPr>
          <a:xfrm>
            <a:off x="0" y="840181"/>
            <a:ext cx="1740027" cy="6743700"/>
            <a:chOff x="0" y="0"/>
            <a:chExt cx="2320036" cy="8991600"/>
          </a:xfrm>
        </p:grpSpPr>
        <p:sp>
          <p:nvSpPr>
            <p:cNvPr id="15" name="Freeform 15"/>
            <p:cNvSpPr/>
            <p:nvPr/>
          </p:nvSpPr>
          <p:spPr>
            <a:xfrm>
              <a:off x="0" y="0"/>
              <a:ext cx="2320036" cy="8991600"/>
            </a:xfrm>
            <a:custGeom>
              <a:avLst/>
              <a:gdLst/>
              <a:ahLst/>
              <a:cxnLst/>
              <a:rect l="l" t="t" r="r" b="b"/>
              <a:pathLst>
                <a:path w="2320036" h="8991600">
                  <a:moveTo>
                    <a:pt x="0" y="0"/>
                  </a:moveTo>
                  <a:lnTo>
                    <a:pt x="2320036" y="0"/>
                  </a:lnTo>
                  <a:lnTo>
                    <a:pt x="2320036" y="8991600"/>
                  </a:lnTo>
                  <a:lnTo>
                    <a:pt x="0" y="8991600"/>
                  </a:lnTo>
                  <a:lnTo>
                    <a:pt x="0" y="0"/>
                  </a:lnTo>
                  <a:close/>
                </a:path>
              </a:pathLst>
            </a:custGeom>
            <a:blipFill>
              <a:blip r:embed="rId11"/>
              <a:stretch>
                <a:fillRect l="-239065" r="-142651" b="-24293"/>
              </a:stretch>
            </a:blipFill>
          </p:spPr>
        </p:sp>
      </p:grpSp>
      <p:grpSp>
        <p:nvGrpSpPr>
          <p:cNvPr id="16" name="Group 16"/>
          <p:cNvGrpSpPr/>
          <p:nvPr/>
        </p:nvGrpSpPr>
        <p:grpSpPr>
          <a:xfrm>
            <a:off x="16551402" y="3259388"/>
            <a:ext cx="1736598" cy="6743700"/>
            <a:chOff x="0" y="0"/>
            <a:chExt cx="2315464" cy="8991600"/>
          </a:xfrm>
        </p:grpSpPr>
        <p:sp>
          <p:nvSpPr>
            <p:cNvPr id="17" name="Freeform 17"/>
            <p:cNvSpPr/>
            <p:nvPr/>
          </p:nvSpPr>
          <p:spPr>
            <a:xfrm>
              <a:off x="0" y="0"/>
              <a:ext cx="2315464" cy="8991600"/>
            </a:xfrm>
            <a:custGeom>
              <a:avLst/>
              <a:gdLst/>
              <a:ahLst/>
              <a:cxnLst/>
              <a:rect l="l" t="t" r="r" b="b"/>
              <a:pathLst>
                <a:path w="2315464" h="8991600">
                  <a:moveTo>
                    <a:pt x="0" y="0"/>
                  </a:moveTo>
                  <a:lnTo>
                    <a:pt x="2315464" y="0"/>
                  </a:lnTo>
                  <a:lnTo>
                    <a:pt x="2315464" y="8991600"/>
                  </a:lnTo>
                  <a:lnTo>
                    <a:pt x="0" y="8991600"/>
                  </a:lnTo>
                  <a:lnTo>
                    <a:pt x="0" y="0"/>
                  </a:lnTo>
                  <a:close/>
                </a:path>
              </a:pathLst>
            </a:custGeom>
            <a:blipFill>
              <a:blip r:embed="rId11"/>
              <a:stretch>
                <a:fillRect l="-139538" r="-243129" b="-24293"/>
              </a:stretch>
            </a:blipFill>
          </p:spPr>
        </p:sp>
      </p:grpSp>
      <p:grpSp>
        <p:nvGrpSpPr>
          <p:cNvPr id="18" name="Group 18"/>
          <p:cNvGrpSpPr/>
          <p:nvPr/>
        </p:nvGrpSpPr>
        <p:grpSpPr>
          <a:xfrm>
            <a:off x="245469" y="310105"/>
            <a:ext cx="5728325" cy="1060142"/>
            <a:chOff x="0" y="0"/>
            <a:chExt cx="5728335" cy="1060145"/>
          </a:xfrm>
        </p:grpSpPr>
        <p:sp>
          <p:nvSpPr>
            <p:cNvPr id="19" name="Freeform 19"/>
            <p:cNvSpPr/>
            <p:nvPr/>
          </p:nvSpPr>
          <p:spPr>
            <a:xfrm>
              <a:off x="63500" y="63500"/>
              <a:ext cx="5601340" cy="933196"/>
            </a:xfrm>
            <a:custGeom>
              <a:avLst/>
              <a:gdLst/>
              <a:ahLst/>
              <a:cxnLst/>
              <a:rect l="l" t="t" r="r" b="b"/>
              <a:pathLst>
                <a:path w="5601340" h="933196">
                  <a:moveTo>
                    <a:pt x="0" y="933196"/>
                  </a:moveTo>
                  <a:lnTo>
                    <a:pt x="5601340" y="933196"/>
                  </a:lnTo>
                  <a:lnTo>
                    <a:pt x="5601340" y="0"/>
                  </a:lnTo>
                  <a:lnTo>
                    <a:pt x="0" y="0"/>
                  </a:lnTo>
                  <a:close/>
                </a:path>
              </a:pathLst>
            </a:custGeom>
            <a:solidFill>
              <a:srgbClr val="000000">
                <a:alpha val="0"/>
              </a:srgbClr>
            </a:solidFill>
          </p:spPr>
        </p:sp>
        <p:sp>
          <p:nvSpPr>
            <p:cNvPr id="20" name="Freeform 20"/>
            <p:cNvSpPr/>
            <p:nvPr/>
          </p:nvSpPr>
          <p:spPr>
            <a:xfrm>
              <a:off x="188849" y="249428"/>
              <a:ext cx="1924052" cy="561213"/>
            </a:xfrm>
            <a:custGeom>
              <a:avLst/>
              <a:gdLst/>
              <a:ahLst/>
              <a:cxnLst/>
              <a:rect l="l" t="t" r="r" b="b"/>
              <a:pathLst>
                <a:path w="1924052" h="561213">
                  <a:moveTo>
                    <a:pt x="0" y="561213"/>
                  </a:moveTo>
                  <a:lnTo>
                    <a:pt x="1924052" y="561213"/>
                  </a:lnTo>
                  <a:lnTo>
                    <a:pt x="1924052" y="0"/>
                  </a:lnTo>
                  <a:lnTo>
                    <a:pt x="0" y="0"/>
                  </a:lnTo>
                  <a:close/>
                </a:path>
              </a:pathLst>
            </a:custGeom>
            <a:solidFill>
              <a:srgbClr val="000000">
                <a:alpha val="0"/>
              </a:srgbClr>
            </a:solidFill>
          </p:spPr>
        </p:sp>
        <p:sp>
          <p:nvSpPr>
            <p:cNvPr id="21" name="Freeform 21"/>
            <p:cNvSpPr/>
            <p:nvPr/>
          </p:nvSpPr>
          <p:spPr>
            <a:xfrm>
              <a:off x="2108710" y="284734"/>
              <a:ext cx="881000" cy="469519"/>
            </a:xfrm>
            <a:custGeom>
              <a:avLst/>
              <a:gdLst/>
              <a:ahLst/>
              <a:cxnLst/>
              <a:rect l="l" t="t" r="r" b="b"/>
              <a:pathLst>
                <a:path w="881000" h="469519">
                  <a:moveTo>
                    <a:pt x="0" y="469519"/>
                  </a:moveTo>
                  <a:lnTo>
                    <a:pt x="881000" y="469519"/>
                  </a:lnTo>
                  <a:lnTo>
                    <a:pt x="881000" y="0"/>
                  </a:lnTo>
                  <a:lnTo>
                    <a:pt x="0" y="0"/>
                  </a:lnTo>
                  <a:close/>
                </a:path>
              </a:pathLst>
            </a:custGeom>
            <a:solidFill>
              <a:srgbClr val="000000">
                <a:alpha val="0"/>
              </a:srgbClr>
            </a:solidFill>
          </p:spPr>
        </p:sp>
        <p:sp>
          <p:nvSpPr>
            <p:cNvPr id="22" name="Freeform 22"/>
            <p:cNvSpPr/>
            <p:nvPr/>
          </p:nvSpPr>
          <p:spPr>
            <a:xfrm>
              <a:off x="3081150" y="106807"/>
              <a:ext cx="809880" cy="368427"/>
            </a:xfrm>
            <a:custGeom>
              <a:avLst/>
              <a:gdLst/>
              <a:ahLst/>
              <a:cxnLst/>
              <a:rect l="l" t="t" r="r" b="b"/>
              <a:pathLst>
                <a:path w="809880" h="368427">
                  <a:moveTo>
                    <a:pt x="0" y="368427"/>
                  </a:moveTo>
                  <a:lnTo>
                    <a:pt x="809880" y="368427"/>
                  </a:lnTo>
                  <a:lnTo>
                    <a:pt x="809880" y="0"/>
                  </a:lnTo>
                  <a:lnTo>
                    <a:pt x="0" y="0"/>
                  </a:lnTo>
                  <a:close/>
                </a:path>
              </a:pathLst>
            </a:custGeom>
            <a:solidFill>
              <a:srgbClr val="000000">
                <a:alpha val="0"/>
              </a:srgbClr>
            </a:solidFill>
          </p:spPr>
        </p:sp>
        <p:sp>
          <p:nvSpPr>
            <p:cNvPr id="23" name="Freeform 23"/>
            <p:cNvSpPr/>
            <p:nvPr/>
          </p:nvSpPr>
          <p:spPr>
            <a:xfrm>
              <a:off x="3988438" y="219202"/>
              <a:ext cx="725806" cy="621792"/>
            </a:xfrm>
            <a:custGeom>
              <a:avLst/>
              <a:gdLst/>
              <a:ahLst/>
              <a:cxnLst/>
              <a:rect l="l" t="t" r="r" b="b"/>
              <a:pathLst>
                <a:path w="725806" h="621792">
                  <a:moveTo>
                    <a:pt x="0" y="621792"/>
                  </a:moveTo>
                  <a:lnTo>
                    <a:pt x="725806" y="621792"/>
                  </a:lnTo>
                  <a:lnTo>
                    <a:pt x="725806" y="0"/>
                  </a:lnTo>
                  <a:lnTo>
                    <a:pt x="0" y="0"/>
                  </a:lnTo>
                  <a:close/>
                </a:path>
              </a:pathLst>
            </a:custGeom>
            <a:solidFill>
              <a:srgbClr val="000000">
                <a:alpha val="0"/>
              </a:srgbClr>
            </a:solidFill>
          </p:spPr>
        </p:sp>
        <p:sp>
          <p:nvSpPr>
            <p:cNvPr id="24" name="Freeform 24"/>
            <p:cNvSpPr/>
            <p:nvPr/>
          </p:nvSpPr>
          <p:spPr>
            <a:xfrm>
              <a:off x="4786634" y="159766"/>
              <a:ext cx="739141" cy="719455"/>
            </a:xfrm>
            <a:custGeom>
              <a:avLst/>
              <a:gdLst/>
              <a:ahLst/>
              <a:cxnLst/>
              <a:rect l="l" t="t" r="r" b="b"/>
              <a:pathLst>
                <a:path w="739141" h="719455">
                  <a:moveTo>
                    <a:pt x="0" y="719455"/>
                  </a:moveTo>
                  <a:lnTo>
                    <a:pt x="739141" y="719455"/>
                  </a:lnTo>
                  <a:lnTo>
                    <a:pt x="739141" y="0"/>
                  </a:lnTo>
                  <a:lnTo>
                    <a:pt x="0" y="0"/>
                  </a:lnTo>
                  <a:close/>
                </a:path>
              </a:pathLst>
            </a:custGeom>
            <a:solidFill>
              <a:srgbClr val="000000">
                <a:alpha val="0"/>
              </a:srgbClr>
            </a:solidFill>
          </p:spPr>
        </p:sp>
      </p:grpSp>
      <p:grpSp>
        <p:nvGrpSpPr>
          <p:cNvPr id="25" name="Group 25"/>
          <p:cNvGrpSpPr/>
          <p:nvPr/>
        </p:nvGrpSpPr>
        <p:grpSpPr>
          <a:xfrm>
            <a:off x="-63503" y="-63503"/>
            <a:ext cx="18414997" cy="10413997"/>
            <a:chOff x="0" y="0"/>
            <a:chExt cx="18415000" cy="10414000"/>
          </a:xfrm>
        </p:grpSpPr>
        <p:sp>
          <p:nvSpPr>
            <p:cNvPr id="26" name="Freeform 26"/>
            <p:cNvSpPr/>
            <p:nvPr/>
          </p:nvSpPr>
          <p:spPr>
            <a:xfrm>
              <a:off x="15103729" y="63500"/>
              <a:ext cx="3247771" cy="4080256"/>
            </a:xfrm>
            <a:custGeom>
              <a:avLst/>
              <a:gdLst/>
              <a:ahLst/>
              <a:cxnLst/>
              <a:rect l="l" t="t" r="r" b="b"/>
              <a:pathLst>
                <a:path w="3247771" h="4080256">
                  <a:moveTo>
                    <a:pt x="0" y="0"/>
                  </a:moveTo>
                  <a:lnTo>
                    <a:pt x="0" y="4080256"/>
                  </a:lnTo>
                  <a:lnTo>
                    <a:pt x="3247771" y="4080256"/>
                  </a:lnTo>
                  <a:lnTo>
                    <a:pt x="3247771" y="0"/>
                  </a:lnTo>
                  <a:close/>
                </a:path>
              </a:pathLst>
            </a:custGeom>
            <a:solidFill>
              <a:srgbClr val="000000">
                <a:alpha val="0"/>
              </a:srgbClr>
            </a:solidFill>
          </p:spPr>
        </p:sp>
        <p:sp>
          <p:nvSpPr>
            <p:cNvPr id="27" name="Freeform 27"/>
            <p:cNvSpPr/>
            <p:nvPr/>
          </p:nvSpPr>
          <p:spPr>
            <a:xfrm>
              <a:off x="16560546" y="2829052"/>
              <a:ext cx="1790954" cy="6119622"/>
            </a:xfrm>
            <a:custGeom>
              <a:avLst/>
              <a:gdLst/>
              <a:ahLst/>
              <a:cxnLst/>
              <a:rect l="l" t="t" r="r" b="b"/>
              <a:pathLst>
                <a:path w="1790954" h="6119622">
                  <a:moveTo>
                    <a:pt x="0" y="0"/>
                  </a:moveTo>
                  <a:lnTo>
                    <a:pt x="0" y="6119622"/>
                  </a:lnTo>
                  <a:lnTo>
                    <a:pt x="1790954" y="6119622"/>
                  </a:lnTo>
                  <a:lnTo>
                    <a:pt x="1790954" y="0"/>
                  </a:lnTo>
                  <a:close/>
                </a:path>
              </a:pathLst>
            </a:custGeom>
            <a:solidFill>
              <a:srgbClr val="000000">
                <a:alpha val="0"/>
              </a:srgbClr>
            </a:solidFill>
          </p:spPr>
        </p:sp>
        <p:sp>
          <p:nvSpPr>
            <p:cNvPr id="28" name="Freeform 28"/>
            <p:cNvSpPr/>
            <p:nvPr/>
          </p:nvSpPr>
          <p:spPr>
            <a:xfrm>
              <a:off x="3390011" y="7753858"/>
              <a:ext cx="6224905" cy="2596642"/>
            </a:xfrm>
            <a:custGeom>
              <a:avLst/>
              <a:gdLst/>
              <a:ahLst/>
              <a:cxnLst/>
              <a:rect l="l" t="t" r="r" b="b"/>
              <a:pathLst>
                <a:path w="6224905" h="2596642">
                  <a:moveTo>
                    <a:pt x="0" y="0"/>
                  </a:moveTo>
                  <a:lnTo>
                    <a:pt x="0" y="2596642"/>
                  </a:lnTo>
                  <a:lnTo>
                    <a:pt x="6224905" y="2596642"/>
                  </a:lnTo>
                  <a:lnTo>
                    <a:pt x="6224905" y="0"/>
                  </a:lnTo>
                  <a:close/>
                </a:path>
              </a:pathLst>
            </a:custGeom>
            <a:solidFill>
              <a:srgbClr val="000000">
                <a:alpha val="0"/>
              </a:srgbClr>
            </a:solidFill>
          </p:spPr>
        </p:sp>
        <p:sp>
          <p:nvSpPr>
            <p:cNvPr id="29" name="Freeform 29"/>
            <p:cNvSpPr/>
            <p:nvPr/>
          </p:nvSpPr>
          <p:spPr>
            <a:xfrm>
              <a:off x="63500" y="7758049"/>
              <a:ext cx="4644136" cy="2592451"/>
            </a:xfrm>
            <a:custGeom>
              <a:avLst/>
              <a:gdLst/>
              <a:ahLst/>
              <a:cxnLst/>
              <a:rect l="l" t="t" r="r" b="b"/>
              <a:pathLst>
                <a:path w="4644136" h="2592451">
                  <a:moveTo>
                    <a:pt x="0" y="0"/>
                  </a:moveTo>
                  <a:lnTo>
                    <a:pt x="0" y="2592451"/>
                  </a:lnTo>
                  <a:lnTo>
                    <a:pt x="4644136" y="2592451"/>
                  </a:lnTo>
                  <a:lnTo>
                    <a:pt x="4644136" y="0"/>
                  </a:lnTo>
                  <a:close/>
                </a:path>
              </a:pathLst>
            </a:custGeom>
            <a:solidFill>
              <a:srgbClr val="000000">
                <a:alpha val="0"/>
              </a:srgbClr>
            </a:solidFill>
          </p:spPr>
        </p:sp>
        <p:sp>
          <p:nvSpPr>
            <p:cNvPr id="30" name="Freeform 30"/>
            <p:cNvSpPr/>
            <p:nvPr/>
          </p:nvSpPr>
          <p:spPr>
            <a:xfrm>
              <a:off x="7990713" y="9827895"/>
              <a:ext cx="10360787" cy="522605"/>
            </a:xfrm>
            <a:custGeom>
              <a:avLst/>
              <a:gdLst/>
              <a:ahLst/>
              <a:cxnLst/>
              <a:rect l="l" t="t" r="r" b="b"/>
              <a:pathLst>
                <a:path w="10360787" h="522605">
                  <a:moveTo>
                    <a:pt x="0" y="0"/>
                  </a:moveTo>
                  <a:lnTo>
                    <a:pt x="0" y="522605"/>
                  </a:lnTo>
                  <a:lnTo>
                    <a:pt x="10360787" y="522605"/>
                  </a:lnTo>
                  <a:lnTo>
                    <a:pt x="10360787" y="0"/>
                  </a:lnTo>
                  <a:close/>
                </a:path>
              </a:pathLst>
            </a:custGeom>
            <a:solidFill>
              <a:srgbClr val="000000">
                <a:alpha val="0"/>
              </a:srgbClr>
            </a:solidFill>
          </p:spPr>
        </p:sp>
      </p:grpSp>
      <p:sp>
        <p:nvSpPr>
          <p:cNvPr id="31" name="TextBox 31"/>
          <p:cNvSpPr txBox="1"/>
          <p:nvPr/>
        </p:nvSpPr>
        <p:spPr>
          <a:xfrm>
            <a:off x="1311935" y="4027703"/>
            <a:ext cx="6093924" cy="2484082"/>
          </a:xfrm>
          <a:prstGeom prst="rect">
            <a:avLst/>
          </a:prstGeom>
        </p:spPr>
        <p:txBody>
          <a:bodyPr lIns="0" tIns="0" rIns="0" bIns="0" rtlCol="0" anchor="t">
            <a:spAutoFit/>
          </a:bodyPr>
          <a:lstStyle/>
          <a:p>
            <a:pPr algn="l">
              <a:lnSpc>
                <a:spcPts val="9670"/>
              </a:lnSpc>
            </a:pPr>
            <a:r>
              <a:rPr lang="en-US" sz="8799" b="1">
                <a:solidFill>
                  <a:srgbClr val="0B2957"/>
                </a:solidFill>
                <a:latin typeface="Fira Sans Ultra-Bold"/>
                <a:ea typeface="Fira Sans Ultra-Bold"/>
                <a:cs typeface="Fira Sans Ultra-Bold"/>
                <a:sym typeface="Fira Sans Ultra-Bold"/>
              </a:rPr>
              <a:t>PowerPoint Structure:</a:t>
            </a:r>
          </a:p>
        </p:txBody>
      </p:sp>
      <p:sp>
        <p:nvSpPr>
          <p:cNvPr id="32" name="TextBox 32"/>
          <p:cNvSpPr txBox="1"/>
          <p:nvPr/>
        </p:nvSpPr>
        <p:spPr>
          <a:xfrm>
            <a:off x="8941784" y="2401900"/>
            <a:ext cx="7136730" cy="5209901"/>
          </a:xfrm>
          <a:prstGeom prst="rect">
            <a:avLst/>
          </a:prstGeom>
        </p:spPr>
        <p:txBody>
          <a:bodyPr lIns="0" tIns="0" rIns="0" bIns="0" rtlCol="0" anchor="t">
            <a:spAutoFit/>
          </a:bodyPr>
          <a:lstStyle/>
          <a:p>
            <a:pPr algn="l">
              <a:lnSpc>
                <a:spcPts val="6976"/>
              </a:lnSpc>
            </a:pPr>
            <a:r>
              <a:rPr lang="en-US" sz="2999" b="1">
                <a:solidFill>
                  <a:srgbClr val="000000"/>
                </a:solidFill>
                <a:latin typeface="Fira Sans Bold"/>
                <a:ea typeface="Fira Sans Bold"/>
                <a:cs typeface="Fira Sans Bold"/>
                <a:sym typeface="Fira Sans Bold"/>
              </a:rPr>
              <a:t>First slide: Title, Autho</a:t>
            </a:r>
          </a:p>
          <a:p>
            <a:pPr algn="l">
              <a:lnSpc>
                <a:spcPts val="6976"/>
              </a:lnSpc>
            </a:pPr>
            <a:r>
              <a:rPr lang="en-US" sz="2999" b="1">
                <a:solidFill>
                  <a:srgbClr val="000000"/>
                </a:solidFill>
                <a:latin typeface="Fira Sans Bold"/>
                <a:ea typeface="Fira Sans Bold"/>
                <a:cs typeface="Fira Sans Bold"/>
                <a:sym typeface="Fira Sans Bold"/>
              </a:rPr>
              <a:t>Slide 2-3: Introduction</a:t>
            </a:r>
          </a:p>
          <a:p>
            <a:pPr algn="l">
              <a:lnSpc>
                <a:spcPts val="6976"/>
              </a:lnSpc>
            </a:pPr>
            <a:r>
              <a:rPr lang="en-US" sz="2999" b="1">
                <a:solidFill>
                  <a:srgbClr val="000000"/>
                </a:solidFill>
                <a:latin typeface="Fira Sans Bold"/>
                <a:ea typeface="Fira Sans Bold"/>
                <a:cs typeface="Fira Sans Bold"/>
                <a:sym typeface="Fira Sans Bold"/>
              </a:rPr>
              <a:t>Slide 4: Methods</a:t>
            </a:r>
          </a:p>
          <a:p>
            <a:pPr algn="l">
              <a:lnSpc>
                <a:spcPts val="6976"/>
              </a:lnSpc>
            </a:pPr>
            <a:r>
              <a:rPr lang="en-US" sz="2999" b="1">
                <a:solidFill>
                  <a:srgbClr val="000000"/>
                </a:solidFill>
                <a:latin typeface="Fira Sans Bold"/>
                <a:ea typeface="Fira Sans Bold"/>
                <a:cs typeface="Fira Sans Bold"/>
                <a:sym typeface="Fira Sans Bold"/>
              </a:rPr>
              <a:t>Slide 5-6:Rsult &amp; Discussion</a:t>
            </a:r>
          </a:p>
          <a:p>
            <a:pPr algn="l">
              <a:lnSpc>
                <a:spcPts val="6976"/>
              </a:lnSpc>
            </a:pPr>
            <a:r>
              <a:rPr lang="en-US" sz="2999" b="1">
                <a:solidFill>
                  <a:srgbClr val="000000"/>
                </a:solidFill>
                <a:latin typeface="Fira Sans Bold"/>
                <a:ea typeface="Fira Sans Bold"/>
                <a:cs typeface="Fira Sans Bold"/>
                <a:sym typeface="Fira Sans Bold"/>
              </a:rPr>
              <a:t>Slide 7: Conclusion</a:t>
            </a:r>
          </a:p>
          <a:p>
            <a:pPr algn="l">
              <a:lnSpc>
                <a:spcPts val="6976"/>
              </a:lnSpc>
            </a:pPr>
            <a:r>
              <a:rPr lang="en-US" sz="2999" b="1">
                <a:solidFill>
                  <a:srgbClr val="000000"/>
                </a:solidFill>
                <a:latin typeface="Fira Sans Bold"/>
                <a:ea typeface="Fira Sans Bold"/>
                <a:cs typeface="Fira Sans Bold"/>
                <a:sym typeface="Fira Sans Bold"/>
              </a:rPr>
              <a:t>Slide 8: References</a:t>
            </a:r>
          </a:p>
        </p:txBody>
      </p:sp>
      <p:sp>
        <p:nvSpPr>
          <p:cNvPr id="33" name="TextBox 33"/>
          <p:cNvSpPr txBox="1"/>
          <p:nvPr/>
        </p:nvSpPr>
        <p:spPr>
          <a:xfrm>
            <a:off x="8243097" y="2402205"/>
            <a:ext cx="547564" cy="5210175"/>
          </a:xfrm>
          <a:prstGeom prst="rect">
            <a:avLst/>
          </a:prstGeom>
        </p:spPr>
        <p:txBody>
          <a:bodyPr lIns="0" tIns="0" rIns="0" bIns="0" rtlCol="0" anchor="t">
            <a:spAutoFit/>
          </a:bodyPr>
          <a:lstStyle/>
          <a:p>
            <a:pPr algn="just">
              <a:lnSpc>
                <a:spcPts val="6975"/>
              </a:lnSpc>
            </a:pPr>
            <a:r>
              <a:rPr lang="en-US" sz="3000" b="1">
                <a:solidFill>
                  <a:srgbClr val="0B2957"/>
                </a:solidFill>
                <a:latin typeface="Fira Sans Ultra-Bold"/>
                <a:ea typeface="Fira Sans Ultra-Bold"/>
                <a:cs typeface="Fira Sans Ultra-Bold"/>
                <a:sym typeface="Fira Sans Ultra-Bold"/>
              </a:rPr>
              <a:t>01. 02. 03. 04. 05. 06.</a:t>
            </a:r>
          </a:p>
        </p:txBody>
      </p:sp>
      <p:sp>
        <p:nvSpPr>
          <p:cNvPr id="34" name="TextBox 34"/>
          <p:cNvSpPr txBox="1"/>
          <p:nvPr/>
        </p:nvSpPr>
        <p:spPr>
          <a:xfrm>
            <a:off x="3343275" y="782174"/>
            <a:ext cx="791413" cy="53645"/>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35" name="TextBox 35"/>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36" name="TextBox 36"/>
          <p:cNvSpPr txBox="1"/>
          <p:nvPr/>
        </p:nvSpPr>
        <p:spPr>
          <a:xfrm>
            <a:off x="3349133" y="1052713"/>
            <a:ext cx="780259" cy="188243"/>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434340" y="559594"/>
            <a:ext cx="1923469" cy="561880"/>
            <a:chOff x="0" y="0"/>
            <a:chExt cx="2564625" cy="749173"/>
          </a:xfrm>
        </p:grpSpPr>
        <p:sp>
          <p:nvSpPr>
            <p:cNvPr id="4" name="Freeform 4"/>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4"/>
              <a:stretch>
                <a:fillRect/>
              </a:stretch>
            </a:blipFill>
          </p:spPr>
        </p:sp>
      </p:grpSp>
      <p:grpSp>
        <p:nvGrpSpPr>
          <p:cNvPr id="5" name="Group 5"/>
          <p:cNvGrpSpPr/>
          <p:nvPr/>
        </p:nvGrpSpPr>
        <p:grpSpPr>
          <a:xfrm>
            <a:off x="2354170" y="594836"/>
            <a:ext cx="880720" cy="470411"/>
            <a:chOff x="0" y="0"/>
            <a:chExt cx="1174293" cy="627215"/>
          </a:xfrm>
        </p:grpSpPr>
        <p:sp>
          <p:nvSpPr>
            <p:cNvPr id="6" name="Freeform 6"/>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5"/>
              <a:stretch>
                <a:fillRect r="-4" b="6"/>
              </a:stretch>
            </a:blipFill>
          </p:spPr>
        </p:sp>
      </p:grpSp>
      <p:grpSp>
        <p:nvGrpSpPr>
          <p:cNvPr id="7" name="Group 7"/>
          <p:cNvGrpSpPr/>
          <p:nvPr/>
        </p:nvGrpSpPr>
        <p:grpSpPr>
          <a:xfrm>
            <a:off x="5032143" y="469830"/>
            <a:ext cx="739597" cy="718690"/>
            <a:chOff x="0" y="0"/>
            <a:chExt cx="986130" cy="958253"/>
          </a:xfrm>
        </p:grpSpPr>
        <p:sp>
          <p:nvSpPr>
            <p:cNvPr id="8" name="Freeform 8"/>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6"/>
              <a:stretch>
                <a:fillRect r="2" b="-3"/>
              </a:stretch>
            </a:blipFill>
          </p:spPr>
        </p:sp>
      </p:grpSp>
      <p:grpSp>
        <p:nvGrpSpPr>
          <p:cNvPr id="9" name="Group 9"/>
          <p:cNvGrpSpPr/>
          <p:nvPr/>
        </p:nvGrpSpPr>
        <p:grpSpPr>
          <a:xfrm>
            <a:off x="4233891" y="529285"/>
            <a:ext cx="726529" cy="621992"/>
            <a:chOff x="0" y="0"/>
            <a:chExt cx="968705" cy="829323"/>
          </a:xfrm>
        </p:grpSpPr>
        <p:sp>
          <p:nvSpPr>
            <p:cNvPr id="10" name="Freeform 10"/>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7"/>
              <a:stretch>
                <a:fillRect r="5" b="-1"/>
              </a:stretch>
            </a:blipFill>
          </p:spPr>
        </p:sp>
      </p:grpSp>
      <p:grpSp>
        <p:nvGrpSpPr>
          <p:cNvPr id="11" name="Group 11"/>
          <p:cNvGrpSpPr/>
          <p:nvPr/>
        </p:nvGrpSpPr>
        <p:grpSpPr>
          <a:xfrm>
            <a:off x="3326663" y="416881"/>
            <a:ext cx="810158" cy="368494"/>
            <a:chOff x="0" y="0"/>
            <a:chExt cx="1080211" cy="491325"/>
          </a:xfrm>
        </p:grpSpPr>
        <p:sp>
          <p:nvSpPr>
            <p:cNvPr id="12" name="Freeform 12"/>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8"/>
              <a:stretch>
                <a:fillRect l="-36051" r="-34586" b="-150333"/>
              </a:stretch>
            </a:blipFill>
          </p:spPr>
        </p:sp>
      </p:grpSp>
      <p:sp>
        <p:nvSpPr>
          <p:cNvPr id="13" name="TextBox 13"/>
          <p:cNvSpPr txBox="1"/>
          <p:nvPr/>
        </p:nvSpPr>
        <p:spPr>
          <a:xfrm>
            <a:off x="3343275" y="782174"/>
            <a:ext cx="791413" cy="53645"/>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14" name="TextBox 14"/>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15" name="TextBox 15"/>
          <p:cNvSpPr txBox="1"/>
          <p:nvPr/>
        </p:nvSpPr>
        <p:spPr>
          <a:xfrm>
            <a:off x="3349133" y="1052713"/>
            <a:ext cx="780259" cy="188243"/>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
        <p:nvSpPr>
          <p:cNvPr id="17" name="TextBox 17"/>
          <p:cNvSpPr txBox="1"/>
          <p:nvPr/>
        </p:nvSpPr>
        <p:spPr>
          <a:xfrm>
            <a:off x="434340" y="5857369"/>
            <a:ext cx="4743040" cy="612605"/>
          </a:xfrm>
          <a:prstGeom prst="rect">
            <a:avLst/>
          </a:prstGeom>
        </p:spPr>
        <p:txBody>
          <a:bodyPr lIns="0" tIns="0" rIns="0" bIns="0" rtlCol="0" anchor="t">
            <a:spAutoFit/>
          </a:bodyPr>
          <a:lstStyle/>
          <a:p>
            <a:pPr>
              <a:lnSpc>
                <a:spcPts val="4708"/>
              </a:lnSpc>
            </a:pPr>
            <a:r>
              <a:rPr lang="en-US" sz="4280" b="1" dirty="0">
                <a:solidFill>
                  <a:srgbClr val="153969"/>
                </a:solidFill>
                <a:latin typeface="Montserrat Bold"/>
                <a:ea typeface="Montserrat Bold"/>
                <a:cs typeface="Montserrat Bold"/>
                <a:sym typeface="Montserrat Bold"/>
              </a:rPr>
              <a:t>INTRODUCTION</a:t>
            </a:r>
          </a:p>
        </p:txBody>
      </p:sp>
      <p:sp>
        <p:nvSpPr>
          <p:cNvPr id="18" name="TextBox 18"/>
          <p:cNvSpPr txBox="1"/>
          <p:nvPr/>
        </p:nvSpPr>
        <p:spPr>
          <a:xfrm>
            <a:off x="5177380" y="3398106"/>
            <a:ext cx="12289752" cy="5367367"/>
          </a:xfrm>
          <a:prstGeom prst="rect">
            <a:avLst/>
          </a:prstGeom>
        </p:spPr>
        <p:txBody>
          <a:bodyPr wrap="square" lIns="0" tIns="0" rIns="0" bIns="0" rtlCol="0" anchor="t">
            <a:spAutoFit/>
          </a:bodyPr>
          <a:lstStyle/>
          <a:p>
            <a:pPr algn="just">
              <a:lnSpc>
                <a:spcPts val="3500"/>
              </a:lnSpc>
            </a:pPr>
            <a:r>
              <a:rPr lang="en-US" sz="2916" dirty="0">
                <a:solidFill>
                  <a:srgbClr val="153969"/>
                </a:solidFill>
                <a:latin typeface="Roboto"/>
                <a:ea typeface="Roboto"/>
                <a:cs typeface="Roboto"/>
                <a:sym typeface="Roboto"/>
              </a:rPr>
              <a:t>Physical </a:t>
            </a:r>
            <a:r>
              <a:rPr lang="id-ID" sz="2916" dirty="0">
                <a:solidFill>
                  <a:srgbClr val="153969"/>
                </a:solidFill>
                <a:latin typeface="Roboto"/>
                <a:ea typeface="Roboto"/>
                <a:cs typeface="Roboto"/>
                <a:sym typeface="Roboto"/>
              </a:rPr>
              <a:t>e</a:t>
            </a:r>
            <a:r>
              <a:rPr lang="en-US" sz="2916" dirty="0" err="1">
                <a:solidFill>
                  <a:srgbClr val="153969"/>
                </a:solidFill>
                <a:latin typeface="Roboto"/>
                <a:ea typeface="Roboto"/>
                <a:cs typeface="Roboto"/>
                <a:sym typeface="Roboto"/>
              </a:rPr>
              <a:t>ducation</a:t>
            </a:r>
            <a:r>
              <a:rPr lang="en-US" sz="2916" dirty="0">
                <a:solidFill>
                  <a:srgbClr val="153969"/>
                </a:solidFill>
                <a:latin typeface="Roboto"/>
                <a:ea typeface="Roboto"/>
                <a:cs typeface="Roboto"/>
                <a:sym typeface="Roboto"/>
              </a:rPr>
              <a:t> aims not only to develop students' movement skills but also to foster active lifestyles, sportsmanship, cooperation, responsibility, and decision-making abilities during game situations. In badminton instruction, students are expected to master basic techniques while understanding when and how these techniques should be applied effectively during play.</a:t>
            </a:r>
            <a:endParaRPr lang="id-ID" sz="2916" dirty="0">
              <a:solidFill>
                <a:srgbClr val="153969"/>
              </a:solidFill>
              <a:latin typeface="Roboto"/>
              <a:ea typeface="Roboto"/>
              <a:cs typeface="Roboto"/>
              <a:sym typeface="Roboto"/>
            </a:endParaRPr>
          </a:p>
          <a:p>
            <a:pPr algn="just">
              <a:lnSpc>
                <a:spcPts val="3500"/>
              </a:lnSpc>
            </a:pPr>
            <a:endParaRPr lang="id-ID" sz="2916" dirty="0">
              <a:solidFill>
                <a:srgbClr val="153969"/>
              </a:solidFill>
              <a:latin typeface="Roboto"/>
              <a:ea typeface="Roboto"/>
              <a:cs typeface="Roboto"/>
              <a:sym typeface="Roboto"/>
            </a:endParaRPr>
          </a:p>
          <a:p>
            <a:pPr algn="just">
              <a:lnSpc>
                <a:spcPts val="3500"/>
              </a:lnSpc>
            </a:pPr>
            <a:r>
              <a:rPr lang="en-US" sz="2916" dirty="0">
                <a:solidFill>
                  <a:srgbClr val="153969"/>
                </a:solidFill>
                <a:latin typeface="Roboto"/>
                <a:ea typeface="Roboto"/>
                <a:cs typeface="Roboto"/>
                <a:sym typeface="Roboto"/>
              </a:rPr>
              <a:t>However, badminton learning is often teacher-centered and emphasizes repetitive technical drills. As a result, many students understand techniques in isolation but struggle to apply them in real game situations, leading to low enthusiasm and limited engagement during learning activities.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CF1"/>
        </a:solidFill>
        <a:effectLst/>
      </p:bgPr>
    </p:bg>
    <p:spTree>
      <p:nvGrpSpPr>
        <p:cNvPr id="1" name=""/>
        <p:cNvGrpSpPr/>
        <p:nvPr/>
      </p:nvGrpSpPr>
      <p:grpSpPr>
        <a:xfrm>
          <a:off x="0" y="0"/>
          <a:ext cx="0" cy="0"/>
          <a:chOff x="0" y="0"/>
          <a:chExt cx="0" cy="0"/>
        </a:xfrm>
      </p:grpSpPr>
      <p:grpSp>
        <p:nvGrpSpPr>
          <p:cNvPr id="2" name="Group 2"/>
          <p:cNvGrpSpPr/>
          <p:nvPr/>
        </p:nvGrpSpPr>
        <p:grpSpPr>
          <a:xfrm>
            <a:off x="434340" y="4728731"/>
            <a:ext cx="5337419" cy="4623975"/>
            <a:chOff x="0" y="0"/>
            <a:chExt cx="1042567" cy="1103941"/>
          </a:xfrm>
        </p:grpSpPr>
        <p:sp>
          <p:nvSpPr>
            <p:cNvPr id="3" name="Freeform 3"/>
            <p:cNvSpPr/>
            <p:nvPr/>
          </p:nvSpPr>
          <p:spPr>
            <a:xfrm>
              <a:off x="0" y="0"/>
              <a:ext cx="1042567" cy="1103941"/>
            </a:xfrm>
            <a:custGeom>
              <a:avLst/>
              <a:gdLst/>
              <a:ahLst/>
              <a:cxnLst/>
              <a:rect l="l" t="t" r="r" b="b"/>
              <a:pathLst>
                <a:path w="1042567" h="1103941">
                  <a:moveTo>
                    <a:pt x="54718" y="0"/>
                  </a:moveTo>
                  <a:lnTo>
                    <a:pt x="987849" y="0"/>
                  </a:lnTo>
                  <a:cubicBezTo>
                    <a:pt x="1002361" y="0"/>
                    <a:pt x="1016279" y="5765"/>
                    <a:pt x="1026541" y="16027"/>
                  </a:cubicBezTo>
                  <a:cubicBezTo>
                    <a:pt x="1036802" y="26288"/>
                    <a:pt x="1042567" y="40206"/>
                    <a:pt x="1042567" y="54718"/>
                  </a:cubicBezTo>
                  <a:lnTo>
                    <a:pt x="1042567" y="1049223"/>
                  </a:lnTo>
                  <a:cubicBezTo>
                    <a:pt x="1042567" y="1063735"/>
                    <a:pt x="1036802" y="1077653"/>
                    <a:pt x="1026541" y="1087915"/>
                  </a:cubicBezTo>
                  <a:cubicBezTo>
                    <a:pt x="1016279" y="1098176"/>
                    <a:pt x="1002361" y="1103941"/>
                    <a:pt x="987849" y="1103941"/>
                  </a:cubicBezTo>
                  <a:lnTo>
                    <a:pt x="54718" y="1103941"/>
                  </a:lnTo>
                  <a:cubicBezTo>
                    <a:pt x="40206" y="1103941"/>
                    <a:pt x="26288" y="1098176"/>
                    <a:pt x="16027" y="1087915"/>
                  </a:cubicBezTo>
                  <a:cubicBezTo>
                    <a:pt x="5765" y="1077653"/>
                    <a:pt x="0" y="1063735"/>
                    <a:pt x="0" y="1049223"/>
                  </a:cubicBezTo>
                  <a:lnTo>
                    <a:pt x="0" y="54718"/>
                  </a:lnTo>
                  <a:cubicBezTo>
                    <a:pt x="0" y="40206"/>
                    <a:pt x="5765" y="26288"/>
                    <a:pt x="16027" y="16027"/>
                  </a:cubicBezTo>
                  <a:cubicBezTo>
                    <a:pt x="26288" y="5765"/>
                    <a:pt x="40206" y="0"/>
                    <a:pt x="54718" y="0"/>
                  </a:cubicBezTo>
                  <a:close/>
                </a:path>
              </a:pathLst>
            </a:custGeom>
            <a:solidFill>
              <a:srgbClr val="F1EDDC"/>
            </a:solidFill>
          </p:spPr>
        </p:sp>
        <p:sp>
          <p:nvSpPr>
            <p:cNvPr id="4" name="TextBox 4"/>
            <p:cNvSpPr txBox="1"/>
            <p:nvPr/>
          </p:nvSpPr>
          <p:spPr>
            <a:xfrm>
              <a:off x="0" y="-38100"/>
              <a:ext cx="1042567" cy="1142041"/>
            </a:xfrm>
            <a:prstGeom prst="rect">
              <a:avLst/>
            </a:prstGeom>
          </p:spPr>
          <p:txBody>
            <a:bodyPr lIns="47086" tIns="47086" rIns="47086" bIns="47086" rtlCol="0" anchor="ctr"/>
            <a:lstStyle/>
            <a:p>
              <a:pPr algn="ctr">
                <a:lnSpc>
                  <a:spcPts val="2659"/>
                </a:lnSpc>
              </a:pPr>
              <a:endParaRPr/>
            </a:p>
          </p:txBody>
        </p:sp>
      </p:grpSp>
      <p:grpSp>
        <p:nvGrpSpPr>
          <p:cNvPr id="5" name="Group 5"/>
          <p:cNvGrpSpPr/>
          <p:nvPr/>
        </p:nvGrpSpPr>
        <p:grpSpPr>
          <a:xfrm>
            <a:off x="5892059" y="4663030"/>
            <a:ext cx="6051806" cy="5357269"/>
            <a:chOff x="0" y="0"/>
            <a:chExt cx="1044414" cy="1103941"/>
          </a:xfrm>
        </p:grpSpPr>
        <p:sp>
          <p:nvSpPr>
            <p:cNvPr id="6" name="Freeform 6"/>
            <p:cNvSpPr/>
            <p:nvPr/>
          </p:nvSpPr>
          <p:spPr>
            <a:xfrm>
              <a:off x="0" y="0"/>
              <a:ext cx="1044414" cy="1103941"/>
            </a:xfrm>
            <a:custGeom>
              <a:avLst/>
              <a:gdLst/>
              <a:ahLst/>
              <a:cxnLst/>
              <a:rect l="l" t="t" r="r" b="b"/>
              <a:pathLst>
                <a:path w="1044414" h="1103941">
                  <a:moveTo>
                    <a:pt x="54622" y="0"/>
                  </a:moveTo>
                  <a:lnTo>
                    <a:pt x="989792" y="0"/>
                  </a:lnTo>
                  <a:cubicBezTo>
                    <a:pt x="1004279" y="0"/>
                    <a:pt x="1018172" y="5755"/>
                    <a:pt x="1028416" y="15998"/>
                  </a:cubicBezTo>
                  <a:cubicBezTo>
                    <a:pt x="1038659" y="26242"/>
                    <a:pt x="1044414" y="40135"/>
                    <a:pt x="1044414" y="54622"/>
                  </a:cubicBezTo>
                  <a:lnTo>
                    <a:pt x="1044414" y="1049320"/>
                  </a:lnTo>
                  <a:cubicBezTo>
                    <a:pt x="1044414" y="1063806"/>
                    <a:pt x="1038659" y="1077699"/>
                    <a:pt x="1028416" y="1087943"/>
                  </a:cubicBezTo>
                  <a:cubicBezTo>
                    <a:pt x="1018172" y="1098187"/>
                    <a:pt x="1004279" y="1103941"/>
                    <a:pt x="989792" y="1103941"/>
                  </a:cubicBezTo>
                  <a:lnTo>
                    <a:pt x="54622" y="1103941"/>
                  </a:lnTo>
                  <a:cubicBezTo>
                    <a:pt x="40135" y="1103941"/>
                    <a:pt x="26242" y="1098187"/>
                    <a:pt x="15998" y="1087943"/>
                  </a:cubicBezTo>
                  <a:cubicBezTo>
                    <a:pt x="5755" y="1077699"/>
                    <a:pt x="0" y="1063806"/>
                    <a:pt x="0" y="1049320"/>
                  </a:cubicBezTo>
                  <a:lnTo>
                    <a:pt x="0" y="54622"/>
                  </a:lnTo>
                  <a:cubicBezTo>
                    <a:pt x="0" y="40135"/>
                    <a:pt x="5755" y="26242"/>
                    <a:pt x="15998" y="15998"/>
                  </a:cubicBezTo>
                  <a:cubicBezTo>
                    <a:pt x="26242" y="5755"/>
                    <a:pt x="40135" y="0"/>
                    <a:pt x="54622" y="0"/>
                  </a:cubicBezTo>
                  <a:close/>
                </a:path>
              </a:pathLst>
            </a:custGeom>
            <a:solidFill>
              <a:srgbClr val="F1EDDC"/>
            </a:solidFill>
          </p:spPr>
        </p:sp>
        <p:sp>
          <p:nvSpPr>
            <p:cNvPr id="7" name="TextBox 7"/>
            <p:cNvSpPr txBox="1"/>
            <p:nvPr/>
          </p:nvSpPr>
          <p:spPr>
            <a:xfrm>
              <a:off x="0" y="-38100"/>
              <a:ext cx="1044414" cy="1142041"/>
            </a:xfrm>
            <a:prstGeom prst="rect">
              <a:avLst/>
            </a:prstGeom>
          </p:spPr>
          <p:txBody>
            <a:bodyPr lIns="47086" tIns="47086" rIns="47086" bIns="47086" rtlCol="0" anchor="ctr"/>
            <a:lstStyle/>
            <a:p>
              <a:pPr algn="ctr">
                <a:lnSpc>
                  <a:spcPts val="2659"/>
                </a:lnSpc>
              </a:pPr>
              <a:endParaRPr/>
            </a:p>
          </p:txBody>
        </p:sp>
      </p:grpSp>
      <p:grpSp>
        <p:nvGrpSpPr>
          <p:cNvPr id="8" name="Group 8"/>
          <p:cNvGrpSpPr/>
          <p:nvPr/>
        </p:nvGrpSpPr>
        <p:grpSpPr>
          <a:xfrm>
            <a:off x="12160226" y="4830254"/>
            <a:ext cx="5853828" cy="4622177"/>
            <a:chOff x="0" y="0"/>
            <a:chExt cx="1039938" cy="928053"/>
          </a:xfrm>
        </p:grpSpPr>
        <p:sp>
          <p:nvSpPr>
            <p:cNvPr id="9" name="Freeform 9"/>
            <p:cNvSpPr/>
            <p:nvPr/>
          </p:nvSpPr>
          <p:spPr>
            <a:xfrm>
              <a:off x="0" y="0"/>
              <a:ext cx="1039938" cy="928053"/>
            </a:xfrm>
            <a:custGeom>
              <a:avLst/>
              <a:gdLst/>
              <a:ahLst/>
              <a:cxnLst/>
              <a:rect l="l" t="t" r="r" b="b"/>
              <a:pathLst>
                <a:path w="1039938" h="928053">
                  <a:moveTo>
                    <a:pt x="54857" y="0"/>
                  </a:moveTo>
                  <a:lnTo>
                    <a:pt x="985081" y="0"/>
                  </a:lnTo>
                  <a:cubicBezTo>
                    <a:pt x="999630" y="0"/>
                    <a:pt x="1013583" y="5780"/>
                    <a:pt x="1023870" y="16067"/>
                  </a:cubicBezTo>
                  <a:cubicBezTo>
                    <a:pt x="1034158" y="26355"/>
                    <a:pt x="1039938" y="40308"/>
                    <a:pt x="1039938" y="54857"/>
                  </a:cubicBezTo>
                  <a:lnTo>
                    <a:pt x="1039938" y="873196"/>
                  </a:lnTo>
                  <a:cubicBezTo>
                    <a:pt x="1039938" y="887745"/>
                    <a:pt x="1034158" y="901698"/>
                    <a:pt x="1023870" y="911986"/>
                  </a:cubicBezTo>
                  <a:cubicBezTo>
                    <a:pt x="1013583" y="922273"/>
                    <a:pt x="999630" y="928053"/>
                    <a:pt x="985081" y="928053"/>
                  </a:cubicBezTo>
                  <a:lnTo>
                    <a:pt x="54857" y="928053"/>
                  </a:lnTo>
                  <a:cubicBezTo>
                    <a:pt x="40308" y="928053"/>
                    <a:pt x="26355" y="922273"/>
                    <a:pt x="16067" y="911986"/>
                  </a:cubicBezTo>
                  <a:cubicBezTo>
                    <a:pt x="5780" y="901698"/>
                    <a:pt x="0" y="887745"/>
                    <a:pt x="0" y="873196"/>
                  </a:cubicBezTo>
                  <a:lnTo>
                    <a:pt x="0" y="54857"/>
                  </a:lnTo>
                  <a:cubicBezTo>
                    <a:pt x="0" y="40308"/>
                    <a:pt x="5780" y="26355"/>
                    <a:pt x="16067" y="16067"/>
                  </a:cubicBezTo>
                  <a:cubicBezTo>
                    <a:pt x="26355" y="5780"/>
                    <a:pt x="40308" y="0"/>
                    <a:pt x="54857" y="0"/>
                  </a:cubicBezTo>
                  <a:close/>
                </a:path>
              </a:pathLst>
            </a:custGeom>
            <a:solidFill>
              <a:srgbClr val="F1EDDC"/>
            </a:solidFill>
          </p:spPr>
        </p:sp>
        <p:sp>
          <p:nvSpPr>
            <p:cNvPr id="10" name="TextBox 10"/>
            <p:cNvSpPr txBox="1"/>
            <p:nvPr/>
          </p:nvSpPr>
          <p:spPr>
            <a:xfrm>
              <a:off x="0" y="-38100"/>
              <a:ext cx="1039938" cy="966153"/>
            </a:xfrm>
            <a:prstGeom prst="rect">
              <a:avLst/>
            </a:prstGeom>
          </p:spPr>
          <p:txBody>
            <a:bodyPr lIns="47086" tIns="47086" rIns="47086" bIns="47086" rtlCol="0" anchor="ctr"/>
            <a:lstStyle/>
            <a:p>
              <a:pPr algn="ctr">
                <a:lnSpc>
                  <a:spcPts val="2659"/>
                </a:lnSpc>
              </a:pPr>
              <a:endParaRPr/>
            </a:p>
          </p:txBody>
        </p:sp>
      </p:grpSp>
      <p:sp>
        <p:nvSpPr>
          <p:cNvPr id="11" name="Freeform 11"/>
          <p:cNvSpPr/>
          <p:nvPr/>
        </p:nvSpPr>
        <p:spPr>
          <a:xfrm rot="10729465">
            <a:off x="-1999470" y="302158"/>
            <a:ext cx="4317042" cy="4317042"/>
          </a:xfrm>
          <a:custGeom>
            <a:avLst/>
            <a:gdLst/>
            <a:ahLst/>
            <a:cxnLst/>
            <a:rect l="l" t="t" r="r" b="b"/>
            <a:pathLst>
              <a:path w="4317042" h="4317042">
                <a:moveTo>
                  <a:pt x="0" y="0"/>
                </a:moveTo>
                <a:lnTo>
                  <a:pt x="4317042" y="0"/>
                </a:lnTo>
                <a:lnTo>
                  <a:pt x="4317042" y="4317041"/>
                </a:lnTo>
                <a:lnTo>
                  <a:pt x="0" y="4317041"/>
                </a:lnTo>
                <a:lnTo>
                  <a:pt x="0" y="0"/>
                </a:lnTo>
                <a:close/>
              </a:path>
            </a:pathLst>
          </a:custGeom>
          <a:blipFill>
            <a:blip r:embed="rId2">
              <a:alphaModFix amt="30000"/>
              <a:extLst>
                <a:ext uri="{96DAC541-7B7A-43D3-8B79-37D633B846F1}">
                  <asvg:svgBlip xmlns:asvg="http://schemas.microsoft.com/office/drawing/2016/SVG/main" r:embed="rId3"/>
                </a:ext>
              </a:extLst>
            </a:blip>
            <a:stretch>
              <a:fillRect/>
            </a:stretch>
          </a:blipFill>
        </p:spPr>
      </p:sp>
      <p:sp>
        <p:nvSpPr>
          <p:cNvPr id="12" name="Freeform 12"/>
          <p:cNvSpPr/>
          <p:nvPr/>
        </p:nvSpPr>
        <p:spPr>
          <a:xfrm rot="-10800000">
            <a:off x="15082007" y="-2995298"/>
            <a:ext cx="6295395" cy="6295395"/>
          </a:xfrm>
          <a:custGeom>
            <a:avLst/>
            <a:gdLst/>
            <a:ahLst/>
            <a:cxnLst/>
            <a:rect l="l" t="t" r="r" b="b"/>
            <a:pathLst>
              <a:path w="6295395" h="6295395">
                <a:moveTo>
                  <a:pt x="0" y="0"/>
                </a:moveTo>
                <a:lnTo>
                  <a:pt x="6295395" y="0"/>
                </a:lnTo>
                <a:lnTo>
                  <a:pt x="6295395" y="6295396"/>
                </a:lnTo>
                <a:lnTo>
                  <a:pt x="0" y="62953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rot="10729465">
            <a:off x="16034663" y="565897"/>
            <a:ext cx="4390084" cy="4390084"/>
          </a:xfrm>
          <a:custGeom>
            <a:avLst/>
            <a:gdLst/>
            <a:ahLst/>
            <a:cxnLst/>
            <a:rect l="l" t="t" r="r" b="b"/>
            <a:pathLst>
              <a:path w="4390084" h="4390084">
                <a:moveTo>
                  <a:pt x="0" y="0"/>
                </a:moveTo>
                <a:lnTo>
                  <a:pt x="4390083" y="0"/>
                </a:lnTo>
                <a:lnTo>
                  <a:pt x="4390083" y="4390084"/>
                </a:lnTo>
                <a:lnTo>
                  <a:pt x="0" y="4390084"/>
                </a:lnTo>
                <a:lnTo>
                  <a:pt x="0" y="0"/>
                </a:lnTo>
                <a:close/>
              </a:path>
            </a:pathLst>
          </a:custGeom>
          <a:blipFill>
            <a:blip r:embed="rId2">
              <a:alphaModFix amt="30000"/>
              <a:extLst>
                <a:ext uri="{96DAC541-7B7A-43D3-8B79-37D633B846F1}">
                  <asvg:svgBlip xmlns:asvg="http://schemas.microsoft.com/office/drawing/2016/SVG/main" r:embed="rId3"/>
                </a:ext>
              </a:extLst>
            </a:blip>
            <a:stretch>
              <a:fillRect/>
            </a:stretch>
          </a:blipFill>
        </p:spPr>
      </p:sp>
      <p:sp>
        <p:nvSpPr>
          <p:cNvPr id="15" name="Freeform 15"/>
          <p:cNvSpPr/>
          <p:nvPr/>
        </p:nvSpPr>
        <p:spPr>
          <a:xfrm>
            <a:off x="8183412" y="2548512"/>
            <a:ext cx="1921177" cy="1868781"/>
          </a:xfrm>
          <a:custGeom>
            <a:avLst/>
            <a:gdLst/>
            <a:ahLst/>
            <a:cxnLst/>
            <a:rect l="l" t="t" r="r" b="b"/>
            <a:pathLst>
              <a:path w="1921177" h="1868781">
                <a:moveTo>
                  <a:pt x="0" y="0"/>
                </a:moveTo>
                <a:lnTo>
                  <a:pt x="1921176" y="0"/>
                </a:lnTo>
                <a:lnTo>
                  <a:pt x="1921176" y="1868782"/>
                </a:lnTo>
                <a:lnTo>
                  <a:pt x="0" y="18687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6" name="Freeform 16"/>
          <p:cNvSpPr/>
          <p:nvPr/>
        </p:nvSpPr>
        <p:spPr>
          <a:xfrm>
            <a:off x="13418696" y="2486371"/>
            <a:ext cx="2176245" cy="1930923"/>
          </a:xfrm>
          <a:custGeom>
            <a:avLst/>
            <a:gdLst/>
            <a:ahLst/>
            <a:cxnLst/>
            <a:rect l="l" t="t" r="r" b="b"/>
            <a:pathLst>
              <a:path w="2176245" h="1930923">
                <a:moveTo>
                  <a:pt x="0" y="0"/>
                </a:moveTo>
                <a:lnTo>
                  <a:pt x="2176244" y="0"/>
                </a:lnTo>
                <a:lnTo>
                  <a:pt x="2176244" y="1930923"/>
                </a:lnTo>
                <a:lnTo>
                  <a:pt x="0" y="193092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7" name="TextBox 17"/>
          <p:cNvSpPr txBox="1"/>
          <p:nvPr/>
        </p:nvSpPr>
        <p:spPr>
          <a:xfrm>
            <a:off x="5320543" y="1152525"/>
            <a:ext cx="7646914" cy="939804"/>
          </a:xfrm>
          <a:prstGeom prst="rect">
            <a:avLst/>
          </a:prstGeom>
        </p:spPr>
        <p:txBody>
          <a:bodyPr lIns="0" tIns="0" rIns="0" bIns="0" rtlCol="0" anchor="t">
            <a:spAutoFit/>
          </a:bodyPr>
          <a:lstStyle/>
          <a:p>
            <a:pPr algn="ctr">
              <a:lnSpc>
                <a:spcPts val="7000"/>
              </a:lnSpc>
            </a:pPr>
            <a:r>
              <a:rPr lang="en-US" sz="7000" b="1">
                <a:solidFill>
                  <a:srgbClr val="153969"/>
                </a:solidFill>
                <a:latin typeface="Montserrat Bold"/>
                <a:ea typeface="Montserrat Bold"/>
                <a:cs typeface="Montserrat Bold"/>
                <a:sym typeface="Montserrat Bold"/>
              </a:rPr>
              <a:t>Research Gap</a:t>
            </a:r>
          </a:p>
        </p:txBody>
      </p:sp>
      <p:sp>
        <p:nvSpPr>
          <p:cNvPr id="18" name="TextBox 18"/>
          <p:cNvSpPr txBox="1"/>
          <p:nvPr/>
        </p:nvSpPr>
        <p:spPr>
          <a:xfrm>
            <a:off x="694520" y="4986188"/>
            <a:ext cx="5080664" cy="3975447"/>
          </a:xfrm>
          <a:prstGeom prst="rect">
            <a:avLst/>
          </a:prstGeom>
        </p:spPr>
        <p:txBody>
          <a:bodyPr wrap="square" lIns="0" tIns="0" rIns="0" bIns="0" rtlCol="0" anchor="t">
            <a:spAutoFit/>
          </a:bodyPr>
          <a:lstStyle/>
          <a:p>
            <a:pPr algn="ctr">
              <a:lnSpc>
                <a:spcPts val="3119"/>
              </a:lnSpc>
            </a:pPr>
            <a:r>
              <a:rPr lang="en-US" sz="2599" dirty="0">
                <a:solidFill>
                  <a:srgbClr val="153969"/>
                </a:solidFill>
                <a:latin typeface="Roboto"/>
                <a:ea typeface="Roboto"/>
                <a:cs typeface="Roboto"/>
                <a:sym typeface="Roboto"/>
              </a:rPr>
              <a:t>Research on game-based learning has demonstrated that tactical approaches contribute positively to physical education. Previous studies reported that the Tactical Games Model improves students' self-confidence, physical activity enjoyment, learning motivation, and badminton learning outcomes.</a:t>
            </a:r>
          </a:p>
        </p:txBody>
      </p:sp>
      <p:sp>
        <p:nvSpPr>
          <p:cNvPr id="19" name="TextBox 19"/>
          <p:cNvSpPr txBox="1"/>
          <p:nvPr/>
        </p:nvSpPr>
        <p:spPr>
          <a:xfrm>
            <a:off x="6108420" y="4830182"/>
            <a:ext cx="5804591" cy="5146526"/>
          </a:xfrm>
          <a:prstGeom prst="rect">
            <a:avLst/>
          </a:prstGeom>
        </p:spPr>
        <p:txBody>
          <a:bodyPr wrap="square" lIns="0" tIns="0" rIns="0" bIns="0" rtlCol="0" anchor="t">
            <a:spAutoFit/>
          </a:bodyPr>
          <a:lstStyle/>
          <a:p>
            <a:pPr algn="ctr">
              <a:lnSpc>
                <a:spcPts val="3119"/>
              </a:lnSpc>
            </a:pPr>
            <a:r>
              <a:rPr lang="en-US" sz="2599" dirty="0">
                <a:solidFill>
                  <a:srgbClr val="153969"/>
                </a:solidFill>
                <a:latin typeface="Roboto"/>
                <a:ea typeface="Roboto"/>
                <a:cs typeface="Roboto"/>
                <a:sym typeface="Roboto"/>
              </a:rPr>
              <a:t>However, previous studies have primarily focused on learning outcomes and motivation, while evidence regarding the implementation of a tactical approach to improve students' enthusiasm for learning badminton through Classroom Action Research at the senior high school level remains limited. More contextual evidence is needed to explain how this approach influences students' engagement during the learning process.</a:t>
            </a:r>
          </a:p>
        </p:txBody>
      </p:sp>
      <p:sp>
        <p:nvSpPr>
          <p:cNvPr id="20" name="TextBox 20"/>
          <p:cNvSpPr txBox="1"/>
          <p:nvPr/>
        </p:nvSpPr>
        <p:spPr>
          <a:xfrm>
            <a:off x="12725400" y="5336819"/>
            <a:ext cx="4513347" cy="3180358"/>
          </a:xfrm>
          <a:prstGeom prst="rect">
            <a:avLst/>
          </a:prstGeom>
        </p:spPr>
        <p:txBody>
          <a:bodyPr lIns="0" tIns="0" rIns="0" bIns="0" rtlCol="0" anchor="t">
            <a:spAutoFit/>
          </a:bodyPr>
          <a:lstStyle/>
          <a:p>
            <a:pPr algn="ctr">
              <a:lnSpc>
                <a:spcPts val="3119"/>
              </a:lnSpc>
            </a:pPr>
            <a:r>
              <a:rPr lang="en-US" sz="2599" dirty="0">
                <a:solidFill>
                  <a:srgbClr val="153969"/>
                </a:solidFill>
                <a:latin typeface="Roboto"/>
                <a:ea typeface="Roboto"/>
                <a:cs typeface="Roboto"/>
                <a:sym typeface="Roboto"/>
              </a:rPr>
              <a:t>Therefore, this study aims to describe the implementation of a tactical approach model to enhance the enthusiasm for learning badminton among Grade X students at SMAN 2 Subang through classroom action research.</a:t>
            </a:r>
          </a:p>
        </p:txBody>
      </p:sp>
      <p:sp>
        <p:nvSpPr>
          <p:cNvPr id="21" name="Freeform 21"/>
          <p:cNvSpPr/>
          <p:nvPr/>
        </p:nvSpPr>
        <p:spPr>
          <a:xfrm>
            <a:off x="-66550" y="-66551"/>
            <a:ext cx="2185892" cy="4604667"/>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dirty="0"/>
          </a:p>
        </p:txBody>
      </p:sp>
      <p:grpSp>
        <p:nvGrpSpPr>
          <p:cNvPr id="22" name="Group 22"/>
          <p:cNvGrpSpPr/>
          <p:nvPr/>
        </p:nvGrpSpPr>
        <p:grpSpPr>
          <a:xfrm>
            <a:off x="434340" y="559594"/>
            <a:ext cx="1923469" cy="561880"/>
            <a:chOff x="0" y="0"/>
            <a:chExt cx="2564625" cy="749173"/>
          </a:xfrm>
        </p:grpSpPr>
        <p:sp>
          <p:nvSpPr>
            <p:cNvPr id="23" name="Freeform 23"/>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12"/>
              <a:stretch>
                <a:fillRect/>
              </a:stretch>
            </a:blipFill>
          </p:spPr>
        </p:sp>
      </p:grpSp>
      <p:grpSp>
        <p:nvGrpSpPr>
          <p:cNvPr id="24" name="Group 24"/>
          <p:cNvGrpSpPr/>
          <p:nvPr/>
        </p:nvGrpSpPr>
        <p:grpSpPr>
          <a:xfrm>
            <a:off x="2354170" y="594836"/>
            <a:ext cx="880720" cy="470411"/>
            <a:chOff x="0" y="0"/>
            <a:chExt cx="1174293" cy="627215"/>
          </a:xfrm>
        </p:grpSpPr>
        <p:sp>
          <p:nvSpPr>
            <p:cNvPr id="25" name="Freeform 25"/>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13"/>
              <a:stretch>
                <a:fillRect r="-4" b="6"/>
              </a:stretch>
            </a:blipFill>
          </p:spPr>
        </p:sp>
      </p:grpSp>
      <p:grpSp>
        <p:nvGrpSpPr>
          <p:cNvPr id="26" name="Group 26"/>
          <p:cNvGrpSpPr/>
          <p:nvPr/>
        </p:nvGrpSpPr>
        <p:grpSpPr>
          <a:xfrm>
            <a:off x="3326663" y="416881"/>
            <a:ext cx="810158" cy="368494"/>
            <a:chOff x="0" y="0"/>
            <a:chExt cx="1080211" cy="491325"/>
          </a:xfrm>
        </p:grpSpPr>
        <p:sp>
          <p:nvSpPr>
            <p:cNvPr id="27" name="Freeform 27"/>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4"/>
              <a:stretch>
                <a:fillRect l="-36051" r="-34586" b="-150333"/>
              </a:stretch>
            </a:blipFill>
          </p:spPr>
        </p:sp>
      </p:grpSp>
      <p:sp>
        <p:nvSpPr>
          <p:cNvPr id="28" name="TextBox 28"/>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grpSp>
        <p:nvGrpSpPr>
          <p:cNvPr id="29" name="Group 29"/>
          <p:cNvGrpSpPr/>
          <p:nvPr/>
        </p:nvGrpSpPr>
        <p:grpSpPr>
          <a:xfrm>
            <a:off x="4233891" y="529285"/>
            <a:ext cx="726529" cy="621992"/>
            <a:chOff x="0" y="0"/>
            <a:chExt cx="968705" cy="829323"/>
          </a:xfrm>
        </p:grpSpPr>
        <p:sp>
          <p:nvSpPr>
            <p:cNvPr id="30" name="Freeform 30"/>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15"/>
              <a:stretch>
                <a:fillRect r="5" b="-1"/>
              </a:stretch>
            </a:blipFill>
          </p:spPr>
        </p:sp>
      </p:grpSp>
      <p:grpSp>
        <p:nvGrpSpPr>
          <p:cNvPr id="31" name="Group 31"/>
          <p:cNvGrpSpPr/>
          <p:nvPr/>
        </p:nvGrpSpPr>
        <p:grpSpPr>
          <a:xfrm>
            <a:off x="5032143" y="469830"/>
            <a:ext cx="739597" cy="718690"/>
            <a:chOff x="0" y="0"/>
            <a:chExt cx="986130" cy="958253"/>
          </a:xfrm>
        </p:grpSpPr>
        <p:sp>
          <p:nvSpPr>
            <p:cNvPr id="32" name="Freeform 32"/>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16"/>
              <a:stretch>
                <a:fillRect r="2" b="-3"/>
              </a:stretch>
            </a:blipFill>
          </p:spPr>
        </p:sp>
      </p:grpSp>
      <p:sp>
        <p:nvSpPr>
          <p:cNvPr id="37" name="Freeform 14">
            <a:extLst>
              <a:ext uri="{FF2B5EF4-FFF2-40B4-BE49-F238E27FC236}">
                <a16:creationId xmlns:a16="http://schemas.microsoft.com/office/drawing/2014/main" id="{91FACB52-2833-4827-A4CD-D89A46248232}"/>
              </a:ext>
            </a:extLst>
          </p:cNvPr>
          <p:cNvSpPr/>
          <p:nvPr/>
        </p:nvSpPr>
        <p:spPr>
          <a:xfrm>
            <a:off x="2809077" y="2359894"/>
            <a:ext cx="1847919" cy="2057400"/>
          </a:xfrm>
          <a:custGeom>
            <a:avLst/>
            <a:gdLst/>
            <a:ahLst/>
            <a:cxnLst/>
            <a:rect l="l" t="t" r="r" b="b"/>
            <a:pathLst>
              <a:path w="1847919" h="2057400">
                <a:moveTo>
                  <a:pt x="0" y="0"/>
                </a:moveTo>
                <a:lnTo>
                  <a:pt x="1847919" y="0"/>
                </a:lnTo>
                <a:lnTo>
                  <a:pt x="1847919" y="2057400"/>
                </a:lnTo>
                <a:lnTo>
                  <a:pt x="0" y="20574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CF4"/>
        </a:solidFill>
        <a:effectLst/>
      </p:bgPr>
    </p:bg>
    <p:spTree>
      <p:nvGrpSpPr>
        <p:cNvPr id="1" name=""/>
        <p:cNvGrpSpPr/>
        <p:nvPr/>
      </p:nvGrpSpPr>
      <p:grpSpPr>
        <a:xfrm>
          <a:off x="0" y="0"/>
          <a:ext cx="0" cy="0"/>
          <a:chOff x="0" y="0"/>
          <a:chExt cx="0" cy="0"/>
        </a:xfrm>
      </p:grpSpPr>
      <p:sp>
        <p:nvSpPr>
          <p:cNvPr id="2" name="TextBox 2"/>
          <p:cNvSpPr txBox="1"/>
          <p:nvPr/>
        </p:nvSpPr>
        <p:spPr>
          <a:xfrm>
            <a:off x="3873785" y="1868016"/>
            <a:ext cx="9672364" cy="859155"/>
          </a:xfrm>
          <a:prstGeom prst="rect">
            <a:avLst/>
          </a:prstGeom>
        </p:spPr>
        <p:txBody>
          <a:bodyPr lIns="0" tIns="0" rIns="0" bIns="0" rtlCol="0" anchor="t">
            <a:spAutoFit/>
          </a:bodyPr>
          <a:lstStyle/>
          <a:p>
            <a:pPr>
              <a:lnSpc>
                <a:spcPts val="6660"/>
              </a:lnSpc>
            </a:pPr>
            <a:r>
              <a:rPr lang="en-US" sz="6000" b="1" dirty="0">
                <a:solidFill>
                  <a:srgbClr val="343434"/>
                </a:solidFill>
                <a:latin typeface="Proxima Nova Heavy"/>
                <a:ea typeface="Proxima Nova Heavy"/>
                <a:cs typeface="Proxima Nova Heavy"/>
                <a:sym typeface="Proxima Nova Heavy"/>
              </a:rPr>
              <a:t>RESEARCH METHODS</a:t>
            </a:r>
          </a:p>
        </p:txBody>
      </p:sp>
      <p:grpSp>
        <p:nvGrpSpPr>
          <p:cNvPr id="3" name="Group 3"/>
          <p:cNvGrpSpPr/>
          <p:nvPr/>
        </p:nvGrpSpPr>
        <p:grpSpPr>
          <a:xfrm>
            <a:off x="1629895" y="3292202"/>
            <a:ext cx="7623064" cy="2631222"/>
            <a:chOff x="0" y="0"/>
            <a:chExt cx="2501555" cy="863452"/>
          </a:xfrm>
        </p:grpSpPr>
        <p:sp>
          <p:nvSpPr>
            <p:cNvPr id="4" name="Freeform 4"/>
            <p:cNvSpPr/>
            <p:nvPr/>
          </p:nvSpPr>
          <p:spPr>
            <a:xfrm>
              <a:off x="0" y="0"/>
              <a:ext cx="2501555" cy="863451"/>
            </a:xfrm>
            <a:custGeom>
              <a:avLst/>
              <a:gdLst/>
              <a:ahLst/>
              <a:cxnLst/>
              <a:rect l="l" t="t" r="r" b="b"/>
              <a:pathLst>
                <a:path w="2501555" h="863451">
                  <a:moveTo>
                    <a:pt x="49764" y="0"/>
                  </a:moveTo>
                  <a:lnTo>
                    <a:pt x="2451791" y="0"/>
                  </a:lnTo>
                  <a:cubicBezTo>
                    <a:pt x="2464989" y="0"/>
                    <a:pt x="2477647" y="5243"/>
                    <a:pt x="2486979" y="14576"/>
                  </a:cubicBezTo>
                  <a:cubicBezTo>
                    <a:pt x="2496312" y="23908"/>
                    <a:pt x="2501555" y="36566"/>
                    <a:pt x="2501555" y="49764"/>
                  </a:cubicBezTo>
                  <a:lnTo>
                    <a:pt x="2501555" y="813687"/>
                  </a:lnTo>
                  <a:cubicBezTo>
                    <a:pt x="2501555" y="826886"/>
                    <a:pt x="2496312" y="839543"/>
                    <a:pt x="2486979" y="848876"/>
                  </a:cubicBezTo>
                  <a:cubicBezTo>
                    <a:pt x="2477647" y="858208"/>
                    <a:pt x="2464989" y="863451"/>
                    <a:pt x="2451791" y="863451"/>
                  </a:cubicBezTo>
                  <a:lnTo>
                    <a:pt x="49764" y="863451"/>
                  </a:lnTo>
                  <a:cubicBezTo>
                    <a:pt x="36566" y="863451"/>
                    <a:pt x="23908" y="858208"/>
                    <a:pt x="14576" y="848876"/>
                  </a:cubicBezTo>
                  <a:cubicBezTo>
                    <a:pt x="5243" y="839543"/>
                    <a:pt x="0" y="826886"/>
                    <a:pt x="0" y="813687"/>
                  </a:cubicBezTo>
                  <a:lnTo>
                    <a:pt x="0" y="49764"/>
                  </a:lnTo>
                  <a:cubicBezTo>
                    <a:pt x="0" y="36566"/>
                    <a:pt x="5243" y="23908"/>
                    <a:pt x="14576" y="14576"/>
                  </a:cubicBezTo>
                  <a:cubicBezTo>
                    <a:pt x="23908" y="5243"/>
                    <a:pt x="36566" y="0"/>
                    <a:pt x="49764" y="0"/>
                  </a:cubicBezTo>
                  <a:close/>
                </a:path>
              </a:pathLst>
            </a:custGeom>
            <a:solidFill>
              <a:srgbClr val="F1EDDC"/>
            </a:solidFill>
          </p:spPr>
        </p:sp>
        <p:sp>
          <p:nvSpPr>
            <p:cNvPr id="5" name="TextBox 5"/>
            <p:cNvSpPr txBox="1"/>
            <p:nvPr/>
          </p:nvSpPr>
          <p:spPr>
            <a:xfrm>
              <a:off x="0" y="-38100"/>
              <a:ext cx="2501555" cy="901552"/>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9839903" y="3292202"/>
            <a:ext cx="7623064" cy="2693753"/>
            <a:chOff x="0" y="0"/>
            <a:chExt cx="2501555" cy="883971"/>
          </a:xfrm>
        </p:grpSpPr>
        <p:sp>
          <p:nvSpPr>
            <p:cNvPr id="7" name="Freeform 7"/>
            <p:cNvSpPr/>
            <p:nvPr/>
          </p:nvSpPr>
          <p:spPr>
            <a:xfrm>
              <a:off x="0" y="0"/>
              <a:ext cx="2501555" cy="883971"/>
            </a:xfrm>
            <a:custGeom>
              <a:avLst/>
              <a:gdLst/>
              <a:ahLst/>
              <a:cxnLst/>
              <a:rect l="l" t="t" r="r" b="b"/>
              <a:pathLst>
                <a:path w="2501555" h="883971">
                  <a:moveTo>
                    <a:pt x="49764" y="0"/>
                  </a:moveTo>
                  <a:lnTo>
                    <a:pt x="2451791" y="0"/>
                  </a:lnTo>
                  <a:cubicBezTo>
                    <a:pt x="2464989" y="0"/>
                    <a:pt x="2477647" y="5243"/>
                    <a:pt x="2486979" y="14576"/>
                  </a:cubicBezTo>
                  <a:cubicBezTo>
                    <a:pt x="2496312" y="23908"/>
                    <a:pt x="2501555" y="36566"/>
                    <a:pt x="2501555" y="49764"/>
                  </a:cubicBezTo>
                  <a:lnTo>
                    <a:pt x="2501555" y="834207"/>
                  </a:lnTo>
                  <a:cubicBezTo>
                    <a:pt x="2501555" y="861691"/>
                    <a:pt x="2479275" y="883971"/>
                    <a:pt x="2451791" y="883971"/>
                  </a:cubicBezTo>
                  <a:lnTo>
                    <a:pt x="49764" y="883971"/>
                  </a:lnTo>
                  <a:cubicBezTo>
                    <a:pt x="36566" y="883971"/>
                    <a:pt x="23908" y="878728"/>
                    <a:pt x="14576" y="869396"/>
                  </a:cubicBezTo>
                  <a:cubicBezTo>
                    <a:pt x="5243" y="860063"/>
                    <a:pt x="0" y="847405"/>
                    <a:pt x="0" y="834207"/>
                  </a:cubicBezTo>
                  <a:lnTo>
                    <a:pt x="0" y="49764"/>
                  </a:lnTo>
                  <a:cubicBezTo>
                    <a:pt x="0" y="36566"/>
                    <a:pt x="5243" y="23908"/>
                    <a:pt x="14576" y="14576"/>
                  </a:cubicBezTo>
                  <a:cubicBezTo>
                    <a:pt x="23908" y="5243"/>
                    <a:pt x="36566" y="0"/>
                    <a:pt x="49764" y="0"/>
                  </a:cubicBezTo>
                  <a:close/>
                </a:path>
              </a:pathLst>
            </a:custGeom>
            <a:solidFill>
              <a:srgbClr val="F1EDDC"/>
            </a:solidFill>
          </p:spPr>
        </p:sp>
        <p:sp>
          <p:nvSpPr>
            <p:cNvPr id="8" name="TextBox 8"/>
            <p:cNvSpPr txBox="1"/>
            <p:nvPr/>
          </p:nvSpPr>
          <p:spPr>
            <a:xfrm>
              <a:off x="0" y="-38100"/>
              <a:ext cx="2501555" cy="922071"/>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804095" y="6827588"/>
            <a:ext cx="7623064" cy="2850194"/>
            <a:chOff x="0" y="0"/>
            <a:chExt cx="2501555" cy="935308"/>
          </a:xfrm>
        </p:grpSpPr>
        <p:sp>
          <p:nvSpPr>
            <p:cNvPr id="10" name="Freeform 10"/>
            <p:cNvSpPr/>
            <p:nvPr/>
          </p:nvSpPr>
          <p:spPr>
            <a:xfrm>
              <a:off x="0" y="0"/>
              <a:ext cx="2501555" cy="935308"/>
            </a:xfrm>
            <a:custGeom>
              <a:avLst/>
              <a:gdLst/>
              <a:ahLst/>
              <a:cxnLst/>
              <a:rect l="l" t="t" r="r" b="b"/>
              <a:pathLst>
                <a:path w="2501555" h="935308">
                  <a:moveTo>
                    <a:pt x="49764" y="0"/>
                  </a:moveTo>
                  <a:lnTo>
                    <a:pt x="2451791" y="0"/>
                  </a:lnTo>
                  <a:cubicBezTo>
                    <a:pt x="2464989" y="0"/>
                    <a:pt x="2477647" y="5243"/>
                    <a:pt x="2486979" y="14576"/>
                  </a:cubicBezTo>
                  <a:cubicBezTo>
                    <a:pt x="2496312" y="23908"/>
                    <a:pt x="2501555" y="36566"/>
                    <a:pt x="2501555" y="49764"/>
                  </a:cubicBezTo>
                  <a:lnTo>
                    <a:pt x="2501555" y="885544"/>
                  </a:lnTo>
                  <a:cubicBezTo>
                    <a:pt x="2501555" y="898743"/>
                    <a:pt x="2496312" y="911400"/>
                    <a:pt x="2486979" y="920733"/>
                  </a:cubicBezTo>
                  <a:cubicBezTo>
                    <a:pt x="2477647" y="930065"/>
                    <a:pt x="2464989" y="935308"/>
                    <a:pt x="2451791" y="935308"/>
                  </a:cubicBezTo>
                  <a:lnTo>
                    <a:pt x="49764" y="935308"/>
                  </a:lnTo>
                  <a:cubicBezTo>
                    <a:pt x="22280" y="935308"/>
                    <a:pt x="0" y="913028"/>
                    <a:pt x="0" y="885544"/>
                  </a:cubicBezTo>
                  <a:lnTo>
                    <a:pt x="0" y="49764"/>
                  </a:lnTo>
                  <a:cubicBezTo>
                    <a:pt x="0" y="36566"/>
                    <a:pt x="5243" y="23908"/>
                    <a:pt x="14576" y="14576"/>
                  </a:cubicBezTo>
                  <a:cubicBezTo>
                    <a:pt x="23908" y="5243"/>
                    <a:pt x="36566" y="0"/>
                    <a:pt x="49764" y="0"/>
                  </a:cubicBezTo>
                  <a:close/>
                </a:path>
              </a:pathLst>
            </a:custGeom>
            <a:solidFill>
              <a:srgbClr val="F1EDDC"/>
            </a:solidFill>
          </p:spPr>
        </p:sp>
        <p:sp>
          <p:nvSpPr>
            <p:cNvPr id="11" name="TextBox 11"/>
            <p:cNvSpPr txBox="1"/>
            <p:nvPr/>
          </p:nvSpPr>
          <p:spPr>
            <a:xfrm>
              <a:off x="0" y="-38100"/>
              <a:ext cx="2501555" cy="973408"/>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10014104" y="6799013"/>
            <a:ext cx="7623064" cy="2878769"/>
            <a:chOff x="0" y="0"/>
            <a:chExt cx="2501555" cy="944685"/>
          </a:xfrm>
        </p:grpSpPr>
        <p:sp>
          <p:nvSpPr>
            <p:cNvPr id="13" name="Freeform 13"/>
            <p:cNvSpPr/>
            <p:nvPr/>
          </p:nvSpPr>
          <p:spPr>
            <a:xfrm>
              <a:off x="0" y="0"/>
              <a:ext cx="2501555" cy="944685"/>
            </a:xfrm>
            <a:custGeom>
              <a:avLst/>
              <a:gdLst/>
              <a:ahLst/>
              <a:cxnLst/>
              <a:rect l="l" t="t" r="r" b="b"/>
              <a:pathLst>
                <a:path w="2501555" h="944685">
                  <a:moveTo>
                    <a:pt x="49764" y="0"/>
                  </a:moveTo>
                  <a:lnTo>
                    <a:pt x="2451791" y="0"/>
                  </a:lnTo>
                  <a:cubicBezTo>
                    <a:pt x="2464989" y="0"/>
                    <a:pt x="2477647" y="5243"/>
                    <a:pt x="2486979" y="14576"/>
                  </a:cubicBezTo>
                  <a:cubicBezTo>
                    <a:pt x="2496312" y="23908"/>
                    <a:pt x="2501555" y="36566"/>
                    <a:pt x="2501555" y="49764"/>
                  </a:cubicBezTo>
                  <a:lnTo>
                    <a:pt x="2501555" y="894921"/>
                  </a:lnTo>
                  <a:cubicBezTo>
                    <a:pt x="2501555" y="922405"/>
                    <a:pt x="2479275" y="944685"/>
                    <a:pt x="2451791" y="944685"/>
                  </a:cubicBezTo>
                  <a:lnTo>
                    <a:pt x="49764" y="944685"/>
                  </a:lnTo>
                  <a:cubicBezTo>
                    <a:pt x="36566" y="944685"/>
                    <a:pt x="23908" y="939442"/>
                    <a:pt x="14576" y="930110"/>
                  </a:cubicBezTo>
                  <a:cubicBezTo>
                    <a:pt x="5243" y="920777"/>
                    <a:pt x="0" y="908120"/>
                    <a:pt x="0" y="894921"/>
                  </a:cubicBezTo>
                  <a:lnTo>
                    <a:pt x="0" y="49764"/>
                  </a:lnTo>
                  <a:cubicBezTo>
                    <a:pt x="0" y="36566"/>
                    <a:pt x="5243" y="23908"/>
                    <a:pt x="14576" y="14576"/>
                  </a:cubicBezTo>
                  <a:cubicBezTo>
                    <a:pt x="23908" y="5243"/>
                    <a:pt x="36566" y="0"/>
                    <a:pt x="49764" y="0"/>
                  </a:cubicBezTo>
                  <a:close/>
                </a:path>
              </a:pathLst>
            </a:custGeom>
            <a:solidFill>
              <a:srgbClr val="F1EDDC"/>
            </a:solidFill>
          </p:spPr>
        </p:sp>
        <p:sp>
          <p:nvSpPr>
            <p:cNvPr id="14" name="TextBox 14"/>
            <p:cNvSpPr txBox="1"/>
            <p:nvPr/>
          </p:nvSpPr>
          <p:spPr>
            <a:xfrm>
              <a:off x="0" y="-38100"/>
              <a:ext cx="2501555" cy="982785"/>
            </a:xfrm>
            <a:prstGeom prst="rect">
              <a:avLst/>
            </a:prstGeom>
          </p:spPr>
          <p:txBody>
            <a:bodyPr lIns="50800" tIns="50800" rIns="50800" bIns="50800" rtlCol="0" anchor="ctr"/>
            <a:lstStyle/>
            <a:p>
              <a:pPr algn="ctr">
                <a:lnSpc>
                  <a:spcPts val="2659"/>
                </a:lnSpc>
                <a:spcBef>
                  <a:spcPct val="0"/>
                </a:spcBef>
              </a:pPr>
              <a:endParaRPr/>
            </a:p>
          </p:txBody>
        </p:sp>
      </p:grpSp>
      <p:sp>
        <p:nvSpPr>
          <p:cNvPr id="15" name="TextBox 15"/>
          <p:cNvSpPr txBox="1"/>
          <p:nvPr/>
        </p:nvSpPr>
        <p:spPr>
          <a:xfrm>
            <a:off x="1724587" y="3962082"/>
            <a:ext cx="7267013" cy="1831142"/>
          </a:xfrm>
          <a:prstGeom prst="rect">
            <a:avLst/>
          </a:prstGeom>
        </p:spPr>
        <p:txBody>
          <a:bodyPr wrap="square" lIns="0" tIns="0" rIns="0" bIns="0" rtlCol="0" anchor="t">
            <a:spAutoFit/>
          </a:bodyPr>
          <a:lstStyle/>
          <a:p>
            <a:pPr algn="just">
              <a:lnSpc>
                <a:spcPts val="2866"/>
              </a:lnSpc>
            </a:pPr>
            <a:r>
              <a:rPr lang="en-US" dirty="0">
                <a:solidFill>
                  <a:srgbClr val="343434"/>
                </a:solidFill>
                <a:latin typeface="Poppins"/>
                <a:ea typeface="Poppins"/>
                <a:cs typeface="Poppins"/>
                <a:sym typeface="Poppins"/>
              </a:rPr>
              <a:t>This study employs Classroom Action Research (CAR) based on the Kemmis and McTaggart model, comprising the stages of planning, action implementation, observation, and reflection. The research was conducted through a pre-cycle, Cycle I, and Cycle II to improve the learning process incrementally.</a:t>
            </a:r>
          </a:p>
        </p:txBody>
      </p:sp>
      <p:sp>
        <p:nvSpPr>
          <p:cNvPr id="16" name="TextBox 16"/>
          <p:cNvSpPr txBox="1"/>
          <p:nvPr/>
        </p:nvSpPr>
        <p:spPr>
          <a:xfrm>
            <a:off x="9927003" y="3993266"/>
            <a:ext cx="7448864" cy="1713290"/>
          </a:xfrm>
          <a:prstGeom prst="rect">
            <a:avLst/>
          </a:prstGeom>
        </p:spPr>
        <p:txBody>
          <a:bodyPr lIns="0" tIns="0" rIns="0" bIns="0" rtlCol="0" anchor="t">
            <a:spAutoFit/>
          </a:bodyPr>
          <a:lstStyle/>
          <a:p>
            <a:pPr algn="just">
              <a:lnSpc>
                <a:spcPts val="2677"/>
              </a:lnSpc>
            </a:pPr>
            <a:r>
              <a:rPr lang="en-US" sz="1912" dirty="0">
                <a:solidFill>
                  <a:srgbClr val="343434"/>
                </a:solidFill>
                <a:latin typeface="Poppins"/>
                <a:ea typeface="Poppins"/>
                <a:cs typeface="Poppins"/>
                <a:sym typeface="Poppins"/>
              </a:rPr>
              <a:t>The research instrument consisted of a learning enthusiasm observation sheet comprising seven indicators: attention, active engagement, perseverance, resilience (not giving up easily), participation, involvement in the game, and application of tactics.</a:t>
            </a:r>
          </a:p>
        </p:txBody>
      </p:sp>
      <p:sp>
        <p:nvSpPr>
          <p:cNvPr id="17" name="TextBox 17"/>
          <p:cNvSpPr txBox="1"/>
          <p:nvPr/>
        </p:nvSpPr>
        <p:spPr>
          <a:xfrm>
            <a:off x="1926450" y="7220098"/>
            <a:ext cx="7233472" cy="1569853"/>
          </a:xfrm>
          <a:prstGeom prst="rect">
            <a:avLst/>
          </a:prstGeom>
        </p:spPr>
        <p:txBody>
          <a:bodyPr lIns="0" tIns="0" rIns="0" bIns="0" rtlCol="0" anchor="t">
            <a:spAutoFit/>
          </a:bodyPr>
          <a:lstStyle/>
          <a:p>
            <a:pPr algn="just">
              <a:lnSpc>
                <a:spcPts val="3082"/>
              </a:lnSpc>
            </a:pPr>
            <a:r>
              <a:rPr lang="en-US" sz="2202" dirty="0">
                <a:solidFill>
                  <a:srgbClr val="343434"/>
                </a:solidFill>
                <a:latin typeface="Poppins"/>
                <a:ea typeface="Poppins"/>
                <a:cs typeface="Poppins"/>
                <a:sym typeface="Poppins"/>
              </a:rPr>
              <a:t>The research subjects were 43 Grade X students at SMAN 2 Subang, selected based on the need to improve the badminton learning process through the use of a tactical approach model..</a:t>
            </a:r>
          </a:p>
        </p:txBody>
      </p:sp>
      <p:sp>
        <p:nvSpPr>
          <p:cNvPr id="18" name="TextBox 18"/>
          <p:cNvSpPr txBox="1"/>
          <p:nvPr/>
        </p:nvSpPr>
        <p:spPr>
          <a:xfrm>
            <a:off x="10223633" y="7055044"/>
            <a:ext cx="6855604" cy="2364943"/>
          </a:xfrm>
          <a:prstGeom prst="rect">
            <a:avLst/>
          </a:prstGeom>
        </p:spPr>
        <p:txBody>
          <a:bodyPr lIns="0" tIns="0" rIns="0" bIns="0" rtlCol="0" anchor="t">
            <a:spAutoFit/>
          </a:bodyPr>
          <a:lstStyle/>
          <a:p>
            <a:pPr algn="just">
              <a:lnSpc>
                <a:spcPts val="3081"/>
              </a:lnSpc>
            </a:pPr>
            <a:r>
              <a:rPr lang="en-US" sz="2201" dirty="0">
                <a:solidFill>
                  <a:srgbClr val="343434"/>
                </a:solidFill>
                <a:latin typeface="Poppins"/>
                <a:ea typeface="Poppins"/>
                <a:cs typeface="Poppins"/>
                <a:sym typeface="Poppins"/>
              </a:rPr>
              <a:t>The data were analyzed using quantitative descriptive analysis, encompassing the calculation of mean scores, percentages, categories, and frequency distributions, as well as the improvement in results from the pre-cycle stage to Cycle II..</a:t>
            </a:r>
          </a:p>
        </p:txBody>
      </p:sp>
      <p:grpSp>
        <p:nvGrpSpPr>
          <p:cNvPr id="19" name="Group 19"/>
          <p:cNvGrpSpPr/>
          <p:nvPr/>
        </p:nvGrpSpPr>
        <p:grpSpPr>
          <a:xfrm>
            <a:off x="1281493" y="3070071"/>
            <a:ext cx="4647098" cy="746384"/>
            <a:chOff x="0" y="0"/>
            <a:chExt cx="1906948" cy="306280"/>
          </a:xfrm>
        </p:grpSpPr>
        <p:sp>
          <p:nvSpPr>
            <p:cNvPr id="20" name="Freeform 20"/>
            <p:cNvSpPr/>
            <p:nvPr/>
          </p:nvSpPr>
          <p:spPr>
            <a:xfrm>
              <a:off x="0" y="0"/>
              <a:ext cx="1906948" cy="306280"/>
            </a:xfrm>
            <a:custGeom>
              <a:avLst/>
              <a:gdLst/>
              <a:ahLst/>
              <a:cxnLst/>
              <a:rect l="l" t="t" r="r" b="b"/>
              <a:pathLst>
                <a:path w="1906948" h="306280">
                  <a:moveTo>
                    <a:pt x="81632" y="0"/>
                  </a:moveTo>
                  <a:lnTo>
                    <a:pt x="1825315" y="0"/>
                  </a:lnTo>
                  <a:cubicBezTo>
                    <a:pt x="1846966" y="0"/>
                    <a:pt x="1867729" y="8601"/>
                    <a:pt x="1883038" y="23910"/>
                  </a:cubicBezTo>
                  <a:cubicBezTo>
                    <a:pt x="1898347" y="39219"/>
                    <a:pt x="1906948" y="59982"/>
                    <a:pt x="1906948" y="81632"/>
                  </a:cubicBezTo>
                  <a:lnTo>
                    <a:pt x="1906948" y="224648"/>
                  </a:lnTo>
                  <a:cubicBezTo>
                    <a:pt x="1906948" y="269732"/>
                    <a:pt x="1870400" y="306280"/>
                    <a:pt x="1825315" y="306280"/>
                  </a:cubicBezTo>
                  <a:lnTo>
                    <a:pt x="81632" y="306280"/>
                  </a:lnTo>
                  <a:cubicBezTo>
                    <a:pt x="59982" y="306280"/>
                    <a:pt x="39219" y="297680"/>
                    <a:pt x="23910" y="282371"/>
                  </a:cubicBezTo>
                  <a:cubicBezTo>
                    <a:pt x="8601" y="267062"/>
                    <a:pt x="0" y="246298"/>
                    <a:pt x="0" y="224648"/>
                  </a:cubicBezTo>
                  <a:lnTo>
                    <a:pt x="0" y="81632"/>
                  </a:lnTo>
                  <a:cubicBezTo>
                    <a:pt x="0" y="59982"/>
                    <a:pt x="8601" y="39219"/>
                    <a:pt x="23910" y="23910"/>
                  </a:cubicBezTo>
                  <a:cubicBezTo>
                    <a:pt x="39219" y="8601"/>
                    <a:pt x="59982" y="0"/>
                    <a:pt x="81632" y="0"/>
                  </a:cubicBezTo>
                  <a:close/>
                </a:path>
              </a:pathLst>
            </a:custGeom>
            <a:solidFill>
              <a:srgbClr val="134559"/>
            </a:solidFill>
          </p:spPr>
        </p:sp>
        <p:sp>
          <p:nvSpPr>
            <p:cNvPr id="21" name="TextBox 21"/>
            <p:cNvSpPr txBox="1"/>
            <p:nvPr/>
          </p:nvSpPr>
          <p:spPr>
            <a:xfrm>
              <a:off x="0" y="-38100"/>
              <a:ext cx="1906948" cy="344380"/>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a:off x="9491502" y="3070071"/>
            <a:ext cx="4647098" cy="746384"/>
            <a:chOff x="0" y="0"/>
            <a:chExt cx="1906948" cy="306280"/>
          </a:xfrm>
        </p:grpSpPr>
        <p:sp>
          <p:nvSpPr>
            <p:cNvPr id="23" name="Freeform 23"/>
            <p:cNvSpPr/>
            <p:nvPr/>
          </p:nvSpPr>
          <p:spPr>
            <a:xfrm>
              <a:off x="0" y="0"/>
              <a:ext cx="1906948" cy="306280"/>
            </a:xfrm>
            <a:custGeom>
              <a:avLst/>
              <a:gdLst/>
              <a:ahLst/>
              <a:cxnLst/>
              <a:rect l="l" t="t" r="r" b="b"/>
              <a:pathLst>
                <a:path w="1906948" h="306280">
                  <a:moveTo>
                    <a:pt x="81632" y="0"/>
                  </a:moveTo>
                  <a:lnTo>
                    <a:pt x="1825315" y="0"/>
                  </a:lnTo>
                  <a:cubicBezTo>
                    <a:pt x="1846966" y="0"/>
                    <a:pt x="1867729" y="8601"/>
                    <a:pt x="1883038" y="23910"/>
                  </a:cubicBezTo>
                  <a:cubicBezTo>
                    <a:pt x="1898347" y="39219"/>
                    <a:pt x="1906948" y="59982"/>
                    <a:pt x="1906948" y="81632"/>
                  </a:cubicBezTo>
                  <a:lnTo>
                    <a:pt x="1906948" y="224648"/>
                  </a:lnTo>
                  <a:cubicBezTo>
                    <a:pt x="1906948" y="269732"/>
                    <a:pt x="1870400" y="306280"/>
                    <a:pt x="1825315" y="306280"/>
                  </a:cubicBezTo>
                  <a:lnTo>
                    <a:pt x="81632" y="306280"/>
                  </a:lnTo>
                  <a:cubicBezTo>
                    <a:pt x="59982" y="306280"/>
                    <a:pt x="39219" y="297680"/>
                    <a:pt x="23910" y="282371"/>
                  </a:cubicBezTo>
                  <a:cubicBezTo>
                    <a:pt x="8601" y="267062"/>
                    <a:pt x="0" y="246298"/>
                    <a:pt x="0" y="224648"/>
                  </a:cubicBezTo>
                  <a:lnTo>
                    <a:pt x="0" y="81632"/>
                  </a:lnTo>
                  <a:cubicBezTo>
                    <a:pt x="0" y="59982"/>
                    <a:pt x="8601" y="39219"/>
                    <a:pt x="23910" y="23910"/>
                  </a:cubicBezTo>
                  <a:cubicBezTo>
                    <a:pt x="39219" y="8601"/>
                    <a:pt x="59982" y="0"/>
                    <a:pt x="81632" y="0"/>
                  </a:cubicBezTo>
                  <a:close/>
                </a:path>
              </a:pathLst>
            </a:custGeom>
            <a:solidFill>
              <a:srgbClr val="134559"/>
            </a:solidFill>
          </p:spPr>
        </p:sp>
        <p:sp>
          <p:nvSpPr>
            <p:cNvPr id="24" name="TextBox 24"/>
            <p:cNvSpPr txBox="1"/>
            <p:nvPr/>
          </p:nvSpPr>
          <p:spPr>
            <a:xfrm>
              <a:off x="0" y="-38100"/>
              <a:ext cx="1906948" cy="344380"/>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a:off x="1455694" y="6075824"/>
            <a:ext cx="4647098" cy="746384"/>
            <a:chOff x="0" y="0"/>
            <a:chExt cx="1906948" cy="306280"/>
          </a:xfrm>
        </p:grpSpPr>
        <p:sp>
          <p:nvSpPr>
            <p:cNvPr id="26" name="Freeform 26"/>
            <p:cNvSpPr/>
            <p:nvPr/>
          </p:nvSpPr>
          <p:spPr>
            <a:xfrm>
              <a:off x="0" y="0"/>
              <a:ext cx="1906948" cy="306280"/>
            </a:xfrm>
            <a:custGeom>
              <a:avLst/>
              <a:gdLst/>
              <a:ahLst/>
              <a:cxnLst/>
              <a:rect l="l" t="t" r="r" b="b"/>
              <a:pathLst>
                <a:path w="1906948" h="306280">
                  <a:moveTo>
                    <a:pt x="81632" y="0"/>
                  </a:moveTo>
                  <a:lnTo>
                    <a:pt x="1825315" y="0"/>
                  </a:lnTo>
                  <a:cubicBezTo>
                    <a:pt x="1846966" y="0"/>
                    <a:pt x="1867729" y="8601"/>
                    <a:pt x="1883038" y="23910"/>
                  </a:cubicBezTo>
                  <a:cubicBezTo>
                    <a:pt x="1898347" y="39219"/>
                    <a:pt x="1906948" y="59982"/>
                    <a:pt x="1906948" y="81632"/>
                  </a:cubicBezTo>
                  <a:lnTo>
                    <a:pt x="1906948" y="224648"/>
                  </a:lnTo>
                  <a:cubicBezTo>
                    <a:pt x="1906948" y="269732"/>
                    <a:pt x="1870400" y="306280"/>
                    <a:pt x="1825315" y="306280"/>
                  </a:cubicBezTo>
                  <a:lnTo>
                    <a:pt x="81632" y="306280"/>
                  </a:lnTo>
                  <a:cubicBezTo>
                    <a:pt x="59982" y="306280"/>
                    <a:pt x="39219" y="297680"/>
                    <a:pt x="23910" y="282371"/>
                  </a:cubicBezTo>
                  <a:cubicBezTo>
                    <a:pt x="8601" y="267062"/>
                    <a:pt x="0" y="246298"/>
                    <a:pt x="0" y="224648"/>
                  </a:cubicBezTo>
                  <a:lnTo>
                    <a:pt x="0" y="81632"/>
                  </a:lnTo>
                  <a:cubicBezTo>
                    <a:pt x="0" y="59982"/>
                    <a:pt x="8601" y="39219"/>
                    <a:pt x="23910" y="23910"/>
                  </a:cubicBezTo>
                  <a:cubicBezTo>
                    <a:pt x="39219" y="8601"/>
                    <a:pt x="59982" y="0"/>
                    <a:pt x="81632" y="0"/>
                  </a:cubicBezTo>
                  <a:close/>
                </a:path>
              </a:pathLst>
            </a:custGeom>
            <a:solidFill>
              <a:srgbClr val="134559"/>
            </a:solidFill>
          </p:spPr>
        </p:sp>
        <p:sp>
          <p:nvSpPr>
            <p:cNvPr id="27" name="TextBox 27"/>
            <p:cNvSpPr txBox="1"/>
            <p:nvPr/>
          </p:nvSpPr>
          <p:spPr>
            <a:xfrm>
              <a:off x="0" y="-38100"/>
              <a:ext cx="1906948" cy="344380"/>
            </a:xfrm>
            <a:prstGeom prst="rect">
              <a:avLst/>
            </a:prstGeom>
          </p:spPr>
          <p:txBody>
            <a:bodyPr lIns="50800" tIns="50800" rIns="50800" bIns="50800" rtlCol="0" anchor="ctr"/>
            <a:lstStyle/>
            <a:p>
              <a:pPr algn="ctr">
                <a:lnSpc>
                  <a:spcPts val="2659"/>
                </a:lnSpc>
                <a:spcBef>
                  <a:spcPct val="0"/>
                </a:spcBef>
              </a:pPr>
              <a:endParaRPr/>
            </a:p>
          </p:txBody>
        </p:sp>
      </p:grpSp>
      <p:grpSp>
        <p:nvGrpSpPr>
          <p:cNvPr id="28" name="Group 28"/>
          <p:cNvGrpSpPr/>
          <p:nvPr/>
        </p:nvGrpSpPr>
        <p:grpSpPr>
          <a:xfrm>
            <a:off x="9665702" y="6147880"/>
            <a:ext cx="4996982" cy="746384"/>
            <a:chOff x="0" y="0"/>
            <a:chExt cx="2050524" cy="306280"/>
          </a:xfrm>
        </p:grpSpPr>
        <p:sp>
          <p:nvSpPr>
            <p:cNvPr id="29" name="Freeform 29"/>
            <p:cNvSpPr/>
            <p:nvPr/>
          </p:nvSpPr>
          <p:spPr>
            <a:xfrm>
              <a:off x="0" y="0"/>
              <a:ext cx="2050524" cy="306280"/>
            </a:xfrm>
            <a:custGeom>
              <a:avLst/>
              <a:gdLst/>
              <a:ahLst/>
              <a:cxnLst/>
              <a:rect l="l" t="t" r="r" b="b"/>
              <a:pathLst>
                <a:path w="2050524" h="306280">
                  <a:moveTo>
                    <a:pt x="75917" y="0"/>
                  </a:moveTo>
                  <a:lnTo>
                    <a:pt x="1974607" y="0"/>
                  </a:lnTo>
                  <a:cubicBezTo>
                    <a:pt x="1994741" y="0"/>
                    <a:pt x="2014051" y="7998"/>
                    <a:pt x="2028288" y="22235"/>
                  </a:cubicBezTo>
                  <a:cubicBezTo>
                    <a:pt x="2042525" y="36473"/>
                    <a:pt x="2050524" y="55782"/>
                    <a:pt x="2050524" y="75917"/>
                  </a:cubicBezTo>
                  <a:lnTo>
                    <a:pt x="2050524" y="230364"/>
                  </a:lnTo>
                  <a:cubicBezTo>
                    <a:pt x="2050524" y="250498"/>
                    <a:pt x="2042525" y="269808"/>
                    <a:pt x="2028288" y="284045"/>
                  </a:cubicBezTo>
                  <a:cubicBezTo>
                    <a:pt x="2014051" y="298282"/>
                    <a:pt x="1994741" y="306280"/>
                    <a:pt x="1974607" y="306280"/>
                  </a:cubicBezTo>
                  <a:lnTo>
                    <a:pt x="75917" y="306280"/>
                  </a:lnTo>
                  <a:cubicBezTo>
                    <a:pt x="55782" y="306280"/>
                    <a:pt x="36473" y="298282"/>
                    <a:pt x="22235" y="284045"/>
                  </a:cubicBezTo>
                  <a:cubicBezTo>
                    <a:pt x="7998" y="269808"/>
                    <a:pt x="0" y="250498"/>
                    <a:pt x="0" y="230364"/>
                  </a:cubicBezTo>
                  <a:lnTo>
                    <a:pt x="0" y="75917"/>
                  </a:lnTo>
                  <a:cubicBezTo>
                    <a:pt x="0" y="55782"/>
                    <a:pt x="7998" y="36473"/>
                    <a:pt x="22235" y="22235"/>
                  </a:cubicBezTo>
                  <a:cubicBezTo>
                    <a:pt x="36473" y="7998"/>
                    <a:pt x="55782" y="0"/>
                    <a:pt x="75917" y="0"/>
                  </a:cubicBezTo>
                  <a:close/>
                </a:path>
              </a:pathLst>
            </a:custGeom>
            <a:solidFill>
              <a:srgbClr val="134559"/>
            </a:solidFill>
          </p:spPr>
        </p:sp>
        <p:sp>
          <p:nvSpPr>
            <p:cNvPr id="30" name="TextBox 30"/>
            <p:cNvSpPr txBox="1"/>
            <p:nvPr/>
          </p:nvSpPr>
          <p:spPr>
            <a:xfrm>
              <a:off x="0" y="-38100"/>
              <a:ext cx="2050524" cy="344380"/>
            </a:xfrm>
            <a:prstGeom prst="rect">
              <a:avLst/>
            </a:prstGeom>
          </p:spPr>
          <p:txBody>
            <a:bodyPr lIns="50800" tIns="50800" rIns="50800" bIns="50800" rtlCol="0" anchor="ctr"/>
            <a:lstStyle/>
            <a:p>
              <a:pPr algn="ctr">
                <a:lnSpc>
                  <a:spcPts val="2659"/>
                </a:lnSpc>
                <a:spcBef>
                  <a:spcPct val="0"/>
                </a:spcBef>
              </a:pPr>
              <a:endParaRPr/>
            </a:p>
          </p:txBody>
        </p:sp>
      </p:grpSp>
      <p:sp>
        <p:nvSpPr>
          <p:cNvPr id="31" name="TextBox 31"/>
          <p:cNvSpPr txBox="1"/>
          <p:nvPr/>
        </p:nvSpPr>
        <p:spPr>
          <a:xfrm>
            <a:off x="1455694" y="3161657"/>
            <a:ext cx="4836182" cy="514372"/>
          </a:xfrm>
          <a:prstGeom prst="rect">
            <a:avLst/>
          </a:prstGeom>
        </p:spPr>
        <p:txBody>
          <a:bodyPr lIns="0" tIns="0" rIns="0" bIns="0" rtlCol="0" anchor="t">
            <a:spAutoFit/>
          </a:bodyPr>
          <a:lstStyle/>
          <a:p>
            <a:pPr>
              <a:lnSpc>
                <a:spcPts val="4200"/>
              </a:lnSpc>
            </a:pPr>
            <a:r>
              <a:rPr lang="en-US" sz="3000" b="1" dirty="0">
                <a:solidFill>
                  <a:srgbClr val="F9FCF4"/>
                </a:solidFill>
                <a:latin typeface="Coco Gothic Bold"/>
                <a:ea typeface="Coco Gothic Bold"/>
                <a:cs typeface="Coco Gothic Bold"/>
                <a:sym typeface="Coco Gothic Bold"/>
              </a:rPr>
              <a:t>Research Design</a:t>
            </a:r>
          </a:p>
        </p:txBody>
      </p:sp>
      <p:sp>
        <p:nvSpPr>
          <p:cNvPr id="32" name="TextBox 32"/>
          <p:cNvSpPr txBox="1"/>
          <p:nvPr/>
        </p:nvSpPr>
        <p:spPr>
          <a:xfrm>
            <a:off x="9665702" y="3161657"/>
            <a:ext cx="4613209" cy="514372"/>
          </a:xfrm>
          <a:prstGeom prst="rect">
            <a:avLst/>
          </a:prstGeom>
        </p:spPr>
        <p:txBody>
          <a:bodyPr lIns="0" tIns="0" rIns="0" bIns="0" rtlCol="0" anchor="t">
            <a:spAutoFit/>
          </a:bodyPr>
          <a:lstStyle/>
          <a:p>
            <a:pPr>
              <a:lnSpc>
                <a:spcPts val="4200"/>
              </a:lnSpc>
            </a:pPr>
            <a:r>
              <a:rPr lang="en-US" sz="3000" b="1" dirty="0">
                <a:solidFill>
                  <a:srgbClr val="F9FCF4"/>
                </a:solidFill>
                <a:latin typeface="Coco Gothic Bold"/>
                <a:ea typeface="Coco Gothic Bold"/>
                <a:cs typeface="Coco Gothic Bold"/>
                <a:sym typeface="Coco Gothic Bold"/>
              </a:rPr>
              <a:t>Research Instruments</a:t>
            </a:r>
          </a:p>
        </p:txBody>
      </p:sp>
      <p:sp>
        <p:nvSpPr>
          <p:cNvPr id="33" name="TextBox 33"/>
          <p:cNvSpPr txBox="1"/>
          <p:nvPr/>
        </p:nvSpPr>
        <p:spPr>
          <a:xfrm>
            <a:off x="1629895" y="6134691"/>
            <a:ext cx="4661981" cy="514372"/>
          </a:xfrm>
          <a:prstGeom prst="rect">
            <a:avLst/>
          </a:prstGeom>
        </p:spPr>
        <p:txBody>
          <a:bodyPr lIns="0" tIns="0" rIns="0" bIns="0" rtlCol="0" anchor="t">
            <a:spAutoFit/>
          </a:bodyPr>
          <a:lstStyle/>
          <a:p>
            <a:pPr>
              <a:lnSpc>
                <a:spcPts val="4200"/>
              </a:lnSpc>
            </a:pPr>
            <a:r>
              <a:rPr lang="en-US" sz="3000" b="1" dirty="0">
                <a:solidFill>
                  <a:srgbClr val="F9FCF4"/>
                </a:solidFill>
                <a:latin typeface="Coco Gothic Bold"/>
                <a:ea typeface="Coco Gothic Bold"/>
                <a:cs typeface="Coco Gothic Bold"/>
                <a:sym typeface="Coco Gothic Bold"/>
              </a:rPr>
              <a:t>Research Population</a:t>
            </a:r>
          </a:p>
        </p:txBody>
      </p:sp>
      <p:sp>
        <p:nvSpPr>
          <p:cNvPr id="34" name="TextBox 34"/>
          <p:cNvSpPr txBox="1"/>
          <p:nvPr/>
        </p:nvSpPr>
        <p:spPr>
          <a:xfrm>
            <a:off x="9839903" y="6206747"/>
            <a:ext cx="4937662" cy="514372"/>
          </a:xfrm>
          <a:prstGeom prst="rect">
            <a:avLst/>
          </a:prstGeom>
        </p:spPr>
        <p:txBody>
          <a:bodyPr lIns="0" tIns="0" rIns="0" bIns="0" rtlCol="0" anchor="t">
            <a:spAutoFit/>
          </a:bodyPr>
          <a:lstStyle/>
          <a:p>
            <a:pPr>
              <a:lnSpc>
                <a:spcPts val="4200"/>
              </a:lnSpc>
            </a:pPr>
            <a:r>
              <a:rPr lang="en-US" sz="3000" b="1" dirty="0">
                <a:solidFill>
                  <a:srgbClr val="F9FCF4"/>
                </a:solidFill>
                <a:latin typeface="Coco Gothic Bold"/>
                <a:ea typeface="Coco Gothic Bold"/>
                <a:cs typeface="Coco Gothic Bold"/>
                <a:sym typeface="Coco Gothic Bold"/>
              </a:rPr>
              <a:t>Data Analysis</a:t>
            </a:r>
          </a:p>
        </p:txBody>
      </p:sp>
      <p:sp>
        <p:nvSpPr>
          <p:cNvPr id="35" name="Freeform 35"/>
          <p:cNvSpPr/>
          <p:nvPr/>
        </p:nvSpPr>
        <p:spPr>
          <a:xfrm flipV="1">
            <a:off x="-217918" y="9677782"/>
            <a:ext cx="11540691" cy="816008"/>
          </a:xfrm>
          <a:custGeom>
            <a:avLst/>
            <a:gdLst/>
            <a:ahLst/>
            <a:cxnLst/>
            <a:rect l="l" t="t" r="r" b="b"/>
            <a:pathLst>
              <a:path w="11540691" h="816008">
                <a:moveTo>
                  <a:pt x="0" y="816009"/>
                </a:moveTo>
                <a:lnTo>
                  <a:pt x="11540692" y="816009"/>
                </a:lnTo>
                <a:lnTo>
                  <a:pt x="11540692" y="0"/>
                </a:lnTo>
                <a:lnTo>
                  <a:pt x="0" y="0"/>
                </a:lnTo>
                <a:lnTo>
                  <a:pt x="0" y="816009"/>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6" name="Freeform 36"/>
          <p:cNvSpPr/>
          <p:nvPr/>
        </p:nvSpPr>
        <p:spPr>
          <a:xfrm>
            <a:off x="-66551" y="-66551"/>
            <a:ext cx="4647098" cy="4752851"/>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grpSp>
        <p:nvGrpSpPr>
          <p:cNvPr id="37" name="Group 37"/>
          <p:cNvGrpSpPr/>
          <p:nvPr/>
        </p:nvGrpSpPr>
        <p:grpSpPr>
          <a:xfrm>
            <a:off x="434340" y="559594"/>
            <a:ext cx="1923469" cy="561880"/>
            <a:chOff x="0" y="0"/>
            <a:chExt cx="2564625" cy="749173"/>
          </a:xfrm>
        </p:grpSpPr>
        <p:sp>
          <p:nvSpPr>
            <p:cNvPr id="38" name="Freeform 38"/>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6"/>
              <a:stretch>
                <a:fillRect/>
              </a:stretch>
            </a:blipFill>
          </p:spPr>
        </p:sp>
      </p:grpSp>
      <p:grpSp>
        <p:nvGrpSpPr>
          <p:cNvPr id="39" name="Group 39"/>
          <p:cNvGrpSpPr/>
          <p:nvPr/>
        </p:nvGrpSpPr>
        <p:grpSpPr>
          <a:xfrm>
            <a:off x="3326663" y="416881"/>
            <a:ext cx="810158" cy="368494"/>
            <a:chOff x="0" y="0"/>
            <a:chExt cx="1080211" cy="491325"/>
          </a:xfrm>
        </p:grpSpPr>
        <p:sp>
          <p:nvSpPr>
            <p:cNvPr id="40" name="Freeform 40"/>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7"/>
              <a:stretch>
                <a:fillRect l="-36051" r="-34586" b="-150333"/>
              </a:stretch>
            </a:blipFill>
          </p:spPr>
        </p:sp>
      </p:grpSp>
      <p:sp>
        <p:nvSpPr>
          <p:cNvPr id="41" name="TextBox 41"/>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grpSp>
        <p:nvGrpSpPr>
          <p:cNvPr id="42" name="Group 42"/>
          <p:cNvGrpSpPr/>
          <p:nvPr/>
        </p:nvGrpSpPr>
        <p:grpSpPr>
          <a:xfrm>
            <a:off x="2354170" y="594836"/>
            <a:ext cx="880720" cy="470411"/>
            <a:chOff x="0" y="0"/>
            <a:chExt cx="1174293" cy="627215"/>
          </a:xfrm>
        </p:grpSpPr>
        <p:sp>
          <p:nvSpPr>
            <p:cNvPr id="43" name="Freeform 43"/>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8"/>
              <a:stretch>
                <a:fillRect r="-4" b="6"/>
              </a:stretch>
            </a:blipFill>
          </p:spPr>
        </p:sp>
      </p:grpSp>
      <p:grpSp>
        <p:nvGrpSpPr>
          <p:cNvPr id="44" name="Group 44"/>
          <p:cNvGrpSpPr/>
          <p:nvPr/>
        </p:nvGrpSpPr>
        <p:grpSpPr>
          <a:xfrm>
            <a:off x="4233891" y="529285"/>
            <a:ext cx="726529" cy="621992"/>
            <a:chOff x="0" y="0"/>
            <a:chExt cx="968705" cy="829323"/>
          </a:xfrm>
        </p:grpSpPr>
        <p:sp>
          <p:nvSpPr>
            <p:cNvPr id="45" name="Freeform 45"/>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9"/>
              <a:stretch>
                <a:fillRect r="5" b="-1"/>
              </a:stretch>
            </a:blipFill>
          </p:spPr>
        </p:sp>
      </p:grpSp>
      <p:grpSp>
        <p:nvGrpSpPr>
          <p:cNvPr id="46" name="Group 46"/>
          <p:cNvGrpSpPr/>
          <p:nvPr/>
        </p:nvGrpSpPr>
        <p:grpSpPr>
          <a:xfrm>
            <a:off x="5032143" y="469830"/>
            <a:ext cx="739597" cy="718690"/>
            <a:chOff x="0" y="0"/>
            <a:chExt cx="986130" cy="958253"/>
          </a:xfrm>
        </p:grpSpPr>
        <p:sp>
          <p:nvSpPr>
            <p:cNvPr id="47" name="Freeform 47"/>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10"/>
              <a:stretch>
                <a:fillRect r="2" b="-3"/>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CF4"/>
        </a:solidFill>
        <a:effectLst/>
      </p:bgPr>
    </p:bg>
    <p:spTree>
      <p:nvGrpSpPr>
        <p:cNvPr id="1" name=""/>
        <p:cNvGrpSpPr/>
        <p:nvPr/>
      </p:nvGrpSpPr>
      <p:grpSpPr>
        <a:xfrm>
          <a:off x="0" y="0"/>
          <a:ext cx="0" cy="0"/>
          <a:chOff x="0" y="0"/>
          <a:chExt cx="0" cy="0"/>
        </a:xfrm>
      </p:grpSpPr>
      <p:sp>
        <p:nvSpPr>
          <p:cNvPr id="2" name="Freeform 2"/>
          <p:cNvSpPr/>
          <p:nvPr/>
        </p:nvSpPr>
        <p:spPr>
          <a:xfrm flipV="1">
            <a:off x="-2314069" y="8329288"/>
            <a:ext cx="21022408" cy="3915424"/>
          </a:xfrm>
          <a:custGeom>
            <a:avLst/>
            <a:gdLst/>
            <a:ahLst/>
            <a:cxnLst/>
            <a:rect l="l" t="t" r="r" b="b"/>
            <a:pathLst>
              <a:path w="21022408" h="3915424">
                <a:moveTo>
                  <a:pt x="0" y="3915424"/>
                </a:moveTo>
                <a:lnTo>
                  <a:pt x="21022408" y="3915424"/>
                </a:lnTo>
                <a:lnTo>
                  <a:pt x="21022408" y="0"/>
                </a:lnTo>
                <a:lnTo>
                  <a:pt x="0" y="0"/>
                </a:lnTo>
                <a:lnTo>
                  <a:pt x="0" y="3915424"/>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3332505" flipH="1" flipV="1">
            <a:off x="15727229" y="6276007"/>
            <a:ext cx="6663644" cy="4114800"/>
          </a:xfrm>
          <a:custGeom>
            <a:avLst/>
            <a:gdLst/>
            <a:ahLst/>
            <a:cxnLst/>
            <a:rect l="l" t="t" r="r" b="b"/>
            <a:pathLst>
              <a:path w="6663644" h="4114800">
                <a:moveTo>
                  <a:pt x="6663644" y="4114800"/>
                </a:moveTo>
                <a:lnTo>
                  <a:pt x="0" y="4114800"/>
                </a:lnTo>
                <a:lnTo>
                  <a:pt x="0" y="0"/>
                </a:lnTo>
                <a:lnTo>
                  <a:pt x="6663644" y="0"/>
                </a:lnTo>
                <a:lnTo>
                  <a:pt x="6663644" y="411480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AutoShape 4"/>
          <p:cNvSpPr/>
          <p:nvPr/>
        </p:nvSpPr>
        <p:spPr>
          <a:xfrm>
            <a:off x="16627744" y="9318242"/>
            <a:ext cx="0" cy="304475"/>
          </a:xfrm>
          <a:prstGeom prst="line">
            <a:avLst/>
          </a:prstGeom>
          <a:ln w="38100" cap="flat">
            <a:solidFill>
              <a:srgbClr val="134559"/>
            </a:solidFill>
            <a:prstDash val="solid"/>
            <a:headEnd type="none" w="sm" len="sm"/>
            <a:tailEnd type="none" w="sm" len="sm"/>
          </a:ln>
        </p:spPr>
      </p:sp>
      <p:sp>
        <p:nvSpPr>
          <p:cNvPr id="6" name="TextBox 6"/>
          <p:cNvSpPr txBox="1"/>
          <p:nvPr/>
        </p:nvSpPr>
        <p:spPr>
          <a:xfrm>
            <a:off x="7944007" y="1819195"/>
            <a:ext cx="8712103" cy="859155"/>
          </a:xfrm>
          <a:prstGeom prst="rect">
            <a:avLst/>
          </a:prstGeom>
        </p:spPr>
        <p:txBody>
          <a:bodyPr lIns="0" tIns="0" rIns="0" bIns="0" rtlCol="0" anchor="t">
            <a:spAutoFit/>
          </a:bodyPr>
          <a:lstStyle/>
          <a:p>
            <a:pPr algn="ctr">
              <a:lnSpc>
                <a:spcPts val="6660"/>
              </a:lnSpc>
            </a:pPr>
            <a:r>
              <a:rPr lang="en-US" sz="6000" b="1" dirty="0">
                <a:solidFill>
                  <a:srgbClr val="343434"/>
                </a:solidFill>
                <a:latin typeface="Proxima Nova Heavy"/>
                <a:ea typeface="Proxima Nova Heavy"/>
                <a:cs typeface="Proxima Nova Heavy"/>
                <a:sym typeface="Proxima Nova Heavy"/>
              </a:rPr>
              <a:t>RESEARCH RESULT</a:t>
            </a:r>
          </a:p>
        </p:txBody>
      </p:sp>
      <p:sp>
        <p:nvSpPr>
          <p:cNvPr id="7" name="TextBox 7"/>
          <p:cNvSpPr txBox="1"/>
          <p:nvPr/>
        </p:nvSpPr>
        <p:spPr>
          <a:xfrm>
            <a:off x="16656111" y="9255507"/>
            <a:ext cx="597236" cy="422275"/>
          </a:xfrm>
          <a:prstGeom prst="rect">
            <a:avLst/>
          </a:prstGeom>
        </p:spPr>
        <p:txBody>
          <a:bodyPr lIns="0" tIns="0" rIns="0" bIns="0" rtlCol="0" anchor="t">
            <a:spAutoFit/>
          </a:bodyPr>
          <a:lstStyle/>
          <a:p>
            <a:pPr algn="ctr">
              <a:lnSpc>
                <a:spcPts val="3499"/>
              </a:lnSpc>
            </a:pPr>
            <a:r>
              <a:rPr lang="en-US" sz="2499" b="1">
                <a:solidFill>
                  <a:srgbClr val="343434"/>
                </a:solidFill>
                <a:latin typeface="Proxima Nova Heavy"/>
                <a:ea typeface="Proxima Nova Heavy"/>
                <a:cs typeface="Proxima Nova Heavy"/>
                <a:sym typeface="Proxima Nova Heavy"/>
              </a:rPr>
              <a:t>09</a:t>
            </a:r>
          </a:p>
        </p:txBody>
      </p:sp>
      <p:sp>
        <p:nvSpPr>
          <p:cNvPr id="8" name="TextBox 8"/>
          <p:cNvSpPr txBox="1"/>
          <p:nvPr/>
        </p:nvSpPr>
        <p:spPr>
          <a:xfrm>
            <a:off x="8991600" y="3149874"/>
            <a:ext cx="8839200" cy="5736507"/>
          </a:xfrm>
          <a:prstGeom prst="rect">
            <a:avLst/>
          </a:prstGeom>
        </p:spPr>
        <p:txBody>
          <a:bodyPr wrap="square" lIns="0" tIns="0" rIns="0" bIns="0" rtlCol="0" anchor="t">
            <a:spAutoFit/>
          </a:bodyPr>
          <a:lstStyle/>
          <a:p>
            <a:pPr algn="just">
              <a:lnSpc>
                <a:spcPts val="4127"/>
              </a:lnSpc>
            </a:pPr>
            <a:r>
              <a:rPr lang="en-US" sz="2948" dirty="0">
                <a:solidFill>
                  <a:srgbClr val="343434"/>
                </a:solidFill>
                <a:latin typeface="Proxima Nova"/>
                <a:ea typeface="Proxima Nova"/>
                <a:cs typeface="Proxima Nova"/>
                <a:sym typeface="Proxima Nova"/>
              </a:rPr>
              <a:t>The implementation of the tactical approach improved students' learning enthusiasm throughout every research stage. The average percentage increased from 42.77% during the pre-cycle to 69.85% in Cycle I and reached 88.12% in Cycle </a:t>
            </a:r>
            <a:r>
              <a:rPr lang="en-US" sz="2948" dirty="0" err="1">
                <a:solidFill>
                  <a:srgbClr val="343434"/>
                </a:solidFill>
                <a:latin typeface="Proxima Nova"/>
                <a:ea typeface="Proxima Nova"/>
                <a:cs typeface="Proxima Nova"/>
                <a:sym typeface="Proxima Nova"/>
              </a:rPr>
              <a:t>II.The</a:t>
            </a:r>
            <a:r>
              <a:rPr lang="en-US" sz="2948" dirty="0">
                <a:solidFill>
                  <a:srgbClr val="343434"/>
                </a:solidFill>
                <a:latin typeface="Proxima Nova"/>
                <a:ea typeface="Proxima Nova"/>
                <a:cs typeface="Proxima Nova"/>
                <a:sym typeface="Proxima Nova"/>
              </a:rPr>
              <a:t> category distribution also improved considerably. Initially, all students were categorized as poor or very poor. After the intervention, most students reached the good category in Cycle I and the very good category in Cycle II, indicating substantial improvement in learning enthusiasm.</a:t>
            </a:r>
          </a:p>
        </p:txBody>
      </p:sp>
      <p:sp>
        <p:nvSpPr>
          <p:cNvPr id="9" name="Freeform 9"/>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0" name="Group 10"/>
          <p:cNvGrpSpPr/>
          <p:nvPr/>
        </p:nvGrpSpPr>
        <p:grpSpPr>
          <a:xfrm>
            <a:off x="434340" y="559594"/>
            <a:ext cx="1923469" cy="561880"/>
            <a:chOff x="0" y="0"/>
            <a:chExt cx="2564625" cy="749173"/>
          </a:xfrm>
        </p:grpSpPr>
        <p:sp>
          <p:nvSpPr>
            <p:cNvPr id="11" name="Freeform 11"/>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8"/>
              <a:stretch>
                <a:fillRect/>
              </a:stretch>
            </a:blipFill>
          </p:spPr>
        </p:sp>
      </p:grpSp>
      <p:grpSp>
        <p:nvGrpSpPr>
          <p:cNvPr id="12" name="Group 12"/>
          <p:cNvGrpSpPr/>
          <p:nvPr/>
        </p:nvGrpSpPr>
        <p:grpSpPr>
          <a:xfrm>
            <a:off x="2354170" y="594836"/>
            <a:ext cx="880720" cy="470411"/>
            <a:chOff x="0" y="0"/>
            <a:chExt cx="1174293" cy="627215"/>
          </a:xfrm>
        </p:grpSpPr>
        <p:sp>
          <p:nvSpPr>
            <p:cNvPr id="13" name="Freeform 13"/>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9"/>
              <a:stretch>
                <a:fillRect r="-4" b="6"/>
              </a:stretch>
            </a:blipFill>
          </p:spPr>
        </p:sp>
      </p:grpSp>
      <p:sp>
        <p:nvSpPr>
          <p:cNvPr id="14" name="TextBox 14"/>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grpSp>
        <p:nvGrpSpPr>
          <p:cNvPr id="15" name="Group 15"/>
          <p:cNvGrpSpPr/>
          <p:nvPr/>
        </p:nvGrpSpPr>
        <p:grpSpPr>
          <a:xfrm>
            <a:off x="3326663" y="416881"/>
            <a:ext cx="810158" cy="368494"/>
            <a:chOff x="0" y="0"/>
            <a:chExt cx="1080211" cy="491325"/>
          </a:xfrm>
        </p:grpSpPr>
        <p:sp>
          <p:nvSpPr>
            <p:cNvPr id="16" name="Freeform 16"/>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0"/>
              <a:stretch>
                <a:fillRect l="-36051" r="-34586" b="-150333"/>
              </a:stretch>
            </a:blipFill>
          </p:spPr>
        </p:sp>
      </p:grpSp>
      <p:grpSp>
        <p:nvGrpSpPr>
          <p:cNvPr id="17" name="Group 17"/>
          <p:cNvGrpSpPr/>
          <p:nvPr/>
        </p:nvGrpSpPr>
        <p:grpSpPr>
          <a:xfrm>
            <a:off x="4233891" y="529285"/>
            <a:ext cx="726529" cy="621992"/>
            <a:chOff x="0" y="0"/>
            <a:chExt cx="968705" cy="829323"/>
          </a:xfrm>
        </p:grpSpPr>
        <p:sp>
          <p:nvSpPr>
            <p:cNvPr id="18" name="Freeform 18"/>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11"/>
              <a:stretch>
                <a:fillRect r="5" b="-1"/>
              </a:stretch>
            </a:blipFill>
          </p:spPr>
        </p:sp>
      </p:grpSp>
      <p:grpSp>
        <p:nvGrpSpPr>
          <p:cNvPr id="19" name="Group 19"/>
          <p:cNvGrpSpPr/>
          <p:nvPr/>
        </p:nvGrpSpPr>
        <p:grpSpPr>
          <a:xfrm>
            <a:off x="5032143" y="469830"/>
            <a:ext cx="739597" cy="718690"/>
            <a:chOff x="0" y="0"/>
            <a:chExt cx="986130" cy="958253"/>
          </a:xfrm>
        </p:grpSpPr>
        <p:sp>
          <p:nvSpPr>
            <p:cNvPr id="20" name="Freeform 20"/>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12"/>
              <a:stretch>
                <a:fillRect r="2" b="-3"/>
              </a:stretch>
            </a:blipFill>
          </p:spPr>
        </p:sp>
      </p:grpSp>
      <p:pic>
        <p:nvPicPr>
          <p:cNvPr id="5" name="Picture 4" descr="A graph with a line&#10;&#10;AI-generated content may be incorrect.">
            <a:extLst>
              <a:ext uri="{FF2B5EF4-FFF2-40B4-BE49-F238E27FC236}">
                <a16:creationId xmlns:a16="http://schemas.microsoft.com/office/drawing/2014/main" id="{BA5F9ADD-A0A8-69A0-1FF3-AA09BBB65FB8}"/>
              </a:ext>
            </a:extLst>
          </p:cNvPr>
          <p:cNvPicPr>
            <a:picLocks noChangeAspect="1"/>
          </p:cNvPicPr>
          <p:nvPr/>
        </p:nvPicPr>
        <p:blipFill>
          <a:blip r:embed="rId13"/>
          <a:stretch>
            <a:fillRect/>
          </a:stretch>
        </p:blipFill>
        <p:spPr>
          <a:xfrm>
            <a:off x="457200" y="3405034"/>
            <a:ext cx="8176260" cy="463623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CF4"/>
        </a:solidFill>
        <a:effectLst/>
      </p:bgPr>
    </p:bg>
    <p:spTree>
      <p:nvGrpSpPr>
        <p:cNvPr id="1" name=""/>
        <p:cNvGrpSpPr/>
        <p:nvPr/>
      </p:nvGrpSpPr>
      <p:grpSpPr>
        <a:xfrm>
          <a:off x="0" y="0"/>
          <a:ext cx="0" cy="0"/>
          <a:chOff x="0" y="0"/>
          <a:chExt cx="0" cy="0"/>
        </a:xfrm>
      </p:grpSpPr>
      <p:sp>
        <p:nvSpPr>
          <p:cNvPr id="2" name="Freeform 2"/>
          <p:cNvSpPr/>
          <p:nvPr/>
        </p:nvSpPr>
        <p:spPr>
          <a:xfrm>
            <a:off x="-879487" y="-58201"/>
            <a:ext cx="11540691" cy="816008"/>
          </a:xfrm>
          <a:custGeom>
            <a:avLst/>
            <a:gdLst/>
            <a:ahLst/>
            <a:cxnLst/>
            <a:rect l="l" t="t" r="r" b="b"/>
            <a:pathLst>
              <a:path w="11540691" h="816008">
                <a:moveTo>
                  <a:pt x="0" y="0"/>
                </a:moveTo>
                <a:lnTo>
                  <a:pt x="11540691" y="0"/>
                </a:lnTo>
                <a:lnTo>
                  <a:pt x="11540691" y="816008"/>
                </a:lnTo>
                <a:lnTo>
                  <a:pt x="0" y="81600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9858936" flipH="1">
            <a:off x="-2204920" y="7620382"/>
            <a:ext cx="6663644" cy="4114800"/>
          </a:xfrm>
          <a:custGeom>
            <a:avLst/>
            <a:gdLst/>
            <a:ahLst/>
            <a:cxnLst/>
            <a:rect l="l" t="t" r="r" b="b"/>
            <a:pathLst>
              <a:path w="6663644" h="4114800">
                <a:moveTo>
                  <a:pt x="6663644" y="0"/>
                </a:moveTo>
                <a:lnTo>
                  <a:pt x="0" y="0"/>
                </a:lnTo>
                <a:lnTo>
                  <a:pt x="0" y="4114800"/>
                </a:lnTo>
                <a:lnTo>
                  <a:pt x="6663644" y="4114800"/>
                </a:lnTo>
                <a:lnTo>
                  <a:pt x="6663644"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468124" y="5504406"/>
            <a:ext cx="5168655" cy="859155"/>
          </a:xfrm>
          <a:prstGeom prst="rect">
            <a:avLst/>
          </a:prstGeom>
        </p:spPr>
        <p:txBody>
          <a:bodyPr lIns="0" tIns="0" rIns="0" bIns="0" rtlCol="0" anchor="t">
            <a:spAutoFit/>
          </a:bodyPr>
          <a:lstStyle/>
          <a:p>
            <a:pPr algn="l">
              <a:lnSpc>
                <a:spcPts val="6660"/>
              </a:lnSpc>
            </a:pPr>
            <a:r>
              <a:rPr lang="en-US" sz="6000" b="1">
                <a:solidFill>
                  <a:srgbClr val="343434"/>
                </a:solidFill>
                <a:latin typeface="Proxima Nova Heavy"/>
                <a:ea typeface="Proxima Nova Heavy"/>
                <a:cs typeface="Proxima Nova Heavy"/>
                <a:sym typeface="Proxima Nova Heavy"/>
              </a:rPr>
              <a:t>DISCUSSION</a:t>
            </a:r>
          </a:p>
        </p:txBody>
      </p:sp>
      <p:grpSp>
        <p:nvGrpSpPr>
          <p:cNvPr id="5" name="Group 5"/>
          <p:cNvGrpSpPr/>
          <p:nvPr/>
        </p:nvGrpSpPr>
        <p:grpSpPr>
          <a:xfrm>
            <a:off x="5991895" y="1936973"/>
            <a:ext cx="11921498" cy="7793996"/>
            <a:chOff x="0" y="0"/>
            <a:chExt cx="2968462" cy="1940711"/>
          </a:xfrm>
        </p:grpSpPr>
        <p:sp>
          <p:nvSpPr>
            <p:cNvPr id="6" name="Freeform 6"/>
            <p:cNvSpPr/>
            <p:nvPr/>
          </p:nvSpPr>
          <p:spPr>
            <a:xfrm>
              <a:off x="0" y="0"/>
              <a:ext cx="2968462" cy="1940711"/>
            </a:xfrm>
            <a:custGeom>
              <a:avLst/>
              <a:gdLst/>
              <a:ahLst/>
              <a:cxnLst/>
              <a:rect l="l" t="t" r="r" b="b"/>
              <a:pathLst>
                <a:path w="2968462" h="1940711">
                  <a:moveTo>
                    <a:pt x="0" y="0"/>
                  </a:moveTo>
                  <a:lnTo>
                    <a:pt x="2968462" y="0"/>
                  </a:lnTo>
                  <a:lnTo>
                    <a:pt x="2968462" y="1940711"/>
                  </a:lnTo>
                  <a:lnTo>
                    <a:pt x="0" y="1940711"/>
                  </a:lnTo>
                  <a:close/>
                </a:path>
              </a:pathLst>
            </a:custGeom>
            <a:solidFill>
              <a:srgbClr val="AEC2B0"/>
            </a:solidFill>
          </p:spPr>
        </p:sp>
        <p:sp>
          <p:nvSpPr>
            <p:cNvPr id="7" name="TextBox 7"/>
            <p:cNvSpPr txBox="1"/>
            <p:nvPr/>
          </p:nvSpPr>
          <p:spPr>
            <a:xfrm>
              <a:off x="0" y="-38100"/>
              <a:ext cx="2968462" cy="1978811"/>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7889015" y="1893311"/>
            <a:ext cx="10398985" cy="7793996"/>
            <a:chOff x="0" y="0"/>
            <a:chExt cx="2589355" cy="1940711"/>
          </a:xfrm>
        </p:grpSpPr>
        <p:sp>
          <p:nvSpPr>
            <p:cNvPr id="9" name="Freeform 9"/>
            <p:cNvSpPr/>
            <p:nvPr/>
          </p:nvSpPr>
          <p:spPr>
            <a:xfrm>
              <a:off x="0" y="0"/>
              <a:ext cx="2589355" cy="1940711"/>
            </a:xfrm>
            <a:custGeom>
              <a:avLst/>
              <a:gdLst/>
              <a:ahLst/>
              <a:cxnLst/>
              <a:rect l="l" t="t" r="r" b="b"/>
              <a:pathLst>
                <a:path w="2589355" h="1940711">
                  <a:moveTo>
                    <a:pt x="0" y="0"/>
                  </a:moveTo>
                  <a:lnTo>
                    <a:pt x="2589355" y="0"/>
                  </a:lnTo>
                  <a:lnTo>
                    <a:pt x="2589355" y="1940711"/>
                  </a:lnTo>
                  <a:lnTo>
                    <a:pt x="0" y="1940711"/>
                  </a:lnTo>
                  <a:close/>
                </a:path>
              </a:pathLst>
            </a:custGeom>
            <a:solidFill>
              <a:srgbClr val="134559"/>
            </a:solidFill>
          </p:spPr>
        </p:sp>
        <p:sp>
          <p:nvSpPr>
            <p:cNvPr id="10" name="TextBox 10"/>
            <p:cNvSpPr txBox="1"/>
            <p:nvPr/>
          </p:nvSpPr>
          <p:spPr>
            <a:xfrm>
              <a:off x="0" y="-38100"/>
              <a:ext cx="2589355" cy="1978811"/>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7988652" y="2228967"/>
            <a:ext cx="10146948" cy="2140266"/>
          </a:xfrm>
          <a:prstGeom prst="rect">
            <a:avLst/>
          </a:prstGeom>
        </p:spPr>
        <p:txBody>
          <a:bodyPr wrap="square" lIns="0" tIns="0" rIns="0" bIns="0" rtlCol="0" anchor="t">
            <a:spAutoFit/>
          </a:bodyPr>
          <a:lstStyle/>
          <a:p>
            <a:pPr algn="just">
              <a:lnSpc>
                <a:spcPts val="3386"/>
              </a:lnSpc>
            </a:pPr>
            <a:r>
              <a:rPr lang="en-US" sz="2418" dirty="0">
                <a:solidFill>
                  <a:srgbClr val="F9FCF4"/>
                </a:solidFill>
                <a:latin typeface="Proxima Nova"/>
                <a:ea typeface="Proxima Nova"/>
                <a:cs typeface="Proxima Nova"/>
                <a:sym typeface="Proxima Nova"/>
              </a:rPr>
              <a:t>The implementation of the tactical approach successfully increased students' enthusiasm for learning badminton. Through modified games, tactical discussions, relevant technical drills, and game reapplication, students became more actively involved in learning and were better able to connect technical skills with real game situations.</a:t>
            </a:r>
          </a:p>
        </p:txBody>
      </p:sp>
      <p:sp>
        <p:nvSpPr>
          <p:cNvPr id="12" name="TextBox 12"/>
          <p:cNvSpPr txBox="1"/>
          <p:nvPr/>
        </p:nvSpPr>
        <p:spPr>
          <a:xfrm>
            <a:off x="7965906" y="4568916"/>
            <a:ext cx="10146947" cy="2577309"/>
          </a:xfrm>
          <a:prstGeom prst="rect">
            <a:avLst/>
          </a:prstGeom>
        </p:spPr>
        <p:txBody>
          <a:bodyPr wrap="square" lIns="0" tIns="0" rIns="0" bIns="0" rtlCol="0" anchor="t">
            <a:spAutoFit/>
          </a:bodyPr>
          <a:lstStyle/>
          <a:p>
            <a:pPr algn="just">
              <a:lnSpc>
                <a:spcPts val="3438"/>
              </a:lnSpc>
            </a:pPr>
            <a:r>
              <a:rPr lang="en-US" sz="2455" dirty="0">
                <a:solidFill>
                  <a:srgbClr val="F9FCF4"/>
                </a:solidFill>
                <a:latin typeface="Proxima Nova"/>
                <a:ea typeface="Proxima Nova"/>
                <a:cs typeface="Proxima Nova"/>
                <a:sym typeface="Proxima Nova"/>
              </a:rPr>
              <a:t>The findings indicate improvements in students' attention, active participation, perseverance, resilience, game involvement, and tactical application throughout the research cycles. These improvements suggest that learning activities based on game situations create a more meaningful learning experience and encourage students to participate more confidently in badminton instruction.</a:t>
            </a:r>
          </a:p>
        </p:txBody>
      </p:sp>
      <p:sp>
        <p:nvSpPr>
          <p:cNvPr id="13" name="TextBox 13"/>
          <p:cNvSpPr txBox="1"/>
          <p:nvPr/>
        </p:nvSpPr>
        <p:spPr>
          <a:xfrm>
            <a:off x="6477838" y="2642672"/>
            <a:ext cx="1335670" cy="987826"/>
          </a:xfrm>
          <a:prstGeom prst="rect">
            <a:avLst/>
          </a:prstGeom>
        </p:spPr>
        <p:txBody>
          <a:bodyPr lIns="0" tIns="0" rIns="0" bIns="0" rtlCol="0" anchor="t">
            <a:spAutoFit/>
          </a:bodyPr>
          <a:lstStyle/>
          <a:p>
            <a:pPr algn="l">
              <a:lnSpc>
                <a:spcPts val="8027"/>
              </a:lnSpc>
            </a:pPr>
            <a:r>
              <a:rPr lang="en-US" sz="5734" b="1">
                <a:solidFill>
                  <a:srgbClr val="134559"/>
                </a:solidFill>
                <a:latin typeface="Proxima Nova Heavy"/>
                <a:ea typeface="Proxima Nova Heavy"/>
                <a:cs typeface="Proxima Nova Heavy"/>
                <a:sym typeface="Proxima Nova Heavy"/>
              </a:rPr>
              <a:t>01.</a:t>
            </a:r>
          </a:p>
        </p:txBody>
      </p:sp>
      <p:sp>
        <p:nvSpPr>
          <p:cNvPr id="14" name="TextBox 14"/>
          <p:cNvSpPr txBox="1"/>
          <p:nvPr/>
        </p:nvSpPr>
        <p:spPr>
          <a:xfrm>
            <a:off x="6477838" y="5220196"/>
            <a:ext cx="1335670" cy="987826"/>
          </a:xfrm>
          <a:prstGeom prst="rect">
            <a:avLst/>
          </a:prstGeom>
        </p:spPr>
        <p:txBody>
          <a:bodyPr lIns="0" tIns="0" rIns="0" bIns="0" rtlCol="0" anchor="t">
            <a:spAutoFit/>
          </a:bodyPr>
          <a:lstStyle/>
          <a:p>
            <a:pPr algn="l">
              <a:lnSpc>
                <a:spcPts val="8027"/>
              </a:lnSpc>
            </a:pPr>
            <a:r>
              <a:rPr lang="en-US" sz="5734" b="1">
                <a:solidFill>
                  <a:srgbClr val="134559"/>
                </a:solidFill>
                <a:latin typeface="Proxima Nova Heavy"/>
                <a:ea typeface="Proxima Nova Heavy"/>
                <a:cs typeface="Proxima Nova Heavy"/>
                <a:sym typeface="Proxima Nova Heavy"/>
              </a:rPr>
              <a:t>02</a:t>
            </a:r>
          </a:p>
        </p:txBody>
      </p:sp>
      <p:sp>
        <p:nvSpPr>
          <p:cNvPr id="15" name="TextBox 15"/>
          <p:cNvSpPr txBox="1"/>
          <p:nvPr/>
        </p:nvSpPr>
        <p:spPr>
          <a:xfrm>
            <a:off x="7988652" y="7345908"/>
            <a:ext cx="10146947" cy="2140971"/>
          </a:xfrm>
          <a:prstGeom prst="rect">
            <a:avLst/>
          </a:prstGeom>
        </p:spPr>
        <p:txBody>
          <a:bodyPr wrap="square" lIns="0" tIns="0" rIns="0" bIns="0" rtlCol="0" anchor="t">
            <a:spAutoFit/>
          </a:bodyPr>
          <a:lstStyle/>
          <a:p>
            <a:pPr algn="just">
              <a:lnSpc>
                <a:spcPts val="3422"/>
              </a:lnSpc>
            </a:pPr>
            <a:r>
              <a:rPr lang="en-US" sz="2444" dirty="0">
                <a:solidFill>
                  <a:srgbClr val="F9FCF4"/>
                </a:solidFill>
                <a:latin typeface="Proxima Nova"/>
                <a:ea typeface="Proxima Nova"/>
                <a:cs typeface="Proxima Nova"/>
                <a:sym typeface="Proxima Nova"/>
              </a:rPr>
              <a:t>These results are consistent with previous studies by </a:t>
            </a:r>
            <a:r>
              <a:rPr lang="en-US" sz="2444" dirty="0" err="1">
                <a:solidFill>
                  <a:srgbClr val="F9FCF4"/>
                </a:solidFill>
                <a:latin typeface="Proxima Nova"/>
                <a:ea typeface="Proxima Nova"/>
                <a:cs typeface="Proxima Nova"/>
                <a:sym typeface="Proxima Nova"/>
              </a:rPr>
              <a:t>Jalilvand</a:t>
            </a:r>
            <a:r>
              <a:rPr lang="en-US" sz="2444" dirty="0">
                <a:solidFill>
                  <a:srgbClr val="F9FCF4"/>
                </a:solidFill>
                <a:latin typeface="Proxima Nova"/>
                <a:ea typeface="Proxima Nova"/>
                <a:cs typeface="Proxima Nova"/>
                <a:sym typeface="Proxima Nova"/>
              </a:rPr>
              <a:t> et al. (2023), Nur et al. (2024), and Light (2012), which emphasize that tactical approaches enhance students' motivation, engagement, and learning outcomes by integrating decision-making with skill execution in meaningful game contexts.</a:t>
            </a:r>
          </a:p>
        </p:txBody>
      </p:sp>
      <p:sp>
        <p:nvSpPr>
          <p:cNvPr id="16" name="TextBox 16"/>
          <p:cNvSpPr txBox="1"/>
          <p:nvPr/>
        </p:nvSpPr>
        <p:spPr>
          <a:xfrm>
            <a:off x="6477838" y="7712972"/>
            <a:ext cx="1335670" cy="987826"/>
          </a:xfrm>
          <a:prstGeom prst="rect">
            <a:avLst/>
          </a:prstGeom>
        </p:spPr>
        <p:txBody>
          <a:bodyPr lIns="0" tIns="0" rIns="0" bIns="0" rtlCol="0" anchor="t">
            <a:spAutoFit/>
          </a:bodyPr>
          <a:lstStyle/>
          <a:p>
            <a:pPr algn="l">
              <a:lnSpc>
                <a:spcPts val="8027"/>
              </a:lnSpc>
            </a:pPr>
            <a:r>
              <a:rPr lang="en-US" sz="5734" b="1">
                <a:solidFill>
                  <a:srgbClr val="134559"/>
                </a:solidFill>
                <a:latin typeface="Proxima Nova Heavy"/>
                <a:ea typeface="Proxima Nova Heavy"/>
                <a:cs typeface="Proxima Nova Heavy"/>
                <a:sym typeface="Proxima Nova Heavy"/>
              </a:rPr>
              <a:t>03.</a:t>
            </a:r>
          </a:p>
        </p:txBody>
      </p:sp>
      <p:sp>
        <p:nvSpPr>
          <p:cNvPr id="17" name="Freeform 17"/>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8" name="Group 18"/>
          <p:cNvGrpSpPr/>
          <p:nvPr/>
        </p:nvGrpSpPr>
        <p:grpSpPr>
          <a:xfrm>
            <a:off x="434340" y="559594"/>
            <a:ext cx="1923469" cy="561880"/>
            <a:chOff x="0" y="0"/>
            <a:chExt cx="2564625" cy="749173"/>
          </a:xfrm>
        </p:grpSpPr>
        <p:sp>
          <p:nvSpPr>
            <p:cNvPr id="19" name="Freeform 19"/>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8"/>
              <a:stretch>
                <a:fillRect/>
              </a:stretch>
            </a:blipFill>
          </p:spPr>
        </p:sp>
      </p:grpSp>
      <p:grpSp>
        <p:nvGrpSpPr>
          <p:cNvPr id="20" name="Group 20"/>
          <p:cNvGrpSpPr/>
          <p:nvPr/>
        </p:nvGrpSpPr>
        <p:grpSpPr>
          <a:xfrm>
            <a:off x="2354170" y="594836"/>
            <a:ext cx="880720" cy="470411"/>
            <a:chOff x="0" y="0"/>
            <a:chExt cx="1174293" cy="627215"/>
          </a:xfrm>
        </p:grpSpPr>
        <p:sp>
          <p:nvSpPr>
            <p:cNvPr id="21" name="Freeform 21"/>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9"/>
              <a:stretch>
                <a:fillRect r="-4" b="6"/>
              </a:stretch>
            </a:blipFill>
          </p:spPr>
        </p:sp>
      </p:grpSp>
      <p:grpSp>
        <p:nvGrpSpPr>
          <p:cNvPr id="22" name="Group 22"/>
          <p:cNvGrpSpPr/>
          <p:nvPr/>
        </p:nvGrpSpPr>
        <p:grpSpPr>
          <a:xfrm>
            <a:off x="3326663" y="416881"/>
            <a:ext cx="810158" cy="368494"/>
            <a:chOff x="0" y="0"/>
            <a:chExt cx="1080211" cy="491325"/>
          </a:xfrm>
        </p:grpSpPr>
        <p:sp>
          <p:nvSpPr>
            <p:cNvPr id="23" name="Freeform 23"/>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0"/>
              <a:stretch>
                <a:fillRect l="-36051" r="-34586" b="-150333"/>
              </a:stretch>
            </a:blipFill>
          </p:spPr>
        </p:sp>
      </p:grpSp>
      <p:sp>
        <p:nvSpPr>
          <p:cNvPr id="24" name="TextBox 24"/>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grpSp>
        <p:nvGrpSpPr>
          <p:cNvPr id="25" name="Group 25"/>
          <p:cNvGrpSpPr/>
          <p:nvPr/>
        </p:nvGrpSpPr>
        <p:grpSpPr>
          <a:xfrm>
            <a:off x="4233891" y="529285"/>
            <a:ext cx="726529" cy="621992"/>
            <a:chOff x="0" y="0"/>
            <a:chExt cx="968705" cy="829323"/>
          </a:xfrm>
        </p:grpSpPr>
        <p:sp>
          <p:nvSpPr>
            <p:cNvPr id="26" name="Freeform 26"/>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11"/>
              <a:stretch>
                <a:fillRect r="5" b="-1"/>
              </a:stretch>
            </a:blipFill>
          </p:spPr>
        </p:sp>
      </p:grpSp>
      <p:grpSp>
        <p:nvGrpSpPr>
          <p:cNvPr id="27" name="Group 27"/>
          <p:cNvGrpSpPr/>
          <p:nvPr/>
        </p:nvGrpSpPr>
        <p:grpSpPr>
          <a:xfrm>
            <a:off x="5032143" y="469830"/>
            <a:ext cx="739597" cy="718690"/>
            <a:chOff x="0" y="0"/>
            <a:chExt cx="986130" cy="958253"/>
          </a:xfrm>
        </p:grpSpPr>
        <p:sp>
          <p:nvSpPr>
            <p:cNvPr id="28" name="Freeform 28"/>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12"/>
              <a:stretch>
                <a:fillRect r="2" b="-3"/>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EC2B0"/>
        </a:solidFill>
        <a:effectLst/>
      </p:bgPr>
    </p:bg>
    <p:spTree>
      <p:nvGrpSpPr>
        <p:cNvPr id="1" name=""/>
        <p:cNvGrpSpPr/>
        <p:nvPr/>
      </p:nvGrpSpPr>
      <p:grpSpPr>
        <a:xfrm>
          <a:off x="0" y="0"/>
          <a:ext cx="0" cy="0"/>
          <a:chOff x="0" y="0"/>
          <a:chExt cx="0" cy="0"/>
        </a:xfrm>
      </p:grpSpPr>
      <p:sp>
        <p:nvSpPr>
          <p:cNvPr id="2" name="TextBox 2"/>
          <p:cNvSpPr txBox="1"/>
          <p:nvPr/>
        </p:nvSpPr>
        <p:spPr>
          <a:xfrm>
            <a:off x="5621700" y="2025831"/>
            <a:ext cx="7089729" cy="1076991"/>
          </a:xfrm>
          <a:prstGeom prst="rect">
            <a:avLst/>
          </a:prstGeom>
        </p:spPr>
        <p:txBody>
          <a:bodyPr lIns="0" tIns="0" rIns="0" bIns="0" rtlCol="0" anchor="t">
            <a:spAutoFit/>
          </a:bodyPr>
          <a:lstStyle/>
          <a:p>
            <a:pPr algn="ctr">
              <a:lnSpc>
                <a:spcPts val="8389"/>
              </a:lnSpc>
            </a:pPr>
            <a:r>
              <a:rPr lang="en-US" sz="7558" b="1" dirty="0">
                <a:solidFill>
                  <a:srgbClr val="343434"/>
                </a:solidFill>
                <a:latin typeface="Proxima Nova Heavy"/>
                <a:ea typeface="Proxima Nova Heavy"/>
                <a:cs typeface="Proxima Nova Heavy"/>
                <a:sym typeface="Proxima Nova Heavy"/>
              </a:rPr>
              <a:t>CONCLUSION</a:t>
            </a:r>
          </a:p>
        </p:txBody>
      </p:sp>
      <p:grpSp>
        <p:nvGrpSpPr>
          <p:cNvPr id="3" name="Group 3"/>
          <p:cNvGrpSpPr/>
          <p:nvPr/>
        </p:nvGrpSpPr>
        <p:grpSpPr>
          <a:xfrm>
            <a:off x="1705386" y="3427777"/>
            <a:ext cx="14922358" cy="5678123"/>
            <a:chOff x="0" y="0"/>
            <a:chExt cx="4896862" cy="1580313"/>
          </a:xfrm>
        </p:grpSpPr>
        <p:sp>
          <p:nvSpPr>
            <p:cNvPr id="4" name="Freeform 4"/>
            <p:cNvSpPr/>
            <p:nvPr/>
          </p:nvSpPr>
          <p:spPr>
            <a:xfrm>
              <a:off x="0" y="0"/>
              <a:ext cx="4896862" cy="1580313"/>
            </a:xfrm>
            <a:custGeom>
              <a:avLst/>
              <a:gdLst/>
              <a:ahLst/>
              <a:cxnLst/>
              <a:rect l="l" t="t" r="r" b="b"/>
              <a:pathLst>
                <a:path w="4896862" h="1580313">
                  <a:moveTo>
                    <a:pt x="25422" y="0"/>
                  </a:moveTo>
                  <a:lnTo>
                    <a:pt x="4871441" y="0"/>
                  </a:lnTo>
                  <a:cubicBezTo>
                    <a:pt x="4885480" y="0"/>
                    <a:pt x="4896862" y="11382"/>
                    <a:pt x="4896862" y="25422"/>
                  </a:cubicBezTo>
                  <a:lnTo>
                    <a:pt x="4896862" y="1554892"/>
                  </a:lnTo>
                  <a:cubicBezTo>
                    <a:pt x="4896862" y="1568932"/>
                    <a:pt x="4885480" y="1580313"/>
                    <a:pt x="4871441" y="1580313"/>
                  </a:cubicBezTo>
                  <a:lnTo>
                    <a:pt x="25422" y="1580313"/>
                  </a:lnTo>
                  <a:cubicBezTo>
                    <a:pt x="11382" y="1580313"/>
                    <a:pt x="0" y="1568932"/>
                    <a:pt x="0" y="1554892"/>
                  </a:cubicBezTo>
                  <a:lnTo>
                    <a:pt x="0" y="25422"/>
                  </a:lnTo>
                  <a:cubicBezTo>
                    <a:pt x="0" y="11382"/>
                    <a:pt x="11382" y="0"/>
                    <a:pt x="25422" y="0"/>
                  </a:cubicBezTo>
                  <a:close/>
                </a:path>
              </a:pathLst>
            </a:custGeom>
            <a:solidFill>
              <a:srgbClr val="F9FCF4"/>
            </a:solidFill>
          </p:spPr>
        </p:sp>
        <p:sp>
          <p:nvSpPr>
            <p:cNvPr id="5" name="TextBox 5"/>
            <p:cNvSpPr txBox="1"/>
            <p:nvPr/>
          </p:nvSpPr>
          <p:spPr>
            <a:xfrm>
              <a:off x="0" y="-38100"/>
              <a:ext cx="4896862" cy="161841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927564" y="3662970"/>
            <a:ext cx="14478000" cy="4939429"/>
          </a:xfrm>
          <a:prstGeom prst="rect">
            <a:avLst/>
          </a:prstGeom>
        </p:spPr>
        <p:txBody>
          <a:bodyPr wrap="square" lIns="0" tIns="0" rIns="0" bIns="0" rtlCol="0" anchor="t">
            <a:spAutoFit/>
          </a:bodyPr>
          <a:lstStyle/>
          <a:p>
            <a:pPr algn="just">
              <a:lnSpc>
                <a:spcPts val="3452"/>
              </a:lnSpc>
            </a:pPr>
            <a:r>
              <a:rPr lang="en-US" sz="4000" dirty="0">
                <a:solidFill>
                  <a:srgbClr val="343434"/>
                </a:solidFill>
                <a:latin typeface="Proxima Nova"/>
                <a:ea typeface="Proxima Nova"/>
                <a:cs typeface="Proxima Nova"/>
                <a:sym typeface="Proxima Nova"/>
              </a:rPr>
              <a:t>The implementation of the tactical approach effectively improved badminton learning enthusiasm among Grade X students at SMAN 2 Subang. Students demonstrated continuous improvement across every research cycle, indicating that game-based learning created a more active, meaningful, and engaging learning environment.</a:t>
            </a:r>
            <a:endParaRPr lang="id-ID" sz="4000" dirty="0">
              <a:solidFill>
                <a:srgbClr val="343434"/>
              </a:solidFill>
              <a:latin typeface="Proxima Nova"/>
              <a:ea typeface="Proxima Nova"/>
              <a:cs typeface="Proxima Nova"/>
              <a:sym typeface="Proxima Nova"/>
            </a:endParaRPr>
          </a:p>
          <a:p>
            <a:pPr algn="just">
              <a:lnSpc>
                <a:spcPts val="3452"/>
              </a:lnSpc>
            </a:pPr>
            <a:endParaRPr lang="id-ID" sz="4000" dirty="0">
              <a:solidFill>
                <a:srgbClr val="343434"/>
              </a:solidFill>
              <a:latin typeface="Proxima Nova"/>
              <a:ea typeface="Proxima Nova"/>
              <a:cs typeface="Proxima Nova"/>
              <a:sym typeface="Proxima Nova"/>
            </a:endParaRPr>
          </a:p>
          <a:p>
            <a:pPr algn="just">
              <a:lnSpc>
                <a:spcPts val="3452"/>
              </a:lnSpc>
            </a:pPr>
            <a:r>
              <a:rPr lang="en-US" sz="4000" dirty="0">
                <a:solidFill>
                  <a:srgbClr val="343434"/>
                </a:solidFill>
                <a:latin typeface="Proxima Nova"/>
                <a:ea typeface="Proxima Nova"/>
                <a:cs typeface="Proxima Nova"/>
                <a:sym typeface="Proxima Nova"/>
              </a:rPr>
              <a:t>Therefore, the tactical approach can be recommended as an alternative teaching model for badminton instruction by adjusting game rules, player numbers, court dimensions, and task difficulty according to students' abilities.</a:t>
            </a:r>
          </a:p>
        </p:txBody>
      </p:sp>
      <p:sp>
        <p:nvSpPr>
          <p:cNvPr id="7" name="Freeform 7"/>
          <p:cNvSpPr/>
          <p:nvPr/>
        </p:nvSpPr>
        <p:spPr>
          <a:xfrm flipV="1">
            <a:off x="-148645" y="9490457"/>
            <a:ext cx="11540691" cy="816008"/>
          </a:xfrm>
          <a:custGeom>
            <a:avLst/>
            <a:gdLst/>
            <a:ahLst/>
            <a:cxnLst/>
            <a:rect l="l" t="t" r="r" b="b"/>
            <a:pathLst>
              <a:path w="11540691" h="816008">
                <a:moveTo>
                  <a:pt x="0" y="816009"/>
                </a:moveTo>
                <a:lnTo>
                  <a:pt x="11540691" y="816009"/>
                </a:lnTo>
                <a:lnTo>
                  <a:pt x="11540691" y="0"/>
                </a:lnTo>
                <a:lnTo>
                  <a:pt x="0" y="0"/>
                </a:lnTo>
                <a:lnTo>
                  <a:pt x="0" y="816009"/>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Freeform 8"/>
          <p:cNvSpPr/>
          <p:nvPr/>
        </p:nvSpPr>
        <p:spPr>
          <a:xfrm rot="9858936" flipH="1" flipV="1">
            <a:off x="-1905263" y="-118319"/>
            <a:ext cx="5431116" cy="3353714"/>
          </a:xfrm>
          <a:custGeom>
            <a:avLst/>
            <a:gdLst/>
            <a:ahLst/>
            <a:cxnLst/>
            <a:rect l="l" t="t" r="r" b="b"/>
            <a:pathLst>
              <a:path w="5431116" h="3353714">
                <a:moveTo>
                  <a:pt x="5431116" y="3353714"/>
                </a:moveTo>
                <a:lnTo>
                  <a:pt x="0" y="3353714"/>
                </a:lnTo>
                <a:lnTo>
                  <a:pt x="0" y="0"/>
                </a:lnTo>
                <a:lnTo>
                  <a:pt x="5431116" y="0"/>
                </a:lnTo>
                <a:lnTo>
                  <a:pt x="5431116" y="3353714"/>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0" name="Group 10"/>
          <p:cNvGrpSpPr/>
          <p:nvPr/>
        </p:nvGrpSpPr>
        <p:grpSpPr>
          <a:xfrm>
            <a:off x="434340" y="559594"/>
            <a:ext cx="1923469" cy="561880"/>
            <a:chOff x="0" y="0"/>
            <a:chExt cx="2564625" cy="749173"/>
          </a:xfrm>
        </p:grpSpPr>
        <p:sp>
          <p:nvSpPr>
            <p:cNvPr id="11" name="Freeform 11"/>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8"/>
              <a:stretch>
                <a:fillRect/>
              </a:stretch>
            </a:blipFill>
          </p:spPr>
        </p:sp>
      </p:grpSp>
      <p:grpSp>
        <p:nvGrpSpPr>
          <p:cNvPr id="12" name="Group 12"/>
          <p:cNvGrpSpPr/>
          <p:nvPr/>
        </p:nvGrpSpPr>
        <p:grpSpPr>
          <a:xfrm>
            <a:off x="2354170" y="594836"/>
            <a:ext cx="880720" cy="470411"/>
            <a:chOff x="0" y="0"/>
            <a:chExt cx="1174293" cy="627215"/>
          </a:xfrm>
        </p:grpSpPr>
        <p:sp>
          <p:nvSpPr>
            <p:cNvPr id="13" name="Freeform 13"/>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9"/>
              <a:stretch>
                <a:fillRect r="-4" b="6"/>
              </a:stretch>
            </a:blipFill>
          </p:spPr>
        </p:sp>
      </p:grpSp>
      <p:grpSp>
        <p:nvGrpSpPr>
          <p:cNvPr id="14" name="Group 14"/>
          <p:cNvGrpSpPr/>
          <p:nvPr/>
        </p:nvGrpSpPr>
        <p:grpSpPr>
          <a:xfrm>
            <a:off x="3326663" y="416881"/>
            <a:ext cx="810158" cy="368494"/>
            <a:chOff x="0" y="0"/>
            <a:chExt cx="1080211" cy="491325"/>
          </a:xfrm>
        </p:grpSpPr>
        <p:sp>
          <p:nvSpPr>
            <p:cNvPr id="15" name="Freeform 15"/>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0"/>
              <a:stretch>
                <a:fillRect l="-36051" r="-34586" b="-150333"/>
              </a:stretch>
            </a:blipFill>
          </p:spPr>
        </p:sp>
      </p:grpSp>
      <p:sp>
        <p:nvSpPr>
          <p:cNvPr id="16" name="TextBox 16"/>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grpSp>
        <p:nvGrpSpPr>
          <p:cNvPr id="17" name="Group 17"/>
          <p:cNvGrpSpPr/>
          <p:nvPr/>
        </p:nvGrpSpPr>
        <p:grpSpPr>
          <a:xfrm>
            <a:off x="4233891" y="529285"/>
            <a:ext cx="726529" cy="621992"/>
            <a:chOff x="0" y="0"/>
            <a:chExt cx="968705" cy="829323"/>
          </a:xfrm>
        </p:grpSpPr>
        <p:sp>
          <p:nvSpPr>
            <p:cNvPr id="18" name="Freeform 18"/>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11"/>
              <a:stretch>
                <a:fillRect r="5" b="-1"/>
              </a:stretch>
            </a:blipFill>
          </p:spPr>
        </p:sp>
      </p:grpSp>
      <p:grpSp>
        <p:nvGrpSpPr>
          <p:cNvPr id="19" name="Group 19"/>
          <p:cNvGrpSpPr/>
          <p:nvPr/>
        </p:nvGrpSpPr>
        <p:grpSpPr>
          <a:xfrm>
            <a:off x="5032143" y="469830"/>
            <a:ext cx="739597" cy="718690"/>
            <a:chOff x="0" y="0"/>
            <a:chExt cx="986130" cy="958253"/>
          </a:xfrm>
        </p:grpSpPr>
        <p:sp>
          <p:nvSpPr>
            <p:cNvPr id="20" name="Freeform 20"/>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12"/>
              <a:stretch>
                <a:fillRect r="2" b="-3"/>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CF4"/>
        </a:solidFill>
        <a:effectLst/>
      </p:bgPr>
    </p:bg>
    <p:spTree>
      <p:nvGrpSpPr>
        <p:cNvPr id="1" name="">
          <a:extLst>
            <a:ext uri="{FF2B5EF4-FFF2-40B4-BE49-F238E27FC236}">
              <a16:creationId xmlns:a16="http://schemas.microsoft.com/office/drawing/2014/main" id="{5EE50EDA-7D37-1E53-B3DC-098412C807C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D58C5E7-7D04-0984-1CF6-B65B6B0EBEFE}"/>
              </a:ext>
            </a:extLst>
          </p:cNvPr>
          <p:cNvSpPr/>
          <p:nvPr/>
        </p:nvSpPr>
        <p:spPr>
          <a:xfrm flipV="1">
            <a:off x="-2314069" y="8329288"/>
            <a:ext cx="21022408" cy="3915424"/>
          </a:xfrm>
          <a:custGeom>
            <a:avLst/>
            <a:gdLst/>
            <a:ahLst/>
            <a:cxnLst/>
            <a:rect l="l" t="t" r="r" b="b"/>
            <a:pathLst>
              <a:path w="21022408" h="3915424">
                <a:moveTo>
                  <a:pt x="0" y="3915424"/>
                </a:moveTo>
                <a:lnTo>
                  <a:pt x="21022408" y="3915424"/>
                </a:lnTo>
                <a:lnTo>
                  <a:pt x="21022408" y="0"/>
                </a:lnTo>
                <a:lnTo>
                  <a:pt x="0" y="0"/>
                </a:lnTo>
                <a:lnTo>
                  <a:pt x="0" y="3915424"/>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a:extLst>
              <a:ext uri="{FF2B5EF4-FFF2-40B4-BE49-F238E27FC236}">
                <a16:creationId xmlns:a16="http://schemas.microsoft.com/office/drawing/2014/main" id="{1307A2BF-59F4-42C9-4A55-F3A9F3B865BE}"/>
              </a:ext>
            </a:extLst>
          </p:cNvPr>
          <p:cNvSpPr/>
          <p:nvPr/>
        </p:nvSpPr>
        <p:spPr>
          <a:xfrm rot="-3332505" flipH="1" flipV="1">
            <a:off x="15727229" y="6276007"/>
            <a:ext cx="6663644" cy="4114800"/>
          </a:xfrm>
          <a:custGeom>
            <a:avLst/>
            <a:gdLst/>
            <a:ahLst/>
            <a:cxnLst/>
            <a:rect l="l" t="t" r="r" b="b"/>
            <a:pathLst>
              <a:path w="6663644" h="4114800">
                <a:moveTo>
                  <a:pt x="6663644" y="4114800"/>
                </a:moveTo>
                <a:lnTo>
                  <a:pt x="0" y="4114800"/>
                </a:lnTo>
                <a:lnTo>
                  <a:pt x="0" y="0"/>
                </a:lnTo>
                <a:lnTo>
                  <a:pt x="6663644" y="0"/>
                </a:lnTo>
                <a:lnTo>
                  <a:pt x="6663644" y="411480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AutoShape 4">
            <a:extLst>
              <a:ext uri="{FF2B5EF4-FFF2-40B4-BE49-F238E27FC236}">
                <a16:creationId xmlns:a16="http://schemas.microsoft.com/office/drawing/2014/main" id="{32231393-FE35-C913-F0D1-C0E232208485}"/>
              </a:ext>
            </a:extLst>
          </p:cNvPr>
          <p:cNvSpPr/>
          <p:nvPr/>
        </p:nvSpPr>
        <p:spPr>
          <a:xfrm>
            <a:off x="16627744" y="9318242"/>
            <a:ext cx="0" cy="304475"/>
          </a:xfrm>
          <a:prstGeom prst="line">
            <a:avLst/>
          </a:prstGeom>
          <a:ln w="38100" cap="flat">
            <a:solidFill>
              <a:srgbClr val="134559"/>
            </a:solidFill>
            <a:prstDash val="solid"/>
            <a:headEnd type="none" w="sm" len="sm"/>
            <a:tailEnd type="none" w="sm" len="sm"/>
          </a:ln>
        </p:spPr>
      </p:sp>
      <p:sp>
        <p:nvSpPr>
          <p:cNvPr id="6" name="TextBox 6">
            <a:extLst>
              <a:ext uri="{FF2B5EF4-FFF2-40B4-BE49-F238E27FC236}">
                <a16:creationId xmlns:a16="http://schemas.microsoft.com/office/drawing/2014/main" id="{3DF891DF-A714-B656-C40B-2331B3B716BB}"/>
              </a:ext>
            </a:extLst>
          </p:cNvPr>
          <p:cNvSpPr txBox="1"/>
          <p:nvPr/>
        </p:nvSpPr>
        <p:spPr>
          <a:xfrm>
            <a:off x="5401950" y="1494520"/>
            <a:ext cx="7475849" cy="859210"/>
          </a:xfrm>
          <a:prstGeom prst="rect">
            <a:avLst/>
          </a:prstGeom>
        </p:spPr>
        <p:txBody>
          <a:bodyPr wrap="square" lIns="0" tIns="0" rIns="0" bIns="0" rtlCol="0" anchor="t">
            <a:spAutoFit/>
          </a:bodyPr>
          <a:lstStyle/>
          <a:p>
            <a:pPr algn="ctr">
              <a:lnSpc>
                <a:spcPts val="6660"/>
              </a:lnSpc>
            </a:pPr>
            <a:r>
              <a:rPr lang="en-US" sz="6600" b="1" dirty="0">
                <a:solidFill>
                  <a:schemeClr val="tx2"/>
                </a:solidFill>
                <a:latin typeface="Proxima Nova Heavy"/>
                <a:ea typeface="Proxima Nova Heavy"/>
                <a:cs typeface="Proxima Nova Heavy"/>
                <a:sym typeface="Proxima Nova Heavy"/>
              </a:rPr>
              <a:t>RE</a:t>
            </a:r>
            <a:r>
              <a:rPr lang="id-ID" sz="6600" b="1" dirty="0">
                <a:solidFill>
                  <a:schemeClr val="tx2"/>
                </a:solidFill>
                <a:latin typeface="Proxima Nova Heavy"/>
                <a:ea typeface="Proxima Nova Heavy"/>
                <a:cs typeface="Proxima Nova Heavy"/>
                <a:sym typeface="Proxima Nova Heavy"/>
              </a:rPr>
              <a:t>FERENCES</a:t>
            </a:r>
            <a:endParaRPr lang="en-US" sz="6600" b="1" dirty="0">
              <a:solidFill>
                <a:schemeClr val="tx2"/>
              </a:solidFill>
              <a:latin typeface="Proxima Nova Heavy"/>
              <a:ea typeface="Proxima Nova Heavy"/>
              <a:cs typeface="Proxima Nova Heavy"/>
              <a:sym typeface="Proxima Nova Heavy"/>
            </a:endParaRPr>
          </a:p>
        </p:txBody>
      </p:sp>
      <p:sp>
        <p:nvSpPr>
          <p:cNvPr id="7" name="TextBox 7">
            <a:extLst>
              <a:ext uri="{FF2B5EF4-FFF2-40B4-BE49-F238E27FC236}">
                <a16:creationId xmlns:a16="http://schemas.microsoft.com/office/drawing/2014/main" id="{4A52320A-FEB5-F583-E2EF-8C1844D42EFE}"/>
              </a:ext>
            </a:extLst>
          </p:cNvPr>
          <p:cNvSpPr txBox="1"/>
          <p:nvPr/>
        </p:nvSpPr>
        <p:spPr>
          <a:xfrm>
            <a:off x="16656111" y="9255507"/>
            <a:ext cx="597236" cy="422275"/>
          </a:xfrm>
          <a:prstGeom prst="rect">
            <a:avLst/>
          </a:prstGeom>
        </p:spPr>
        <p:txBody>
          <a:bodyPr lIns="0" tIns="0" rIns="0" bIns="0" rtlCol="0" anchor="t">
            <a:spAutoFit/>
          </a:bodyPr>
          <a:lstStyle/>
          <a:p>
            <a:pPr algn="ctr">
              <a:lnSpc>
                <a:spcPts val="3499"/>
              </a:lnSpc>
            </a:pPr>
            <a:r>
              <a:rPr lang="en-US" sz="2499" b="1">
                <a:solidFill>
                  <a:srgbClr val="343434"/>
                </a:solidFill>
                <a:latin typeface="Proxima Nova Heavy"/>
                <a:ea typeface="Proxima Nova Heavy"/>
                <a:cs typeface="Proxima Nova Heavy"/>
                <a:sym typeface="Proxima Nova Heavy"/>
              </a:rPr>
              <a:t>09</a:t>
            </a:r>
          </a:p>
        </p:txBody>
      </p:sp>
      <p:sp>
        <p:nvSpPr>
          <p:cNvPr id="8" name="TextBox 8">
            <a:extLst>
              <a:ext uri="{FF2B5EF4-FFF2-40B4-BE49-F238E27FC236}">
                <a16:creationId xmlns:a16="http://schemas.microsoft.com/office/drawing/2014/main" id="{42840270-73A2-E4AF-A84D-CBA91F4041AE}"/>
              </a:ext>
            </a:extLst>
          </p:cNvPr>
          <p:cNvSpPr txBox="1"/>
          <p:nvPr/>
        </p:nvSpPr>
        <p:spPr>
          <a:xfrm>
            <a:off x="914404" y="3483141"/>
            <a:ext cx="17373596" cy="6555641"/>
          </a:xfrm>
          <a:prstGeom prst="rect">
            <a:avLst/>
          </a:prstGeom>
        </p:spPr>
        <p:txBody>
          <a:bodyPr wrap="square" lIns="0" tIns="0" rIns="0" bIns="0" rtlCol="0" anchor="t">
            <a:spAutoFit/>
          </a:bodyPr>
          <a:lstStyle/>
          <a:p>
            <a:pPr marL="304800" indent="-304800"/>
            <a:r>
              <a:rPr lang="en-US" sz="2400" dirty="0" err="1">
                <a:effectLst/>
                <a:latin typeface="Cambria" panose="02040503050406030204" pitchFamily="18" charset="0"/>
                <a:ea typeface="Times New Roman" panose="02020603050405020304" pitchFamily="18" charset="0"/>
              </a:rPr>
              <a:t>Aminnudin</a:t>
            </a:r>
            <a:r>
              <a:rPr lang="en-US" sz="2400" dirty="0">
                <a:effectLst/>
                <a:latin typeface="Cambria" panose="02040503050406030204" pitchFamily="18" charset="0"/>
                <a:ea typeface="Times New Roman" panose="02020603050405020304" pitchFamily="18" charset="0"/>
              </a:rPr>
              <a:t>, T., </a:t>
            </a:r>
            <a:r>
              <a:rPr lang="en-US" sz="2400" dirty="0" err="1">
                <a:effectLst/>
                <a:latin typeface="Cambria" panose="02040503050406030204" pitchFamily="18" charset="0"/>
                <a:ea typeface="Times New Roman" panose="02020603050405020304" pitchFamily="18" charset="0"/>
              </a:rPr>
              <a:t>Azizah</a:t>
            </a:r>
            <a:r>
              <a:rPr lang="en-US" sz="2400" dirty="0">
                <a:effectLst/>
                <a:latin typeface="Cambria" panose="02040503050406030204" pitchFamily="18" charset="0"/>
                <a:ea typeface="Times New Roman" panose="02020603050405020304" pitchFamily="18" charset="0"/>
              </a:rPr>
              <a:t>, A. R., &amp; </a:t>
            </a:r>
            <a:r>
              <a:rPr lang="en-US" sz="2400" dirty="0" err="1">
                <a:effectLst/>
                <a:latin typeface="Cambria" panose="02040503050406030204" pitchFamily="18" charset="0"/>
                <a:ea typeface="Times New Roman" panose="02020603050405020304" pitchFamily="18" charset="0"/>
              </a:rPr>
              <a:t>Jasmani</a:t>
            </a:r>
            <a:r>
              <a:rPr lang="en-US" sz="2400" dirty="0">
                <a:effectLst/>
                <a:latin typeface="Cambria" panose="02040503050406030204" pitchFamily="18" charset="0"/>
                <a:ea typeface="Times New Roman" panose="02020603050405020304" pitchFamily="18" charset="0"/>
              </a:rPr>
              <a:t>, P. (2025). </a:t>
            </a:r>
            <a:r>
              <a:rPr lang="en-US" sz="2400" i="1" dirty="0">
                <a:effectLst/>
                <a:latin typeface="Cambria" panose="02040503050406030204" pitchFamily="18" charset="0"/>
                <a:ea typeface="Times New Roman" panose="02020603050405020304" pitchFamily="18" charset="0"/>
              </a:rPr>
              <a:t>DENGAN METODE TACTICAL GAME DI MTS</a:t>
            </a:r>
            <a:r>
              <a:rPr lang="en-US" sz="2400" dirty="0">
                <a:effectLst/>
                <a:latin typeface="Cambria" panose="02040503050406030204" pitchFamily="18" charset="0"/>
                <a:ea typeface="Times New Roman" panose="02020603050405020304" pitchFamily="18" charset="0"/>
              </a:rPr>
              <a:t>. </a:t>
            </a:r>
            <a:r>
              <a:rPr lang="en-US" sz="2400" i="1" dirty="0">
                <a:effectLst/>
                <a:latin typeface="Cambria" panose="02040503050406030204" pitchFamily="18" charset="0"/>
                <a:ea typeface="Times New Roman" panose="02020603050405020304" pitchFamily="18" charset="0"/>
              </a:rPr>
              <a:t>8</a:t>
            </a:r>
            <a:r>
              <a:rPr lang="en-US" sz="2400" dirty="0">
                <a:effectLst/>
                <a:latin typeface="Cambria" panose="02040503050406030204" pitchFamily="18" charset="0"/>
                <a:ea typeface="Times New Roman" panose="02020603050405020304" pitchFamily="18" charset="0"/>
              </a:rPr>
              <a:t>, 3289–3296.</a:t>
            </a:r>
            <a:endParaRPr lang="en-ID" sz="2400" dirty="0">
              <a:effectLst/>
              <a:latin typeface="Times New Roman" panose="02020603050405020304" pitchFamily="18" charset="0"/>
              <a:ea typeface="Times New Roman" panose="02020603050405020304" pitchFamily="18" charset="0"/>
            </a:endParaRPr>
          </a:p>
          <a:p>
            <a:pPr marL="304800" indent="-304800"/>
            <a:r>
              <a:rPr lang="en-US" sz="2400" dirty="0" err="1">
                <a:effectLst/>
                <a:latin typeface="Cambria" panose="02040503050406030204" pitchFamily="18" charset="0"/>
                <a:ea typeface="Times New Roman" panose="02020603050405020304" pitchFamily="18" charset="0"/>
              </a:rPr>
              <a:t>Jalilvand</a:t>
            </a:r>
            <a:r>
              <a:rPr lang="en-US" sz="2400" dirty="0">
                <a:effectLst/>
                <a:latin typeface="Cambria" panose="02040503050406030204" pitchFamily="18" charset="0"/>
                <a:ea typeface="Times New Roman" panose="02020603050405020304" pitchFamily="18" charset="0"/>
              </a:rPr>
              <a:t>, M. Ahmadi, A. H. et al. (2023). </a:t>
            </a:r>
            <a:r>
              <a:rPr lang="en-US" sz="2400" i="1" dirty="0">
                <a:effectLst/>
                <a:latin typeface="Cambria" panose="02040503050406030204" pitchFamily="18" charset="0"/>
                <a:ea typeface="Times New Roman" panose="02020603050405020304" pitchFamily="18" charset="0"/>
              </a:rPr>
              <a:t>The Effectiveness of the Tactical Games Model on Self-efficacy , Physical Activity Enjoyment , and Learning of Badminton Serve</a:t>
            </a:r>
            <a:r>
              <a:rPr lang="en-US" sz="2400" dirty="0">
                <a:effectLst/>
                <a:latin typeface="Cambria" panose="02040503050406030204" pitchFamily="18" charset="0"/>
                <a:ea typeface="Times New Roman" panose="02020603050405020304" pitchFamily="18" charset="0"/>
              </a:rPr>
              <a:t>. </a:t>
            </a:r>
            <a:r>
              <a:rPr lang="en-US" sz="2400" i="1" dirty="0">
                <a:effectLst/>
                <a:latin typeface="Cambria" panose="02040503050406030204" pitchFamily="18" charset="0"/>
                <a:ea typeface="Times New Roman" panose="02020603050405020304" pitchFamily="18" charset="0"/>
              </a:rPr>
              <a:t>15</a:t>
            </a:r>
            <a:r>
              <a:rPr lang="en-US" sz="2400" dirty="0">
                <a:effectLst/>
                <a:latin typeface="Cambria" panose="02040503050406030204" pitchFamily="18" charset="0"/>
                <a:ea typeface="Times New Roman" panose="02020603050405020304" pitchFamily="18" charset="0"/>
              </a:rPr>
              <a:t>(3), 19–32.</a:t>
            </a:r>
            <a:endParaRPr lang="en-ID" sz="2400" dirty="0">
              <a:effectLst/>
              <a:latin typeface="Times New Roman" panose="02020603050405020304" pitchFamily="18" charset="0"/>
              <a:ea typeface="Times New Roman" panose="02020603050405020304" pitchFamily="18" charset="0"/>
            </a:endParaRPr>
          </a:p>
          <a:p>
            <a:pPr marL="304800" indent="-304800"/>
            <a:r>
              <a:rPr lang="en-US" sz="2400" dirty="0">
                <a:effectLst/>
                <a:latin typeface="Cambria" panose="02040503050406030204" pitchFamily="18" charset="0"/>
                <a:ea typeface="Times New Roman" panose="02020603050405020304" pitchFamily="18" charset="0"/>
              </a:rPr>
              <a:t>Kemmis, S., McTaggart, R., &amp; Nixon, R. (2014). </a:t>
            </a:r>
            <a:r>
              <a:rPr lang="en-US" sz="2400" i="1" dirty="0">
                <a:effectLst/>
                <a:latin typeface="Cambria" panose="02040503050406030204" pitchFamily="18" charset="0"/>
                <a:ea typeface="Times New Roman" panose="02020603050405020304" pitchFamily="18" charset="0"/>
              </a:rPr>
              <a:t>The Action Research Planner: Doing Critical Participatory Action Research</a:t>
            </a:r>
            <a:r>
              <a:rPr lang="en-US" sz="2400" dirty="0">
                <a:effectLst/>
                <a:latin typeface="Cambria" panose="02040503050406030204" pitchFamily="18" charset="0"/>
                <a:ea typeface="Times New Roman" panose="02020603050405020304" pitchFamily="18" charset="0"/>
              </a:rPr>
              <a:t>. Springer. https://doi.org/10.1007/978-981-4560-67-2</a:t>
            </a:r>
            <a:endParaRPr lang="en-ID" sz="2400" dirty="0">
              <a:effectLst/>
              <a:latin typeface="Times New Roman" panose="02020603050405020304" pitchFamily="18" charset="0"/>
              <a:ea typeface="Times New Roman" panose="02020603050405020304" pitchFamily="18" charset="0"/>
            </a:endParaRPr>
          </a:p>
          <a:p>
            <a:pPr marL="304800" indent="-304800"/>
            <a:r>
              <a:rPr lang="en-US" sz="2400" dirty="0">
                <a:effectLst/>
                <a:latin typeface="Cambria" panose="02040503050406030204" pitchFamily="18" charset="0"/>
                <a:ea typeface="Times New Roman" panose="02020603050405020304" pitchFamily="18" charset="0"/>
              </a:rPr>
              <a:t>Light, R. L. (2012). </a:t>
            </a:r>
            <a:r>
              <a:rPr lang="en-US" sz="2400" i="1" dirty="0">
                <a:effectLst/>
                <a:latin typeface="Cambria" panose="02040503050406030204" pitchFamily="18" charset="0"/>
                <a:ea typeface="Times New Roman" panose="02020603050405020304" pitchFamily="18" charset="0"/>
              </a:rPr>
              <a:t>Game Sense: Pedagogy for Performance, Participation and Enjoyment</a:t>
            </a:r>
            <a:r>
              <a:rPr lang="en-US" sz="2400" dirty="0">
                <a:effectLst/>
                <a:latin typeface="Cambria" panose="02040503050406030204" pitchFamily="18" charset="0"/>
                <a:ea typeface="Times New Roman" panose="02020603050405020304" pitchFamily="18" charset="0"/>
              </a:rPr>
              <a:t>. Routledge (Taylor &amp; Francis Group). https://doi.org/10.4324/9780203114643</a:t>
            </a:r>
            <a:endParaRPr lang="en-ID" sz="2400" dirty="0">
              <a:effectLst/>
              <a:latin typeface="Times New Roman" panose="02020603050405020304" pitchFamily="18" charset="0"/>
              <a:ea typeface="Times New Roman" panose="02020603050405020304" pitchFamily="18" charset="0"/>
            </a:endParaRPr>
          </a:p>
          <a:p>
            <a:pPr marL="304800" indent="-304800"/>
            <a:r>
              <a:rPr lang="en-US" sz="2400" dirty="0">
                <a:effectLst/>
                <a:latin typeface="Cambria" panose="02040503050406030204" pitchFamily="18" charset="0"/>
                <a:ea typeface="Times New Roman" panose="02020603050405020304" pitchFamily="18" charset="0"/>
              </a:rPr>
              <a:t>Mitchell, S. A., Oslin, J. L., &amp; Griffin, L. L. (2021). </a:t>
            </a:r>
            <a:r>
              <a:rPr lang="en-US" sz="2400" i="1" dirty="0">
                <a:effectLst/>
                <a:latin typeface="Cambria" panose="02040503050406030204" pitchFamily="18" charset="0"/>
                <a:ea typeface="Times New Roman" panose="02020603050405020304" pitchFamily="18" charset="0"/>
              </a:rPr>
              <a:t>Teaching Sport Concepts and Skills: A Tactical Games Approach</a:t>
            </a:r>
            <a:r>
              <a:rPr lang="en-US" sz="2400" dirty="0">
                <a:effectLst/>
                <a:latin typeface="Cambria" panose="02040503050406030204" pitchFamily="18" charset="0"/>
                <a:ea typeface="Times New Roman" panose="02020603050405020304" pitchFamily="18" charset="0"/>
              </a:rPr>
              <a:t>. Human Kinetics. https://books.google.co.id/books?id=tZ0AEAAAQBAJ</a:t>
            </a:r>
            <a:endParaRPr lang="en-ID" sz="2400" dirty="0">
              <a:effectLst/>
              <a:latin typeface="Times New Roman" panose="02020603050405020304" pitchFamily="18" charset="0"/>
              <a:ea typeface="Times New Roman" panose="02020603050405020304" pitchFamily="18" charset="0"/>
            </a:endParaRPr>
          </a:p>
          <a:p>
            <a:pPr marL="304800" indent="-304800"/>
            <a:r>
              <a:rPr lang="en-US" sz="2400" dirty="0">
                <a:effectLst/>
                <a:latin typeface="Cambria" panose="02040503050406030204" pitchFamily="18" charset="0"/>
                <a:ea typeface="Times New Roman" panose="02020603050405020304" pitchFamily="18" charset="0"/>
              </a:rPr>
              <a:t>Nur, L., </a:t>
            </a:r>
            <a:r>
              <a:rPr lang="en-US" sz="2400" dirty="0" err="1">
                <a:effectLst/>
                <a:latin typeface="Cambria" panose="02040503050406030204" pitchFamily="18" charset="0"/>
                <a:ea typeface="Times New Roman" panose="02020603050405020304" pitchFamily="18" charset="0"/>
              </a:rPr>
              <a:t>Muslihin</a:t>
            </a:r>
            <a:r>
              <a:rPr lang="en-US" sz="2400" dirty="0">
                <a:effectLst/>
                <a:latin typeface="Cambria" panose="02040503050406030204" pitchFamily="18" charset="0"/>
                <a:ea typeface="Times New Roman" panose="02020603050405020304" pitchFamily="18" charset="0"/>
              </a:rPr>
              <a:t>, H. Y., Stephani, M. R., Wibowo, R., &amp; </a:t>
            </a:r>
            <a:r>
              <a:rPr lang="en-US" sz="2400" dirty="0" err="1">
                <a:effectLst/>
                <a:latin typeface="Cambria" panose="02040503050406030204" pitchFamily="18" charset="0"/>
                <a:ea typeface="Times New Roman" panose="02020603050405020304" pitchFamily="18" charset="0"/>
              </a:rPr>
              <a:t>Mustaqim</a:t>
            </a:r>
            <a:r>
              <a:rPr lang="en-US" sz="2400" dirty="0">
                <a:effectLst/>
                <a:latin typeface="Cambria" panose="02040503050406030204" pitchFamily="18" charset="0"/>
                <a:ea typeface="Times New Roman" panose="02020603050405020304" pitchFamily="18" charset="0"/>
              </a:rPr>
              <a:t>, R. (2024). </a:t>
            </a:r>
            <a:r>
              <a:rPr lang="en-US" sz="2400" i="1" dirty="0">
                <a:effectLst/>
                <a:latin typeface="Cambria" panose="02040503050406030204" pitchFamily="18" charset="0"/>
                <a:ea typeface="Times New Roman" panose="02020603050405020304" pitchFamily="18" charset="0"/>
              </a:rPr>
              <a:t>Effectiveness of Tactical Games Model Based on Teaching by Invitation for Enhance Learning Motivation and Physical Activity in Primary School Students</a:t>
            </a:r>
            <a:r>
              <a:rPr lang="en-US" sz="2400" dirty="0">
                <a:effectLst/>
                <a:latin typeface="Cambria" panose="02040503050406030204" pitchFamily="18" charset="0"/>
                <a:ea typeface="Times New Roman" panose="02020603050405020304" pitchFamily="18" charset="0"/>
              </a:rPr>
              <a:t>. </a:t>
            </a:r>
            <a:r>
              <a:rPr lang="en-US" sz="2400" i="1" dirty="0">
                <a:effectLst/>
                <a:latin typeface="Cambria" panose="02040503050406030204" pitchFamily="18" charset="0"/>
                <a:ea typeface="Times New Roman" panose="02020603050405020304" pitchFamily="18" charset="0"/>
              </a:rPr>
              <a:t>4</a:t>
            </a:r>
            <a:r>
              <a:rPr lang="en-US" sz="2400" dirty="0">
                <a:effectLst/>
                <a:latin typeface="Cambria" panose="02040503050406030204" pitchFamily="18" charset="0"/>
                <a:ea typeface="Times New Roman" panose="02020603050405020304" pitchFamily="18" charset="0"/>
              </a:rPr>
              <a:t>(1), 74–83. https://doi.org/10.53863/mor.v4i1.1143</a:t>
            </a:r>
            <a:endParaRPr lang="en-ID" sz="2400" dirty="0">
              <a:effectLst/>
              <a:latin typeface="Times New Roman" panose="02020603050405020304" pitchFamily="18" charset="0"/>
              <a:ea typeface="Times New Roman" panose="02020603050405020304" pitchFamily="18" charset="0"/>
            </a:endParaRPr>
          </a:p>
          <a:p>
            <a:pPr marL="304800" indent="-304800"/>
            <a:r>
              <a:rPr lang="en-US" sz="2400" dirty="0">
                <a:effectLst/>
                <a:latin typeface="Cambria" panose="02040503050406030204" pitchFamily="18" charset="0"/>
                <a:ea typeface="Times New Roman" panose="02020603050405020304" pitchFamily="18" charset="0"/>
              </a:rPr>
              <a:t>Ricky, Z., </a:t>
            </a:r>
            <a:r>
              <a:rPr lang="en-US" sz="2400" dirty="0" err="1">
                <a:effectLst/>
                <a:latin typeface="Cambria" panose="02040503050406030204" pitchFamily="18" charset="0"/>
                <a:ea typeface="Times New Roman" panose="02020603050405020304" pitchFamily="18" charset="0"/>
              </a:rPr>
              <a:t>Prasetyo</a:t>
            </a:r>
            <a:r>
              <a:rPr lang="en-US" sz="2400" dirty="0">
                <a:effectLst/>
                <a:latin typeface="Cambria" panose="02040503050406030204" pitchFamily="18" charset="0"/>
                <a:ea typeface="Times New Roman" panose="02020603050405020304" pitchFamily="18" charset="0"/>
              </a:rPr>
              <a:t>, D. E., &amp; Saputra, A. (2024). </a:t>
            </a:r>
            <a:r>
              <a:rPr lang="en-US" sz="2400" dirty="0" err="1">
                <a:effectLst/>
                <a:latin typeface="Cambria" panose="02040503050406030204" pitchFamily="18" charset="0"/>
                <a:ea typeface="Times New Roman" panose="02020603050405020304" pitchFamily="18" charset="0"/>
              </a:rPr>
              <a:t>Pengembangan</a:t>
            </a:r>
            <a:r>
              <a:rPr lang="en-US" sz="2400" dirty="0">
                <a:effectLst/>
                <a:latin typeface="Cambria" panose="02040503050406030204" pitchFamily="18" charset="0"/>
                <a:ea typeface="Times New Roman" panose="02020603050405020304" pitchFamily="18" charset="0"/>
              </a:rPr>
              <a:t> Model </a:t>
            </a:r>
            <a:r>
              <a:rPr lang="en-US" sz="2400" dirty="0" err="1">
                <a:effectLst/>
                <a:latin typeface="Cambria" panose="02040503050406030204" pitchFamily="18" charset="0"/>
                <a:ea typeface="Times New Roman" panose="02020603050405020304" pitchFamily="18" charset="0"/>
              </a:rPr>
              <a:t>Pembelajaran</a:t>
            </a:r>
            <a:r>
              <a:rPr lang="en-US" sz="2400" dirty="0">
                <a:effectLst/>
                <a:latin typeface="Cambria" panose="02040503050406030204" pitchFamily="18" charset="0"/>
                <a:ea typeface="Times New Roman" panose="02020603050405020304" pitchFamily="18" charset="0"/>
              </a:rPr>
              <a:t> Teknik Dasar </a:t>
            </a:r>
            <a:r>
              <a:rPr lang="en-US" sz="2400" dirty="0" err="1">
                <a:effectLst/>
                <a:latin typeface="Cambria" panose="02040503050406030204" pitchFamily="18" charset="0"/>
                <a:ea typeface="Times New Roman" panose="02020603050405020304" pitchFamily="18" charset="0"/>
              </a:rPr>
              <a:t>Bulutangkis</a:t>
            </a:r>
            <a:r>
              <a:rPr lang="en-US" sz="2400" dirty="0">
                <a:effectLst/>
                <a:latin typeface="Cambria" panose="02040503050406030204" pitchFamily="18" charset="0"/>
                <a:ea typeface="Times New Roman" panose="02020603050405020304" pitchFamily="18" charset="0"/>
              </a:rPr>
              <a:t> </a:t>
            </a:r>
            <a:r>
              <a:rPr lang="en-US" sz="2400" dirty="0" err="1">
                <a:effectLst/>
                <a:latin typeface="Cambria" panose="02040503050406030204" pitchFamily="18" charset="0"/>
                <a:ea typeface="Times New Roman" panose="02020603050405020304" pitchFamily="18" charset="0"/>
              </a:rPr>
              <a:t>Untuk</a:t>
            </a:r>
            <a:r>
              <a:rPr lang="en-US" sz="2400" dirty="0">
                <a:effectLst/>
                <a:latin typeface="Cambria" panose="02040503050406030204" pitchFamily="18" charset="0"/>
                <a:ea typeface="Times New Roman" panose="02020603050405020304" pitchFamily="18" charset="0"/>
              </a:rPr>
              <a:t> </a:t>
            </a:r>
            <a:r>
              <a:rPr lang="en-US" sz="2400" dirty="0" err="1">
                <a:effectLst/>
                <a:latin typeface="Cambria" panose="02040503050406030204" pitchFamily="18" charset="0"/>
                <a:ea typeface="Times New Roman" panose="02020603050405020304" pitchFamily="18" charset="0"/>
              </a:rPr>
              <a:t>Siswa</a:t>
            </a:r>
            <a:r>
              <a:rPr lang="en-US" sz="2400" dirty="0">
                <a:effectLst/>
                <a:latin typeface="Cambria" panose="02040503050406030204" pitchFamily="18" charset="0"/>
                <a:ea typeface="Times New Roman" panose="02020603050405020304" pitchFamily="18" charset="0"/>
              </a:rPr>
              <a:t> SMPN 1 Koto Baru. </a:t>
            </a:r>
            <a:r>
              <a:rPr lang="en-US" sz="2400" i="1" dirty="0">
                <a:effectLst/>
                <a:latin typeface="Cambria" panose="02040503050406030204" pitchFamily="18" charset="0"/>
                <a:ea typeface="Times New Roman" panose="02020603050405020304" pitchFamily="18" charset="0"/>
              </a:rPr>
              <a:t>Athena: Physical Education and Sports Journal</a:t>
            </a:r>
            <a:r>
              <a:rPr lang="en-US" sz="2400" dirty="0">
                <a:effectLst/>
                <a:latin typeface="Cambria" panose="02040503050406030204" pitchFamily="18" charset="0"/>
                <a:ea typeface="Times New Roman" panose="02020603050405020304" pitchFamily="18" charset="0"/>
              </a:rPr>
              <a:t>, </a:t>
            </a:r>
            <a:r>
              <a:rPr lang="en-US" sz="2400" i="1" dirty="0">
                <a:effectLst/>
                <a:latin typeface="Cambria" panose="02040503050406030204" pitchFamily="18" charset="0"/>
                <a:ea typeface="Times New Roman" panose="02020603050405020304" pitchFamily="18" charset="0"/>
              </a:rPr>
              <a:t>2</a:t>
            </a:r>
            <a:r>
              <a:rPr lang="en-US" sz="2400" dirty="0">
                <a:effectLst/>
                <a:latin typeface="Cambria" panose="02040503050406030204" pitchFamily="18" charset="0"/>
                <a:ea typeface="Times New Roman" panose="02020603050405020304" pitchFamily="18" charset="0"/>
              </a:rPr>
              <a:t>(2), 1–17. https://doi.org/10.56773/athena.v2i2.22</a:t>
            </a:r>
            <a:endParaRPr lang="en-ID" sz="2400" dirty="0">
              <a:effectLst/>
              <a:latin typeface="Times New Roman" panose="02020603050405020304" pitchFamily="18" charset="0"/>
              <a:ea typeface="Times New Roman" panose="02020603050405020304" pitchFamily="18" charset="0"/>
            </a:endParaRPr>
          </a:p>
          <a:p>
            <a:pPr marL="304800" indent="-304800"/>
            <a:r>
              <a:rPr lang="en-US" sz="2400" dirty="0">
                <a:effectLst/>
                <a:latin typeface="Cambria" panose="02040503050406030204" pitchFamily="18" charset="0"/>
                <a:ea typeface="Times New Roman" panose="02020603050405020304" pitchFamily="18" charset="0"/>
              </a:rPr>
              <a:t>S. </a:t>
            </a:r>
            <a:r>
              <a:rPr lang="en-US" sz="2400" dirty="0" err="1">
                <a:effectLst/>
                <a:latin typeface="Cambria" panose="02040503050406030204" pitchFamily="18" charset="0"/>
                <a:ea typeface="Times New Roman" panose="02020603050405020304" pitchFamily="18" charset="0"/>
              </a:rPr>
              <a:t>Arikunto</a:t>
            </a:r>
            <a:r>
              <a:rPr lang="en-US" sz="2400" dirty="0">
                <a:effectLst/>
                <a:latin typeface="Cambria" panose="02040503050406030204" pitchFamily="18" charset="0"/>
                <a:ea typeface="Times New Roman" panose="02020603050405020304" pitchFamily="18" charset="0"/>
              </a:rPr>
              <a:t>, Supardi, S. (2021). </a:t>
            </a:r>
            <a:r>
              <a:rPr lang="en-US" sz="2400" i="1" dirty="0" err="1">
                <a:effectLst/>
                <a:latin typeface="Cambria" panose="02040503050406030204" pitchFamily="18" charset="0"/>
                <a:ea typeface="Times New Roman" panose="02020603050405020304" pitchFamily="18" charset="0"/>
              </a:rPr>
              <a:t>Penelitian</a:t>
            </a:r>
            <a:r>
              <a:rPr lang="en-US" sz="2400" i="1" dirty="0">
                <a:effectLst/>
                <a:latin typeface="Cambria" panose="02040503050406030204" pitchFamily="18" charset="0"/>
                <a:ea typeface="Times New Roman" panose="02020603050405020304" pitchFamily="18" charset="0"/>
              </a:rPr>
              <a:t> Tindakan </a:t>
            </a:r>
            <a:r>
              <a:rPr lang="en-US" sz="2400" i="1" dirty="0" err="1">
                <a:effectLst/>
                <a:latin typeface="Cambria" panose="02040503050406030204" pitchFamily="18" charset="0"/>
                <a:ea typeface="Times New Roman" panose="02020603050405020304" pitchFamily="18" charset="0"/>
              </a:rPr>
              <a:t>Kelas</a:t>
            </a:r>
            <a:r>
              <a:rPr lang="en-US" sz="2400" i="1" dirty="0">
                <a:effectLst/>
                <a:latin typeface="Cambria" panose="02040503050406030204" pitchFamily="18" charset="0"/>
                <a:ea typeface="Times New Roman" panose="02020603050405020304" pitchFamily="18" charset="0"/>
              </a:rPr>
              <a:t>: </a:t>
            </a:r>
            <a:r>
              <a:rPr lang="en-US" sz="2400" i="1" dirty="0" err="1">
                <a:effectLst/>
                <a:latin typeface="Cambria" panose="02040503050406030204" pitchFamily="18" charset="0"/>
                <a:ea typeface="Times New Roman" panose="02020603050405020304" pitchFamily="18" charset="0"/>
              </a:rPr>
              <a:t>Edisi</a:t>
            </a:r>
            <a:r>
              <a:rPr lang="en-US" sz="2400" i="1" dirty="0">
                <a:effectLst/>
                <a:latin typeface="Cambria" panose="02040503050406030204" pitchFamily="18" charset="0"/>
                <a:ea typeface="Times New Roman" panose="02020603050405020304" pitchFamily="18" charset="0"/>
              </a:rPr>
              <a:t> </a:t>
            </a:r>
            <a:r>
              <a:rPr lang="en-US" sz="2400" i="1" dirty="0" err="1">
                <a:effectLst/>
                <a:latin typeface="Cambria" panose="02040503050406030204" pitchFamily="18" charset="0"/>
                <a:ea typeface="Times New Roman" panose="02020603050405020304" pitchFamily="18" charset="0"/>
              </a:rPr>
              <a:t>Revisi</a:t>
            </a:r>
            <a:r>
              <a:rPr lang="en-US" sz="2400" dirty="0">
                <a:effectLst/>
                <a:latin typeface="Cambria" panose="02040503050406030204" pitchFamily="18" charset="0"/>
                <a:ea typeface="Times New Roman" panose="02020603050405020304" pitchFamily="18" charset="0"/>
              </a:rPr>
              <a:t>. </a:t>
            </a:r>
            <a:r>
              <a:rPr lang="en-US" sz="2400" dirty="0" err="1">
                <a:effectLst/>
                <a:latin typeface="Cambria" panose="02040503050406030204" pitchFamily="18" charset="0"/>
                <a:ea typeface="Times New Roman" panose="02020603050405020304" pitchFamily="18" charset="0"/>
              </a:rPr>
              <a:t>Bumi</a:t>
            </a:r>
            <a:r>
              <a:rPr lang="en-US" sz="2400" dirty="0">
                <a:effectLst/>
                <a:latin typeface="Cambria" panose="02040503050406030204" pitchFamily="18" charset="0"/>
                <a:ea typeface="Times New Roman" panose="02020603050405020304" pitchFamily="18" charset="0"/>
              </a:rPr>
              <a:t> Aksara. https://books.google.co.id/books?id=-RwmEAAAQBA</a:t>
            </a:r>
            <a:r>
              <a:rPr lang="en-US" sz="1800" dirty="0">
                <a:effectLst/>
                <a:latin typeface="Cambria" panose="02040503050406030204" pitchFamily="18" charset="0"/>
                <a:ea typeface="Times New Roman" panose="02020603050405020304" pitchFamily="18" charset="0"/>
              </a:rPr>
              <a:t>J</a:t>
            </a:r>
            <a:endParaRPr lang="en-ID" sz="1800" dirty="0">
              <a:effectLst/>
              <a:latin typeface="Times New Roman" panose="02020603050405020304" pitchFamily="18" charset="0"/>
              <a:ea typeface="Times New Roman" panose="02020603050405020304" pitchFamily="18" charset="0"/>
            </a:endParaRPr>
          </a:p>
          <a:p>
            <a:pPr marL="406400" indent="-406400" algn="ctr"/>
            <a:r>
              <a:rPr lang="en-US" sz="1800" b="1" dirty="0">
                <a:effectLst/>
                <a:latin typeface="Cambria" panose="02040503050406030204" pitchFamily="18" charset="0"/>
                <a:ea typeface="Cambria" panose="02040503050406030204" pitchFamily="18" charset="0"/>
                <a:cs typeface="Cambria" panose="02040503050406030204" pitchFamily="18" charset="0"/>
              </a:rPr>
              <a:t> </a:t>
            </a:r>
            <a:endParaRPr lang="en-ID" sz="1800" dirty="0">
              <a:effectLst/>
              <a:latin typeface="Times New Roman" panose="02020603050405020304" pitchFamily="18" charset="0"/>
              <a:ea typeface="Times New Roman" panose="02020603050405020304" pitchFamily="18" charset="0"/>
            </a:endParaRPr>
          </a:p>
          <a:p>
            <a:pPr marL="304800" indent="-304800">
              <a:spcAft>
                <a:spcPts val="100"/>
              </a:spcAft>
            </a:pPr>
            <a:endParaRPr lang="en-ID" sz="2400" dirty="0">
              <a:solidFill>
                <a:srgbClr val="000000"/>
              </a:solidFill>
              <a:effectLst/>
              <a:latin typeface="Times New Roman" panose="02020603050405020304" pitchFamily="18" charset="0"/>
              <a:ea typeface="Times New Roman" panose="02020603050405020304" pitchFamily="18" charset="0"/>
            </a:endParaRPr>
          </a:p>
        </p:txBody>
      </p:sp>
      <p:sp>
        <p:nvSpPr>
          <p:cNvPr id="9" name="Freeform 9">
            <a:extLst>
              <a:ext uri="{FF2B5EF4-FFF2-40B4-BE49-F238E27FC236}">
                <a16:creationId xmlns:a16="http://schemas.microsoft.com/office/drawing/2014/main" id="{73DC1223-2AF9-D5FC-A63C-D038E43ED5E5}"/>
              </a:ext>
            </a:extLst>
          </p:cNvPr>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0" name="Group 10">
            <a:extLst>
              <a:ext uri="{FF2B5EF4-FFF2-40B4-BE49-F238E27FC236}">
                <a16:creationId xmlns:a16="http://schemas.microsoft.com/office/drawing/2014/main" id="{3A92D266-D059-6FC6-B96A-A7D39775E8E5}"/>
              </a:ext>
            </a:extLst>
          </p:cNvPr>
          <p:cNvGrpSpPr/>
          <p:nvPr/>
        </p:nvGrpSpPr>
        <p:grpSpPr>
          <a:xfrm>
            <a:off x="434340" y="559594"/>
            <a:ext cx="1923469" cy="561880"/>
            <a:chOff x="0" y="0"/>
            <a:chExt cx="2564625" cy="749173"/>
          </a:xfrm>
        </p:grpSpPr>
        <p:sp>
          <p:nvSpPr>
            <p:cNvPr id="11" name="Freeform 11">
              <a:extLst>
                <a:ext uri="{FF2B5EF4-FFF2-40B4-BE49-F238E27FC236}">
                  <a16:creationId xmlns:a16="http://schemas.microsoft.com/office/drawing/2014/main" id="{624B7491-56F6-A294-C4C7-8DCC6D369B24}"/>
                </a:ext>
              </a:extLst>
            </p:cNvPr>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8"/>
              <a:stretch>
                <a:fillRect/>
              </a:stretch>
            </a:blipFill>
          </p:spPr>
        </p:sp>
      </p:grpSp>
      <p:grpSp>
        <p:nvGrpSpPr>
          <p:cNvPr id="12" name="Group 12">
            <a:extLst>
              <a:ext uri="{FF2B5EF4-FFF2-40B4-BE49-F238E27FC236}">
                <a16:creationId xmlns:a16="http://schemas.microsoft.com/office/drawing/2014/main" id="{A0B7F174-3F85-D0B1-CCAD-8A7638048EBE}"/>
              </a:ext>
            </a:extLst>
          </p:cNvPr>
          <p:cNvGrpSpPr/>
          <p:nvPr/>
        </p:nvGrpSpPr>
        <p:grpSpPr>
          <a:xfrm>
            <a:off x="2354170" y="594836"/>
            <a:ext cx="880720" cy="470411"/>
            <a:chOff x="0" y="0"/>
            <a:chExt cx="1174293" cy="627215"/>
          </a:xfrm>
        </p:grpSpPr>
        <p:sp>
          <p:nvSpPr>
            <p:cNvPr id="13" name="Freeform 13">
              <a:extLst>
                <a:ext uri="{FF2B5EF4-FFF2-40B4-BE49-F238E27FC236}">
                  <a16:creationId xmlns:a16="http://schemas.microsoft.com/office/drawing/2014/main" id="{C7811F33-6FE0-54EC-3784-00ECB84F6333}"/>
                </a:ext>
              </a:extLst>
            </p:cNvPr>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9"/>
              <a:stretch>
                <a:fillRect r="-4" b="6"/>
              </a:stretch>
            </a:blipFill>
          </p:spPr>
        </p:sp>
      </p:grpSp>
      <p:sp>
        <p:nvSpPr>
          <p:cNvPr id="14" name="TextBox 14">
            <a:extLst>
              <a:ext uri="{FF2B5EF4-FFF2-40B4-BE49-F238E27FC236}">
                <a16:creationId xmlns:a16="http://schemas.microsoft.com/office/drawing/2014/main" id="{8BD28A80-3393-C348-5033-7DEB971B622A}"/>
              </a:ext>
            </a:extLst>
          </p:cNvPr>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grpSp>
        <p:nvGrpSpPr>
          <p:cNvPr id="15" name="Group 15">
            <a:extLst>
              <a:ext uri="{FF2B5EF4-FFF2-40B4-BE49-F238E27FC236}">
                <a16:creationId xmlns:a16="http://schemas.microsoft.com/office/drawing/2014/main" id="{49A0290D-9173-F318-E06E-3EC5CAC4D4B7}"/>
              </a:ext>
            </a:extLst>
          </p:cNvPr>
          <p:cNvGrpSpPr/>
          <p:nvPr/>
        </p:nvGrpSpPr>
        <p:grpSpPr>
          <a:xfrm>
            <a:off x="3326663" y="416881"/>
            <a:ext cx="810158" cy="368494"/>
            <a:chOff x="0" y="0"/>
            <a:chExt cx="1080211" cy="491325"/>
          </a:xfrm>
        </p:grpSpPr>
        <p:sp>
          <p:nvSpPr>
            <p:cNvPr id="16" name="Freeform 16">
              <a:extLst>
                <a:ext uri="{FF2B5EF4-FFF2-40B4-BE49-F238E27FC236}">
                  <a16:creationId xmlns:a16="http://schemas.microsoft.com/office/drawing/2014/main" id="{09324646-F920-5F8F-9BE6-6EC179FA2FB8}"/>
                </a:ext>
              </a:extLst>
            </p:cNvPr>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0"/>
              <a:stretch>
                <a:fillRect l="-36051" r="-34586" b="-150333"/>
              </a:stretch>
            </a:blipFill>
          </p:spPr>
        </p:sp>
      </p:grpSp>
      <p:grpSp>
        <p:nvGrpSpPr>
          <p:cNvPr id="17" name="Group 17">
            <a:extLst>
              <a:ext uri="{FF2B5EF4-FFF2-40B4-BE49-F238E27FC236}">
                <a16:creationId xmlns:a16="http://schemas.microsoft.com/office/drawing/2014/main" id="{CF1BCED8-57DA-00F9-BDC6-B4F4B6F76ABD}"/>
              </a:ext>
            </a:extLst>
          </p:cNvPr>
          <p:cNvGrpSpPr/>
          <p:nvPr/>
        </p:nvGrpSpPr>
        <p:grpSpPr>
          <a:xfrm>
            <a:off x="4233891" y="529285"/>
            <a:ext cx="726529" cy="621992"/>
            <a:chOff x="0" y="0"/>
            <a:chExt cx="968705" cy="829323"/>
          </a:xfrm>
        </p:grpSpPr>
        <p:sp>
          <p:nvSpPr>
            <p:cNvPr id="18" name="Freeform 18">
              <a:extLst>
                <a:ext uri="{FF2B5EF4-FFF2-40B4-BE49-F238E27FC236}">
                  <a16:creationId xmlns:a16="http://schemas.microsoft.com/office/drawing/2014/main" id="{E8AAB16E-189A-0741-BF7F-D49926A64608}"/>
                </a:ext>
              </a:extLst>
            </p:cNvPr>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11"/>
              <a:stretch>
                <a:fillRect r="5" b="-1"/>
              </a:stretch>
            </a:blipFill>
          </p:spPr>
        </p:sp>
      </p:grpSp>
      <p:grpSp>
        <p:nvGrpSpPr>
          <p:cNvPr id="19" name="Group 19">
            <a:extLst>
              <a:ext uri="{FF2B5EF4-FFF2-40B4-BE49-F238E27FC236}">
                <a16:creationId xmlns:a16="http://schemas.microsoft.com/office/drawing/2014/main" id="{7E193F47-1051-CF70-57B7-9FE3BFA5E7DF}"/>
              </a:ext>
            </a:extLst>
          </p:cNvPr>
          <p:cNvGrpSpPr/>
          <p:nvPr/>
        </p:nvGrpSpPr>
        <p:grpSpPr>
          <a:xfrm>
            <a:off x="5032143" y="469830"/>
            <a:ext cx="739597" cy="718690"/>
            <a:chOff x="0" y="0"/>
            <a:chExt cx="986130" cy="958253"/>
          </a:xfrm>
        </p:grpSpPr>
        <p:sp>
          <p:nvSpPr>
            <p:cNvPr id="20" name="Freeform 20">
              <a:extLst>
                <a:ext uri="{FF2B5EF4-FFF2-40B4-BE49-F238E27FC236}">
                  <a16:creationId xmlns:a16="http://schemas.microsoft.com/office/drawing/2014/main" id="{8FBA1C36-D9FB-1CE1-4D37-EA4791767AE0}"/>
                </a:ext>
              </a:extLst>
            </p:cNvPr>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12"/>
              <a:stretch>
                <a:fillRect r="2" b="-3"/>
              </a:stretch>
            </a:blipFill>
          </p:spPr>
        </p:sp>
      </p:grpSp>
    </p:spTree>
    <p:extLst>
      <p:ext uri="{BB962C8B-B14F-4D97-AF65-F5344CB8AC3E}">
        <p14:creationId xmlns:p14="http://schemas.microsoft.com/office/powerpoint/2010/main" val="17068130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1210</Words>
  <Application>Microsoft Office PowerPoint</Application>
  <PresentationFormat>Custom</PresentationFormat>
  <Paragraphs>70</Paragraphs>
  <Slides>10</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10</vt:i4>
      </vt:variant>
    </vt:vector>
  </HeadingPairs>
  <TitlesOfParts>
    <vt:vector size="26" baseType="lpstr">
      <vt:lpstr>Coco Gothic Bold</vt:lpstr>
      <vt:lpstr>Calibri</vt:lpstr>
      <vt:lpstr>Tex Gyre Termes Bold</vt:lpstr>
      <vt:lpstr>Poppins</vt:lpstr>
      <vt:lpstr>Times New Roman</vt:lpstr>
      <vt:lpstr>Proxima Nova Heavy</vt:lpstr>
      <vt:lpstr>Montserrat Bold</vt:lpstr>
      <vt:lpstr>Proxima Nova</vt:lpstr>
      <vt:lpstr>Fira Sans Ultra-Bold</vt:lpstr>
      <vt:lpstr>Tex Gyre Termes Bold Italics</vt:lpstr>
      <vt:lpstr>Fira Sans Bold</vt:lpstr>
      <vt:lpstr>Arial</vt:lpstr>
      <vt:lpstr>Humnst777 Blk BT</vt:lpstr>
      <vt:lpstr>Roboto</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Presentation_6th_ISPESH_2026 (3).pdf</dc:title>
  <dc:creator>MY LENOVO</dc:creator>
  <cp:lastModifiedBy>Melinda aaaa</cp:lastModifiedBy>
  <cp:revision>6</cp:revision>
  <dcterms:created xsi:type="dcterms:W3CDTF">2006-08-16T00:00:00Z</dcterms:created>
  <dcterms:modified xsi:type="dcterms:W3CDTF">2026-07-22T12:58:54Z</dcterms:modified>
  <dc:identifier>DAHPR9c2ywU</dc:identifier>
</cp:coreProperties>
</file>