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4" r:id="rId7"/>
    <p:sldId id="263" r:id="rId8"/>
    <p:sldId id="258" r:id="rId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754" y="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-1"/>
            <a:ext cx="5634657" cy="454017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4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62" y="933145"/>
                </a:moveTo>
                <a:lnTo>
                  <a:pt x="466573" y="933145"/>
                </a:lnTo>
                <a:lnTo>
                  <a:pt x="418868" y="930736"/>
                </a:lnTo>
                <a:lnTo>
                  <a:pt x="372542" y="923666"/>
                </a:lnTo>
                <a:lnTo>
                  <a:pt x="327828" y="912169"/>
                </a:lnTo>
                <a:lnTo>
                  <a:pt x="284961" y="896480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3"/>
                </a:lnTo>
                <a:lnTo>
                  <a:pt x="136656" y="796489"/>
                </a:lnTo>
                <a:lnTo>
                  <a:pt x="106542" y="763356"/>
                </a:lnTo>
                <a:lnTo>
                  <a:pt x="79683" y="727438"/>
                </a:lnTo>
                <a:lnTo>
                  <a:pt x="56312" y="688969"/>
                </a:lnTo>
                <a:lnTo>
                  <a:pt x="36665" y="648184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3"/>
                </a:lnTo>
                <a:lnTo>
                  <a:pt x="2408" y="418868"/>
                </a:lnTo>
                <a:lnTo>
                  <a:pt x="9479" y="372542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6" y="136656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2" y="9479"/>
                </a:lnTo>
                <a:lnTo>
                  <a:pt x="418868" y="2408"/>
                </a:lnTo>
                <a:lnTo>
                  <a:pt x="466573" y="0"/>
                </a:lnTo>
                <a:lnTo>
                  <a:pt x="5134762" y="0"/>
                </a:lnTo>
                <a:lnTo>
                  <a:pt x="5182465" y="2408"/>
                </a:lnTo>
                <a:lnTo>
                  <a:pt x="5228791" y="9479"/>
                </a:lnTo>
                <a:lnTo>
                  <a:pt x="5273503" y="20976"/>
                </a:lnTo>
                <a:lnTo>
                  <a:pt x="5316369" y="36665"/>
                </a:lnTo>
                <a:lnTo>
                  <a:pt x="5357153" y="56312"/>
                </a:lnTo>
                <a:lnTo>
                  <a:pt x="5395621" y="79683"/>
                </a:lnTo>
                <a:lnTo>
                  <a:pt x="5431538" y="106542"/>
                </a:lnTo>
                <a:lnTo>
                  <a:pt x="5464669" y="136656"/>
                </a:lnTo>
                <a:lnTo>
                  <a:pt x="5494782" y="169789"/>
                </a:lnTo>
                <a:lnTo>
                  <a:pt x="5521640" y="205707"/>
                </a:lnTo>
                <a:lnTo>
                  <a:pt x="5545009" y="244176"/>
                </a:lnTo>
                <a:lnTo>
                  <a:pt x="5564655" y="284961"/>
                </a:lnTo>
                <a:lnTo>
                  <a:pt x="5580344" y="327828"/>
                </a:lnTo>
                <a:lnTo>
                  <a:pt x="5591840" y="372542"/>
                </a:lnTo>
                <a:lnTo>
                  <a:pt x="5598910" y="418868"/>
                </a:lnTo>
                <a:lnTo>
                  <a:pt x="5601319" y="466573"/>
                </a:lnTo>
                <a:lnTo>
                  <a:pt x="5598910" y="514277"/>
                </a:lnTo>
                <a:lnTo>
                  <a:pt x="5591840" y="560603"/>
                </a:lnTo>
                <a:lnTo>
                  <a:pt x="5580344" y="605317"/>
                </a:lnTo>
                <a:lnTo>
                  <a:pt x="5564655" y="648184"/>
                </a:lnTo>
                <a:lnTo>
                  <a:pt x="5545009" y="688969"/>
                </a:lnTo>
                <a:lnTo>
                  <a:pt x="5521640" y="727438"/>
                </a:lnTo>
                <a:lnTo>
                  <a:pt x="5494782" y="763356"/>
                </a:lnTo>
                <a:lnTo>
                  <a:pt x="5464669" y="796489"/>
                </a:lnTo>
                <a:lnTo>
                  <a:pt x="5431538" y="826603"/>
                </a:lnTo>
                <a:lnTo>
                  <a:pt x="5395621" y="853462"/>
                </a:lnTo>
                <a:lnTo>
                  <a:pt x="5357153" y="876832"/>
                </a:lnTo>
                <a:lnTo>
                  <a:pt x="5316369" y="896480"/>
                </a:lnTo>
                <a:lnTo>
                  <a:pt x="5273503" y="912169"/>
                </a:lnTo>
                <a:lnTo>
                  <a:pt x="5228791" y="923666"/>
                </a:lnTo>
                <a:lnTo>
                  <a:pt x="5182465" y="930736"/>
                </a:lnTo>
                <a:lnTo>
                  <a:pt x="5134762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8" y="594832"/>
            <a:ext cx="880719" cy="47041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25" y="469834"/>
            <a:ext cx="739594" cy="71868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5" y="529291"/>
            <a:ext cx="726527" cy="62198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3" y="416884"/>
            <a:ext cx="810155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cs.google.com/presentation/d/1RPHdRPsHM33OKUDd1Di0_23SxUbiistb/edit?usp=drive_link&amp;ouid=100230538303955665624&amp;rtpof=true&amp;sd=true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04841"/>
            <a:ext cx="8881006" cy="228215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09600" y="3009900"/>
            <a:ext cx="15925800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7200" b="1" spc="-185" dirty="0">
                <a:latin typeface="Trebuchet MS"/>
                <a:cs typeface="Trebuchet MS"/>
              </a:rPr>
              <a:t>MULTIDIMENSIONAL PSYCHOLOGICAL MODEL IN IDENTIFICATION OF TALENT IN YOUNG CHILDREN AS A LONG-TERM SPORTS DEVELOPMENT STRATEGY</a:t>
            </a:r>
            <a:endParaRPr lang="en-US" sz="7200" spc="-185" dirty="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8" y="0"/>
            <a:ext cx="2997896" cy="10286999"/>
          </a:xfrm>
          <a:prstGeom prst="rect">
            <a:avLst/>
          </a:prstGeom>
        </p:spPr>
      </p:pic>
      <p:sp>
        <p:nvSpPr>
          <p:cNvPr id="10" name="object 9">
            <a:extLst>
              <a:ext uri="{FF2B5EF4-FFF2-40B4-BE49-F238E27FC236}">
                <a16:creationId xmlns:a16="http://schemas.microsoft.com/office/drawing/2014/main" id="{9D8B885F-00C3-403F-9E23-BE9A0BEB4DDC}"/>
              </a:ext>
            </a:extLst>
          </p:cNvPr>
          <p:cNvSpPr txBox="1"/>
          <p:nvPr/>
        </p:nvSpPr>
        <p:spPr>
          <a:xfrm>
            <a:off x="212228" y="8291582"/>
            <a:ext cx="6330886" cy="1995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3200" b="1" spc="-185" dirty="0" err="1">
                <a:solidFill>
                  <a:schemeClr val="bg1"/>
                </a:solidFill>
                <a:latin typeface="Trebuchet MS"/>
                <a:cs typeface="Trebuchet MS"/>
              </a:rPr>
              <a:t>Komarudin</a:t>
            </a:r>
            <a:r>
              <a:rPr lang="en-US" sz="3200" b="1" spc="-185" dirty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en-US" sz="3200" b="1" spc="-185" dirty="0" err="1">
                <a:solidFill>
                  <a:schemeClr val="bg1"/>
                </a:solidFill>
                <a:latin typeface="Trebuchet MS"/>
                <a:cs typeface="Trebuchet MS"/>
              </a:rPr>
              <a:t>Geraldi</a:t>
            </a:r>
            <a:r>
              <a:rPr lang="en-US" sz="3200" b="1" spc="-185" dirty="0">
                <a:solidFill>
                  <a:schemeClr val="bg1"/>
                </a:solidFill>
                <a:latin typeface="Trebuchet MS"/>
                <a:cs typeface="Trebuchet MS"/>
              </a:rPr>
              <a:t> Novian, </a:t>
            </a:r>
            <a:r>
              <a:rPr lang="en-US" sz="3200" b="1" spc="-185" dirty="0" err="1">
                <a:solidFill>
                  <a:schemeClr val="bg1"/>
                </a:solidFill>
                <a:latin typeface="Trebuchet MS"/>
                <a:cs typeface="Trebuchet MS"/>
              </a:rPr>
              <a:t>Padli</a:t>
            </a:r>
            <a:r>
              <a:rPr lang="en-US" sz="3200" b="1" spc="-185" dirty="0">
                <a:solidFill>
                  <a:schemeClr val="bg1"/>
                </a:solidFill>
                <a:latin typeface="Trebuchet MS"/>
                <a:cs typeface="Trebuchet MS"/>
              </a:rPr>
              <a:t>, </a:t>
            </a:r>
            <a:r>
              <a:rPr lang="en-US" sz="3200" b="1" spc="-185" dirty="0" err="1">
                <a:solidFill>
                  <a:schemeClr val="bg1"/>
                </a:solidFill>
                <a:latin typeface="Trebuchet MS"/>
                <a:cs typeface="Trebuchet MS"/>
              </a:rPr>
              <a:t>Nayla</a:t>
            </a:r>
            <a:r>
              <a:rPr lang="en-US" sz="3200" b="1" spc="-185" dirty="0">
                <a:solidFill>
                  <a:schemeClr val="bg1"/>
                </a:solidFill>
                <a:latin typeface="Trebuchet MS"/>
                <a:cs typeface="Trebuchet MS"/>
              </a:rPr>
              <a:t> </a:t>
            </a:r>
            <a:r>
              <a:rPr lang="en-US" sz="3200" b="1" spc="-185" dirty="0" err="1">
                <a:solidFill>
                  <a:schemeClr val="bg1"/>
                </a:solidFill>
                <a:latin typeface="Trebuchet MS"/>
                <a:cs typeface="Trebuchet MS"/>
              </a:rPr>
              <a:t>Agustiani</a:t>
            </a:r>
            <a:r>
              <a:rPr lang="en-US" sz="3200" b="1" spc="-185" dirty="0">
                <a:solidFill>
                  <a:schemeClr val="bg1"/>
                </a:solidFill>
                <a:latin typeface="Trebuchet MS"/>
                <a:cs typeface="Trebuchet MS"/>
              </a:rPr>
              <a:t>, Sabrina </a:t>
            </a:r>
            <a:r>
              <a:rPr lang="en-US" sz="3200" b="1" spc="-185" dirty="0" err="1">
                <a:solidFill>
                  <a:schemeClr val="bg1"/>
                </a:solidFill>
                <a:latin typeface="Trebuchet MS"/>
                <a:cs typeface="Trebuchet MS"/>
              </a:rPr>
              <a:t>Khalisatu</a:t>
            </a:r>
            <a:r>
              <a:rPr lang="en-US" sz="3200" b="1" spc="-185" dirty="0">
                <a:solidFill>
                  <a:schemeClr val="bg1"/>
                </a:solidFill>
                <a:latin typeface="Trebuchet MS"/>
                <a:cs typeface="Trebuchet MS"/>
              </a:rPr>
              <a:t> Zahra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3200" b="1" spc="-185" dirty="0">
                <a:solidFill>
                  <a:schemeClr val="bg1"/>
                </a:solidFill>
                <a:latin typeface="Trebuchet MS"/>
                <a:cs typeface="Trebuchet MS"/>
              </a:rPr>
              <a:t>Universitas Pendidikan Indonesia</a:t>
            </a:r>
            <a:endParaRPr lang="en-US" sz="3200" spc="-185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" y="-28392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308965" y="373604"/>
            <a:ext cx="5601335" cy="933450"/>
            <a:chOff x="308965" y="373604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4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62" y="933145"/>
                  </a:moveTo>
                  <a:lnTo>
                    <a:pt x="466573" y="933145"/>
                  </a:lnTo>
                  <a:lnTo>
                    <a:pt x="418868" y="930736"/>
                  </a:lnTo>
                  <a:lnTo>
                    <a:pt x="372542" y="923666"/>
                  </a:lnTo>
                  <a:lnTo>
                    <a:pt x="327828" y="912169"/>
                  </a:lnTo>
                  <a:lnTo>
                    <a:pt x="284961" y="896480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3"/>
                  </a:lnTo>
                  <a:lnTo>
                    <a:pt x="136656" y="796489"/>
                  </a:lnTo>
                  <a:lnTo>
                    <a:pt x="106542" y="763356"/>
                  </a:lnTo>
                  <a:lnTo>
                    <a:pt x="79683" y="727438"/>
                  </a:lnTo>
                  <a:lnTo>
                    <a:pt x="56312" y="688969"/>
                  </a:lnTo>
                  <a:lnTo>
                    <a:pt x="36665" y="648184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3"/>
                  </a:lnTo>
                  <a:lnTo>
                    <a:pt x="2408" y="418868"/>
                  </a:lnTo>
                  <a:lnTo>
                    <a:pt x="9479" y="372542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6" y="136656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2" y="9479"/>
                  </a:lnTo>
                  <a:lnTo>
                    <a:pt x="418868" y="2408"/>
                  </a:lnTo>
                  <a:lnTo>
                    <a:pt x="466573" y="0"/>
                  </a:lnTo>
                  <a:lnTo>
                    <a:pt x="5134762" y="0"/>
                  </a:lnTo>
                  <a:lnTo>
                    <a:pt x="5182465" y="2408"/>
                  </a:lnTo>
                  <a:lnTo>
                    <a:pt x="5228791" y="9479"/>
                  </a:lnTo>
                  <a:lnTo>
                    <a:pt x="5273503" y="20976"/>
                  </a:lnTo>
                  <a:lnTo>
                    <a:pt x="5316369" y="36665"/>
                  </a:lnTo>
                  <a:lnTo>
                    <a:pt x="5357153" y="56312"/>
                  </a:lnTo>
                  <a:lnTo>
                    <a:pt x="5395621" y="79683"/>
                  </a:lnTo>
                  <a:lnTo>
                    <a:pt x="5431538" y="106542"/>
                  </a:lnTo>
                  <a:lnTo>
                    <a:pt x="5464669" y="136656"/>
                  </a:lnTo>
                  <a:lnTo>
                    <a:pt x="5494782" y="169789"/>
                  </a:lnTo>
                  <a:lnTo>
                    <a:pt x="5521640" y="205707"/>
                  </a:lnTo>
                  <a:lnTo>
                    <a:pt x="5545009" y="244176"/>
                  </a:lnTo>
                  <a:lnTo>
                    <a:pt x="5564655" y="284961"/>
                  </a:lnTo>
                  <a:lnTo>
                    <a:pt x="5580344" y="327828"/>
                  </a:lnTo>
                  <a:lnTo>
                    <a:pt x="5591840" y="372542"/>
                  </a:lnTo>
                  <a:lnTo>
                    <a:pt x="5598910" y="418868"/>
                  </a:lnTo>
                  <a:lnTo>
                    <a:pt x="5601319" y="466573"/>
                  </a:lnTo>
                  <a:lnTo>
                    <a:pt x="5598910" y="514277"/>
                  </a:lnTo>
                  <a:lnTo>
                    <a:pt x="5591840" y="560603"/>
                  </a:lnTo>
                  <a:lnTo>
                    <a:pt x="5580344" y="605317"/>
                  </a:lnTo>
                  <a:lnTo>
                    <a:pt x="5564655" y="648184"/>
                  </a:lnTo>
                  <a:lnTo>
                    <a:pt x="5545009" y="688969"/>
                  </a:lnTo>
                  <a:lnTo>
                    <a:pt x="5521640" y="727438"/>
                  </a:lnTo>
                  <a:lnTo>
                    <a:pt x="5494782" y="763356"/>
                  </a:lnTo>
                  <a:lnTo>
                    <a:pt x="5464669" y="796489"/>
                  </a:lnTo>
                  <a:lnTo>
                    <a:pt x="5431538" y="826603"/>
                  </a:lnTo>
                  <a:lnTo>
                    <a:pt x="5395621" y="853462"/>
                  </a:lnTo>
                  <a:lnTo>
                    <a:pt x="5357153" y="876832"/>
                  </a:lnTo>
                  <a:lnTo>
                    <a:pt x="5316369" y="896480"/>
                  </a:lnTo>
                  <a:lnTo>
                    <a:pt x="5273503" y="912169"/>
                  </a:lnTo>
                  <a:lnTo>
                    <a:pt x="5228791" y="923666"/>
                  </a:lnTo>
                  <a:lnTo>
                    <a:pt x="5182465" y="930736"/>
                  </a:lnTo>
                  <a:lnTo>
                    <a:pt x="5134762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8" y="594832"/>
              <a:ext cx="880719" cy="4704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26" y="469834"/>
              <a:ext cx="739594" cy="7186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5" y="529291"/>
              <a:ext cx="726527" cy="6219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3" y="416884"/>
              <a:ext cx="810155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075375" y="0"/>
            <a:ext cx="3213100" cy="3331210"/>
            <a:chOff x="15075375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75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22" y="3330776"/>
                  </a:moveTo>
                  <a:lnTo>
                    <a:pt x="0" y="109202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22" y="2314931"/>
                  </a:lnTo>
                  <a:lnTo>
                    <a:pt x="3212622" y="3330776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62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35" y="2314931"/>
                  </a:moveTo>
                  <a:lnTo>
                    <a:pt x="0" y="836096"/>
                  </a:lnTo>
                  <a:lnTo>
                    <a:pt x="1454990" y="0"/>
                  </a:lnTo>
                  <a:lnTo>
                    <a:pt x="1478835" y="0"/>
                  </a:lnTo>
                  <a:lnTo>
                    <a:pt x="1478835" y="2314931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27452" y="3382191"/>
            <a:ext cx="9165075" cy="28084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Talent identification is essential for long-term athlete development.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Current approaches mainly assess physical and technical abilities.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Psychological factors are rarely integrated into talent identification</a:t>
            </a:r>
            <a:endParaRPr lang="en-US" sz="3000" b="1" spc="-30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3259378"/>
            <a:ext cx="18288000" cy="7028180"/>
            <a:chOff x="0" y="3259378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3" y="12"/>
                  </a:lnTo>
                  <a:lnTo>
                    <a:pt x="4640493" y="2592440"/>
                  </a:lnTo>
                  <a:lnTo>
                    <a:pt x="0" y="2592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07" y="9764389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92" y="522619"/>
                  </a:moveTo>
                  <a:lnTo>
                    <a:pt x="0" y="522619"/>
                  </a:lnTo>
                  <a:lnTo>
                    <a:pt x="0" y="0"/>
                  </a:lnTo>
                  <a:lnTo>
                    <a:pt x="10360792" y="0"/>
                  </a:lnTo>
                  <a:lnTo>
                    <a:pt x="10360792" y="52261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6" y="2596621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7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4" y="1052778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0"/>
                  </a:lnTo>
                  <a:lnTo>
                    <a:pt x="2998234" y="1052778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4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89" h="1059179">
                  <a:moveTo>
                    <a:pt x="3005514" y="1059081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2"/>
                  </a:lnTo>
                  <a:lnTo>
                    <a:pt x="94507" y="1059082"/>
                  </a:lnTo>
                  <a:lnTo>
                    <a:pt x="659631" y="80657"/>
                  </a:lnTo>
                  <a:lnTo>
                    <a:pt x="2347144" y="80657"/>
                  </a:lnTo>
                  <a:lnTo>
                    <a:pt x="2912267" y="1059081"/>
                  </a:lnTo>
                  <a:lnTo>
                    <a:pt x="3005514" y="1059081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5" y="3259378"/>
              <a:ext cx="1790944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270663" y="3765596"/>
            <a:ext cx="6656544" cy="1381789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 marR="5080">
              <a:lnSpc>
                <a:spcPts val="9680"/>
              </a:lnSpc>
              <a:spcBef>
                <a:spcPts val="107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Introduction</a:t>
            </a:r>
            <a:endParaRPr sz="8800" dirty="0">
              <a:latin typeface="Trebuchet MS"/>
              <a:cs typeface="Trebuchet MS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80"/>
            <a:ext cx="1740030" cy="674369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04841"/>
            <a:ext cx="8881006" cy="228215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4" y="0"/>
            <a:ext cx="2997896" cy="10286999"/>
          </a:xfrm>
          <a:prstGeom prst="rect">
            <a:avLst/>
          </a:prstGeom>
        </p:spPr>
      </p:pic>
      <p:sp>
        <p:nvSpPr>
          <p:cNvPr id="15" name="object 14">
            <a:extLst>
              <a:ext uri="{FF2B5EF4-FFF2-40B4-BE49-F238E27FC236}">
                <a16:creationId xmlns:a16="http://schemas.microsoft.com/office/drawing/2014/main" id="{8703AA79-47BF-49A9-B719-15C60EBD7738}"/>
              </a:ext>
            </a:extLst>
          </p:cNvPr>
          <p:cNvSpPr txBox="1"/>
          <p:nvPr/>
        </p:nvSpPr>
        <p:spPr>
          <a:xfrm>
            <a:off x="533400" y="4121424"/>
            <a:ext cx="6045896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600" b="1" spc="-65" dirty="0">
                <a:solidFill>
                  <a:srgbClr val="0A2957"/>
                </a:solidFill>
                <a:latin typeface="Trebuchet MS"/>
                <a:cs typeface="Trebuchet MS"/>
              </a:rPr>
              <a:t>Aims and Scope of the Paper</a:t>
            </a:r>
            <a:endParaRPr sz="6600" dirty="0">
              <a:latin typeface="Trebuchet MS"/>
              <a:cs typeface="Trebuchet MS"/>
            </a:endParaRPr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684A5530-EF75-4DBC-A20F-C85F0C3B89C5}"/>
              </a:ext>
            </a:extLst>
          </p:cNvPr>
          <p:cNvSpPr txBox="1"/>
          <p:nvPr/>
        </p:nvSpPr>
        <p:spPr>
          <a:xfrm>
            <a:off x="7086600" y="3726443"/>
            <a:ext cx="8881007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200" dirty="0"/>
              <a:t>Develop a multidimensional psychological model for identifying young athletes' talent as a long-term sports development strategy</a:t>
            </a: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.</a:t>
            </a:r>
            <a:endParaRPr sz="3000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81738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object 20"/>
          <p:cNvGrpSpPr/>
          <p:nvPr/>
        </p:nvGrpSpPr>
        <p:grpSpPr>
          <a:xfrm>
            <a:off x="308965" y="373604"/>
            <a:ext cx="5601335" cy="933450"/>
            <a:chOff x="308965" y="373604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4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62" y="933145"/>
                  </a:moveTo>
                  <a:lnTo>
                    <a:pt x="466573" y="933145"/>
                  </a:lnTo>
                  <a:lnTo>
                    <a:pt x="418868" y="930736"/>
                  </a:lnTo>
                  <a:lnTo>
                    <a:pt x="372542" y="923666"/>
                  </a:lnTo>
                  <a:lnTo>
                    <a:pt x="327828" y="912169"/>
                  </a:lnTo>
                  <a:lnTo>
                    <a:pt x="284961" y="896480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3"/>
                  </a:lnTo>
                  <a:lnTo>
                    <a:pt x="136656" y="796489"/>
                  </a:lnTo>
                  <a:lnTo>
                    <a:pt x="106542" y="763356"/>
                  </a:lnTo>
                  <a:lnTo>
                    <a:pt x="79683" y="727438"/>
                  </a:lnTo>
                  <a:lnTo>
                    <a:pt x="56312" y="688969"/>
                  </a:lnTo>
                  <a:lnTo>
                    <a:pt x="36665" y="648184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3"/>
                  </a:lnTo>
                  <a:lnTo>
                    <a:pt x="2408" y="418868"/>
                  </a:lnTo>
                  <a:lnTo>
                    <a:pt x="9479" y="372542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6" y="136656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2" y="9479"/>
                  </a:lnTo>
                  <a:lnTo>
                    <a:pt x="418868" y="2408"/>
                  </a:lnTo>
                  <a:lnTo>
                    <a:pt x="466573" y="0"/>
                  </a:lnTo>
                  <a:lnTo>
                    <a:pt x="5134762" y="0"/>
                  </a:lnTo>
                  <a:lnTo>
                    <a:pt x="5182465" y="2408"/>
                  </a:lnTo>
                  <a:lnTo>
                    <a:pt x="5228791" y="9479"/>
                  </a:lnTo>
                  <a:lnTo>
                    <a:pt x="5273503" y="20976"/>
                  </a:lnTo>
                  <a:lnTo>
                    <a:pt x="5316369" y="36665"/>
                  </a:lnTo>
                  <a:lnTo>
                    <a:pt x="5357153" y="56312"/>
                  </a:lnTo>
                  <a:lnTo>
                    <a:pt x="5395621" y="79683"/>
                  </a:lnTo>
                  <a:lnTo>
                    <a:pt x="5431538" y="106542"/>
                  </a:lnTo>
                  <a:lnTo>
                    <a:pt x="5464669" y="136656"/>
                  </a:lnTo>
                  <a:lnTo>
                    <a:pt x="5494782" y="169789"/>
                  </a:lnTo>
                  <a:lnTo>
                    <a:pt x="5521640" y="205707"/>
                  </a:lnTo>
                  <a:lnTo>
                    <a:pt x="5545009" y="244176"/>
                  </a:lnTo>
                  <a:lnTo>
                    <a:pt x="5564655" y="284961"/>
                  </a:lnTo>
                  <a:lnTo>
                    <a:pt x="5580344" y="327828"/>
                  </a:lnTo>
                  <a:lnTo>
                    <a:pt x="5591840" y="372542"/>
                  </a:lnTo>
                  <a:lnTo>
                    <a:pt x="5598910" y="418868"/>
                  </a:lnTo>
                  <a:lnTo>
                    <a:pt x="5601319" y="466573"/>
                  </a:lnTo>
                  <a:lnTo>
                    <a:pt x="5598910" y="514277"/>
                  </a:lnTo>
                  <a:lnTo>
                    <a:pt x="5591840" y="560603"/>
                  </a:lnTo>
                  <a:lnTo>
                    <a:pt x="5580344" y="605317"/>
                  </a:lnTo>
                  <a:lnTo>
                    <a:pt x="5564655" y="648184"/>
                  </a:lnTo>
                  <a:lnTo>
                    <a:pt x="5545009" y="688969"/>
                  </a:lnTo>
                  <a:lnTo>
                    <a:pt x="5521640" y="727438"/>
                  </a:lnTo>
                  <a:lnTo>
                    <a:pt x="5494782" y="763356"/>
                  </a:lnTo>
                  <a:lnTo>
                    <a:pt x="5464669" y="796489"/>
                  </a:lnTo>
                  <a:lnTo>
                    <a:pt x="5431538" y="826603"/>
                  </a:lnTo>
                  <a:lnTo>
                    <a:pt x="5395621" y="853462"/>
                  </a:lnTo>
                  <a:lnTo>
                    <a:pt x="5357153" y="876832"/>
                  </a:lnTo>
                  <a:lnTo>
                    <a:pt x="5316369" y="896480"/>
                  </a:lnTo>
                  <a:lnTo>
                    <a:pt x="5273503" y="912169"/>
                  </a:lnTo>
                  <a:lnTo>
                    <a:pt x="5228791" y="923666"/>
                  </a:lnTo>
                  <a:lnTo>
                    <a:pt x="5182465" y="930736"/>
                  </a:lnTo>
                  <a:lnTo>
                    <a:pt x="5134762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8" y="594832"/>
              <a:ext cx="880719" cy="4704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26" y="469834"/>
              <a:ext cx="739594" cy="7186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5" y="529291"/>
              <a:ext cx="726527" cy="6219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3" y="416884"/>
              <a:ext cx="810155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075375" y="0"/>
            <a:ext cx="3213100" cy="3331210"/>
            <a:chOff x="15075375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75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22" y="3330776"/>
                  </a:moveTo>
                  <a:lnTo>
                    <a:pt x="0" y="109202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22" y="2314931"/>
                  </a:lnTo>
                  <a:lnTo>
                    <a:pt x="3212622" y="3330776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62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35" y="2314931"/>
                  </a:moveTo>
                  <a:lnTo>
                    <a:pt x="0" y="836096"/>
                  </a:lnTo>
                  <a:lnTo>
                    <a:pt x="1454990" y="0"/>
                  </a:lnTo>
                  <a:lnTo>
                    <a:pt x="1478835" y="0"/>
                  </a:lnTo>
                  <a:lnTo>
                    <a:pt x="1478835" y="2314931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183919" y="1604069"/>
            <a:ext cx="9020735" cy="3770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MethodsDesign: Mixed Methods (Exploratory Sequential)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Qualitative: Interviews &amp; Focus Group Discussions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Font typeface="+mj-lt"/>
              <a:buAutoNum type="alphaLcParenR"/>
            </a:pPr>
            <a:r>
              <a:rPr lang="en-US" sz="3000" b="1" spc="-90" dirty="0">
                <a:latin typeface="Trebuchet MS"/>
                <a:cs typeface="Trebuchet MS"/>
              </a:rPr>
              <a:t>Sport psychology experts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Font typeface="+mj-lt"/>
              <a:buAutoNum type="alphaLcParenR"/>
            </a:pPr>
            <a:r>
              <a:rPr lang="en-US" sz="3000" b="1" spc="-90" dirty="0">
                <a:latin typeface="Trebuchet MS"/>
                <a:cs typeface="Trebuchet MS"/>
              </a:rPr>
              <a:t>Coaches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Font typeface="+mj-lt"/>
              <a:buAutoNum type="alphaLcParenR"/>
            </a:pPr>
            <a:r>
              <a:rPr lang="en-US" sz="3000" b="1" spc="-90" dirty="0">
                <a:latin typeface="Trebuchet MS"/>
                <a:cs typeface="Trebuchet MS"/>
              </a:rPr>
              <a:t>Youth sport practitioners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Quantitative: 250 young athletes from various sports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3259378"/>
            <a:ext cx="18288000" cy="7028180"/>
            <a:chOff x="0" y="3259378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3" y="12"/>
                  </a:lnTo>
                  <a:lnTo>
                    <a:pt x="4640493" y="2592440"/>
                  </a:lnTo>
                  <a:lnTo>
                    <a:pt x="0" y="2592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07" y="9764389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92" y="522619"/>
                  </a:moveTo>
                  <a:lnTo>
                    <a:pt x="0" y="522619"/>
                  </a:lnTo>
                  <a:lnTo>
                    <a:pt x="0" y="0"/>
                  </a:lnTo>
                  <a:lnTo>
                    <a:pt x="10360792" y="0"/>
                  </a:lnTo>
                  <a:lnTo>
                    <a:pt x="10360792" y="52261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6" y="2596621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7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4" y="1052778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0"/>
                  </a:lnTo>
                  <a:lnTo>
                    <a:pt x="2998234" y="1052778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4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89" h="1059179">
                  <a:moveTo>
                    <a:pt x="3005514" y="1059081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2"/>
                  </a:lnTo>
                  <a:lnTo>
                    <a:pt x="94507" y="1059082"/>
                  </a:lnTo>
                  <a:lnTo>
                    <a:pt x="659631" y="80657"/>
                  </a:lnTo>
                  <a:lnTo>
                    <a:pt x="2347144" y="80657"/>
                  </a:lnTo>
                  <a:lnTo>
                    <a:pt x="2912267" y="1059081"/>
                  </a:lnTo>
                  <a:lnTo>
                    <a:pt x="3005514" y="1059081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5" y="3259378"/>
              <a:ext cx="1790944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270663" y="3765596"/>
            <a:ext cx="5136205" cy="1381789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 marR="5080">
              <a:lnSpc>
                <a:spcPts val="9680"/>
              </a:lnSpc>
              <a:spcBef>
                <a:spcPts val="107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Methods</a:t>
            </a:r>
            <a:endParaRPr sz="8800" dirty="0">
              <a:latin typeface="Trebuchet MS"/>
              <a:cs typeface="Trebuchet MS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80"/>
            <a:ext cx="1740030" cy="674369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2" name="object 14">
            <a:extLst>
              <a:ext uri="{FF2B5EF4-FFF2-40B4-BE49-F238E27FC236}">
                <a16:creationId xmlns:a16="http://schemas.microsoft.com/office/drawing/2014/main" id="{0EB7E2C6-9F44-16FF-1D49-4D41F4BC981F}"/>
              </a:ext>
            </a:extLst>
          </p:cNvPr>
          <p:cNvSpPr txBox="1"/>
          <p:nvPr/>
        </p:nvSpPr>
        <p:spPr>
          <a:xfrm>
            <a:off x="7132691" y="5666100"/>
            <a:ext cx="7229219" cy="2372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Data Analysis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Font typeface="+mj-lt"/>
              <a:buAutoNum type="alphaLcParenR"/>
            </a:pPr>
            <a:r>
              <a:rPr lang="en-US" sz="3000" b="1" spc="-90" dirty="0">
                <a:latin typeface="Trebuchet MS"/>
                <a:cs typeface="Trebuchet MS"/>
              </a:rPr>
              <a:t>Validity &amp; Reliability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Font typeface="+mj-lt"/>
              <a:buAutoNum type="alphaLcParenR"/>
            </a:pPr>
            <a:r>
              <a:rPr lang="en-US" sz="3000" b="1" spc="-90" dirty="0">
                <a:latin typeface="Trebuchet MS"/>
                <a:cs typeface="Trebuchet MS"/>
              </a:rPr>
              <a:t>EFA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Font typeface="+mj-lt"/>
              <a:buAutoNum type="alphaLcParenR"/>
            </a:pPr>
            <a:r>
              <a:rPr lang="en-US" sz="3000" b="1" spc="-90" dirty="0">
                <a:latin typeface="Trebuchet MS"/>
                <a:cs typeface="Trebuchet MS"/>
              </a:rPr>
              <a:t>CFA</a:t>
            </a: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Font typeface="+mj-lt"/>
              <a:buAutoNum type="alphaLcParenR"/>
            </a:pPr>
            <a:r>
              <a:rPr lang="en-US" sz="3000" b="1" spc="-90" dirty="0">
                <a:latin typeface="Trebuchet MS"/>
                <a:cs typeface="Trebuchet MS"/>
              </a:rPr>
              <a:t>SEM</a:t>
            </a:r>
          </a:p>
        </p:txBody>
      </p:sp>
    </p:spTree>
    <p:extLst>
      <p:ext uri="{BB962C8B-B14F-4D97-AF65-F5344CB8AC3E}">
        <p14:creationId xmlns:p14="http://schemas.microsoft.com/office/powerpoint/2010/main" val="2015804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33416"/>
            <a:ext cx="8881006" cy="228215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4" y="0"/>
            <a:ext cx="2997896" cy="10286999"/>
          </a:xfrm>
          <a:prstGeom prst="rect">
            <a:avLst/>
          </a:prstGeom>
        </p:spPr>
      </p:pic>
      <p:sp>
        <p:nvSpPr>
          <p:cNvPr id="15" name="object 14">
            <a:extLst>
              <a:ext uri="{FF2B5EF4-FFF2-40B4-BE49-F238E27FC236}">
                <a16:creationId xmlns:a16="http://schemas.microsoft.com/office/drawing/2014/main" id="{8703AA79-47BF-49A9-B719-15C60EBD7738}"/>
              </a:ext>
            </a:extLst>
          </p:cNvPr>
          <p:cNvSpPr txBox="1"/>
          <p:nvPr/>
        </p:nvSpPr>
        <p:spPr>
          <a:xfrm>
            <a:off x="533400" y="4121424"/>
            <a:ext cx="2789292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7200" b="1" spc="-65" dirty="0">
                <a:solidFill>
                  <a:srgbClr val="0A2957"/>
                </a:solidFill>
                <a:latin typeface="Trebuchet MS"/>
                <a:cs typeface="Trebuchet MS"/>
              </a:rPr>
              <a:t>Result</a:t>
            </a:r>
            <a:endParaRPr sz="7200" dirty="0">
              <a:latin typeface="Trebuchet MS"/>
              <a:cs typeface="Trebuchet MS"/>
            </a:endParaRPr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684A5530-EF75-4DBC-A20F-C85F0C3B89C5}"/>
              </a:ext>
            </a:extLst>
          </p:cNvPr>
          <p:cNvSpPr txBox="1"/>
          <p:nvPr/>
        </p:nvSpPr>
        <p:spPr>
          <a:xfrm>
            <a:off x="6579296" y="1804102"/>
            <a:ext cx="8881007" cy="2834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The model includes four psychological dimensions:</a:t>
            </a:r>
          </a:p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	1. Achievement motivation </a:t>
            </a:r>
          </a:p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	2. Self-confidence </a:t>
            </a:r>
          </a:p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	3. Mental resilience </a:t>
            </a:r>
          </a:p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	4. Goal orientation  </a:t>
            </a:r>
            <a:endParaRPr sz="3000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16AB69A0-143D-4F93-BB5F-F9B2477FD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476273"/>
              </p:ext>
            </p:extLst>
          </p:nvPr>
        </p:nvGraphicFramePr>
        <p:xfrm>
          <a:off x="3727514" y="4990983"/>
          <a:ext cx="12192000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160757763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7868138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rebuchet MS" panose="020B0603020202020204" pitchFamily="34" charset="0"/>
                        </a:rPr>
                        <a:t>Indicator </a:t>
                      </a:r>
                      <a:endParaRPr lang="en-ID" sz="24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rebuchet MS" panose="020B0603020202020204" pitchFamily="34" charset="0"/>
                        </a:rPr>
                        <a:t>Result </a:t>
                      </a:r>
                      <a:endParaRPr lang="en-ID" sz="24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8787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Factor Loading 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0.62 – 0.89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8590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Cronbach’s Alpha 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0.91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9604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CFI 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0.95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4574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RMSEA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0.05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4589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Explained Variance 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Trebuchet MS" panose="020B0603020202020204" pitchFamily="34" charset="0"/>
                        </a:rPr>
                        <a:t>71%</a:t>
                      </a:r>
                      <a:endParaRPr lang="en-ID" sz="2000" dirty="0"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2389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182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33416"/>
            <a:ext cx="8881006" cy="228215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4" y="0"/>
            <a:ext cx="2997896" cy="10286999"/>
          </a:xfrm>
          <a:prstGeom prst="rect">
            <a:avLst/>
          </a:prstGeom>
        </p:spPr>
      </p:pic>
      <p:sp>
        <p:nvSpPr>
          <p:cNvPr id="15" name="object 14">
            <a:extLst>
              <a:ext uri="{FF2B5EF4-FFF2-40B4-BE49-F238E27FC236}">
                <a16:creationId xmlns:a16="http://schemas.microsoft.com/office/drawing/2014/main" id="{8703AA79-47BF-49A9-B719-15C60EBD7738}"/>
              </a:ext>
            </a:extLst>
          </p:cNvPr>
          <p:cNvSpPr txBox="1"/>
          <p:nvPr/>
        </p:nvSpPr>
        <p:spPr>
          <a:xfrm>
            <a:off x="533400" y="4121424"/>
            <a:ext cx="48006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7200" b="1" spc="-65" dirty="0">
                <a:solidFill>
                  <a:srgbClr val="0A2957"/>
                </a:solidFill>
                <a:latin typeface="Trebuchet MS"/>
                <a:cs typeface="Trebuchet MS"/>
              </a:rPr>
              <a:t>Discussion</a:t>
            </a:r>
            <a:endParaRPr lang="en-US" sz="7200" dirty="0">
              <a:latin typeface="Trebuchet MS"/>
              <a:cs typeface="Trebuchet MS"/>
            </a:endParaRPr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684A5530-EF75-4DBC-A20F-C85F0C3B89C5}"/>
              </a:ext>
            </a:extLst>
          </p:cNvPr>
          <p:cNvSpPr txBox="1"/>
          <p:nvPr/>
        </p:nvSpPr>
        <p:spPr>
          <a:xfrm>
            <a:off x="6409097" y="3508436"/>
            <a:ext cx="8881007" cy="32701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The model complements physical and technical assessments.</a:t>
            </a:r>
          </a:p>
          <a:p>
            <a:pPr marL="469900" indent="-45720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Psychological factors improve the talent identification process.</a:t>
            </a:r>
          </a:p>
          <a:p>
            <a:pPr marL="469900" indent="-45720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The model demonstrates good validity and reliability.</a:t>
            </a:r>
          </a:p>
          <a:p>
            <a:pPr marL="469900" indent="-45720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65" dirty="0">
                <a:solidFill>
                  <a:schemeClr val="tx1"/>
                </a:solidFill>
                <a:latin typeface="Trebuchet MS"/>
                <a:cs typeface="Trebuchet MS"/>
              </a:rPr>
              <a:t>Supports long-term athlete development  </a:t>
            </a:r>
            <a:endParaRPr sz="3000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845097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object 20"/>
          <p:cNvGrpSpPr/>
          <p:nvPr/>
        </p:nvGrpSpPr>
        <p:grpSpPr>
          <a:xfrm>
            <a:off x="308965" y="373604"/>
            <a:ext cx="5601335" cy="933450"/>
            <a:chOff x="308965" y="373604"/>
            <a:chExt cx="5601335" cy="933450"/>
          </a:xfrm>
        </p:grpSpPr>
        <p:sp>
          <p:nvSpPr>
            <p:cNvPr id="21" name="object 21"/>
            <p:cNvSpPr/>
            <p:nvPr/>
          </p:nvSpPr>
          <p:spPr>
            <a:xfrm>
              <a:off x="308965" y="373604"/>
              <a:ext cx="5601335" cy="933450"/>
            </a:xfrm>
            <a:custGeom>
              <a:avLst/>
              <a:gdLst/>
              <a:ahLst/>
              <a:cxnLst/>
              <a:rect l="l" t="t" r="r" b="b"/>
              <a:pathLst>
                <a:path w="5601335" h="933450">
                  <a:moveTo>
                    <a:pt x="5134762" y="933145"/>
                  </a:moveTo>
                  <a:lnTo>
                    <a:pt x="466573" y="933145"/>
                  </a:lnTo>
                  <a:lnTo>
                    <a:pt x="418868" y="930736"/>
                  </a:lnTo>
                  <a:lnTo>
                    <a:pt x="372542" y="923666"/>
                  </a:lnTo>
                  <a:lnTo>
                    <a:pt x="327828" y="912169"/>
                  </a:lnTo>
                  <a:lnTo>
                    <a:pt x="284961" y="896480"/>
                  </a:lnTo>
                  <a:lnTo>
                    <a:pt x="244176" y="876832"/>
                  </a:lnTo>
                  <a:lnTo>
                    <a:pt x="205707" y="853462"/>
                  </a:lnTo>
                  <a:lnTo>
                    <a:pt x="169789" y="826603"/>
                  </a:lnTo>
                  <a:lnTo>
                    <a:pt x="136656" y="796489"/>
                  </a:lnTo>
                  <a:lnTo>
                    <a:pt x="106542" y="763356"/>
                  </a:lnTo>
                  <a:lnTo>
                    <a:pt x="79683" y="727438"/>
                  </a:lnTo>
                  <a:lnTo>
                    <a:pt x="56312" y="688969"/>
                  </a:lnTo>
                  <a:lnTo>
                    <a:pt x="36665" y="648184"/>
                  </a:lnTo>
                  <a:lnTo>
                    <a:pt x="20976" y="605317"/>
                  </a:lnTo>
                  <a:lnTo>
                    <a:pt x="9479" y="560603"/>
                  </a:lnTo>
                  <a:lnTo>
                    <a:pt x="2408" y="514277"/>
                  </a:lnTo>
                  <a:lnTo>
                    <a:pt x="0" y="466573"/>
                  </a:lnTo>
                  <a:lnTo>
                    <a:pt x="2408" y="418868"/>
                  </a:lnTo>
                  <a:lnTo>
                    <a:pt x="9479" y="372542"/>
                  </a:lnTo>
                  <a:lnTo>
                    <a:pt x="20976" y="327828"/>
                  </a:lnTo>
                  <a:lnTo>
                    <a:pt x="36665" y="284961"/>
                  </a:lnTo>
                  <a:lnTo>
                    <a:pt x="56312" y="244176"/>
                  </a:lnTo>
                  <a:lnTo>
                    <a:pt x="79683" y="205707"/>
                  </a:lnTo>
                  <a:lnTo>
                    <a:pt x="106542" y="169789"/>
                  </a:lnTo>
                  <a:lnTo>
                    <a:pt x="136656" y="136656"/>
                  </a:lnTo>
                  <a:lnTo>
                    <a:pt x="169789" y="106542"/>
                  </a:lnTo>
                  <a:lnTo>
                    <a:pt x="205707" y="79683"/>
                  </a:lnTo>
                  <a:lnTo>
                    <a:pt x="244176" y="56312"/>
                  </a:lnTo>
                  <a:lnTo>
                    <a:pt x="284961" y="36665"/>
                  </a:lnTo>
                  <a:lnTo>
                    <a:pt x="327828" y="20976"/>
                  </a:lnTo>
                  <a:lnTo>
                    <a:pt x="372542" y="9479"/>
                  </a:lnTo>
                  <a:lnTo>
                    <a:pt x="418868" y="2408"/>
                  </a:lnTo>
                  <a:lnTo>
                    <a:pt x="466573" y="0"/>
                  </a:lnTo>
                  <a:lnTo>
                    <a:pt x="5134762" y="0"/>
                  </a:lnTo>
                  <a:lnTo>
                    <a:pt x="5182465" y="2408"/>
                  </a:lnTo>
                  <a:lnTo>
                    <a:pt x="5228791" y="9479"/>
                  </a:lnTo>
                  <a:lnTo>
                    <a:pt x="5273503" y="20976"/>
                  </a:lnTo>
                  <a:lnTo>
                    <a:pt x="5316369" y="36665"/>
                  </a:lnTo>
                  <a:lnTo>
                    <a:pt x="5357153" y="56312"/>
                  </a:lnTo>
                  <a:lnTo>
                    <a:pt x="5395621" y="79683"/>
                  </a:lnTo>
                  <a:lnTo>
                    <a:pt x="5431538" y="106542"/>
                  </a:lnTo>
                  <a:lnTo>
                    <a:pt x="5464669" y="136656"/>
                  </a:lnTo>
                  <a:lnTo>
                    <a:pt x="5494782" y="169789"/>
                  </a:lnTo>
                  <a:lnTo>
                    <a:pt x="5521640" y="205707"/>
                  </a:lnTo>
                  <a:lnTo>
                    <a:pt x="5545009" y="244176"/>
                  </a:lnTo>
                  <a:lnTo>
                    <a:pt x="5564655" y="284961"/>
                  </a:lnTo>
                  <a:lnTo>
                    <a:pt x="5580344" y="327828"/>
                  </a:lnTo>
                  <a:lnTo>
                    <a:pt x="5591840" y="372542"/>
                  </a:lnTo>
                  <a:lnTo>
                    <a:pt x="5598910" y="418868"/>
                  </a:lnTo>
                  <a:lnTo>
                    <a:pt x="5601319" y="466573"/>
                  </a:lnTo>
                  <a:lnTo>
                    <a:pt x="5598910" y="514277"/>
                  </a:lnTo>
                  <a:lnTo>
                    <a:pt x="5591840" y="560603"/>
                  </a:lnTo>
                  <a:lnTo>
                    <a:pt x="5580344" y="605317"/>
                  </a:lnTo>
                  <a:lnTo>
                    <a:pt x="5564655" y="648184"/>
                  </a:lnTo>
                  <a:lnTo>
                    <a:pt x="5545009" y="688969"/>
                  </a:lnTo>
                  <a:lnTo>
                    <a:pt x="5521640" y="727438"/>
                  </a:lnTo>
                  <a:lnTo>
                    <a:pt x="5494782" y="763356"/>
                  </a:lnTo>
                  <a:lnTo>
                    <a:pt x="5464669" y="796489"/>
                  </a:lnTo>
                  <a:lnTo>
                    <a:pt x="5431538" y="826603"/>
                  </a:lnTo>
                  <a:lnTo>
                    <a:pt x="5395621" y="853462"/>
                  </a:lnTo>
                  <a:lnTo>
                    <a:pt x="5357153" y="876832"/>
                  </a:lnTo>
                  <a:lnTo>
                    <a:pt x="5316369" y="896480"/>
                  </a:lnTo>
                  <a:lnTo>
                    <a:pt x="5273503" y="912169"/>
                  </a:lnTo>
                  <a:lnTo>
                    <a:pt x="5228791" y="923666"/>
                  </a:lnTo>
                  <a:lnTo>
                    <a:pt x="5182465" y="930736"/>
                  </a:lnTo>
                  <a:lnTo>
                    <a:pt x="5134762" y="9331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343" y="559592"/>
              <a:ext cx="1923467" cy="56188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168" y="594832"/>
              <a:ext cx="880719" cy="4704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32126" y="469834"/>
              <a:ext cx="739594" cy="71868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3885" y="529291"/>
              <a:ext cx="726527" cy="62198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26663" y="416884"/>
              <a:ext cx="810155" cy="36849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075375" y="0"/>
            <a:ext cx="3213100" cy="3331210"/>
            <a:chOff x="15075375" y="0"/>
            <a:chExt cx="3213100" cy="3331210"/>
          </a:xfrm>
        </p:grpSpPr>
        <p:sp>
          <p:nvSpPr>
            <p:cNvPr id="4" name="object 4"/>
            <p:cNvSpPr/>
            <p:nvPr/>
          </p:nvSpPr>
          <p:spPr>
            <a:xfrm>
              <a:off x="15075375" y="0"/>
              <a:ext cx="3213100" cy="3331210"/>
            </a:xfrm>
            <a:custGeom>
              <a:avLst/>
              <a:gdLst/>
              <a:ahLst/>
              <a:cxnLst/>
              <a:rect l="l" t="t" r="r" b="b"/>
              <a:pathLst>
                <a:path w="3213100" h="3331210">
                  <a:moveTo>
                    <a:pt x="3212622" y="3330776"/>
                  </a:moveTo>
                  <a:lnTo>
                    <a:pt x="0" y="109202"/>
                  </a:lnTo>
                  <a:lnTo>
                    <a:pt x="0" y="0"/>
                  </a:lnTo>
                  <a:lnTo>
                    <a:pt x="897024" y="0"/>
                  </a:lnTo>
                  <a:lnTo>
                    <a:pt x="3212622" y="2314931"/>
                  </a:lnTo>
                  <a:lnTo>
                    <a:pt x="3212622" y="3330776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809162" y="0"/>
              <a:ext cx="1478915" cy="2315210"/>
            </a:xfrm>
            <a:custGeom>
              <a:avLst/>
              <a:gdLst/>
              <a:ahLst/>
              <a:cxnLst/>
              <a:rect l="l" t="t" r="r" b="b"/>
              <a:pathLst>
                <a:path w="1478915" h="2315210">
                  <a:moveTo>
                    <a:pt x="1478835" y="2314931"/>
                  </a:moveTo>
                  <a:lnTo>
                    <a:pt x="0" y="836096"/>
                  </a:lnTo>
                  <a:lnTo>
                    <a:pt x="1454990" y="0"/>
                  </a:lnTo>
                  <a:lnTo>
                    <a:pt x="1478835" y="0"/>
                  </a:lnTo>
                  <a:lnTo>
                    <a:pt x="1478835" y="2314931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788427" y="2592664"/>
            <a:ext cx="9020735" cy="42319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The multidimensional psychological model is a useful complement to physical and technical assessment. 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It improves the talent identification process for young athletes.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Future studies should: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b="1" spc="-90" dirty="0">
                <a:latin typeface="Trebuchet MS"/>
                <a:cs typeface="Trebuchet MS"/>
              </a:rPr>
              <a:t>	1. Include different age groups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000" b="1" spc="-90" dirty="0">
                <a:latin typeface="Trebuchet MS"/>
                <a:cs typeface="Trebuchet MS"/>
              </a:rPr>
              <a:t>	2. Test athletes from various sports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3000" b="1" spc="-90" dirty="0">
                <a:latin typeface="Trebuchet MS"/>
                <a:cs typeface="Trebuchet MS"/>
              </a:rPr>
              <a:t>The will improve the model’s generalizability. 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3259378"/>
            <a:ext cx="18288000" cy="7028180"/>
            <a:chOff x="0" y="3259378"/>
            <a:chExt cx="18288000" cy="7028180"/>
          </a:xfrm>
        </p:grpSpPr>
        <p:sp>
          <p:nvSpPr>
            <p:cNvPr id="7" name="object 7"/>
            <p:cNvSpPr/>
            <p:nvPr/>
          </p:nvSpPr>
          <p:spPr>
            <a:xfrm>
              <a:off x="0" y="7694571"/>
              <a:ext cx="4640580" cy="2592705"/>
            </a:xfrm>
            <a:custGeom>
              <a:avLst/>
              <a:gdLst/>
              <a:ahLst/>
              <a:cxnLst/>
              <a:rect l="l" t="t" r="r" b="b"/>
              <a:pathLst>
                <a:path w="4640580" h="2592704">
                  <a:moveTo>
                    <a:pt x="0" y="0"/>
                  </a:moveTo>
                  <a:lnTo>
                    <a:pt x="4640493" y="12"/>
                  </a:lnTo>
                  <a:lnTo>
                    <a:pt x="4640493" y="2592440"/>
                  </a:lnTo>
                  <a:lnTo>
                    <a:pt x="0" y="2592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27207" y="9764389"/>
              <a:ext cx="10361295" cy="523240"/>
            </a:xfrm>
            <a:custGeom>
              <a:avLst/>
              <a:gdLst/>
              <a:ahLst/>
              <a:cxnLst/>
              <a:rect l="l" t="t" r="r" b="b"/>
              <a:pathLst>
                <a:path w="10361295" h="523240">
                  <a:moveTo>
                    <a:pt x="10360792" y="522619"/>
                  </a:moveTo>
                  <a:lnTo>
                    <a:pt x="0" y="522619"/>
                  </a:lnTo>
                  <a:lnTo>
                    <a:pt x="0" y="0"/>
                  </a:lnTo>
                  <a:lnTo>
                    <a:pt x="10360792" y="0"/>
                  </a:lnTo>
                  <a:lnTo>
                    <a:pt x="10360792" y="522619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265" y="7690376"/>
              <a:ext cx="3564254" cy="2597150"/>
            </a:xfrm>
            <a:custGeom>
              <a:avLst/>
              <a:gdLst/>
              <a:ahLst/>
              <a:cxnLst/>
              <a:rect l="l" t="t" r="r" b="b"/>
              <a:pathLst>
                <a:path w="3564254" h="2597150">
                  <a:moveTo>
                    <a:pt x="3564065" y="1542580"/>
                  </a:moveTo>
                  <a:lnTo>
                    <a:pt x="2673049" y="0"/>
                  </a:lnTo>
                  <a:lnTo>
                    <a:pt x="891016" y="0"/>
                  </a:lnTo>
                  <a:lnTo>
                    <a:pt x="0" y="1542580"/>
                  </a:lnTo>
                  <a:lnTo>
                    <a:pt x="608829" y="2596622"/>
                  </a:lnTo>
                  <a:lnTo>
                    <a:pt x="2955236" y="2596621"/>
                  </a:lnTo>
                  <a:lnTo>
                    <a:pt x="3564065" y="1542580"/>
                  </a:lnTo>
                  <a:close/>
                </a:path>
              </a:pathLst>
            </a:custGeom>
            <a:solidFill>
              <a:srgbClr val="1B5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69367" y="9234217"/>
              <a:ext cx="2998470" cy="1052830"/>
            </a:xfrm>
            <a:custGeom>
              <a:avLst/>
              <a:gdLst/>
              <a:ahLst/>
              <a:cxnLst/>
              <a:rect l="l" t="t" r="r" b="b"/>
              <a:pathLst>
                <a:path w="2998470" h="1052829">
                  <a:moveTo>
                    <a:pt x="2998234" y="1052778"/>
                  </a:moveTo>
                  <a:lnTo>
                    <a:pt x="2390134" y="0"/>
                  </a:lnTo>
                  <a:lnTo>
                    <a:pt x="608101" y="0"/>
                  </a:lnTo>
                  <a:lnTo>
                    <a:pt x="0" y="1052780"/>
                  </a:lnTo>
                  <a:lnTo>
                    <a:pt x="2998234" y="1052778"/>
                  </a:lnTo>
                  <a:close/>
                </a:path>
              </a:pathLst>
            </a:custGeom>
            <a:solidFill>
              <a:srgbClr val="0C33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3694" y="9227916"/>
              <a:ext cx="3006090" cy="1059180"/>
            </a:xfrm>
            <a:custGeom>
              <a:avLst/>
              <a:gdLst/>
              <a:ahLst/>
              <a:cxnLst/>
              <a:rect l="l" t="t" r="r" b="b"/>
              <a:pathLst>
                <a:path w="3006089" h="1059179">
                  <a:moveTo>
                    <a:pt x="3005514" y="1059081"/>
                  </a:moveTo>
                  <a:lnTo>
                    <a:pt x="2393774" y="0"/>
                  </a:lnTo>
                  <a:lnTo>
                    <a:pt x="611741" y="0"/>
                  </a:lnTo>
                  <a:lnTo>
                    <a:pt x="0" y="1059082"/>
                  </a:lnTo>
                  <a:lnTo>
                    <a:pt x="94507" y="1059082"/>
                  </a:lnTo>
                  <a:lnTo>
                    <a:pt x="659631" y="80657"/>
                  </a:lnTo>
                  <a:lnTo>
                    <a:pt x="2347144" y="80657"/>
                  </a:lnTo>
                  <a:lnTo>
                    <a:pt x="2912267" y="1059081"/>
                  </a:lnTo>
                  <a:lnTo>
                    <a:pt x="3005514" y="1059081"/>
                  </a:lnTo>
                  <a:close/>
                </a:path>
              </a:pathLst>
            </a:custGeom>
            <a:solidFill>
              <a:srgbClr val="0A295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97055" y="3259378"/>
              <a:ext cx="1790944" cy="67436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270663" y="3765596"/>
            <a:ext cx="5912753" cy="1381789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 marR="5080">
              <a:lnSpc>
                <a:spcPts val="9680"/>
              </a:lnSpc>
              <a:spcBef>
                <a:spcPts val="1075"/>
              </a:spcBef>
            </a:pPr>
            <a:r>
              <a:rPr lang="en-US" sz="8800" b="1" spc="-40" dirty="0">
                <a:solidFill>
                  <a:srgbClr val="0A2957"/>
                </a:solidFill>
                <a:latin typeface="Trebuchet MS"/>
                <a:cs typeface="Trebuchet MS"/>
              </a:rPr>
              <a:t>Conclusion</a:t>
            </a:r>
            <a:endParaRPr sz="8800" dirty="0">
              <a:latin typeface="Trebuchet MS"/>
              <a:cs typeface="Trebuchet MS"/>
            </a:endParaRPr>
          </a:p>
        </p:txBody>
      </p: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840180"/>
            <a:ext cx="1740030" cy="674369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7475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8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10" dirty="0">
                <a:solidFill>
                  <a:srgbClr val="008037"/>
                </a:solidFill>
                <a:latin typeface="Century Gothic"/>
                <a:cs typeface="Century Gothic"/>
              </a:rPr>
              <a:t>STUDY</a:t>
            </a:r>
            <a:r>
              <a:rPr sz="700" b="1" spc="140" dirty="0">
                <a:solidFill>
                  <a:srgbClr val="008037"/>
                </a:solidFill>
                <a:latin typeface="Century Gothic"/>
                <a:cs typeface="Century Gothic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Century Gothic"/>
                <a:cs typeface="Century Gothic"/>
              </a:rPr>
              <a:t>PROGRAM</a:t>
            </a:r>
            <a:endParaRPr sz="7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8" name="object 8">
            <a:hlinkClick r:id="rId2"/>
          </p:cNvPr>
          <p:cNvSpPr/>
          <p:nvPr/>
        </p:nvSpPr>
        <p:spPr>
          <a:xfrm flipV="1">
            <a:off x="4343717" y="5753101"/>
            <a:ext cx="9600565" cy="52430"/>
          </a:xfrm>
          <a:custGeom>
            <a:avLst/>
            <a:gdLst/>
            <a:ahLst/>
            <a:cxnLst/>
            <a:rect l="l" t="t" r="r" b="b"/>
            <a:pathLst>
              <a:path w="2526029" h="104775">
                <a:moveTo>
                  <a:pt x="2525468" y="104775"/>
                </a:moveTo>
                <a:lnTo>
                  <a:pt x="0" y="104775"/>
                </a:lnTo>
                <a:lnTo>
                  <a:pt x="0" y="0"/>
                </a:lnTo>
                <a:lnTo>
                  <a:pt x="2525468" y="0"/>
                </a:lnTo>
                <a:lnTo>
                  <a:pt x="2525468" y="104775"/>
                </a:lnTo>
                <a:close/>
              </a:path>
            </a:pathLst>
          </a:custGeom>
          <a:solidFill>
            <a:srgbClr val="1B5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343717" y="3771900"/>
            <a:ext cx="9600565" cy="21384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13800" b="1" spc="-165" dirty="0">
                <a:latin typeface="Trebuchet MS"/>
                <a:cs typeface="Trebuchet MS"/>
              </a:rPr>
              <a:t>THANK YOU</a:t>
            </a:r>
            <a:endParaRPr sz="13800" dirty="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1"/>
            <a:ext cx="8881006" cy="228215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90108" y="0"/>
            <a:ext cx="2997896" cy="10286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401</Words>
  <Application>Microsoft Office PowerPoint</Application>
  <PresentationFormat>Custom</PresentationFormat>
  <Paragraphs>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Dywa Ikal Mutaqin</dc:creator>
  <cp:keywords>DAFJ2F31raw,BAEpeVsBW3g,0</cp:keywords>
  <cp:lastModifiedBy>MyBook Hype AMD</cp:lastModifiedBy>
  <cp:revision>15</cp:revision>
  <dcterms:created xsi:type="dcterms:W3CDTF">2026-07-21T06:54:11Z</dcterms:created>
  <dcterms:modified xsi:type="dcterms:W3CDTF">2026-07-22T13:59:24Z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2026-07-21T00:00:00Z</vt:filetime>
  </property>
  <property fmtid="{D5CDD505-2E9C-101B-9397-08002B2CF9AE}" pid="6" name="Producer">
    <vt:lpwstr>3-Heights(TM) PDF Security Shell 4.8.25.2 (http://www.pdf-tools.com)</vt:lpwstr>
  </property>
</Properties>
</file>