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58" r:id="rId11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36" autoAdjust="0"/>
  </p:normalViewPr>
  <p:slideViewPr>
    <p:cSldViewPr>
      <p:cViewPr varScale="1">
        <p:scale>
          <a:sx n="40" d="100"/>
          <a:sy n="40" d="100"/>
        </p:scale>
        <p:origin x="78" y="10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86938" y="4644644"/>
            <a:ext cx="157480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The Effect of Teaching Games for Understanding (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) on Badminton Playing Skills of High School Students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11" name="object 9">
            <a:extLst>
              <a:ext uri="{FF2B5EF4-FFF2-40B4-BE49-F238E27FC236}">
                <a16:creationId xmlns:a16="http://schemas.microsoft.com/office/drawing/2014/main" id="{4588391A-0AD3-C2AF-F3DB-77E8317BFA65}"/>
              </a:ext>
            </a:extLst>
          </p:cNvPr>
          <p:cNvSpPr txBox="1"/>
          <p:nvPr/>
        </p:nvSpPr>
        <p:spPr>
          <a:xfrm>
            <a:off x="907828" y="6743700"/>
            <a:ext cx="157480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Sabani </a:t>
            </a:r>
            <a:r>
              <a:rPr lang="en-US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Lingga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 Saputra </a:t>
            </a:r>
          </a:p>
          <a:p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Universitas Pendidikan Indonesia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4400" y="4229100"/>
            <a:ext cx="9600565" cy="132279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8500" b="1" spc="-165" dirty="0">
                <a:latin typeface="Trebuchet MS"/>
                <a:cs typeface="Trebuchet MS"/>
              </a:rPr>
              <a:t>Thank you   </a:t>
            </a:r>
            <a:r>
              <a:rPr lang="en-US" sz="8500" b="1" spc="-165" dirty="0">
                <a:latin typeface="Trebuchet MS"/>
                <a:cs typeface="Trebuchet MS"/>
                <a:sym typeface="Wingdings" panose="05000000000000000000" pitchFamily="2" charset="2"/>
              </a:rPr>
              <a:t>:)</a:t>
            </a:r>
            <a:endParaRPr sz="8500" dirty="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 dirty="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R</a:t>
            </a:r>
            <a:endParaRPr sz="2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9"/>
            <a:ext cx="801370" cy="6283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INDONESIA</a:t>
            </a:r>
            <a:endParaRPr sz="3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3395" y="3755477"/>
            <a:ext cx="13723206" cy="17568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Badminton is one of the most popular sports in Indonesia. 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Physical education aims to develop students’ physical abilities, motor skills, and thinking skills. 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Students are expected to master technical skills and understand game situations.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Teaching Games for Understanding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 emphasizes tactical understanding through game-based activities. 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 effective learning model is needed to improve badminton playing skills.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7690376"/>
            <a:ext cx="18288514" cy="2597245"/>
            <a:chOff x="0" y="7690376"/>
            <a:chExt cx="18288514" cy="2597245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29400" y="1332296"/>
            <a:ext cx="6769790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336430" y="1085260"/>
            <a:ext cx="79057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PROGRAM</a:t>
            </a:r>
            <a:endParaRPr sz="700">
              <a:latin typeface="Cambria" panose="02040503050406030204" pitchFamily="18" charset="0"/>
              <a:ea typeface="Cambria" panose="02040503050406030204" pitchFamily="18" charset="0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Recreation</a:t>
            </a:r>
            <a:endParaRPr sz="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Faculty</a:t>
            </a:r>
            <a:r>
              <a:rPr sz="350" spc="5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of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Sport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Education</a:t>
            </a:r>
            <a:r>
              <a:rPr sz="350" spc="5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and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spc="-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Health</a:t>
            </a:r>
            <a:endParaRPr sz="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grpSp>
        <p:nvGrpSpPr>
          <p:cNvPr id="33" name="object 3">
            <a:extLst>
              <a:ext uri="{FF2B5EF4-FFF2-40B4-BE49-F238E27FC236}">
                <a16:creationId xmlns:a16="http://schemas.microsoft.com/office/drawing/2014/main" id="{C83254EA-1A06-2BEF-E27B-F1360B42304C}"/>
              </a:ext>
            </a:extLst>
          </p:cNvPr>
          <p:cNvGrpSpPr/>
          <p:nvPr/>
        </p:nvGrpSpPr>
        <p:grpSpPr>
          <a:xfrm>
            <a:off x="13283437" y="0"/>
            <a:ext cx="3213100" cy="3331210"/>
            <a:chOff x="15075389" y="0"/>
            <a:chExt cx="3213100" cy="3331210"/>
          </a:xfrm>
        </p:grpSpPr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8CC6E73A-CDC1-45EE-F819-BE69BFEE0B65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5" name="object 5">
              <a:extLst>
                <a:ext uri="{FF2B5EF4-FFF2-40B4-BE49-F238E27FC236}">
                  <a16:creationId xmlns:a16="http://schemas.microsoft.com/office/drawing/2014/main" id="{2337EA92-945C-8CD2-8075-64C4BD05B6A4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44" name="object 8">
            <a:extLst>
              <a:ext uri="{FF2B5EF4-FFF2-40B4-BE49-F238E27FC236}">
                <a16:creationId xmlns:a16="http://schemas.microsoft.com/office/drawing/2014/main" id="{0700260C-6498-E8BE-10EA-12077E5211ED}"/>
              </a:ext>
            </a:extLst>
          </p:cNvPr>
          <p:cNvSpPr/>
          <p:nvPr/>
        </p:nvSpPr>
        <p:spPr>
          <a:xfrm rot="5400000">
            <a:off x="11690774" y="4795630"/>
            <a:ext cx="10136708" cy="524154"/>
          </a:xfrm>
          <a:custGeom>
            <a:avLst/>
            <a:gdLst/>
            <a:ahLst/>
            <a:cxnLst/>
            <a:rect l="l" t="t" r="r" b="b"/>
            <a:pathLst>
              <a:path w="10361295" h="523240">
                <a:moveTo>
                  <a:pt x="10360780" y="522618"/>
                </a:moveTo>
                <a:lnTo>
                  <a:pt x="0" y="522618"/>
                </a:lnTo>
                <a:lnTo>
                  <a:pt x="0" y="0"/>
                </a:lnTo>
                <a:lnTo>
                  <a:pt x="10360780" y="0"/>
                </a:lnTo>
                <a:lnTo>
                  <a:pt x="10360780" y="522618"/>
                </a:lnTo>
                <a:close/>
              </a:path>
            </a:pathLst>
          </a:custGeom>
          <a:solidFill>
            <a:srgbClr val="0A2957"/>
          </a:solidFill>
        </p:spPr>
        <p:txBody>
          <a:bodyPr wrap="square" lIns="0" tIns="0" rIns="0" bIns="0" rtlCol="0"/>
          <a:lstStyle/>
          <a:p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object 13">
            <a:extLst>
              <a:ext uri="{FF2B5EF4-FFF2-40B4-BE49-F238E27FC236}">
                <a16:creationId xmlns:a16="http://schemas.microsoft.com/office/drawing/2014/main" id="{CB3AC016-F327-AA74-C332-29A5E3D703DC}"/>
              </a:ext>
            </a:extLst>
          </p:cNvPr>
          <p:cNvSpPr txBox="1"/>
          <p:nvPr/>
        </p:nvSpPr>
        <p:spPr>
          <a:xfrm>
            <a:off x="1817621" y="2401899"/>
            <a:ext cx="6769790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Background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56D2D-39CD-909B-DECB-CAA26FE18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24AC177-FE13-6115-ABCA-9B6BABF1526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7FAF3DAD-5E54-EE8F-D3B1-C426552D20CD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B91F2DA5-CCA7-E9E5-1DCA-B4CA1C28F3E3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F90FB00B-0953-D04D-EE39-ACA0C0BA727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A0AAA027-6CE7-3DF9-D903-4167DDE39F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0B261D4A-ED19-6722-B5AD-4BC5C2D56C7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8342FE09-4D3E-7B63-A61E-A6F33599B74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53FEB6DE-C7B2-A4F5-8A5C-888B32AEE07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FF7ACE43-9348-59E6-7B0D-8B63C022626F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R</a:t>
            </a:r>
            <a:endParaRPr sz="2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3357927D-B13E-7ABF-3CF7-703D4021F252}"/>
              </a:ext>
            </a:extLst>
          </p:cNvPr>
          <p:cNvSpPr txBox="1"/>
          <p:nvPr/>
        </p:nvSpPr>
        <p:spPr>
          <a:xfrm>
            <a:off x="3330573" y="770359"/>
            <a:ext cx="801370" cy="6283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INDONESIA</a:t>
            </a:r>
            <a:endParaRPr sz="3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F3A3B174-E3E9-EB80-7411-0141F8D44144}"/>
              </a:ext>
            </a:extLst>
          </p:cNvPr>
          <p:cNvSpPr txBox="1"/>
          <p:nvPr/>
        </p:nvSpPr>
        <p:spPr>
          <a:xfrm>
            <a:off x="1955208" y="3331210"/>
            <a:ext cx="13723206" cy="14055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Teaching Game for Understanding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Developed to improve tactical awareness and decision making.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Students learn through modified game situations.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Previous studies reported positive effects of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on learning outcomes and game performance.</a:t>
            </a: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13D37C72-9BD9-9D3B-ACB4-2B1628F3318B}"/>
              </a:ext>
            </a:extLst>
          </p:cNvPr>
          <p:cNvGrpSpPr/>
          <p:nvPr/>
        </p:nvGrpSpPr>
        <p:grpSpPr>
          <a:xfrm>
            <a:off x="0" y="7690376"/>
            <a:ext cx="18288514" cy="2597245"/>
            <a:chOff x="0" y="7690376"/>
            <a:chExt cx="18288514" cy="259724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7B55F96-907E-F1C6-829B-9C7079E6B30A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6E953919-8FF1-A409-6412-A8F99FBC640E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07F049E-E686-E965-1370-86737719BDCE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AF4EADC-B419-3104-B3F3-409352320C8F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5666C6B-A769-B559-6B5E-40C96C936412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37F3A933-94C5-418B-D63D-F5E134F83DF4}"/>
              </a:ext>
            </a:extLst>
          </p:cNvPr>
          <p:cNvSpPr txBox="1"/>
          <p:nvPr/>
        </p:nvSpPr>
        <p:spPr>
          <a:xfrm>
            <a:off x="7073889" y="1259820"/>
            <a:ext cx="6769790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25396410-5F2D-C78B-433C-2B3439AAAED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1F316656-0B35-8EC8-38F2-533B0B49F825}"/>
              </a:ext>
            </a:extLst>
          </p:cNvPr>
          <p:cNvSpPr txBox="1"/>
          <p:nvPr/>
        </p:nvSpPr>
        <p:spPr>
          <a:xfrm>
            <a:off x="3336430" y="1085260"/>
            <a:ext cx="79057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/>
              </a:rPr>
              <a:t>PROGRAM</a:t>
            </a:r>
            <a:endParaRPr sz="700">
              <a:latin typeface="Cambria" panose="02040503050406030204" pitchFamily="18" charset="0"/>
              <a:ea typeface="Cambria" panose="02040503050406030204" pitchFamily="18" charset="0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9DC97D3B-4A10-A065-981D-C56137F0F538}"/>
              </a:ext>
            </a:extLst>
          </p:cNvPr>
          <p:cNvSpPr txBox="1"/>
          <p:nvPr/>
        </p:nvSpPr>
        <p:spPr>
          <a:xfrm>
            <a:off x="3341863" y="1040227"/>
            <a:ext cx="779780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Recreation</a:t>
            </a:r>
            <a:endParaRPr sz="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B406337A-D75B-619B-5957-7183B049A823}"/>
              </a:ext>
            </a:extLst>
          </p:cNvPr>
          <p:cNvSpPr txBox="1"/>
          <p:nvPr/>
        </p:nvSpPr>
        <p:spPr>
          <a:xfrm>
            <a:off x="3367787" y="1174119"/>
            <a:ext cx="719455" cy="1211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Faculty</a:t>
            </a:r>
            <a:r>
              <a:rPr sz="350" spc="5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of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Sport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Education</a:t>
            </a:r>
            <a:r>
              <a:rPr sz="350" spc="5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and</a:t>
            </a:r>
            <a:r>
              <a:rPr sz="350" spc="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 </a:t>
            </a:r>
            <a:r>
              <a:rPr sz="350" spc="-10" dirty="0">
                <a:latin typeface="Cambria" panose="02040503050406030204" pitchFamily="18" charset="0"/>
                <a:ea typeface="Cambria" panose="02040503050406030204" pitchFamily="18" charset="0"/>
                <a:cs typeface="Times New Roman"/>
              </a:rPr>
              <a:t>Health</a:t>
            </a:r>
            <a:endParaRPr sz="35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</p:txBody>
      </p:sp>
      <p:grpSp>
        <p:nvGrpSpPr>
          <p:cNvPr id="33" name="object 3">
            <a:extLst>
              <a:ext uri="{FF2B5EF4-FFF2-40B4-BE49-F238E27FC236}">
                <a16:creationId xmlns:a16="http://schemas.microsoft.com/office/drawing/2014/main" id="{7DA3BC20-5A29-11BC-6FD2-0663CC81FFE6}"/>
              </a:ext>
            </a:extLst>
          </p:cNvPr>
          <p:cNvGrpSpPr/>
          <p:nvPr/>
        </p:nvGrpSpPr>
        <p:grpSpPr>
          <a:xfrm>
            <a:off x="13283437" y="0"/>
            <a:ext cx="3213100" cy="3331210"/>
            <a:chOff x="15075389" y="0"/>
            <a:chExt cx="3213100" cy="3331210"/>
          </a:xfrm>
        </p:grpSpPr>
        <p:sp>
          <p:nvSpPr>
            <p:cNvPr id="34" name="object 4">
              <a:extLst>
                <a:ext uri="{FF2B5EF4-FFF2-40B4-BE49-F238E27FC236}">
                  <a16:creationId xmlns:a16="http://schemas.microsoft.com/office/drawing/2014/main" id="{CE540316-A998-875E-4E5B-944963EDB492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5" name="object 5">
              <a:extLst>
                <a:ext uri="{FF2B5EF4-FFF2-40B4-BE49-F238E27FC236}">
                  <a16:creationId xmlns:a16="http://schemas.microsoft.com/office/drawing/2014/main" id="{3D281392-7F7A-0B77-39E8-21000097E369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44" name="object 8">
            <a:extLst>
              <a:ext uri="{FF2B5EF4-FFF2-40B4-BE49-F238E27FC236}">
                <a16:creationId xmlns:a16="http://schemas.microsoft.com/office/drawing/2014/main" id="{6753E4B9-F1D1-C2F8-75AE-6E91338175A9}"/>
              </a:ext>
            </a:extLst>
          </p:cNvPr>
          <p:cNvSpPr/>
          <p:nvPr/>
        </p:nvSpPr>
        <p:spPr>
          <a:xfrm rot="5400000">
            <a:off x="11690774" y="4795630"/>
            <a:ext cx="10136708" cy="524154"/>
          </a:xfrm>
          <a:custGeom>
            <a:avLst/>
            <a:gdLst/>
            <a:ahLst/>
            <a:cxnLst/>
            <a:rect l="l" t="t" r="r" b="b"/>
            <a:pathLst>
              <a:path w="10361295" h="523240">
                <a:moveTo>
                  <a:pt x="10360780" y="522618"/>
                </a:moveTo>
                <a:lnTo>
                  <a:pt x="0" y="522618"/>
                </a:lnTo>
                <a:lnTo>
                  <a:pt x="0" y="0"/>
                </a:lnTo>
                <a:lnTo>
                  <a:pt x="10360780" y="0"/>
                </a:lnTo>
                <a:lnTo>
                  <a:pt x="10360780" y="522618"/>
                </a:lnTo>
                <a:close/>
              </a:path>
            </a:pathLst>
          </a:custGeom>
          <a:solidFill>
            <a:srgbClr val="0A2957"/>
          </a:solidFill>
        </p:spPr>
        <p:txBody>
          <a:bodyPr wrap="square" lIns="0" tIns="0" rIns="0" bIns="0" rtlCol="0"/>
          <a:lstStyle/>
          <a:p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object 13">
            <a:extLst>
              <a:ext uri="{FF2B5EF4-FFF2-40B4-BE49-F238E27FC236}">
                <a16:creationId xmlns:a16="http://schemas.microsoft.com/office/drawing/2014/main" id="{D3716BBF-5B5F-8CD9-94A1-07216946B969}"/>
              </a:ext>
            </a:extLst>
          </p:cNvPr>
          <p:cNvSpPr txBox="1"/>
          <p:nvPr/>
        </p:nvSpPr>
        <p:spPr>
          <a:xfrm>
            <a:off x="1958865" y="2081245"/>
            <a:ext cx="8255592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Literature Review &amp; research Objective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12" name="object 14">
            <a:extLst>
              <a:ext uri="{FF2B5EF4-FFF2-40B4-BE49-F238E27FC236}">
                <a16:creationId xmlns:a16="http://schemas.microsoft.com/office/drawing/2014/main" id="{D876DC9D-8C9F-B1DF-D2CF-BE5A5F295DDF}"/>
              </a:ext>
            </a:extLst>
          </p:cNvPr>
          <p:cNvSpPr txBox="1"/>
          <p:nvPr/>
        </p:nvSpPr>
        <p:spPr>
          <a:xfrm>
            <a:off x="1955208" y="5256907"/>
            <a:ext cx="13723206" cy="1102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Research objective</a:t>
            </a:r>
          </a:p>
          <a:p>
            <a:pPr marL="469900" indent="-457200" algn="just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determine the effect of the Teaching Games for Understanding (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) learning model on the badminton playing skills of extracurricular students at SMAN 1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Nagreg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1718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E4B0B-6C00-6F4D-54E2-A8E4E017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0B62BEE-B65F-6A3E-85C9-E99C69BC50E4}"/>
              </a:ext>
            </a:extLst>
          </p:cNvPr>
          <p:cNvSpPr/>
          <p:nvPr/>
        </p:nvSpPr>
        <p:spPr>
          <a:xfrm>
            <a:off x="-3768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B81B5B9F-C83A-7725-F094-11A81FADA120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7C44E158-FB46-1E20-E30A-D6C34DFB24DE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5A4CACCC-89DB-66ED-E454-7C7C6CC21C1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56E10D80-D7C2-7B35-EA42-9679C9BAE5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A951E454-83CD-4B23-B54E-434351966AA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D15F2BED-B72D-FA23-1E9A-5461EC5FBF7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8E147A24-F269-1581-6341-7A3069B7D73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BB65D149-D7F1-721E-934D-856C2A4F8A4B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7451A39D-6FAF-2F36-EAB6-39B69F259E8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14B44501-FD34-FACB-2FC3-8428D76EB2A2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5157BFE-BC78-A445-FBF3-0DEB1F05DB47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84C4177A-20E8-4768-34F7-440C8CB604DD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>
            <a:extLst>
              <a:ext uri="{FF2B5EF4-FFF2-40B4-BE49-F238E27FC236}">
                <a16:creationId xmlns:a16="http://schemas.microsoft.com/office/drawing/2014/main" id="{E0C95547-9D99-CC8C-B517-4979118216A4}"/>
              </a:ext>
            </a:extLst>
          </p:cNvPr>
          <p:cNvSpPr txBox="1"/>
          <p:nvPr/>
        </p:nvSpPr>
        <p:spPr>
          <a:xfrm>
            <a:off x="1418527" y="3915192"/>
            <a:ext cx="763079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Is there a significant effect of the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Teaching Games for Understanding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 model on badminton playing skills?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CF97FACE-9E49-8615-1B27-08964B98DF6B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E27A4136-393B-A4A4-FE8E-1B98C53E30C6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1A3980B-3B2C-4433-37A8-5B1713F8195A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598A0884-5B26-44E7-53AC-9FE912744691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0766BC8B-E2B2-7C9D-D683-09F222DE36C9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977D196-B707-0680-F7DF-79186C41C332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76567A3D-4AB8-3A8B-8A62-E77B5C40015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BD22EBD2-C0A6-289E-9273-3A405B72BD1B}"/>
              </a:ext>
            </a:extLst>
          </p:cNvPr>
          <p:cNvSpPr txBox="1"/>
          <p:nvPr/>
        </p:nvSpPr>
        <p:spPr>
          <a:xfrm>
            <a:off x="9584635" y="3915192"/>
            <a:ext cx="802373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To determine the effect of the </a:t>
            </a:r>
            <a:r>
              <a:rPr lang="en-US" sz="2200" i="1" dirty="0">
                <a:latin typeface="Cambria" panose="02040503050406030204" pitchFamily="18" charset="0"/>
                <a:ea typeface="Cambria" panose="02040503050406030204" pitchFamily="18" charset="0"/>
              </a:rPr>
              <a:t>Teaching Games for Understanding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 model on the badminton playing skills of students participating in the badminton extracurricular program at SMAN 1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Nagreg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D4D0283-CB20-E928-E204-669BE8A4D85B}"/>
              </a:ext>
            </a:extLst>
          </p:cNvPr>
          <p:cNvSpPr txBox="1"/>
          <p:nvPr/>
        </p:nvSpPr>
        <p:spPr>
          <a:xfrm>
            <a:off x="5771734" y="1500771"/>
            <a:ext cx="14230511" cy="116749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Research Problem and Objective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278468B6-4098-E78B-1D3A-BFE6BC916ABE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F055D8DA-0863-C97A-2A2D-E95539F00B8B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0AA15647-1561-0643-6050-477DCD67E3DB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761F062C-13DA-F1B6-4DBF-0DC43C5622A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69B3F256-B7E4-0190-257B-62EF53C5D470}"/>
              </a:ext>
            </a:extLst>
          </p:cNvPr>
          <p:cNvSpPr txBox="1"/>
          <p:nvPr/>
        </p:nvSpPr>
        <p:spPr>
          <a:xfrm>
            <a:off x="3727514" y="2565259"/>
            <a:ext cx="4966845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Research Problem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084B8CB8-AB23-7C4D-7C87-521A0549E024}"/>
              </a:ext>
            </a:extLst>
          </p:cNvPr>
          <p:cNvSpPr txBox="1"/>
          <p:nvPr/>
        </p:nvSpPr>
        <p:spPr>
          <a:xfrm>
            <a:off x="12486485" y="2570046"/>
            <a:ext cx="3708102" cy="25225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Research Objective</a:t>
            </a:r>
          </a:p>
          <a:p>
            <a:pPr marL="12700" marR="5080">
              <a:lnSpc>
                <a:spcPts val="9670"/>
              </a:lnSpc>
              <a:spcBef>
                <a:spcPts val="1095"/>
              </a:spcBef>
            </a:pP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80B7EE8D-EB96-2326-DF51-0B71EA552F50}"/>
              </a:ext>
            </a:extLst>
          </p:cNvPr>
          <p:cNvSpPr txBox="1"/>
          <p:nvPr/>
        </p:nvSpPr>
        <p:spPr>
          <a:xfrm>
            <a:off x="7494265" y="4722379"/>
            <a:ext cx="3708102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Hypothesis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45" name="object 15">
            <a:extLst>
              <a:ext uri="{FF2B5EF4-FFF2-40B4-BE49-F238E27FC236}">
                <a16:creationId xmlns:a16="http://schemas.microsoft.com/office/drawing/2014/main" id="{3EF5701C-F5A3-C587-A9F7-0D262F89CC53}"/>
              </a:ext>
            </a:extLst>
          </p:cNvPr>
          <p:cNvSpPr txBox="1"/>
          <p:nvPr/>
        </p:nvSpPr>
        <p:spPr>
          <a:xfrm>
            <a:off x="3582757" y="6046520"/>
            <a:ext cx="1077297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200" b="1" dirty="0"/>
              <a:t>H₀:</a:t>
            </a:r>
            <a:r>
              <a:rPr lang="en-US" sz="2200" dirty="0"/>
              <a:t> There is no significant effect of the </a:t>
            </a:r>
            <a:r>
              <a:rPr lang="en-US" sz="2200" i="1" dirty="0"/>
              <a:t>Teaching Games for Understanding</a:t>
            </a:r>
            <a:r>
              <a:rPr lang="en-US" sz="2200" dirty="0"/>
              <a:t> (</a:t>
            </a:r>
            <a:r>
              <a:rPr lang="en-US" sz="2200" dirty="0" err="1"/>
              <a:t>TGFU</a:t>
            </a:r>
            <a:r>
              <a:rPr lang="en-US" sz="2200" dirty="0"/>
              <a:t>) model on students' badminton playing skills.</a:t>
            </a:r>
          </a:p>
        </p:txBody>
      </p:sp>
      <p:sp>
        <p:nvSpPr>
          <p:cNvPr id="47" name="object 15">
            <a:extLst>
              <a:ext uri="{FF2B5EF4-FFF2-40B4-BE49-F238E27FC236}">
                <a16:creationId xmlns:a16="http://schemas.microsoft.com/office/drawing/2014/main" id="{58E0F3EF-1F1A-AEF6-4039-2504AAF85843}"/>
              </a:ext>
            </a:extLst>
          </p:cNvPr>
          <p:cNvSpPr txBox="1"/>
          <p:nvPr/>
        </p:nvSpPr>
        <p:spPr>
          <a:xfrm>
            <a:off x="3582758" y="6955943"/>
            <a:ext cx="1077297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200" b="1" dirty="0"/>
              <a:t>H₁:</a:t>
            </a:r>
            <a:r>
              <a:rPr lang="en-US" sz="2200" dirty="0"/>
              <a:t> There is a significant effect of the </a:t>
            </a:r>
            <a:r>
              <a:rPr lang="en-US" sz="2200" i="1" dirty="0"/>
              <a:t>Teaching Games for Understanding</a:t>
            </a:r>
            <a:r>
              <a:rPr lang="en-US" sz="2200" dirty="0"/>
              <a:t> (</a:t>
            </a:r>
            <a:r>
              <a:rPr lang="en-US" sz="2200" dirty="0" err="1"/>
              <a:t>TGFU</a:t>
            </a:r>
            <a:r>
              <a:rPr lang="en-US" sz="2200" dirty="0"/>
              <a:t>) model on students' badminton playing skills</a:t>
            </a:r>
          </a:p>
        </p:txBody>
      </p:sp>
    </p:spTree>
    <p:extLst>
      <p:ext uri="{BB962C8B-B14F-4D97-AF65-F5344CB8AC3E}">
        <p14:creationId xmlns:p14="http://schemas.microsoft.com/office/powerpoint/2010/main" val="3434006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AA01C-6E68-6B9F-0A91-E977BE01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E54B41E-F0F2-BE99-B502-D042A6BB898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6EBDAE31-E1EE-CEA2-6E1F-22054944C473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D2944003-298F-9669-6A04-8E224782A367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B9E3888D-7C17-73BF-E373-97C5DC4F8B8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4FC6981D-DE09-D74B-3780-DBC80C63AEA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744FB9A7-57EA-AA4F-11FC-B25172AC15C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6010322D-518E-8ADF-9B3A-A922A58FD44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F8FDA0D4-10A7-A8D5-9C17-5027302930E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F46E8A8E-B340-EA49-A5D9-5BD00B50959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280AD2A-F9B3-6FA6-8C72-2C3E360C2D75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139B3405-CB97-9D9E-98F1-1AD281804C7C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87C0A24-905B-D0C3-6F11-D004E45B8408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BC953B3-BA19-C53E-492C-13323EA1BFC3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>
            <a:extLst>
              <a:ext uri="{FF2B5EF4-FFF2-40B4-BE49-F238E27FC236}">
                <a16:creationId xmlns:a16="http://schemas.microsoft.com/office/drawing/2014/main" id="{3E741133-9B05-2C5E-9729-5EB69D09076D}"/>
              </a:ext>
            </a:extLst>
          </p:cNvPr>
          <p:cNvSpPr txBox="1"/>
          <p:nvPr/>
        </p:nvSpPr>
        <p:spPr>
          <a:xfrm>
            <a:off x="2709487" y="2167085"/>
            <a:ext cx="7630795" cy="52706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Research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Quasi-Experimental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One Group Pretest-Posttest Design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Participants 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28 badminton extracurricular student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Instrument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Gpai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700" lvl="6">
              <a:spcBef>
                <a:spcPts val="100"/>
              </a:spcBef>
            </a:pP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700" lvl="6">
              <a:spcBef>
                <a:spcPts val="100"/>
              </a:spcBef>
            </a:pP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700" lvl="6"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Procedure</a:t>
            </a:r>
          </a:p>
          <a:p>
            <a:pPr marL="355600" lvl="6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14 meetings</a:t>
            </a:r>
          </a:p>
          <a:p>
            <a:pPr marL="355600" lvl="6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3 sessions per week</a:t>
            </a:r>
          </a:p>
          <a:p>
            <a:pPr marL="12700" lvl="6">
              <a:spcBef>
                <a:spcPts val="100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Analysis </a:t>
            </a:r>
          </a:p>
          <a:p>
            <a:pPr marL="355600" lvl="6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Shapiro-Wilk</a:t>
            </a:r>
          </a:p>
          <a:p>
            <a:pPr marL="355600" lvl="6" indent="-3429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Wilcoxon Signed Rank Test </a:t>
            </a: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C6DD4036-C717-A7A1-2620-F6259A90FA86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70F7479-D9A3-DEB0-D130-428515A7B6E8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B33C3C54-E82B-F62D-8FF5-7CDC78FABDF8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C79391A-FAA0-42DA-DDA7-AF90541D76A2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5175C1C5-B584-4465-44D1-8CE1917A8C35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3CF2FCC-03FD-7F19-E7DF-6DCB1A1B8B57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72413259-8FA4-D82E-55C9-E366C354F83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42A12A79-3834-CAC3-2F9D-A05900383946}"/>
              </a:ext>
            </a:extLst>
          </p:cNvPr>
          <p:cNvSpPr txBox="1"/>
          <p:nvPr/>
        </p:nvSpPr>
        <p:spPr>
          <a:xfrm>
            <a:off x="3038815" y="4609018"/>
            <a:ext cx="460248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Skill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Excecution</a:t>
            </a:r>
            <a:endParaRPr lang="en-US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Base</a:t>
            </a:r>
            <a:endParaRPr sz="2200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0FB792F9-17A9-73B7-9E79-873AC784D033}"/>
              </a:ext>
            </a:extLst>
          </p:cNvPr>
          <p:cNvSpPr txBox="1"/>
          <p:nvPr/>
        </p:nvSpPr>
        <p:spPr>
          <a:xfrm>
            <a:off x="5814192" y="962533"/>
            <a:ext cx="6000115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Methods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632CC1BB-1216-0A34-0664-5D56216B174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8E265677-DB61-01AA-CA24-23B3A1C0D3B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9D8E9276-FDBC-0B10-BF1B-ECCE3E24FF43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75E78EAE-0F21-6CE2-843C-2390B86E992F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5C430C8-C823-F24E-4EE6-5D8A24197ED0}"/>
              </a:ext>
            </a:extLst>
          </p:cNvPr>
          <p:cNvSpPr txBox="1"/>
          <p:nvPr/>
        </p:nvSpPr>
        <p:spPr>
          <a:xfrm>
            <a:off x="9516133" y="2138404"/>
            <a:ext cx="5581015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Pretest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(1)</a:t>
            </a: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CEDDACF4-CDC6-B7AC-5703-6560DD35DCF0}"/>
              </a:ext>
            </a:extLst>
          </p:cNvPr>
          <p:cNvSpPr txBox="1"/>
          <p:nvPr/>
        </p:nvSpPr>
        <p:spPr>
          <a:xfrm>
            <a:off x="10326710" y="3464168"/>
            <a:ext cx="395986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spc="-2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TGFU</a:t>
            </a:r>
            <a:r>
              <a:rPr lang="en-US" sz="2200" b="1" spc="-2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 Treatment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spc="-2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(14 Meetings) </a:t>
            </a:r>
            <a:endParaRPr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18E6251A-4AFB-BA90-47C8-98BE74A3B13C}"/>
              </a:ext>
            </a:extLst>
          </p:cNvPr>
          <p:cNvSpPr txBox="1"/>
          <p:nvPr/>
        </p:nvSpPr>
        <p:spPr>
          <a:xfrm>
            <a:off x="10290615" y="4789932"/>
            <a:ext cx="404495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Posttest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(2)</a:t>
            </a:r>
            <a:endParaRPr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33" name="object 19">
            <a:extLst>
              <a:ext uri="{FF2B5EF4-FFF2-40B4-BE49-F238E27FC236}">
                <a16:creationId xmlns:a16="http://schemas.microsoft.com/office/drawing/2014/main" id="{C804ED20-8880-2992-6809-F3AAEB82B101}"/>
              </a:ext>
            </a:extLst>
          </p:cNvPr>
          <p:cNvSpPr txBox="1"/>
          <p:nvPr/>
        </p:nvSpPr>
        <p:spPr>
          <a:xfrm>
            <a:off x="10278224" y="7319252"/>
            <a:ext cx="404495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Statistical Analysis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Shapiro-Wilk &amp; Wilcoxon</a:t>
            </a:r>
            <a:endParaRPr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35" name="object 19">
            <a:extLst>
              <a:ext uri="{FF2B5EF4-FFF2-40B4-BE49-F238E27FC236}">
                <a16:creationId xmlns:a16="http://schemas.microsoft.com/office/drawing/2014/main" id="{DA99DCDC-52DA-57BA-9E04-EB9355CCEB67}"/>
              </a:ext>
            </a:extLst>
          </p:cNvPr>
          <p:cNvSpPr txBox="1"/>
          <p:nvPr/>
        </p:nvSpPr>
        <p:spPr>
          <a:xfrm>
            <a:off x="10218784" y="6097309"/>
            <a:ext cx="404495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GPAI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rebuchet MS"/>
              </a:rPr>
              <a:t>Assesment</a:t>
            </a:r>
            <a:endParaRPr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045B67F-9A38-D2F2-7A2A-97A6FC4915CE}"/>
              </a:ext>
            </a:extLst>
          </p:cNvPr>
          <p:cNvCxnSpPr/>
          <p:nvPr/>
        </p:nvCxnSpPr>
        <p:spPr>
          <a:xfrm>
            <a:off x="12306640" y="2841160"/>
            <a:ext cx="0" cy="464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BC62086-42FA-6FB2-B48D-65E98702BE9D}"/>
              </a:ext>
            </a:extLst>
          </p:cNvPr>
          <p:cNvCxnSpPr/>
          <p:nvPr/>
        </p:nvCxnSpPr>
        <p:spPr>
          <a:xfrm>
            <a:off x="12284043" y="6605323"/>
            <a:ext cx="0" cy="464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7F3FCD9-9D75-6737-CC46-62F5780E326C}"/>
              </a:ext>
            </a:extLst>
          </p:cNvPr>
          <p:cNvCxnSpPr/>
          <p:nvPr/>
        </p:nvCxnSpPr>
        <p:spPr>
          <a:xfrm>
            <a:off x="12300699" y="5501535"/>
            <a:ext cx="0" cy="464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AA9D67E-673C-C0E7-92D6-34038FA18F25}"/>
              </a:ext>
            </a:extLst>
          </p:cNvPr>
          <p:cNvCxnSpPr/>
          <p:nvPr/>
        </p:nvCxnSpPr>
        <p:spPr>
          <a:xfrm>
            <a:off x="12306640" y="4186110"/>
            <a:ext cx="0" cy="464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446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42278-AC08-8496-7D65-77A7BFB5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E88DF05-9C9C-5B4D-906B-37B0F747324C}"/>
              </a:ext>
            </a:extLst>
          </p:cNvPr>
          <p:cNvSpPr/>
          <p:nvPr/>
        </p:nvSpPr>
        <p:spPr>
          <a:xfrm>
            <a:off x="-3768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22E6901C-79F6-F2B5-27B9-4BDD147842B2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B232B5BF-E643-1EC7-E35D-D24050993B99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D814AB7F-BEDA-695B-9C81-405727172C4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7C06BF09-17A4-AAA9-3087-35439449C0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BAF71D66-BDBD-09CB-B781-4166C7F38D9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20B74730-EF7B-06F5-E2A1-60B59A989A6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61E43909-9424-0806-6AFD-7D09EBBCD43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BCFBB82B-DF1D-9365-2D13-A28EF09D1D7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DC0082A0-10E6-FF73-4548-4368F6EF6306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14E9B949-2D2F-9D62-4EC5-E2C2304D7DB2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5722A95-473B-EE56-B48E-26F78D517EA5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4608D1B-88EE-3D8E-88F0-02A777A807E0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1B9C7792-9DB9-0E99-4B98-BB7DA17A418C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5E84B736-6793-A23A-D886-B0713F13161C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C165016-3A43-6CEA-98D0-989741068C6A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8E18BE3-2BBD-F897-9F7C-4D0C67A3175E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FD0965E-9E36-B11C-4F3D-931A794A06CB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E71BDAD-3155-28F5-C880-F5C87BA4E188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8D601667-BD37-0C56-49FB-A89FC01C639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BB2CB6D0-E18F-BB96-1A7F-2182AAA08B49}"/>
              </a:ext>
            </a:extLst>
          </p:cNvPr>
          <p:cNvSpPr txBox="1"/>
          <p:nvPr/>
        </p:nvSpPr>
        <p:spPr>
          <a:xfrm>
            <a:off x="7841847" y="856100"/>
            <a:ext cx="2604305" cy="116961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3300" b="1" dirty="0">
                <a:latin typeface="Cambria" panose="02040503050406030204" pitchFamily="18" charset="0"/>
                <a:ea typeface="Cambria" panose="02040503050406030204" pitchFamily="18" charset="0"/>
              </a:rPr>
              <a:t>Result </a:t>
            </a:r>
            <a:endParaRPr lang="en-US" sz="33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5FAD5EB1-B7A0-BC65-3386-1D0C3443297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852F6215-1E42-B16B-DC46-768155E5139A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6D184684-11DB-A731-22E4-BAAB30111282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B04EB3F-8014-227E-7301-CB2F77D74140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C7F2E7FD-4BAE-8707-920C-7C3241373A66}"/>
              </a:ext>
            </a:extLst>
          </p:cNvPr>
          <p:cNvSpPr txBox="1"/>
          <p:nvPr/>
        </p:nvSpPr>
        <p:spPr>
          <a:xfrm>
            <a:off x="7737225" y="1612004"/>
            <a:ext cx="3045581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Descriptive Statistics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1220C99D-8B12-0D7D-CC27-6D6C4D6E25DE}"/>
              </a:ext>
            </a:extLst>
          </p:cNvPr>
          <p:cNvSpPr txBox="1"/>
          <p:nvPr/>
        </p:nvSpPr>
        <p:spPr>
          <a:xfrm>
            <a:off x="2976408" y="4165542"/>
            <a:ext cx="3708102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Finding 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45" name="object 15">
            <a:extLst>
              <a:ext uri="{FF2B5EF4-FFF2-40B4-BE49-F238E27FC236}">
                <a16:creationId xmlns:a16="http://schemas.microsoft.com/office/drawing/2014/main" id="{887F2F07-9C94-EAEB-FD2B-61D1F76D7770}"/>
              </a:ext>
            </a:extLst>
          </p:cNvPr>
          <p:cNvSpPr txBox="1"/>
          <p:nvPr/>
        </p:nvSpPr>
        <p:spPr>
          <a:xfrm>
            <a:off x="2976408" y="5475052"/>
            <a:ext cx="1077297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mean score increased from 0.46 to 0.78 after the implementation of the </a:t>
            </a:r>
            <a:r>
              <a:rPr lang="en-US" sz="2200" dirty="0" err="1"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model.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1C6D5B-EA9B-4FFF-42BD-43483A5DFA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185751"/>
              </p:ext>
            </p:extLst>
          </p:nvPr>
        </p:nvGraphicFramePr>
        <p:xfrm>
          <a:off x="2976924" y="3101860"/>
          <a:ext cx="12192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71758792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99772168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14680847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67140060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2692994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342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0.187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715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Posttest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0.270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488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42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77F51-DA3F-576A-0FE5-90F6876B6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68093D7-1142-7AE9-9EA4-C34EAC867A41}"/>
              </a:ext>
            </a:extLst>
          </p:cNvPr>
          <p:cNvSpPr/>
          <p:nvPr/>
        </p:nvSpPr>
        <p:spPr>
          <a:xfrm>
            <a:off x="-3768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E13687D5-FE7C-1622-87ED-06D402A32252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3E607636-3785-8886-CD75-8F3FCF3545DF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B6DF2A37-CF3E-306F-9982-3BD16B64E28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907DD1CA-8DCE-D7ED-CF3C-BF83A9FFA0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4CD938BA-6B72-53CF-9462-0F6966F57E4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6C685043-6299-6F6B-5241-96AD41E6DFC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FD25A82F-3408-5330-8844-E00A8667C24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5644F45A-2581-1E04-F7FB-5458E3221470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EBC61F48-321E-5FA4-A683-F307CD47FA80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58FA2226-C121-39BC-A5C0-A9BE7CBA8CE1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3ACA80E-4915-36C9-003A-537D80233EEC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2B68317-FA13-3E6C-5ACA-859A9ACA7917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5522D7C1-A0AE-2535-765C-20D52E824CD9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8F775555-7BA4-1532-160A-336A04771027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8BB4EA3-5607-06FE-1470-99092EA62AFB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E88545C0-F280-BAF8-B531-A6F00C092738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59705702-726C-270C-AAD7-ABD34F65C5BD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A2BD73AB-B6BB-331E-5F7C-D8BDD7F0CDC6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438181EB-5E4D-4429-9997-CB1CC757905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8C8FD7D3-2158-63ED-5658-F8234DB9917C}"/>
              </a:ext>
            </a:extLst>
          </p:cNvPr>
          <p:cNvSpPr txBox="1"/>
          <p:nvPr/>
        </p:nvSpPr>
        <p:spPr>
          <a:xfrm>
            <a:off x="7121458" y="1181771"/>
            <a:ext cx="3902931" cy="113806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2200" b="1" dirty="0"/>
              <a:t>Result &amp; Discussion</a:t>
            </a:r>
            <a:endParaRPr lang="en-US" sz="2200" b="1" dirty="0">
              <a:latin typeface="Trebuchet MS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F6782BE0-FE07-A4F9-4FD1-C4C717F8F0E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0BE0B8C8-ED7D-A7F2-D976-1F96CF364B04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B43E8693-E34B-26B1-4DEE-273C5CB7F446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1C41FF4C-52AE-107D-E22D-B99A72A013EE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3087A695-2D66-8E4D-8A83-C6431BAAA421}"/>
              </a:ext>
            </a:extLst>
          </p:cNvPr>
          <p:cNvSpPr txBox="1"/>
          <p:nvPr/>
        </p:nvSpPr>
        <p:spPr>
          <a:xfrm>
            <a:off x="2976408" y="4165542"/>
            <a:ext cx="3708102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interpretation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45" name="object 15">
            <a:extLst>
              <a:ext uri="{FF2B5EF4-FFF2-40B4-BE49-F238E27FC236}">
                <a16:creationId xmlns:a16="http://schemas.microsoft.com/office/drawing/2014/main" id="{40BFA0E4-BEB0-5B95-2756-C65E2DF853CD}"/>
              </a:ext>
            </a:extLst>
          </p:cNvPr>
          <p:cNvSpPr txBox="1"/>
          <p:nvPr/>
        </p:nvSpPr>
        <p:spPr>
          <a:xfrm>
            <a:off x="2976408" y="5475052"/>
            <a:ext cx="10772975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   = 0.001 &lt; 0.05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Rejected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en-US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Accepted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FA3687D-8B53-DF98-36C1-B1A0F0648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777064"/>
              </p:ext>
            </p:extLst>
          </p:nvPr>
        </p:nvGraphicFramePr>
        <p:xfrm>
          <a:off x="2794528" y="3029998"/>
          <a:ext cx="12192000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1144051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2613635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527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Wilcoxon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71604"/>
                  </a:ext>
                </a:extLst>
              </a:tr>
            </a:tbl>
          </a:graphicData>
        </a:graphic>
      </p:graphicFrame>
      <p:sp>
        <p:nvSpPr>
          <p:cNvPr id="17" name="object 15">
            <a:extLst>
              <a:ext uri="{FF2B5EF4-FFF2-40B4-BE49-F238E27FC236}">
                <a16:creationId xmlns:a16="http://schemas.microsoft.com/office/drawing/2014/main" id="{977CC3E7-F381-D1B7-7D48-41673CB11254}"/>
              </a:ext>
            </a:extLst>
          </p:cNvPr>
          <p:cNvSpPr txBox="1"/>
          <p:nvPr/>
        </p:nvSpPr>
        <p:spPr>
          <a:xfrm>
            <a:off x="6775657" y="5487141"/>
            <a:ext cx="1077297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significantly improved badminton playing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develoved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tactical awareness and decision-making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Fingdings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support previous studies by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Zultaniah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(2019),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Pujianto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(2014),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Wismarni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(2021), and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Qohhar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&amp;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Pazriansyah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(2019) </a:t>
            </a:r>
            <a:endParaRPr lang="en-US" sz="1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7C5CE391-025D-FCA9-BD9F-1D2130FEBC28}"/>
              </a:ext>
            </a:extLst>
          </p:cNvPr>
          <p:cNvSpPr txBox="1"/>
          <p:nvPr/>
        </p:nvSpPr>
        <p:spPr>
          <a:xfrm>
            <a:off x="8003931" y="4223389"/>
            <a:ext cx="3708102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Discussion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05541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0C584-414D-5D33-BD3B-535C85631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291444B-59E9-B616-D0C8-372299D0665E}"/>
              </a:ext>
            </a:extLst>
          </p:cNvPr>
          <p:cNvSpPr/>
          <p:nvPr/>
        </p:nvSpPr>
        <p:spPr>
          <a:xfrm>
            <a:off x="-37688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A89F35B3-7878-9170-C8FB-886CA8C62148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8899BD55-F232-3043-363F-D5B689118CBF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00A3D956-99B0-E844-1A44-56396524C8C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4BD9B78C-034C-3BA5-6763-013A93E135C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7D07B09B-D814-E05D-78D3-44359477A40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DC2FBF10-024E-605F-54F6-64E5BA946EE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AF65210C-73C5-8ECB-E615-F133DCB48A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225597FB-EB10-CEA3-2B60-C321AA1C5E09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702873D-022A-61BE-C1F0-7EEFFA89BCC4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E38A83C5-0B77-EC17-ABE3-514386324DCF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37F3AB9-1ABB-649E-1918-3DF5583C8661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4C30E98F-DC70-06A4-2CF8-BC721945BC5F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FA9A38CB-A47E-1EA9-6FD4-C6E36103C1B3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B41D783-9CA1-C7D8-D46E-0423F05B8578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11A32D48-82D5-4837-40DF-25BD7F8C38F0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4A8DB1E-A049-7CC2-BBB1-21D09C7FDD3C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DDB6AB8-C379-58BD-B09C-E0A6D2D4AD4C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95014DB-6075-CF57-C368-8CA7C1666828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BEBBD76D-D020-3F6E-6454-31FB6F8AF58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48736955-D58C-6234-2894-AAE5A4375641}"/>
              </a:ext>
            </a:extLst>
          </p:cNvPr>
          <p:cNvSpPr txBox="1"/>
          <p:nvPr/>
        </p:nvSpPr>
        <p:spPr>
          <a:xfrm>
            <a:off x="7121458" y="1181771"/>
            <a:ext cx="3902931" cy="113806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2200" b="1" dirty="0"/>
              <a:t>Conclusion </a:t>
            </a:r>
            <a:endParaRPr lang="en-US" sz="2200" b="1" dirty="0">
              <a:latin typeface="Trebuchet MS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E3428733-8C29-4678-3E85-43BE02AE453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4C24904A-2C9E-6445-BF76-11C3C3903DA5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20226171-7605-4D7F-CB2C-908E815C6709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95D4D33-3DC1-15C7-DC54-9EC666A6E6B9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39CA1A19-B952-A983-9C4F-B13245A2EFAF}"/>
              </a:ext>
            </a:extLst>
          </p:cNvPr>
          <p:cNvSpPr txBox="1"/>
          <p:nvPr/>
        </p:nvSpPr>
        <p:spPr>
          <a:xfrm>
            <a:off x="2823526" y="3730660"/>
            <a:ext cx="1077297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model significantly affected students’ badminton playing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mean score increased from 0.46 to 0.78.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Wilcoxon test showed p = 0.001 (&lt;0.05).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TGFU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can be used as an effective learning approach in badminton instruction.</a:t>
            </a:r>
            <a:endParaRPr lang="en-US" sz="1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04E91E7C-93C2-C206-5B0C-499ACCC7ED09}"/>
              </a:ext>
            </a:extLst>
          </p:cNvPr>
          <p:cNvSpPr txBox="1"/>
          <p:nvPr/>
        </p:nvSpPr>
        <p:spPr>
          <a:xfrm>
            <a:off x="2845556" y="2378534"/>
            <a:ext cx="3708102" cy="113755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>
              <a:lnSpc>
                <a:spcPts val="9670"/>
              </a:lnSpc>
              <a:spcBef>
                <a:spcPts val="1095"/>
              </a:spcBef>
            </a:pP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Discussion</a:t>
            </a:r>
            <a:endParaRPr lang="en-US" sz="2200" b="1" dirty="0">
              <a:latin typeface="Cambria" panose="02040503050406030204" pitchFamily="18" charset="0"/>
              <a:ea typeface="Cambria" panose="02040503050406030204" pitchFamily="18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1620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4251-75A7-3A9D-3D8D-76483EB75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7D30A89-4953-2999-3BA2-712D96A6D814}"/>
              </a:ext>
            </a:extLst>
          </p:cNvPr>
          <p:cNvSpPr/>
          <p:nvPr/>
        </p:nvSpPr>
        <p:spPr>
          <a:xfrm>
            <a:off x="-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id="{4301E548-8A1E-7D8E-28B8-A411CC9DD43D}"/>
              </a:ext>
            </a:extLst>
          </p:cNvPr>
          <p:cNvGrpSpPr/>
          <p:nvPr/>
        </p:nvGrpSpPr>
        <p:grpSpPr>
          <a:xfrm>
            <a:off x="308965" y="373605"/>
            <a:ext cx="5601335" cy="933450"/>
            <a:chOff x="308965" y="373605"/>
            <a:chExt cx="5601335" cy="933450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FD9CD457-8E90-9C90-271D-094EFC594C02}"/>
                </a:ext>
              </a:extLst>
            </p:cNvPr>
            <p:cNvSpPr/>
            <p:nvPr/>
          </p:nvSpPr>
          <p:spPr>
            <a:xfrm>
              <a:off x="308965" y="373605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56" y="933145"/>
                  </a:moveTo>
                  <a:lnTo>
                    <a:pt x="466572" y="933145"/>
                  </a:lnTo>
                  <a:lnTo>
                    <a:pt x="418868" y="930736"/>
                  </a:lnTo>
                  <a:lnTo>
                    <a:pt x="372541" y="923666"/>
                  </a:lnTo>
                  <a:lnTo>
                    <a:pt x="327828" y="912169"/>
                  </a:lnTo>
                  <a:lnTo>
                    <a:pt x="284961" y="896479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2"/>
                  </a:lnTo>
                  <a:lnTo>
                    <a:pt x="136655" y="796489"/>
                  </a:lnTo>
                  <a:lnTo>
                    <a:pt x="106542" y="763356"/>
                  </a:lnTo>
                  <a:lnTo>
                    <a:pt x="79683" y="727437"/>
                  </a:lnTo>
                  <a:lnTo>
                    <a:pt x="56312" y="688968"/>
                  </a:lnTo>
                  <a:lnTo>
                    <a:pt x="36665" y="648183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2"/>
                  </a:lnTo>
                  <a:lnTo>
                    <a:pt x="2408" y="418868"/>
                  </a:lnTo>
                  <a:lnTo>
                    <a:pt x="9479" y="372541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5" y="136655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1" y="9479"/>
                  </a:lnTo>
                  <a:lnTo>
                    <a:pt x="418868" y="2408"/>
                  </a:lnTo>
                  <a:lnTo>
                    <a:pt x="466572" y="0"/>
                  </a:lnTo>
                  <a:lnTo>
                    <a:pt x="5134756" y="0"/>
                  </a:lnTo>
                  <a:lnTo>
                    <a:pt x="5182461" y="2408"/>
                  </a:lnTo>
                  <a:lnTo>
                    <a:pt x="5228787" y="9479"/>
                  </a:lnTo>
                  <a:lnTo>
                    <a:pt x="5273501" y="20976"/>
                  </a:lnTo>
                  <a:lnTo>
                    <a:pt x="5316367" y="36665"/>
                  </a:lnTo>
                  <a:lnTo>
                    <a:pt x="5357152" y="56312"/>
                  </a:lnTo>
                  <a:lnTo>
                    <a:pt x="5395621" y="79683"/>
                  </a:lnTo>
                  <a:lnTo>
                    <a:pt x="5431540" y="106542"/>
                  </a:lnTo>
                  <a:lnTo>
                    <a:pt x="5464673" y="136655"/>
                  </a:lnTo>
                  <a:lnTo>
                    <a:pt x="5494786" y="169789"/>
                  </a:lnTo>
                  <a:lnTo>
                    <a:pt x="5521646" y="205707"/>
                  </a:lnTo>
                  <a:lnTo>
                    <a:pt x="5545016" y="244176"/>
                  </a:lnTo>
                  <a:lnTo>
                    <a:pt x="5564663" y="284961"/>
                  </a:lnTo>
                  <a:lnTo>
                    <a:pt x="5580353" y="327828"/>
                  </a:lnTo>
                  <a:lnTo>
                    <a:pt x="5591850" y="372541"/>
                  </a:lnTo>
                  <a:lnTo>
                    <a:pt x="5598920" y="418868"/>
                  </a:lnTo>
                  <a:lnTo>
                    <a:pt x="5601329" y="466572"/>
                  </a:lnTo>
                  <a:lnTo>
                    <a:pt x="5598920" y="514277"/>
                  </a:lnTo>
                  <a:lnTo>
                    <a:pt x="5591850" y="560603"/>
                  </a:lnTo>
                  <a:lnTo>
                    <a:pt x="5580353" y="605317"/>
                  </a:lnTo>
                  <a:lnTo>
                    <a:pt x="5564663" y="648183"/>
                  </a:lnTo>
                  <a:lnTo>
                    <a:pt x="5545016" y="688968"/>
                  </a:lnTo>
                  <a:lnTo>
                    <a:pt x="5521646" y="727437"/>
                  </a:lnTo>
                  <a:lnTo>
                    <a:pt x="5494786" y="763356"/>
                  </a:lnTo>
                  <a:lnTo>
                    <a:pt x="5464673" y="796489"/>
                  </a:lnTo>
                  <a:lnTo>
                    <a:pt x="5431540" y="826602"/>
                  </a:lnTo>
                  <a:lnTo>
                    <a:pt x="5395621" y="853462"/>
                  </a:lnTo>
                  <a:lnTo>
                    <a:pt x="5357152" y="876832"/>
                  </a:lnTo>
                  <a:lnTo>
                    <a:pt x="5316367" y="896479"/>
                  </a:lnTo>
                  <a:lnTo>
                    <a:pt x="5273501" y="912169"/>
                  </a:lnTo>
                  <a:lnTo>
                    <a:pt x="5228787" y="923666"/>
                  </a:lnTo>
                  <a:lnTo>
                    <a:pt x="5182461" y="930736"/>
                  </a:lnTo>
                  <a:lnTo>
                    <a:pt x="5134756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A5F3ED05-DB3E-9A5B-4C0F-1E6B4544A7A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>
              <a:extLst>
                <a:ext uri="{FF2B5EF4-FFF2-40B4-BE49-F238E27FC236}">
                  <a16:creationId xmlns:a16="http://schemas.microsoft.com/office/drawing/2014/main" id="{438775F4-D546-D7E3-7FB7-30F6E237D94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9" y="594832"/>
              <a:ext cx="880718" cy="470413"/>
            </a:xfrm>
            <a:prstGeom prst="rect">
              <a:avLst/>
            </a:prstGeom>
          </p:spPr>
        </p:pic>
        <p:pic>
          <p:nvPicPr>
            <p:cNvPr id="24" name="object 24">
              <a:extLst>
                <a:ext uri="{FF2B5EF4-FFF2-40B4-BE49-F238E27FC236}">
                  <a16:creationId xmlns:a16="http://schemas.microsoft.com/office/drawing/2014/main" id="{C8F353F3-C931-EE36-4FE5-867BF614E05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40" y="469834"/>
              <a:ext cx="739594" cy="718686"/>
            </a:xfrm>
            <a:prstGeom prst="rect">
              <a:avLst/>
            </a:prstGeom>
          </p:spPr>
        </p:pic>
        <p:pic>
          <p:nvPicPr>
            <p:cNvPr id="25" name="object 25">
              <a:extLst>
                <a:ext uri="{FF2B5EF4-FFF2-40B4-BE49-F238E27FC236}">
                  <a16:creationId xmlns:a16="http://schemas.microsoft.com/office/drawing/2014/main" id="{4F9EDB6A-05AE-6C05-1EB1-85309A3DF8D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6" y="529289"/>
              <a:ext cx="726527" cy="621990"/>
            </a:xfrm>
            <a:prstGeom prst="rect">
              <a:avLst/>
            </a:prstGeom>
          </p:spPr>
        </p:pic>
        <p:pic>
          <p:nvPicPr>
            <p:cNvPr id="26" name="object 26">
              <a:extLst>
                <a:ext uri="{FF2B5EF4-FFF2-40B4-BE49-F238E27FC236}">
                  <a16:creationId xmlns:a16="http://schemas.microsoft.com/office/drawing/2014/main" id="{3CC0C40C-3432-61F5-1B1D-2AEC7BEBA55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1" y="416885"/>
              <a:ext cx="810156" cy="368490"/>
            </a:xfrm>
            <a:prstGeom prst="rect">
              <a:avLst/>
            </a:prstGeom>
          </p:spPr>
        </p:pic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id="{084D188A-CA45-2DD0-3AF0-2A0D92AE53E2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9E4F1A2E-081D-76A8-A81A-8C68A9576C11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65493ED5-52CA-10A1-5F3A-78EC478AC6D8}"/>
              </a:ext>
            </a:extLst>
          </p:cNvPr>
          <p:cNvGrpSpPr/>
          <p:nvPr/>
        </p:nvGrpSpPr>
        <p:grpSpPr>
          <a:xfrm>
            <a:off x="15075389" y="0"/>
            <a:ext cx="3213100" cy="3331210"/>
            <a:chOff x="15075389" y="0"/>
            <a:chExt cx="3213100" cy="333121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6D9A826-8C3C-BAC2-E24A-E432C4C4C961}"/>
                </a:ext>
              </a:extLst>
            </p:cNvPr>
            <p:cNvSpPr/>
            <p:nvPr/>
          </p:nvSpPr>
          <p:spPr>
            <a:xfrm>
              <a:off x="15075389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08" y="3330762"/>
                  </a:moveTo>
                  <a:lnTo>
                    <a:pt x="0" y="109201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08" y="2314917"/>
                  </a:lnTo>
                  <a:lnTo>
                    <a:pt x="3212608" y="3330762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06C1D37-01AE-8C77-2BFD-B8332639C74C}"/>
                </a:ext>
              </a:extLst>
            </p:cNvPr>
            <p:cNvSpPr/>
            <p:nvPr/>
          </p:nvSpPr>
          <p:spPr>
            <a:xfrm>
              <a:off x="16809175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22" y="2314917"/>
                  </a:moveTo>
                  <a:lnTo>
                    <a:pt x="0" y="836094"/>
                  </a:lnTo>
                  <a:lnTo>
                    <a:pt x="1454988" y="0"/>
                  </a:lnTo>
                  <a:lnTo>
                    <a:pt x="1478822" y="0"/>
                  </a:lnTo>
                  <a:lnTo>
                    <a:pt x="1478822" y="2314917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1F1497D8-F37E-CBD4-24BC-7DB8ECFC3EF1}"/>
              </a:ext>
            </a:extLst>
          </p:cNvPr>
          <p:cNvGrpSpPr/>
          <p:nvPr/>
        </p:nvGrpSpPr>
        <p:grpSpPr>
          <a:xfrm>
            <a:off x="0" y="3259390"/>
            <a:ext cx="18288000" cy="7028180"/>
            <a:chOff x="0" y="3259390"/>
            <a:chExt cx="18288000" cy="7028180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14A4264-C2F3-EEEA-193C-62AC2F977601}"/>
                </a:ext>
              </a:extLst>
            </p:cNvPr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0" y="0"/>
                  </a:lnTo>
                  <a:lnTo>
                    <a:pt x="4640490" y="2592428"/>
                  </a:lnTo>
                  <a:lnTo>
                    <a:pt x="0" y="2592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1F1F59A-15F0-EC60-7453-3D4A9E99BB41}"/>
                </a:ext>
              </a:extLst>
            </p:cNvPr>
            <p:cNvSpPr/>
            <p:nvPr/>
          </p:nvSpPr>
          <p:spPr>
            <a:xfrm>
              <a:off x="7927219" y="9764381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80" y="522618"/>
                  </a:moveTo>
                  <a:lnTo>
                    <a:pt x="0" y="522618"/>
                  </a:lnTo>
                  <a:lnTo>
                    <a:pt x="0" y="0"/>
                  </a:lnTo>
                  <a:lnTo>
                    <a:pt x="10360780" y="0"/>
                  </a:lnTo>
                  <a:lnTo>
                    <a:pt x="10360780" y="522618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DF64172-736F-1385-5554-C8460B9F9FFE}"/>
                </a:ext>
              </a:extLst>
            </p:cNvPr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5" y="2596622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830EE50D-0F5A-6628-3E0A-606F0B2058B5}"/>
                </a:ext>
              </a:extLst>
            </p:cNvPr>
            <p:cNvSpPr/>
            <p:nvPr/>
          </p:nvSpPr>
          <p:spPr>
            <a:xfrm>
              <a:off x="6269366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6" y="1052782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1"/>
                  </a:lnTo>
                  <a:lnTo>
                    <a:pt x="2998236" y="1052782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1976E43-13FD-78A3-AF9C-485339AA4547}"/>
                </a:ext>
              </a:extLst>
            </p:cNvPr>
            <p:cNvSpPr/>
            <p:nvPr/>
          </p:nvSpPr>
          <p:spPr>
            <a:xfrm>
              <a:off x="4483693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90" h="1059179">
                  <a:moveTo>
                    <a:pt x="3005516" y="1059083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3"/>
                  </a:lnTo>
                  <a:lnTo>
                    <a:pt x="94507" y="1059083"/>
                  </a:lnTo>
                  <a:lnTo>
                    <a:pt x="659632" y="80657"/>
                  </a:lnTo>
                  <a:lnTo>
                    <a:pt x="2347144" y="80657"/>
                  </a:lnTo>
                  <a:lnTo>
                    <a:pt x="2912269" y="1059083"/>
                  </a:lnTo>
                  <a:lnTo>
                    <a:pt x="3005516" y="1059083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69FE8CCC-08CB-906E-CC4B-D0F54999A0D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1" y="3259390"/>
              <a:ext cx="1790947" cy="6743699"/>
            </a:xfrm>
            <a:prstGeom prst="rect">
              <a:avLst/>
            </a:prstGeom>
          </p:spPr>
        </p:pic>
      </p:grpSp>
      <p:sp>
        <p:nvSpPr>
          <p:cNvPr id="13" name="object 13">
            <a:extLst>
              <a:ext uri="{FF2B5EF4-FFF2-40B4-BE49-F238E27FC236}">
                <a16:creationId xmlns:a16="http://schemas.microsoft.com/office/drawing/2014/main" id="{250EAF65-1A80-6642-C573-EAFD469086BC}"/>
              </a:ext>
            </a:extLst>
          </p:cNvPr>
          <p:cNvSpPr txBox="1"/>
          <p:nvPr/>
        </p:nvSpPr>
        <p:spPr>
          <a:xfrm>
            <a:off x="6891519" y="1657337"/>
            <a:ext cx="3902931" cy="117038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marR="5080" algn="ctr">
              <a:lnSpc>
                <a:spcPts val="9670"/>
              </a:lnSpc>
              <a:spcBef>
                <a:spcPts val="1095"/>
              </a:spcBef>
            </a:pPr>
            <a:r>
              <a:rPr lang="en-US" sz="3300" b="1" dirty="0"/>
              <a:t>References </a:t>
            </a:r>
            <a:endParaRPr lang="en-US" sz="3300" b="1" dirty="0">
              <a:latin typeface="Trebuchet MS"/>
              <a:cs typeface="Trebuchet MS"/>
            </a:endParaRPr>
          </a:p>
        </p:txBody>
      </p:sp>
      <p:pic>
        <p:nvPicPr>
          <p:cNvPr id="32" name="object 32">
            <a:extLst>
              <a:ext uri="{FF2B5EF4-FFF2-40B4-BE49-F238E27FC236}">
                <a16:creationId xmlns:a16="http://schemas.microsoft.com/office/drawing/2014/main" id="{F4AC61F9-A238-6778-DEAB-2B054B8ECBD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77"/>
            <a:ext cx="1740030" cy="6743699"/>
          </a:xfrm>
          <a:prstGeom prst="rect">
            <a:avLst/>
          </a:prstGeom>
        </p:spPr>
      </p:pic>
      <p:sp>
        <p:nvSpPr>
          <p:cNvPr id="29" name="object 29">
            <a:extLst>
              <a:ext uri="{FF2B5EF4-FFF2-40B4-BE49-F238E27FC236}">
                <a16:creationId xmlns:a16="http://schemas.microsoft.com/office/drawing/2014/main" id="{DE847D15-4CFF-C0C9-F869-63D0F11F247B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A0E49999-AEEA-E11C-48FA-0E360FDA96F5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CA103B7B-592E-6784-4730-98E3218F00D0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5BAA25D8-31D7-73B1-3F32-1C91616F367F}"/>
              </a:ext>
            </a:extLst>
          </p:cNvPr>
          <p:cNvSpPr txBox="1"/>
          <p:nvPr/>
        </p:nvSpPr>
        <p:spPr>
          <a:xfrm>
            <a:off x="2823526" y="3730660"/>
            <a:ext cx="10772975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Griffin, Mitchell, &amp;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oslin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(1997)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Rachman (2006)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Zultaniah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(2019)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Pujianto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Wismarni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(2021)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Qohhar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&amp;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Pazriansyah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(2019)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Sugiyono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( 2019)</a:t>
            </a:r>
            <a:endParaRPr lang="en-US" sz="1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18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695</Words>
  <Application>Microsoft Office PowerPoint</Application>
  <PresentationFormat>Custom</PresentationFormat>
  <Paragraphs>151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Tahoma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Zaki Firmansyah</cp:lastModifiedBy>
  <cp:revision>2</cp:revision>
  <dcterms:created xsi:type="dcterms:W3CDTF">2026-07-14T08:21:45Z</dcterms:created>
  <dcterms:modified xsi:type="dcterms:W3CDTF">2026-07-14T10:27:59Z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v10.0.20070.1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2026-07-14T00:00:00Z</vt:filetime>
  </property>
  <property fmtid="{D5CDD505-2E9C-101B-9397-08002B2CF9AE}" pid="6" name="Producer">
    <vt:lpwstr>Canva</vt:lpwstr>
  </property>
</Properties>
</file>