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ptos Narrow" panose="020B0004020202020204" pitchFamily="34" charset="0"/>
      <p:regular r:id="rId10"/>
      <p:bold r:id="rId11"/>
    </p:embeddedFont>
    <p:embeddedFont>
      <p:font typeface="Arial Black" panose="020B0A04020102020204" pitchFamily="34" charset="0"/>
      <p:bold r:id="rId12"/>
    </p:embeddedFont>
    <p:embeddedFont>
      <p:font typeface="Cooper BT Light" panose="020B0604020202020204" charset="0"/>
      <p:regular r:id="rId13"/>
    </p:embeddedFont>
    <p:embeddedFont>
      <p:font typeface="Fira Sans Bold" panose="020B0604020202020204" charset="0"/>
      <p:regular r:id="rId14"/>
    </p:embeddedFont>
    <p:embeddedFont>
      <p:font typeface="Fira Sans Bold Bold" panose="020B0604020202020204" charset="0"/>
      <p:regular r:id="rId15"/>
    </p:embeddedFont>
    <p:embeddedFont>
      <p:font typeface="Livvic Bold" panose="020B0604020202020204" charset="0"/>
      <p:regular r:id="rId16"/>
    </p:embeddedFont>
    <p:embeddedFont>
      <p:font typeface="Montserrat" panose="00000500000000000000" pitchFamily="2" charset="0"/>
      <p:regular r:id="rId17"/>
      <p:bold r:id="rId18"/>
      <p:italic r:id="rId19"/>
      <p:boldItalic r:id="rId20"/>
    </p:embeddedFont>
    <p:embeddedFont>
      <p:font typeface="Tex Gyre Termes" panose="020B0604020202020204" charset="0"/>
      <p:regular r:id="rId21"/>
    </p:embeddedFont>
    <p:embeddedFont>
      <p:font typeface="Tex Gyre Termes Bold" panose="020B0604020202020204" charset="0"/>
      <p:regular r:id="rId22"/>
    </p:embeddedFont>
    <p:embeddedFont>
      <p:font typeface="Tex Gyre Termes Bold Italics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5" autoAdjust="0"/>
    <p:restoredTop sz="94622" autoAdjust="0"/>
  </p:normalViewPr>
  <p:slideViewPr>
    <p:cSldViewPr>
      <p:cViewPr varScale="1">
        <p:scale>
          <a:sx n="44" d="100"/>
          <a:sy n="44" d="100"/>
        </p:scale>
        <p:origin x="5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96C8D-F586-4057-875C-69A818221108}" type="datetimeFigureOut">
              <a:rPr lang="en-ID" smtClean="0"/>
              <a:t>22/07/2026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4A109-7976-4F15-982B-19B358B5D5C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3120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4A109-7976-4F15-982B-19B358B5D5C4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385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</p:spPr>
            <p:txBody>
              <a:bodyPr lIns="185149" tIns="185149" rIns="185149" bIns="185149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62" r="-34664" b="-15015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4035236" y="553977"/>
              <a:ext cx="1056625" cy="4300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82"/>
                </a:lnSpc>
              </a:pPr>
              <a:r>
                <a:rPr lang="en-US" sz="2353" b="1" spc="-87">
                  <a:solidFill>
                    <a:srgbClr val="34830D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PEHR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045744" y="549055"/>
              <a:ext cx="1035610" cy="68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"/>
                </a:lnSpc>
              </a:pPr>
              <a:r>
                <a:rPr lang="en-US" sz="334" b="1" spc="-12">
                  <a:solidFill>
                    <a:srgbClr val="FF1616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UNIVERSITAS PENDIDIKAN INDONESIA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053383" y="965272"/>
              <a:ext cx="1020332" cy="1517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1"/>
                </a:lnSpc>
              </a:pPr>
              <a:r>
                <a:rPr lang="en-US" sz="707">
                  <a:solidFill>
                    <a:srgbClr val="008037"/>
                  </a:solidFill>
                  <a:latin typeface="Livvic Bold"/>
                  <a:ea typeface="Livvic Bold"/>
                  <a:cs typeface="Livvic Bold"/>
                  <a:sym typeface="Livvic Bold"/>
                </a:rPr>
                <a:t>STUDY PROGRAM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095361" y="1078261"/>
              <a:ext cx="924733" cy="80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"/>
                </a:lnSpc>
              </a:pPr>
              <a:r>
                <a:rPr lang="en-US" sz="354">
                  <a:solidFill>
                    <a:srgbClr val="000000"/>
                  </a:solidFill>
                  <a:latin typeface="Tex Gyre Termes"/>
                  <a:ea typeface="Tex Gyre Termes"/>
                  <a:cs typeface="Tex Gyre Termes"/>
                  <a:sym typeface="Tex Gyre Termes"/>
                </a:rPr>
                <a:t>Faculty of Sport Education and Health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035236" y="919946"/>
              <a:ext cx="1056625" cy="60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"/>
                </a:lnSpc>
              </a:pPr>
              <a:r>
                <a:rPr lang="en-US" sz="356" b="1" i="1" spc="-13">
                  <a:solidFill>
                    <a:srgbClr val="FF1616"/>
                  </a:solidFill>
                  <a:latin typeface="Tex Gyre Termes Bold Italics"/>
                  <a:ea typeface="Tex Gyre Termes Bold Italics"/>
                  <a:cs typeface="Tex Gyre Termes Bold Italics"/>
                  <a:sym typeface="Tex Gyre Termes Bold Italics"/>
                </a:rPr>
                <a:t>Physical Education, Health, and Recreation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69769" r="-71671" b="-24314"/>
            </a:stretch>
          </a:blipFill>
        </p:spPr>
      </p:sp>
      <p:sp>
        <p:nvSpPr>
          <p:cNvPr id="20" name="Freeform 20"/>
          <p:cNvSpPr/>
          <p:nvPr/>
        </p:nvSpPr>
        <p:spPr>
          <a:xfrm rot="8100000">
            <a:off x="-2611497" y="6492351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 dirty="0"/>
          </a:p>
        </p:txBody>
      </p:sp>
      <p:sp>
        <p:nvSpPr>
          <p:cNvPr id="21" name="Freeform 21"/>
          <p:cNvSpPr/>
          <p:nvPr/>
        </p:nvSpPr>
        <p:spPr>
          <a:xfrm rot="-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49117" y="7925286"/>
            <a:ext cx="637222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Aptos Narrow" panose="020B0004020202020204" pitchFamily="34" charset="0"/>
                <a:cs typeface="Times New Roman" panose="02020603050405020304" pitchFamily="18" charset="0"/>
              </a:rPr>
              <a:t>Geraldi Novian,  Komarudin, Siti Nursaba, Salma Maharani Sopandi,  Adya Arisyasunu</a:t>
            </a:r>
            <a:endParaRPr lang="en-US" sz="3200" b="1" spc="66" dirty="0">
              <a:solidFill>
                <a:schemeClr val="bg1"/>
              </a:solidFill>
              <a:latin typeface="Aptos Narrow" panose="020B0004020202020204" pitchFamily="34" charset="0"/>
              <a:ea typeface="Fira Sans Bold Bold"/>
              <a:cs typeface="Times New Roman" panose="02020603050405020304" pitchFamily="18" charset="0"/>
              <a:sym typeface="Fira Sans Bold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61" y="9446611"/>
            <a:ext cx="5764384" cy="395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44"/>
              </a:lnSpc>
            </a:pPr>
            <a:r>
              <a:rPr lang="en-ID" sz="2000" b="1" dirty="0">
                <a:solidFill>
                  <a:schemeClr val="bg1"/>
                </a:solidFill>
                <a:latin typeface="Aptos Narrow" panose="020B0004020202020204" pitchFamily="34" charset="0"/>
                <a:cs typeface="Times New Roman" panose="02020603050405020304" pitchFamily="18" charset="0"/>
              </a:rPr>
              <a:t>UNIVERSITAS PENDIDIKAN INDONESIA</a:t>
            </a:r>
            <a:endParaRPr lang="en-US" sz="2000" b="1" spc="66" dirty="0">
              <a:solidFill>
                <a:schemeClr val="bg1"/>
              </a:solidFill>
              <a:latin typeface="Aptos Narrow" panose="020B0004020202020204" pitchFamily="34" charset="0"/>
              <a:ea typeface="Fira Sans Bold Bold"/>
              <a:cs typeface="Times New Roman" panose="02020603050405020304" pitchFamily="18" charset="0"/>
              <a:sym typeface="Fira Sans Bold Bold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E3E067-A76E-57C8-D930-FD0C110CDA18}"/>
              </a:ext>
            </a:extLst>
          </p:cNvPr>
          <p:cNvSpPr txBox="1"/>
          <p:nvPr/>
        </p:nvSpPr>
        <p:spPr>
          <a:xfrm>
            <a:off x="2235163" y="3296642"/>
            <a:ext cx="128968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5400" dirty="0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HEART RATE MONITORING FOR ASSESSING ENDURANCE AND BLOOD PRESSURE RESPONSES IN TAEKWONDO ATHLETES</a:t>
            </a:r>
            <a:endParaRPr lang="en-US" sz="5400" dirty="0">
              <a:solidFill>
                <a:srgbClr val="000000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89851" y="7694572"/>
            <a:ext cx="5033946" cy="3547568"/>
            <a:chOff x="0" y="0"/>
            <a:chExt cx="1325813" cy="9343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96000" y="1635223"/>
            <a:ext cx="8145378" cy="1176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79"/>
              </a:lnSpc>
            </a:pPr>
            <a:r>
              <a:rPr lang="en-US" sz="6000" b="1" dirty="0">
                <a:solidFill>
                  <a:srgbClr val="0B2957"/>
                </a:solidFill>
                <a:latin typeface="Arial Black" panose="020B0A04020102020204" pitchFamily="34" charset="0"/>
                <a:ea typeface="Fira Sans Bold Bold"/>
                <a:cs typeface="Fira Sans Bold Bold"/>
                <a:sym typeface="Fira Sans Bold Bold"/>
              </a:rPr>
              <a:t>INTRODUCTION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927220" y="9764382"/>
            <a:ext cx="10968787" cy="1133052"/>
            <a:chOff x="0" y="0"/>
            <a:chExt cx="2888899" cy="2984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669115" y="3260485"/>
            <a:ext cx="13648995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3200" dirty="0">
                <a:latin typeface="Montserrat" panose="00000500000000000000" pitchFamily="2" charset="0"/>
                <a:cs typeface="Arial" panose="020B0604020202020204" pitchFamily="34" charset="0"/>
              </a:rPr>
              <a:t>Monitoring physiological condition is essential in athlete training.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3200" dirty="0">
                <a:latin typeface="Montserrat" panose="00000500000000000000" pitchFamily="2" charset="0"/>
                <a:cs typeface="Arial" panose="020B0604020202020204" pitchFamily="34" charset="0"/>
              </a:rPr>
              <a:t>Heart rate and blood pressure indicate cardiovascular endurance.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3200" dirty="0">
                <a:latin typeface="Montserrat" panose="00000500000000000000" pitchFamily="2" charset="0"/>
                <a:cs typeface="Arial" panose="020B0604020202020204" pitchFamily="34" charset="0"/>
              </a:rPr>
              <a:t>Conventional monitoring provides limited information.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3200" dirty="0">
                <a:latin typeface="Montserrat" panose="00000500000000000000" pitchFamily="2" charset="0"/>
                <a:cs typeface="Arial" panose="020B0604020202020204" pitchFamily="34" charset="0"/>
              </a:rPr>
              <a:t>Heart rate monitoring systems offer objective and real-time data.</a:t>
            </a:r>
            <a:endParaRPr lang="en-US" sz="3200" dirty="0">
              <a:solidFill>
                <a:srgbClr val="000000"/>
              </a:solidFill>
              <a:latin typeface="Montserrat" panose="00000500000000000000" pitchFamily="2" charset="0"/>
              <a:ea typeface="Fira Sans Bold"/>
              <a:cs typeface="Arial" panose="020B0604020202020204" pitchFamily="34" charset="0"/>
              <a:sym typeface="Fira Sans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</p:spPr>
            <p:txBody>
              <a:bodyPr lIns="185149" tIns="185149" rIns="185149" bIns="185149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20" name="Freeform 20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36062" r="-34664" b="-150154"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4035236" y="553977"/>
              <a:ext cx="1056625" cy="4300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82"/>
                </a:lnSpc>
              </a:pPr>
              <a:r>
                <a:rPr lang="en-US" sz="2353" b="1" spc="-87">
                  <a:solidFill>
                    <a:srgbClr val="34830D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PEHR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4045744" y="549055"/>
              <a:ext cx="1035610" cy="68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"/>
                </a:lnSpc>
              </a:pPr>
              <a:r>
                <a:rPr lang="en-US" sz="334" b="1" spc="-12">
                  <a:solidFill>
                    <a:srgbClr val="FF1616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UNIVERSITAS PENDIDIKAN INDONESIA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4053383" y="965272"/>
              <a:ext cx="1020332" cy="1517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1"/>
                </a:lnSpc>
              </a:pPr>
              <a:r>
                <a:rPr lang="en-US" sz="707">
                  <a:solidFill>
                    <a:srgbClr val="008037"/>
                  </a:solidFill>
                  <a:latin typeface="Livvic Bold"/>
                  <a:ea typeface="Livvic Bold"/>
                  <a:cs typeface="Livvic Bold"/>
                  <a:sym typeface="Livvic Bold"/>
                </a:rPr>
                <a:t>STUDY PROGRAM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095361" y="1078261"/>
              <a:ext cx="924733" cy="80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"/>
                </a:lnSpc>
              </a:pPr>
              <a:r>
                <a:rPr lang="en-US" sz="354">
                  <a:solidFill>
                    <a:srgbClr val="000000"/>
                  </a:solidFill>
                  <a:latin typeface="Tex Gyre Termes"/>
                  <a:ea typeface="Tex Gyre Termes"/>
                  <a:cs typeface="Tex Gyre Termes"/>
                  <a:sym typeface="Tex Gyre Termes"/>
                </a:rPr>
                <a:t>Faculty of Sport Education and Health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4035236" y="919946"/>
              <a:ext cx="1056625" cy="60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"/>
                </a:lnSpc>
              </a:pPr>
              <a:r>
                <a:rPr lang="en-US" sz="356" b="1" i="1" spc="-13">
                  <a:solidFill>
                    <a:srgbClr val="FF1616"/>
                  </a:solidFill>
                  <a:latin typeface="Tex Gyre Termes Bold Italics"/>
                  <a:ea typeface="Tex Gyre Termes Bold Italics"/>
                  <a:cs typeface="Tex Gyre Termes Bold Italics"/>
                  <a:sym typeface="Tex Gyre Termes Bold Italics"/>
                </a:rPr>
                <a:t>Physical Education, Health, and Recreation</a:t>
              </a:r>
            </a:p>
          </p:txBody>
        </p:sp>
      </p:grpSp>
      <p:sp>
        <p:nvSpPr>
          <p:cNvPr id="30" name="Freeform 30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1A31EC-E29D-F21A-DBA4-75218EB3E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11DDAFA-1E27-3066-D144-58084DAA17C7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B64835C-E1DB-B7F9-D10C-6E8E548BF249}"/>
              </a:ext>
            </a:extLst>
          </p:cNvPr>
          <p:cNvGrpSpPr/>
          <p:nvPr/>
        </p:nvGrpSpPr>
        <p:grpSpPr>
          <a:xfrm>
            <a:off x="-389851" y="7694572"/>
            <a:ext cx="5033946" cy="3547568"/>
            <a:chOff x="0" y="0"/>
            <a:chExt cx="1325813" cy="93433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552FB85-C302-4BE5-C56C-BEF8FED59C74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F0D92BC-F78B-783C-DF7A-A1E9D4170DFB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23AA4B60-D7A3-CC9C-7298-4236137BA4B3}"/>
              </a:ext>
            </a:extLst>
          </p:cNvPr>
          <p:cNvSpPr txBox="1"/>
          <p:nvPr/>
        </p:nvSpPr>
        <p:spPr>
          <a:xfrm>
            <a:off x="6693908" y="1277595"/>
            <a:ext cx="6424181" cy="117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7200" b="1" dirty="0">
                <a:solidFill>
                  <a:srgbClr val="0B2957"/>
                </a:solidFill>
                <a:latin typeface="Arial Black" panose="020B0A04020102020204" pitchFamily="34" charset="0"/>
                <a:ea typeface="Fira Sans Bold Bold"/>
                <a:cs typeface="Fira Sans Bold Bold"/>
                <a:sym typeface="Fira Sans Bold Bold"/>
              </a:rPr>
              <a:t>METHODS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FCADE1E-5BF6-60F2-15EF-101CCC7183CD}"/>
              </a:ext>
            </a:extLst>
          </p:cNvPr>
          <p:cNvGrpSpPr/>
          <p:nvPr/>
        </p:nvGrpSpPr>
        <p:grpSpPr>
          <a:xfrm>
            <a:off x="8474906" y="9698373"/>
            <a:ext cx="10968787" cy="1133052"/>
            <a:chOff x="0" y="0"/>
            <a:chExt cx="2888899" cy="29841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A897CD7-C5EA-C15E-39DA-A4A71DBBA930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13826CF-2802-9A62-1FC7-27A22E2024C1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7A45FB1E-51BE-0C86-9A6A-53469829E961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6C970E9-9E7E-968B-27EF-63CA17847ACB}"/>
              </a:ext>
            </a:extLst>
          </p:cNvPr>
          <p:cNvSpPr txBox="1"/>
          <p:nvPr/>
        </p:nvSpPr>
        <p:spPr>
          <a:xfrm>
            <a:off x="7364660" y="1846731"/>
            <a:ext cx="8080577" cy="1664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89"/>
              </a:lnSpc>
            </a:pPr>
            <a:r>
              <a:rPr lang="en-US" sz="3200" dirty="0">
                <a:latin typeface="Cooper BT Light"/>
                <a:ea typeface="Cooper BT Light"/>
                <a:cs typeface="Times New Roman" panose="02020603050405020304" pitchFamily="18" charset="0"/>
                <a:sym typeface="Cooper BT Light"/>
              </a:rPr>
              <a:t> </a:t>
            </a:r>
          </a:p>
          <a:p>
            <a:pPr>
              <a:lnSpc>
                <a:spcPts val="6989"/>
              </a:lnSpc>
            </a:pPr>
            <a:endParaRPr lang="en-US" sz="3200" dirty="0">
              <a:latin typeface="Cooper BT Light"/>
              <a:cs typeface="Times New Roman" panose="02020603050405020304" pitchFamily="18" charset="0"/>
            </a:endParaRP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5FE908A-FF92-52EF-26F1-73F8ABC08743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019FA7C-1B42-1649-5FF6-53D75F9FB05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FAA963E9-1607-8883-5E51-AAC9D90FAC24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70A61FA2-77A7-F24C-2579-51FA34EF96B6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23DF997A-7D72-FEAF-EFFE-5075CE97E2DF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1A72935F-CC11-FB2A-9788-208EF91631BC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4AA77936-4805-EE68-0D7C-A32461BA45DA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</p:spPr>
            <p:txBody>
              <a:bodyPr lIns="185149" tIns="185149" rIns="185149" bIns="185149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F1923B70-CB6E-2B1E-0C69-C6C242BEB010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09AE9E8-B681-A61A-D684-9636FA5D3966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0DA2F73F-47CB-2267-BCA1-FF8B06A0515B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FD3F8EBC-B092-B6BA-BC5C-AB96BA43E33B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06F00FFD-2A80-40C1-27B1-D9B48EE39ABF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36062" r="-34664" b="-150154"/>
              </a:stretch>
            </a:blipFill>
          </p:spPr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8F0FFBE7-DD1B-8333-0138-0F223F9B7D6D}"/>
                </a:ext>
              </a:extLst>
            </p:cNvPr>
            <p:cNvSpPr txBox="1"/>
            <p:nvPr/>
          </p:nvSpPr>
          <p:spPr>
            <a:xfrm>
              <a:off x="4035236" y="553977"/>
              <a:ext cx="1056625" cy="4300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82"/>
                </a:lnSpc>
              </a:pPr>
              <a:r>
                <a:rPr lang="en-US" sz="2353" b="1" spc="-87">
                  <a:solidFill>
                    <a:srgbClr val="34830D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PEHR</a:t>
              </a:r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4047F434-14F8-917B-7A37-614F79E9461F}"/>
                </a:ext>
              </a:extLst>
            </p:cNvPr>
            <p:cNvSpPr txBox="1"/>
            <p:nvPr/>
          </p:nvSpPr>
          <p:spPr>
            <a:xfrm>
              <a:off x="4045744" y="549055"/>
              <a:ext cx="1035610" cy="68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"/>
                </a:lnSpc>
              </a:pPr>
              <a:r>
                <a:rPr lang="en-US" sz="334" b="1" spc="-12">
                  <a:solidFill>
                    <a:srgbClr val="FF1616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UNIVERSITAS PENDIDIKAN INDONESIA</a:t>
              </a:r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E9794355-8F4B-386F-BD99-AF87F4A5963A}"/>
                </a:ext>
              </a:extLst>
            </p:cNvPr>
            <p:cNvSpPr txBox="1"/>
            <p:nvPr/>
          </p:nvSpPr>
          <p:spPr>
            <a:xfrm>
              <a:off x="4053383" y="965272"/>
              <a:ext cx="1020332" cy="1517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1"/>
                </a:lnSpc>
              </a:pPr>
              <a:r>
                <a:rPr lang="en-US" sz="707">
                  <a:solidFill>
                    <a:srgbClr val="008037"/>
                  </a:solidFill>
                  <a:latin typeface="Livvic Bold"/>
                  <a:ea typeface="Livvic Bold"/>
                  <a:cs typeface="Livvic Bold"/>
                  <a:sym typeface="Livvic Bold"/>
                </a:rPr>
                <a:t>STUDY PROGRAM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280E7B25-48DB-CAEB-0E9F-FD679950F361}"/>
                </a:ext>
              </a:extLst>
            </p:cNvPr>
            <p:cNvSpPr txBox="1"/>
            <p:nvPr/>
          </p:nvSpPr>
          <p:spPr>
            <a:xfrm>
              <a:off x="4095361" y="1078261"/>
              <a:ext cx="924733" cy="80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"/>
                </a:lnSpc>
              </a:pPr>
              <a:r>
                <a:rPr lang="en-US" sz="354">
                  <a:solidFill>
                    <a:srgbClr val="000000"/>
                  </a:solidFill>
                  <a:latin typeface="Tex Gyre Termes"/>
                  <a:ea typeface="Tex Gyre Termes"/>
                  <a:cs typeface="Tex Gyre Termes"/>
                  <a:sym typeface="Tex Gyre Termes"/>
                </a:rPr>
                <a:t>Faculty of Sport Education and Health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5901CCF9-F263-74EA-EA8B-0040377ACAEA}"/>
                </a:ext>
              </a:extLst>
            </p:cNvPr>
            <p:cNvSpPr txBox="1"/>
            <p:nvPr/>
          </p:nvSpPr>
          <p:spPr>
            <a:xfrm>
              <a:off x="4035236" y="919946"/>
              <a:ext cx="1056625" cy="60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"/>
                </a:lnSpc>
              </a:pPr>
              <a:r>
                <a:rPr lang="en-US" sz="356" b="1" i="1" spc="-13">
                  <a:solidFill>
                    <a:srgbClr val="FF1616"/>
                  </a:solidFill>
                  <a:latin typeface="Tex Gyre Termes Bold Italics"/>
                  <a:ea typeface="Tex Gyre Termes Bold Italics"/>
                  <a:cs typeface="Tex Gyre Termes Bold Italics"/>
                  <a:sym typeface="Tex Gyre Termes Bold Italics"/>
                </a:rPr>
                <a:t>Physical Education, Health, and Recreation</a:t>
              </a:r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442FA814-D682-44E3-56B9-2526F371CD9F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D5C6D6AD-202E-6768-2988-72893481959B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2EBA081A-3A73-E683-4E16-8D20F1FEC3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627327"/>
              </p:ext>
            </p:extLst>
          </p:nvPr>
        </p:nvGraphicFramePr>
        <p:xfrm>
          <a:off x="457200" y="3929221"/>
          <a:ext cx="8229600" cy="36576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2983691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D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6855276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CBB8BBBB-F942-B4F2-BAC0-BF7703DC86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035413"/>
              </p:ext>
            </p:extLst>
          </p:nvPr>
        </p:nvGraphicFramePr>
        <p:xfrm>
          <a:off x="1472670" y="1933363"/>
          <a:ext cx="1853794" cy="457200"/>
        </p:xfrm>
        <a:graphic>
          <a:graphicData uri="http://schemas.openxmlformats.org/drawingml/2006/table">
            <a:tbl>
              <a:tblPr/>
              <a:tblGrid>
                <a:gridCol w="1853794">
                  <a:extLst>
                    <a:ext uri="{9D8B030D-6E8A-4147-A177-3AD203B41FA5}">
                      <a16:colId xmlns:a16="http://schemas.microsoft.com/office/drawing/2014/main" val="2263891055"/>
                    </a:ext>
                  </a:extLst>
                </a:gridCol>
              </a:tblGrid>
              <a:tr h="21472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D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740424"/>
                  </a:ext>
                </a:extLst>
              </a:tr>
            </a:tbl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9D534009-6708-94F7-1CEF-55714FE2AA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378464"/>
              </p:ext>
            </p:extLst>
          </p:nvPr>
        </p:nvGraphicFramePr>
        <p:xfrm>
          <a:off x="1509014" y="3675766"/>
          <a:ext cx="8396985" cy="370295"/>
        </p:xfrm>
        <a:graphic>
          <a:graphicData uri="http://schemas.openxmlformats.org/drawingml/2006/table">
            <a:tbl>
              <a:tblPr/>
              <a:tblGrid>
                <a:gridCol w="8396985">
                  <a:extLst>
                    <a:ext uri="{9D8B030D-6E8A-4147-A177-3AD203B41FA5}">
                      <a16:colId xmlns:a16="http://schemas.microsoft.com/office/drawing/2014/main" val="3808322283"/>
                    </a:ext>
                  </a:extLst>
                </a:gridCol>
              </a:tblGrid>
              <a:tr h="3702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D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911457"/>
                  </a:ext>
                </a:extLst>
              </a:tr>
            </a:tbl>
          </a:graphicData>
        </a:graphic>
      </p:graphicFrame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BB1BD404-13F8-3886-88BC-EFF109D3AC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861974"/>
              </p:ext>
            </p:extLst>
          </p:nvPr>
        </p:nvGraphicFramePr>
        <p:xfrm>
          <a:off x="3154324" y="3097769"/>
          <a:ext cx="12785046" cy="3549597"/>
        </p:xfrm>
        <a:graphic>
          <a:graphicData uri="http://schemas.openxmlformats.org/drawingml/2006/table">
            <a:tbl>
              <a:tblPr/>
              <a:tblGrid>
                <a:gridCol w="12785046">
                  <a:extLst>
                    <a:ext uri="{9D8B030D-6E8A-4147-A177-3AD203B41FA5}">
                      <a16:colId xmlns:a16="http://schemas.microsoft.com/office/drawing/2014/main" val="2747211477"/>
                    </a:ext>
                  </a:extLst>
                </a:gridCol>
              </a:tblGrid>
              <a:tr h="3549597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Design: Quantitative descriptive study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Participants: 50 taekwondo athletes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Sampling: Purposive sampling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Measurements: Multistage Fitness Test (MFT),Digital sphygmomanometer, and Heart rate monitor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D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Analysis: Descriptive statistics and Pearson correlation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899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448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5DD119-2319-5350-7DB7-6CA93AF6B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820C877-5E2F-1732-0A89-497B625442F7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ABA8609-3D2B-8912-27B5-0DA727EDF39D}"/>
              </a:ext>
            </a:extLst>
          </p:cNvPr>
          <p:cNvGrpSpPr/>
          <p:nvPr/>
        </p:nvGrpSpPr>
        <p:grpSpPr>
          <a:xfrm>
            <a:off x="-389851" y="7694572"/>
            <a:ext cx="5033946" cy="3547568"/>
            <a:chOff x="0" y="0"/>
            <a:chExt cx="1325813" cy="93433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52A9C7F-C572-FE10-F716-F1F57630CB3A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E11C2A0-6CFA-A2CF-47C3-8DD8534BC5C1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5E72EDFA-25C6-0C46-5DB7-2032D7EC62F6}"/>
              </a:ext>
            </a:extLst>
          </p:cNvPr>
          <p:cNvSpPr txBox="1"/>
          <p:nvPr/>
        </p:nvSpPr>
        <p:spPr>
          <a:xfrm>
            <a:off x="6916576" y="1576788"/>
            <a:ext cx="5184073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b="1" dirty="0">
                <a:solidFill>
                  <a:srgbClr val="0B2957"/>
                </a:solidFill>
                <a:latin typeface="Arial Black" panose="020B0A04020102020204" pitchFamily="34" charset="0"/>
                <a:ea typeface="Fira Sans Bold Bold"/>
                <a:cs typeface="Fira Sans Bold Bold"/>
                <a:sym typeface="Fira Sans Bold Bold"/>
              </a:rPr>
              <a:t>RESULT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4E62DE82-8E34-DD7A-8B13-0356759F1AA4}"/>
              </a:ext>
            </a:extLst>
          </p:cNvPr>
          <p:cNvGrpSpPr/>
          <p:nvPr/>
        </p:nvGrpSpPr>
        <p:grpSpPr>
          <a:xfrm>
            <a:off x="7852458" y="9951566"/>
            <a:ext cx="10968787" cy="1133052"/>
            <a:chOff x="0" y="0"/>
            <a:chExt cx="2888899" cy="29841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55496FA-127C-199A-B7CB-5E6ED688EFAA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AF2EBD7-C82B-9DAD-7B14-69A49EA04F24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1782EC3E-35DC-ED4F-0A51-29A387AA828E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A648370-A83B-183B-9BBA-DFAFFCAA47F1}"/>
              </a:ext>
            </a:extLst>
          </p:cNvPr>
          <p:cNvSpPr txBox="1"/>
          <p:nvPr/>
        </p:nvSpPr>
        <p:spPr>
          <a:xfrm>
            <a:off x="9685277" y="2729939"/>
            <a:ext cx="7456616" cy="132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endParaRPr lang="en-US" sz="3600" b="1" dirty="0">
              <a:latin typeface="Cooper BT Light"/>
              <a:ea typeface="Cooper BT Light"/>
              <a:cs typeface="Cooper BT Light"/>
              <a:sym typeface="Cooper BT Light"/>
            </a:endParaRPr>
          </a:p>
          <a:p>
            <a:pPr>
              <a:lnSpc>
                <a:spcPts val="6989"/>
              </a:lnSpc>
            </a:pPr>
            <a:endParaRPr lang="en-US" sz="3200" dirty="0">
              <a:latin typeface="Cooper BT Light"/>
              <a:ea typeface="Cooper BT Light"/>
              <a:cs typeface="Cooper BT Light"/>
              <a:sym typeface="Cooper BT Light"/>
            </a:endParaRP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5298DC8E-C54D-2FEC-5960-40E2EE1A858F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FB666D5-C29D-1A7D-958C-31EE3945938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C80D01F2-FA37-9C2E-FFA5-8C8A0AB4ACA5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E41641B1-78BC-A3EA-F35B-7996C0A0E9D0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51A3FFA7-6167-8E16-A70C-E15FF533C32E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E8AA5D44-42E0-C706-1D0C-8E25B2B7C218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41ABDC08-E070-5A43-EF9C-3A445C296BDF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</p:spPr>
            <p:txBody>
              <a:bodyPr lIns="185149" tIns="185149" rIns="185149" bIns="185149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2BFBADE-F564-D3A7-7409-79198002CF8F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CDA779C-430A-83C2-371D-A1ABE62EA7EE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C941B151-1C2E-A07F-BB77-012DE3DFFE85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8B784D6C-66AE-B682-47C9-E56BF3565E08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7A21523-9382-4E5E-DE63-308CC8DFF989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36062" r="-34664" b="-150154"/>
              </a:stretch>
            </a:blipFill>
          </p:spPr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5EAF323A-96EF-8B17-D908-3B5B4BC175AF}"/>
                </a:ext>
              </a:extLst>
            </p:cNvPr>
            <p:cNvSpPr txBox="1"/>
            <p:nvPr/>
          </p:nvSpPr>
          <p:spPr>
            <a:xfrm>
              <a:off x="4035236" y="553977"/>
              <a:ext cx="1056625" cy="4300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82"/>
                </a:lnSpc>
              </a:pPr>
              <a:r>
                <a:rPr lang="en-US" sz="2353" b="1" spc="-87">
                  <a:solidFill>
                    <a:srgbClr val="34830D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PEHR</a:t>
              </a:r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20C0B07F-72EC-1B9D-86D3-B803AF46D05C}"/>
                </a:ext>
              </a:extLst>
            </p:cNvPr>
            <p:cNvSpPr txBox="1"/>
            <p:nvPr/>
          </p:nvSpPr>
          <p:spPr>
            <a:xfrm>
              <a:off x="4045744" y="549055"/>
              <a:ext cx="1035610" cy="68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"/>
                </a:lnSpc>
              </a:pPr>
              <a:r>
                <a:rPr lang="en-US" sz="334" b="1" spc="-12">
                  <a:solidFill>
                    <a:srgbClr val="FF1616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UNIVERSITAS PENDIDIKAN INDONESIA</a:t>
              </a:r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5BE09588-1500-C08D-D533-9F2C76D69561}"/>
                </a:ext>
              </a:extLst>
            </p:cNvPr>
            <p:cNvSpPr txBox="1"/>
            <p:nvPr/>
          </p:nvSpPr>
          <p:spPr>
            <a:xfrm>
              <a:off x="4053383" y="965272"/>
              <a:ext cx="1020332" cy="1517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1"/>
                </a:lnSpc>
              </a:pPr>
              <a:r>
                <a:rPr lang="en-US" sz="707">
                  <a:solidFill>
                    <a:srgbClr val="008037"/>
                  </a:solidFill>
                  <a:latin typeface="Livvic Bold"/>
                  <a:ea typeface="Livvic Bold"/>
                  <a:cs typeface="Livvic Bold"/>
                  <a:sym typeface="Livvic Bold"/>
                </a:rPr>
                <a:t>STUDY PROGRAM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C0A25406-25B0-A45E-69A9-E5B1D791F669}"/>
                </a:ext>
              </a:extLst>
            </p:cNvPr>
            <p:cNvSpPr txBox="1"/>
            <p:nvPr/>
          </p:nvSpPr>
          <p:spPr>
            <a:xfrm>
              <a:off x="4095361" y="1078261"/>
              <a:ext cx="924733" cy="80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"/>
                </a:lnSpc>
              </a:pPr>
              <a:r>
                <a:rPr lang="en-US" sz="354">
                  <a:solidFill>
                    <a:srgbClr val="000000"/>
                  </a:solidFill>
                  <a:latin typeface="Tex Gyre Termes"/>
                  <a:ea typeface="Tex Gyre Termes"/>
                  <a:cs typeface="Tex Gyre Termes"/>
                  <a:sym typeface="Tex Gyre Termes"/>
                </a:rPr>
                <a:t>Faculty of Sport Education and Health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77917546-7855-4E22-B7A7-991CC7BC7D35}"/>
                </a:ext>
              </a:extLst>
            </p:cNvPr>
            <p:cNvSpPr txBox="1"/>
            <p:nvPr/>
          </p:nvSpPr>
          <p:spPr>
            <a:xfrm>
              <a:off x="4035236" y="919946"/>
              <a:ext cx="1056625" cy="60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"/>
                </a:lnSpc>
              </a:pPr>
              <a:r>
                <a:rPr lang="en-US" sz="356" b="1" i="1" spc="-13">
                  <a:solidFill>
                    <a:srgbClr val="FF1616"/>
                  </a:solidFill>
                  <a:latin typeface="Tex Gyre Termes Bold Italics"/>
                  <a:ea typeface="Tex Gyre Termes Bold Italics"/>
                  <a:cs typeface="Tex Gyre Termes Bold Italics"/>
                  <a:sym typeface="Tex Gyre Termes Bold Italics"/>
                </a:rPr>
                <a:t>Physical Education, Health, and Recreation</a:t>
              </a:r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169DBE0F-FFB0-25AA-8B3D-ADD142E9F9A8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DD68E38D-9F71-D1AB-223F-E168A4FAE46E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5463C10-9AE1-1666-B330-5B2D01597E7B}"/>
              </a:ext>
            </a:extLst>
          </p:cNvPr>
          <p:cNvSpPr txBox="1"/>
          <p:nvPr/>
        </p:nvSpPr>
        <p:spPr>
          <a:xfrm>
            <a:off x="2557684" y="3565384"/>
            <a:ext cx="1317263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800" dirty="0">
                <a:latin typeface="Montserrat" panose="00000500000000000000" pitchFamily="2" charset="0"/>
              </a:rPr>
              <a:t>The average VO2max was 46.82 ± 5.31 ml/kg/min.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800" dirty="0">
                <a:latin typeface="Montserrat" panose="00000500000000000000" pitchFamily="2" charset="0"/>
              </a:rPr>
              <a:t>The average maximum heart rate was 184 ± 8 bpm, and the average blood pressure was 118/76 mmHg.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800" dirty="0">
                <a:latin typeface="Montserrat" panose="00000500000000000000" pitchFamily="2" charset="0"/>
              </a:rPr>
              <a:t>Recovery heart rate showed a fairly strong negative correlation with endurance, while systolic blood pressure showed a weak positive correlation with maximum heart rate.</a:t>
            </a:r>
          </a:p>
        </p:txBody>
      </p:sp>
    </p:spTree>
    <p:extLst>
      <p:ext uri="{BB962C8B-B14F-4D97-AF65-F5344CB8AC3E}">
        <p14:creationId xmlns:p14="http://schemas.microsoft.com/office/powerpoint/2010/main" val="265617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BDA170-0307-95A8-DD7F-D79118AFB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F713AC0-291E-0608-1C72-453268822FAA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674B613-71A5-5136-8075-0E4B642D2761}"/>
              </a:ext>
            </a:extLst>
          </p:cNvPr>
          <p:cNvGrpSpPr/>
          <p:nvPr/>
        </p:nvGrpSpPr>
        <p:grpSpPr>
          <a:xfrm>
            <a:off x="-389851" y="7694572"/>
            <a:ext cx="5033946" cy="3547568"/>
            <a:chOff x="0" y="0"/>
            <a:chExt cx="1325813" cy="93433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732858-3119-E6A0-EC43-2415A0C8552E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8826D1A-5DEA-9FE5-E199-A8FC0032286B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60295D1-E30C-E31B-CC09-7F0DEB896502}"/>
              </a:ext>
            </a:extLst>
          </p:cNvPr>
          <p:cNvSpPr txBox="1"/>
          <p:nvPr/>
        </p:nvSpPr>
        <p:spPr>
          <a:xfrm>
            <a:off x="5354592" y="1574838"/>
            <a:ext cx="8393691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b="1" dirty="0">
                <a:solidFill>
                  <a:srgbClr val="0B2957"/>
                </a:solidFill>
                <a:latin typeface="Arial Black" panose="020B0A04020102020204" pitchFamily="34" charset="0"/>
                <a:ea typeface="Fira Sans Bold Bold"/>
                <a:cs typeface="Fira Sans Bold Bold"/>
                <a:sym typeface="Fira Sans Bold Bold"/>
              </a:rPr>
              <a:t>DISCUSSION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0DC60325-2212-CE1E-A889-E913FEF6DC26}"/>
              </a:ext>
            </a:extLst>
          </p:cNvPr>
          <p:cNvGrpSpPr/>
          <p:nvPr/>
        </p:nvGrpSpPr>
        <p:grpSpPr>
          <a:xfrm>
            <a:off x="7927220" y="9764382"/>
            <a:ext cx="10968787" cy="1133052"/>
            <a:chOff x="0" y="0"/>
            <a:chExt cx="2888899" cy="29841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08BE468-465C-EFC1-BF8D-DD9A85C7076E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4BE459D-0F64-829B-9017-A139DE45F22B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D920B08D-CFAF-3888-0877-22819DC9ABC4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FE09BDEF-DC70-E029-CE36-840DD42DA05E}"/>
              </a:ext>
            </a:extLst>
          </p:cNvPr>
          <p:cNvSpPr txBox="1"/>
          <p:nvPr/>
        </p:nvSpPr>
        <p:spPr>
          <a:xfrm>
            <a:off x="2619849" y="3349936"/>
            <a:ext cx="13763202" cy="36100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0941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" panose="00000500000000000000" pitchFamily="2" charset="0"/>
                <a:ea typeface="Cooper BT Light"/>
                <a:cs typeface="Times New Roman" panose="02020603050405020304" pitchFamily="18" charset="0"/>
                <a:sym typeface="Cooper BT Light"/>
              </a:rPr>
              <a:t>Recovery heart rate was negatively associated with endurance.</a:t>
            </a:r>
          </a:p>
          <a:p>
            <a:pPr marL="750941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" panose="00000500000000000000" pitchFamily="2" charset="0"/>
                <a:ea typeface="Cooper BT Light"/>
                <a:cs typeface="Times New Roman" panose="02020603050405020304" pitchFamily="18" charset="0"/>
                <a:sym typeface="Cooper BT Light"/>
              </a:rPr>
              <a:t>Systolic blood pressure showed a weak positive relationship with maximum heart rate.</a:t>
            </a:r>
          </a:p>
          <a:p>
            <a:pPr marL="750941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" panose="00000500000000000000" pitchFamily="2" charset="0"/>
                <a:ea typeface="Cooper BT Light"/>
                <a:cs typeface="Times New Roman" panose="02020603050405020304" pitchFamily="18" charset="0"/>
                <a:sym typeface="Cooper BT Light"/>
              </a:rPr>
              <a:t>Heart rate monitoring provides objective physiological data to evaluate training intensity and athlete fitness</a:t>
            </a:r>
            <a:r>
              <a:rPr lang="en-ID" sz="3200" dirty="0">
                <a:latin typeface="Montserrat" panose="00000500000000000000" pitchFamily="2" charset="0"/>
                <a:ea typeface="Cooper BT Light"/>
                <a:cs typeface="Times New Roman" panose="02020603050405020304" pitchFamily="18" charset="0"/>
                <a:sym typeface="Cooper BT Light"/>
              </a:rPr>
              <a:t>.</a:t>
            </a:r>
            <a:endParaRPr lang="en-US" sz="3200" b="1" dirty="0">
              <a:latin typeface="Montserrat" panose="00000500000000000000" pitchFamily="2" charset="0"/>
              <a:ea typeface="Fira Sans Bold"/>
              <a:cs typeface="Fira Sans Bold"/>
              <a:sym typeface="Fira Sans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D4A4E10-98C6-82F6-0EC8-E5A0F51C7044}"/>
              </a:ext>
            </a:extLst>
          </p:cNvPr>
          <p:cNvSpPr txBox="1"/>
          <p:nvPr/>
        </p:nvSpPr>
        <p:spPr>
          <a:xfrm>
            <a:off x="8243096" y="2377439"/>
            <a:ext cx="539588" cy="775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0"/>
              </a:lnSpc>
            </a:pPr>
            <a:endParaRPr lang="en-US" sz="3000" b="1" dirty="0">
              <a:solidFill>
                <a:srgbClr val="0B2957"/>
              </a:solidFill>
              <a:latin typeface="Fira Sans Bold Bold"/>
              <a:ea typeface="Fira Sans Bold Bold"/>
              <a:cs typeface="Fira Sans Bold Bold"/>
              <a:sym typeface="Fira Sans Bold Bold"/>
            </a:endParaRP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07B41AE1-056A-2707-349A-368E4B2119D2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4F1F5D6-41D3-9857-CFD6-4BDCA1168D5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81D15847-F91B-C2A6-260E-0E3C8185BEEF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42E74344-42A9-5B63-3399-DF6E0A4F56BF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32D276AD-3335-22C9-5FE8-8C3E12F8F3BB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9F4898C2-BCBD-EBCD-4A0F-26A8B5DD8E98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E0EFF9C2-0541-D163-2EE9-9659E39F4E5C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</p:spPr>
            <p:txBody>
              <a:bodyPr lIns="185149" tIns="185149" rIns="185149" bIns="185149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8B2BF3D-7005-D2B9-081F-86E84372244A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71460E7-0732-4A33-0AEE-BCEF6C0C5105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E9C088FC-4977-9EDB-8BAD-F32623853DB9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F847E835-DDA6-FC9A-9EC3-2FB523A9F724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80D5DE29-A03A-CFB2-EA49-2D7F050BCB99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36062" r="-34664" b="-150154"/>
              </a:stretch>
            </a:blipFill>
          </p:spPr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7AD7599C-7068-073E-AEFF-09DD53795DEF}"/>
                </a:ext>
              </a:extLst>
            </p:cNvPr>
            <p:cNvSpPr txBox="1"/>
            <p:nvPr/>
          </p:nvSpPr>
          <p:spPr>
            <a:xfrm>
              <a:off x="4035236" y="553977"/>
              <a:ext cx="1056625" cy="4300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82"/>
                </a:lnSpc>
              </a:pPr>
              <a:r>
                <a:rPr lang="en-US" sz="2353" b="1" spc="-87">
                  <a:solidFill>
                    <a:srgbClr val="34830D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PEHR</a:t>
              </a:r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016BF033-8F87-6EF1-A3CA-54187592F6A0}"/>
                </a:ext>
              </a:extLst>
            </p:cNvPr>
            <p:cNvSpPr txBox="1"/>
            <p:nvPr/>
          </p:nvSpPr>
          <p:spPr>
            <a:xfrm>
              <a:off x="4045744" y="549055"/>
              <a:ext cx="1035610" cy="68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"/>
                </a:lnSpc>
              </a:pPr>
              <a:r>
                <a:rPr lang="en-US" sz="334" b="1" spc="-12">
                  <a:solidFill>
                    <a:srgbClr val="FF1616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UNIVERSITAS PENDIDIKAN INDONESIA</a:t>
              </a:r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F5A95826-BE52-F161-BA59-61FB4022D7AD}"/>
                </a:ext>
              </a:extLst>
            </p:cNvPr>
            <p:cNvSpPr txBox="1"/>
            <p:nvPr/>
          </p:nvSpPr>
          <p:spPr>
            <a:xfrm>
              <a:off x="4053383" y="965272"/>
              <a:ext cx="1020332" cy="1517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1"/>
                </a:lnSpc>
              </a:pPr>
              <a:r>
                <a:rPr lang="en-US" sz="707">
                  <a:solidFill>
                    <a:srgbClr val="008037"/>
                  </a:solidFill>
                  <a:latin typeface="Livvic Bold"/>
                  <a:ea typeface="Livvic Bold"/>
                  <a:cs typeface="Livvic Bold"/>
                  <a:sym typeface="Livvic Bold"/>
                </a:rPr>
                <a:t>STUDY PROGRAM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0292AB0E-9EA0-E2B0-6766-B03FE4A248EE}"/>
                </a:ext>
              </a:extLst>
            </p:cNvPr>
            <p:cNvSpPr txBox="1"/>
            <p:nvPr/>
          </p:nvSpPr>
          <p:spPr>
            <a:xfrm>
              <a:off x="4095361" y="1078261"/>
              <a:ext cx="924733" cy="80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"/>
                </a:lnSpc>
              </a:pPr>
              <a:r>
                <a:rPr lang="en-US" sz="354">
                  <a:solidFill>
                    <a:srgbClr val="000000"/>
                  </a:solidFill>
                  <a:latin typeface="Tex Gyre Termes"/>
                  <a:ea typeface="Tex Gyre Termes"/>
                  <a:cs typeface="Tex Gyre Termes"/>
                  <a:sym typeface="Tex Gyre Termes"/>
                </a:rPr>
                <a:t>Faculty of Sport Education and Health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2E7283BF-6AFD-5493-4FC4-86502F005114}"/>
                </a:ext>
              </a:extLst>
            </p:cNvPr>
            <p:cNvSpPr txBox="1"/>
            <p:nvPr/>
          </p:nvSpPr>
          <p:spPr>
            <a:xfrm>
              <a:off x="4035236" y="919946"/>
              <a:ext cx="1056625" cy="60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"/>
                </a:lnSpc>
              </a:pPr>
              <a:r>
                <a:rPr lang="en-US" sz="356" b="1" i="1" spc="-13">
                  <a:solidFill>
                    <a:srgbClr val="FF1616"/>
                  </a:solidFill>
                  <a:latin typeface="Tex Gyre Termes Bold Italics"/>
                  <a:ea typeface="Tex Gyre Termes Bold Italics"/>
                  <a:cs typeface="Tex Gyre Termes Bold Italics"/>
                  <a:sym typeface="Tex Gyre Termes Bold Italics"/>
                </a:rPr>
                <a:t>Physical Education, Health, and Recreation</a:t>
              </a:r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799C960B-F86E-488E-9CA2-B8ACECC031C6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7E803A30-8870-6C38-F195-C0F5BA8CC1BA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</p:spTree>
    <p:extLst>
      <p:ext uri="{BB962C8B-B14F-4D97-AF65-F5344CB8AC3E}">
        <p14:creationId xmlns:p14="http://schemas.microsoft.com/office/powerpoint/2010/main" val="1547354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D07139-A404-2017-4749-C9ADE858F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6E1448A-8434-DF2D-FEE2-2F512CDAD4E9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0E94F31-6651-A6F9-9555-57F19B7BFB7F}"/>
              </a:ext>
            </a:extLst>
          </p:cNvPr>
          <p:cNvGrpSpPr/>
          <p:nvPr/>
        </p:nvGrpSpPr>
        <p:grpSpPr>
          <a:xfrm>
            <a:off x="-389851" y="7694572"/>
            <a:ext cx="5033946" cy="3547568"/>
            <a:chOff x="0" y="0"/>
            <a:chExt cx="1325813" cy="93433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9DD4097-55D3-E58F-63F5-D07887E195AC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F65A4A7-B920-C0D6-C2EA-B2F67B1EA689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3B1A730-2EEB-14BA-B892-8047F791DB41}"/>
              </a:ext>
            </a:extLst>
          </p:cNvPr>
          <p:cNvSpPr txBox="1"/>
          <p:nvPr/>
        </p:nvSpPr>
        <p:spPr>
          <a:xfrm>
            <a:off x="5177127" y="1851555"/>
            <a:ext cx="8748622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b="1" dirty="0">
                <a:solidFill>
                  <a:srgbClr val="0B2957"/>
                </a:solidFill>
                <a:latin typeface="Arial Black" panose="020B0A04020102020204" pitchFamily="34" charset="0"/>
                <a:ea typeface="Fira Sans Bold Bold"/>
                <a:cs typeface="Fira Sans Bold Bold"/>
                <a:sym typeface="Fira Sans Bold Bold"/>
              </a:rPr>
              <a:t>CONCLUSION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695A135B-1ADB-6365-9F99-12A9D5FE4EE9}"/>
              </a:ext>
            </a:extLst>
          </p:cNvPr>
          <p:cNvGrpSpPr/>
          <p:nvPr/>
        </p:nvGrpSpPr>
        <p:grpSpPr>
          <a:xfrm>
            <a:off x="7927220" y="9764382"/>
            <a:ext cx="10968787" cy="1133052"/>
            <a:chOff x="0" y="0"/>
            <a:chExt cx="2888899" cy="29841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5B740A3-AECB-2544-8E0C-953D2CA7D4F4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B78A5CF-8B1C-47E5-1191-62A637DA2AE2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F455C99-8131-D480-A86A-1CF14766D6C0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5F2E88F5-C0A4-C55C-E051-D3D62E8FD126}"/>
              </a:ext>
            </a:extLst>
          </p:cNvPr>
          <p:cNvSpPr txBox="1"/>
          <p:nvPr/>
        </p:nvSpPr>
        <p:spPr>
          <a:xfrm>
            <a:off x="2127122" y="3402140"/>
            <a:ext cx="13543571" cy="3811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latin typeface="Montserrat" panose="00000500000000000000" pitchFamily="2" charset="0"/>
              </a:rPr>
              <a:t>Conclusion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sz="2800" dirty="0">
                <a:latin typeface="Montserrat" panose="00000500000000000000" pitchFamily="2" charset="0"/>
              </a:rPr>
              <a:t>Heart rate monitoring is effective for assessing endurance and blood pressure.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sz="2800" dirty="0">
                <a:latin typeface="Montserrat" panose="00000500000000000000" pitchFamily="2" charset="0"/>
              </a:rPr>
              <a:t>Supports training evaluation and fitness monitoring.</a:t>
            </a:r>
          </a:p>
          <a:p>
            <a:pPr algn="just"/>
            <a:r>
              <a:rPr lang="en-US" sz="2800" b="1" dirty="0">
                <a:latin typeface="Montserrat" panose="00000500000000000000" pitchFamily="2" charset="0"/>
              </a:rPr>
              <a:t>Recommendation</a:t>
            </a:r>
          </a:p>
          <a:p>
            <a:pPr marL="514350" indent="-514350" algn="just">
              <a:buAutoNum type="alphaLcPeriod"/>
            </a:pPr>
            <a:r>
              <a:rPr lang="en-US" sz="2800" dirty="0">
                <a:latin typeface="Montserrat" panose="00000500000000000000" pitchFamily="2" charset="0"/>
              </a:rPr>
              <a:t>Use larger samples.</a:t>
            </a:r>
          </a:p>
          <a:p>
            <a:pPr marL="514350" indent="-514350" algn="just">
              <a:buAutoNum type="alphaLcPeriod"/>
            </a:pPr>
            <a:r>
              <a:rPr lang="en-US" sz="2800" dirty="0">
                <a:latin typeface="Montserrat" panose="00000500000000000000" pitchFamily="2" charset="0"/>
              </a:rPr>
              <a:t>Include additional physiological measurements in future </a:t>
            </a:r>
            <a:r>
              <a:rPr lang="en-US" sz="2800" dirty="0" err="1">
                <a:latin typeface="Montserrat" panose="00000500000000000000" pitchFamily="2" charset="0"/>
              </a:rPr>
              <a:t>studie</a:t>
            </a:r>
            <a:endParaRPr lang="en-ID" sz="2800" dirty="0">
              <a:latin typeface="Montserrat" panose="00000500000000000000" pitchFamily="2" charset="0"/>
            </a:endParaRPr>
          </a:p>
          <a:p>
            <a:pPr algn="l">
              <a:lnSpc>
                <a:spcPts val="6989"/>
              </a:lnSpc>
            </a:pPr>
            <a:endParaRPr lang="en-US" sz="3600" dirty="0"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0D69B567-B9F9-29EE-2424-B995F40F27D4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01FF3B7E-B760-3695-2718-3FF4124923B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83E07621-21C4-F1A3-E8B2-6E4F787A3967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CE4D6568-B759-FBD0-F8E4-2C7F95F9383E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2D8B38BF-389F-ACEC-6AB5-D14AC643B24C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6E184598-AD69-BE79-D40F-5E732F7FC973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83536D29-219D-F665-A837-A3880665A97E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</p:spPr>
            <p:txBody>
              <a:bodyPr lIns="185149" tIns="185149" rIns="185149" bIns="185149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9F7AC92-AB44-1AA2-9749-039995FB66AB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7E7BA7C-8D31-BBE8-6CC9-D8A0B647F7C6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8A0092D3-FF27-BCDC-5E23-854410E24E67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FC20B5E5-6B5D-DF56-4931-951FC3C72026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B700BA7C-3F1F-DF20-1CC7-A8352D5AF0D3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36062" r="-34664" b="-150154"/>
              </a:stretch>
            </a:blipFill>
          </p:spPr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E0C05EDD-E6FF-9D02-4347-579AFED7FAE9}"/>
                </a:ext>
              </a:extLst>
            </p:cNvPr>
            <p:cNvSpPr txBox="1"/>
            <p:nvPr/>
          </p:nvSpPr>
          <p:spPr>
            <a:xfrm>
              <a:off x="4035236" y="553977"/>
              <a:ext cx="1056625" cy="4300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82"/>
                </a:lnSpc>
              </a:pPr>
              <a:r>
                <a:rPr lang="en-US" sz="2353" b="1" spc="-87">
                  <a:solidFill>
                    <a:srgbClr val="34830D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PEHR</a:t>
              </a:r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779DF159-6BCD-CA8F-7450-90EDF8022B6C}"/>
                </a:ext>
              </a:extLst>
            </p:cNvPr>
            <p:cNvSpPr txBox="1"/>
            <p:nvPr/>
          </p:nvSpPr>
          <p:spPr>
            <a:xfrm>
              <a:off x="4045744" y="549055"/>
              <a:ext cx="1035610" cy="68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"/>
                </a:lnSpc>
              </a:pPr>
              <a:r>
                <a:rPr lang="en-US" sz="334" b="1" spc="-12">
                  <a:solidFill>
                    <a:srgbClr val="FF1616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UNIVERSITAS PENDIDIKAN INDONESIA</a:t>
              </a:r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4075ED64-1014-B1E5-A796-C061A036F991}"/>
                </a:ext>
              </a:extLst>
            </p:cNvPr>
            <p:cNvSpPr txBox="1"/>
            <p:nvPr/>
          </p:nvSpPr>
          <p:spPr>
            <a:xfrm>
              <a:off x="4053383" y="965272"/>
              <a:ext cx="1020332" cy="1517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1"/>
                </a:lnSpc>
              </a:pPr>
              <a:r>
                <a:rPr lang="en-US" sz="707">
                  <a:solidFill>
                    <a:srgbClr val="008037"/>
                  </a:solidFill>
                  <a:latin typeface="Livvic Bold"/>
                  <a:ea typeface="Livvic Bold"/>
                  <a:cs typeface="Livvic Bold"/>
                  <a:sym typeface="Livvic Bold"/>
                </a:rPr>
                <a:t>STUDY PROGRAM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DAE6DC1A-C9E4-C327-5391-0C82809813E0}"/>
                </a:ext>
              </a:extLst>
            </p:cNvPr>
            <p:cNvSpPr txBox="1"/>
            <p:nvPr/>
          </p:nvSpPr>
          <p:spPr>
            <a:xfrm>
              <a:off x="4095361" y="1078261"/>
              <a:ext cx="924733" cy="80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"/>
                </a:lnSpc>
              </a:pPr>
              <a:r>
                <a:rPr lang="en-US" sz="354">
                  <a:solidFill>
                    <a:srgbClr val="000000"/>
                  </a:solidFill>
                  <a:latin typeface="Tex Gyre Termes"/>
                  <a:ea typeface="Tex Gyre Termes"/>
                  <a:cs typeface="Tex Gyre Termes"/>
                  <a:sym typeface="Tex Gyre Termes"/>
                </a:rPr>
                <a:t>Faculty of Sport Education and Health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EC06E984-E4DD-5F1E-C12D-0C497E7E840E}"/>
                </a:ext>
              </a:extLst>
            </p:cNvPr>
            <p:cNvSpPr txBox="1"/>
            <p:nvPr/>
          </p:nvSpPr>
          <p:spPr>
            <a:xfrm>
              <a:off x="4035236" y="919946"/>
              <a:ext cx="1056625" cy="60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"/>
                </a:lnSpc>
              </a:pPr>
              <a:r>
                <a:rPr lang="en-US" sz="356" b="1" i="1" spc="-13">
                  <a:solidFill>
                    <a:srgbClr val="FF1616"/>
                  </a:solidFill>
                  <a:latin typeface="Tex Gyre Termes Bold Italics"/>
                  <a:ea typeface="Tex Gyre Termes Bold Italics"/>
                  <a:cs typeface="Tex Gyre Termes Bold Italics"/>
                  <a:sym typeface="Tex Gyre Termes Bold Italics"/>
                </a:rPr>
                <a:t>Physical Education, Health, and Recreation</a:t>
              </a:r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596E5545-E93B-861D-FFFE-2567F7405FC4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06A96507-E1E9-7E30-7DBD-E7773374757D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</p:spTree>
    <p:extLst>
      <p:ext uri="{BB962C8B-B14F-4D97-AF65-F5344CB8AC3E}">
        <p14:creationId xmlns:p14="http://schemas.microsoft.com/office/powerpoint/2010/main" val="1849363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9AD23A-DDEC-E9CE-167F-9ADC28D09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FE376-C28E-E184-8C03-E02635833140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83B19EB-3C94-AEFE-977D-AF6202936676}"/>
              </a:ext>
            </a:extLst>
          </p:cNvPr>
          <p:cNvGrpSpPr/>
          <p:nvPr/>
        </p:nvGrpSpPr>
        <p:grpSpPr>
          <a:xfrm>
            <a:off x="-389851" y="7694572"/>
            <a:ext cx="5033946" cy="3547568"/>
            <a:chOff x="0" y="0"/>
            <a:chExt cx="1325813" cy="93433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93E42F6-47D8-DF12-6BCF-0523DA83AB63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41CD098-AFAE-9425-BF06-2E17C188E72C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671BF4D4-5CFB-271F-CBE1-7F87FDB269EF}"/>
              </a:ext>
            </a:extLst>
          </p:cNvPr>
          <p:cNvSpPr txBox="1"/>
          <p:nvPr/>
        </p:nvSpPr>
        <p:spPr>
          <a:xfrm>
            <a:off x="5168708" y="4070906"/>
            <a:ext cx="10968786" cy="1257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9600" b="1" dirty="0">
                <a:solidFill>
                  <a:srgbClr val="0B2957"/>
                </a:solidFill>
                <a:latin typeface="Arial Black" panose="020B0A04020102020204" pitchFamily="34" charset="0"/>
                <a:ea typeface="Fira Sans Bold Bold"/>
                <a:cs typeface="Fira Sans Bold Bold"/>
                <a:sym typeface="Fira Sans Bold Bold"/>
              </a:rPr>
              <a:t>THANK YOU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47C34E3-81BD-A5CD-A7F4-5279E45A3C1F}"/>
              </a:ext>
            </a:extLst>
          </p:cNvPr>
          <p:cNvGrpSpPr/>
          <p:nvPr/>
        </p:nvGrpSpPr>
        <p:grpSpPr>
          <a:xfrm>
            <a:off x="7927220" y="9764382"/>
            <a:ext cx="10968787" cy="1133052"/>
            <a:chOff x="0" y="0"/>
            <a:chExt cx="2888899" cy="29841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5F24461-8056-314A-5D1D-AA33C5C42788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6B3EB34-62DB-CD71-46B8-9861727064F4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E35F6FFA-23FA-10C1-E368-1BCFEE4409CE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1AF3E12C-4108-A071-2E6E-EF8CECC35022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27B3922-5DDB-699C-77FB-762E22BF31C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740BAD9-9D58-B551-E220-017DED285B6B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560EEADC-8B90-103F-AC40-9B182655EAC2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9A51461E-62AF-BAA1-7894-C8443BA14CC1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469444C0-7E74-77CC-8D00-972B19D58B34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0F69E48E-3821-FFB6-1401-549A7D4437B2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</p:spPr>
            <p:txBody>
              <a:bodyPr lIns="185149" tIns="185149" rIns="185149" bIns="185149" rtlCol="0" anchor="ctr"/>
              <a:lstStyle/>
              <a:p>
                <a:pPr algn="ctr">
                  <a:lnSpc>
                    <a:spcPts val="1800"/>
                  </a:lnSpc>
                </a:pPr>
                <a:endParaRPr/>
              </a:p>
            </p:txBody>
          </p:sp>
        </p:grp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CEA14404-AC25-2877-2513-505ABF280DEF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CF01421-90C7-D812-9E8D-C6DB9F2312FE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41ADF4F-605A-A67F-CE43-6D3B660EAFBB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E2D6E23C-41E0-99B4-AAA2-135EE355D801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86ABC890-E2B4-9C6A-BAA2-7B768A8D7DB4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36062" r="-34664" b="-150154"/>
              </a:stretch>
            </a:blipFill>
          </p:spPr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F2F0521A-BC53-4874-02C2-4C08ED235596}"/>
                </a:ext>
              </a:extLst>
            </p:cNvPr>
            <p:cNvSpPr txBox="1"/>
            <p:nvPr/>
          </p:nvSpPr>
          <p:spPr>
            <a:xfrm>
              <a:off x="4035236" y="553977"/>
              <a:ext cx="1056625" cy="4300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82"/>
                </a:lnSpc>
              </a:pPr>
              <a:r>
                <a:rPr lang="en-US" sz="2353" b="1" spc="-87">
                  <a:solidFill>
                    <a:srgbClr val="34830D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PEHR</a:t>
              </a:r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C9824D34-35D9-4148-6FD3-51FB4570E243}"/>
                </a:ext>
              </a:extLst>
            </p:cNvPr>
            <p:cNvSpPr txBox="1"/>
            <p:nvPr/>
          </p:nvSpPr>
          <p:spPr>
            <a:xfrm>
              <a:off x="4045744" y="549055"/>
              <a:ext cx="1035610" cy="68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"/>
                </a:lnSpc>
              </a:pPr>
              <a:r>
                <a:rPr lang="en-US" sz="334" b="1" spc="-12">
                  <a:solidFill>
                    <a:srgbClr val="FF1616"/>
                  </a:solidFill>
                  <a:latin typeface="Tex Gyre Termes Bold"/>
                  <a:ea typeface="Tex Gyre Termes Bold"/>
                  <a:cs typeface="Tex Gyre Termes Bold"/>
                  <a:sym typeface="Tex Gyre Termes Bold"/>
                </a:rPr>
                <a:t>UNIVERSITAS PENDIDIKAN INDONESIA</a:t>
              </a:r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8A376C15-A0BF-6636-2D45-66746089707F}"/>
                </a:ext>
              </a:extLst>
            </p:cNvPr>
            <p:cNvSpPr txBox="1"/>
            <p:nvPr/>
          </p:nvSpPr>
          <p:spPr>
            <a:xfrm>
              <a:off x="4053383" y="965272"/>
              <a:ext cx="1020332" cy="1517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1"/>
                </a:lnSpc>
              </a:pPr>
              <a:r>
                <a:rPr lang="en-US" sz="707">
                  <a:solidFill>
                    <a:srgbClr val="008037"/>
                  </a:solidFill>
                  <a:latin typeface="Livvic Bold"/>
                  <a:ea typeface="Livvic Bold"/>
                  <a:cs typeface="Livvic Bold"/>
                  <a:sym typeface="Livvic Bold"/>
                </a:rPr>
                <a:t>STUDY PROGRAM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612CF0DE-D1C1-1796-0212-CA2C304FF265}"/>
                </a:ext>
              </a:extLst>
            </p:cNvPr>
            <p:cNvSpPr txBox="1"/>
            <p:nvPr/>
          </p:nvSpPr>
          <p:spPr>
            <a:xfrm>
              <a:off x="4095361" y="1078261"/>
              <a:ext cx="924733" cy="80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"/>
                </a:lnSpc>
              </a:pPr>
              <a:r>
                <a:rPr lang="en-US" sz="354">
                  <a:solidFill>
                    <a:srgbClr val="000000"/>
                  </a:solidFill>
                  <a:latin typeface="Tex Gyre Termes"/>
                  <a:ea typeface="Tex Gyre Termes"/>
                  <a:cs typeface="Tex Gyre Termes"/>
                  <a:sym typeface="Tex Gyre Termes"/>
                </a:rPr>
                <a:t>Faculty of Sport Education and Health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8394433D-F4B0-0858-D1D3-2CA3903480E9}"/>
                </a:ext>
              </a:extLst>
            </p:cNvPr>
            <p:cNvSpPr txBox="1"/>
            <p:nvPr/>
          </p:nvSpPr>
          <p:spPr>
            <a:xfrm>
              <a:off x="4035236" y="919946"/>
              <a:ext cx="1056625" cy="60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"/>
                </a:lnSpc>
              </a:pPr>
              <a:r>
                <a:rPr lang="en-US" sz="356" b="1" i="1" spc="-13">
                  <a:solidFill>
                    <a:srgbClr val="FF1616"/>
                  </a:solidFill>
                  <a:latin typeface="Tex Gyre Termes Bold Italics"/>
                  <a:ea typeface="Tex Gyre Termes Bold Italics"/>
                  <a:cs typeface="Tex Gyre Termes Bold Italics"/>
                  <a:sym typeface="Tex Gyre Termes Bold Italics"/>
                </a:rPr>
                <a:t>Physical Education, Health, and Recreation</a:t>
              </a:r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C370F507-AECE-3F6B-6250-8413B4A322A1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D51AA323-A199-9361-381B-660D062CC05D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9769" r="-71671" b="-24314"/>
            </a:stretch>
          </a:blipFill>
        </p:spPr>
      </p:sp>
    </p:spTree>
    <p:extLst>
      <p:ext uri="{BB962C8B-B14F-4D97-AF65-F5344CB8AC3E}">
        <p14:creationId xmlns:p14="http://schemas.microsoft.com/office/powerpoint/2010/main" val="3221625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370</Words>
  <Application>Microsoft Office PowerPoint</Application>
  <PresentationFormat>Custom</PresentationFormat>
  <Paragraphs>67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21" baseType="lpstr">
      <vt:lpstr>Tex Gyre Termes Bold</vt:lpstr>
      <vt:lpstr>Arial Black</vt:lpstr>
      <vt:lpstr>Cooper BT Light</vt:lpstr>
      <vt:lpstr>Arial</vt:lpstr>
      <vt:lpstr>Montserrat</vt:lpstr>
      <vt:lpstr>Times New Roman</vt:lpstr>
      <vt:lpstr>Livvic Bold</vt:lpstr>
      <vt:lpstr>Tex Gyre Termes</vt:lpstr>
      <vt:lpstr>Tex Gyre Termes Bold Italics</vt:lpstr>
      <vt:lpstr>Aptos Narrow</vt:lpstr>
      <vt:lpstr>Fira Sans Bold Bold</vt:lpstr>
      <vt:lpstr>Fira Sans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5th ISPESH 2025</dc:title>
  <dc:creator>Sabrina</dc:creator>
  <cp:lastModifiedBy>AXIOO</cp:lastModifiedBy>
  <cp:revision>17</cp:revision>
  <dcterms:created xsi:type="dcterms:W3CDTF">2006-08-16T00:00:00Z</dcterms:created>
  <dcterms:modified xsi:type="dcterms:W3CDTF">2026-07-22T14:22:49Z</dcterms:modified>
  <dc:identifier>DAFJ2F31raw</dc:identifier>
</cp:coreProperties>
</file>