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26" autoAdjust="0"/>
  </p:normalViewPr>
  <p:slideViewPr>
    <p:cSldViewPr>
      <p:cViewPr varScale="1">
        <p:scale>
          <a:sx n="80" d="100"/>
          <a:sy n="80" d="100"/>
        </p:scale>
        <p:origin x="824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22.07.2026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6.png"/><Relationship Id="rId5" Type="http://schemas.openxmlformats.org/officeDocument/2006/relationships/image" Target="../media/image12.svg"/><Relationship Id="rId10" Type="http://schemas.openxmlformats.org/officeDocument/2006/relationships/image" Target="../media/image5.png"/><Relationship Id="rId4" Type="http://schemas.openxmlformats.org/officeDocument/2006/relationships/image" Target="../media/image11.svg"/><Relationship Id="rId9" Type="http://schemas.openxmlformats.org/officeDocument/2006/relationships/image" Target="../media/image4.png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6.png"/><Relationship Id="rId5" Type="http://schemas.openxmlformats.org/officeDocument/2006/relationships/image" Target="../media/image12.svg"/><Relationship Id="rId10" Type="http://schemas.openxmlformats.org/officeDocument/2006/relationships/image" Target="../media/image5.png"/><Relationship Id="rId4" Type="http://schemas.openxmlformats.org/officeDocument/2006/relationships/image" Target="../media/image11.svg"/><Relationship Id="rId9" Type="http://schemas.openxmlformats.org/officeDocument/2006/relationships/image" Target="../media/image4.png"/><Relationship Id="rId1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6.png"/><Relationship Id="rId5" Type="http://schemas.openxmlformats.org/officeDocument/2006/relationships/image" Target="../media/image12.svg"/><Relationship Id="rId10" Type="http://schemas.openxmlformats.org/officeDocument/2006/relationships/image" Target="../media/image5.png"/><Relationship Id="rId4" Type="http://schemas.openxmlformats.org/officeDocument/2006/relationships/image" Target="../media/image11.svg"/><Relationship Id="rId9" Type="http://schemas.openxmlformats.org/officeDocument/2006/relationships/image" Target="../media/image4.png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6.png"/><Relationship Id="rId5" Type="http://schemas.openxmlformats.org/officeDocument/2006/relationships/image" Target="../media/image12.svg"/><Relationship Id="rId10" Type="http://schemas.openxmlformats.org/officeDocument/2006/relationships/image" Target="../media/image5.png"/><Relationship Id="rId4" Type="http://schemas.openxmlformats.org/officeDocument/2006/relationships/image" Target="../media/image11.svg"/><Relationship Id="rId9" Type="http://schemas.openxmlformats.org/officeDocument/2006/relationships/image" Target="../media/image4.png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6.png"/><Relationship Id="rId5" Type="http://schemas.openxmlformats.org/officeDocument/2006/relationships/image" Target="../media/image12.svg"/><Relationship Id="rId10" Type="http://schemas.openxmlformats.org/officeDocument/2006/relationships/image" Target="../media/image5.png"/><Relationship Id="rId4" Type="http://schemas.openxmlformats.org/officeDocument/2006/relationships/image" Target="../media/image11.svg"/><Relationship Id="rId9" Type="http://schemas.openxmlformats.org/officeDocument/2006/relationships/image" Target="../media/image4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550910" y="-7515749"/>
            <a:ext cx="10812389" cy="10812389"/>
            <a:chOff x="0" y="0"/>
            <a:chExt cx="14416519" cy="144165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416532" cy="14416532"/>
            </a:xfrm>
            <a:custGeom>
              <a:avLst/>
              <a:gdLst/>
              <a:ahLst/>
              <a:cxnLst/>
              <a:rect l="l" t="t" r="r" b="b"/>
              <a:pathLst>
                <a:path w="14416532" h="14416532">
                  <a:moveTo>
                    <a:pt x="0" y="0"/>
                  </a:moveTo>
                  <a:lnTo>
                    <a:pt x="14416532" y="0"/>
                  </a:lnTo>
                  <a:lnTo>
                    <a:pt x="14416532" y="14416532"/>
                  </a:lnTo>
                  <a:lnTo>
                    <a:pt x="0" y="14416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-3742725" y="-620887"/>
            <a:ext cx="5764387" cy="5764387"/>
            <a:chOff x="0" y="0"/>
            <a:chExt cx="7685849" cy="768584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685786" cy="7685786"/>
            </a:xfrm>
            <a:custGeom>
              <a:avLst/>
              <a:gdLst/>
              <a:ahLst/>
              <a:cxnLst/>
              <a:rect l="l" t="t" r="r" b="b"/>
              <a:pathLst>
                <a:path w="7685786" h="7685786">
                  <a:moveTo>
                    <a:pt x="0" y="0"/>
                  </a:moveTo>
                  <a:lnTo>
                    <a:pt x="7685786" y="0"/>
                  </a:lnTo>
                  <a:lnTo>
                    <a:pt x="7685786" y="7685786"/>
                  </a:lnTo>
                  <a:lnTo>
                    <a:pt x="0" y="76857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</a:blip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308962" y="373609"/>
            <a:ext cx="5601329" cy="933145"/>
          </a:xfrm>
          <a:custGeom>
            <a:avLst/>
            <a:gdLst/>
            <a:ahLst/>
            <a:cxnLst/>
            <a:rect l="l" t="t" r="r" b="b"/>
            <a:pathLst>
              <a:path w="5601329" h="933145">
                <a:moveTo>
                  <a:pt x="0" y="0"/>
                </a:moveTo>
                <a:lnTo>
                  <a:pt x="5601329" y="0"/>
                </a:lnTo>
                <a:lnTo>
                  <a:pt x="5601329" y="933145"/>
                </a:lnTo>
                <a:lnTo>
                  <a:pt x="0" y="9331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434340" y="559594"/>
            <a:ext cx="1924012" cy="561175"/>
            <a:chOff x="0" y="0"/>
            <a:chExt cx="2565349" cy="7482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65400" cy="748284"/>
            </a:xfrm>
            <a:custGeom>
              <a:avLst/>
              <a:gdLst/>
              <a:ahLst/>
              <a:cxnLst/>
              <a:rect l="l" t="t" r="r" b="b"/>
              <a:pathLst>
                <a:path w="2565400" h="748284">
                  <a:moveTo>
                    <a:pt x="0" y="0"/>
                  </a:moveTo>
                  <a:lnTo>
                    <a:pt x="2565400" y="0"/>
                  </a:lnTo>
                  <a:lnTo>
                    <a:pt x="2565400" y="748284"/>
                  </a:lnTo>
                  <a:lnTo>
                    <a:pt x="0" y="7482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64" r="1" b="-57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2354170" y="594836"/>
            <a:ext cx="881062" cy="469535"/>
            <a:chOff x="0" y="0"/>
            <a:chExt cx="1174750" cy="62604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74750" cy="625983"/>
            </a:xfrm>
            <a:custGeom>
              <a:avLst/>
              <a:gdLst/>
              <a:ahLst/>
              <a:cxnLst/>
              <a:rect l="l" t="t" r="r" b="b"/>
              <a:pathLst>
                <a:path w="1174750" h="625983">
                  <a:moveTo>
                    <a:pt x="0" y="0"/>
                  </a:moveTo>
                  <a:lnTo>
                    <a:pt x="1174750" y="0"/>
                  </a:lnTo>
                  <a:lnTo>
                    <a:pt x="1174750" y="625983"/>
                  </a:lnTo>
                  <a:lnTo>
                    <a:pt x="0" y="625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25" r="-24" b="-10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5032143" y="469830"/>
            <a:ext cx="739102" cy="719528"/>
            <a:chOff x="0" y="0"/>
            <a:chExt cx="985469" cy="95937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85520" cy="959358"/>
            </a:xfrm>
            <a:custGeom>
              <a:avLst/>
              <a:gdLst/>
              <a:ahLst/>
              <a:cxnLst/>
              <a:rect l="l" t="t" r="r" b="b"/>
              <a:pathLst>
                <a:path w="985520" h="959358">
                  <a:moveTo>
                    <a:pt x="0" y="0"/>
                  </a:moveTo>
                  <a:lnTo>
                    <a:pt x="985520" y="0"/>
                  </a:lnTo>
                  <a:lnTo>
                    <a:pt x="985520" y="959358"/>
                  </a:lnTo>
                  <a:lnTo>
                    <a:pt x="0" y="959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92" r="-88" b="-1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4233891" y="529285"/>
            <a:ext cx="725805" cy="621773"/>
            <a:chOff x="0" y="0"/>
            <a:chExt cx="967740" cy="82903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67740" cy="829056"/>
            </a:xfrm>
            <a:custGeom>
              <a:avLst/>
              <a:gdLst/>
              <a:ahLst/>
              <a:cxnLst/>
              <a:rect l="l" t="t" r="r" b="b"/>
              <a:pathLst>
                <a:path w="967740" h="829056">
                  <a:moveTo>
                    <a:pt x="0" y="0"/>
                  </a:moveTo>
                  <a:lnTo>
                    <a:pt x="967740" y="0"/>
                  </a:lnTo>
                  <a:lnTo>
                    <a:pt x="967740" y="829056"/>
                  </a:lnTo>
                  <a:lnTo>
                    <a:pt x="0" y="829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98" b="-93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3326663" y="416881"/>
            <a:ext cx="809930" cy="368513"/>
            <a:chOff x="0" y="0"/>
            <a:chExt cx="1079906" cy="49135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79881" cy="491363"/>
            </a:xfrm>
            <a:custGeom>
              <a:avLst/>
              <a:gdLst/>
              <a:ahLst/>
              <a:cxnLst/>
              <a:rect l="l" t="t" r="r" b="b"/>
              <a:pathLst>
                <a:path w="1079881" h="491363">
                  <a:moveTo>
                    <a:pt x="0" y="0"/>
                  </a:moveTo>
                  <a:lnTo>
                    <a:pt x="1079881" y="0"/>
                  </a:lnTo>
                  <a:lnTo>
                    <a:pt x="1079881" y="491363"/>
                  </a:lnTo>
                  <a:lnTo>
                    <a:pt x="0" y="491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23261" r="-2" b="-23256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3335398" y="779574"/>
            <a:ext cx="853650" cy="36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8"/>
              </a:lnSpc>
            </a:pPr>
            <a:r>
              <a:rPr lang="en-US" sz="2353" b="1">
                <a:solidFill>
                  <a:srgbClr val="34830D"/>
                </a:solidFill>
                <a:latin typeface="Arial Bold"/>
                <a:ea typeface="Arial Bold"/>
                <a:cs typeface="Arial Bold"/>
                <a:sym typeface="Arial Bold"/>
              </a:rPr>
              <a:t>PEHR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343275" y="785403"/>
            <a:ext cx="853650" cy="49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"/>
              </a:lnSpc>
            </a:pPr>
            <a:r>
              <a:rPr lang="en-US" sz="334" b="1">
                <a:solidFill>
                  <a:srgbClr val="FF1616"/>
                </a:solidFill>
                <a:latin typeface="Arial Bold"/>
                <a:ea typeface="Arial Bold"/>
                <a:cs typeface="Arial Bold"/>
                <a:sym typeface="Arial Bold"/>
              </a:rPr>
              <a:t>UNIVERSITAS PENDIDIKAN INDONESIA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349000" y="1068972"/>
            <a:ext cx="884930" cy="137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9"/>
              </a:lnSpc>
            </a:pPr>
            <a:r>
              <a:rPr lang="en-US" sz="706" b="1">
                <a:solidFill>
                  <a:srgbClr val="008037"/>
                </a:solidFill>
                <a:latin typeface="Livvic Bold"/>
                <a:ea typeface="Livvic Bold"/>
                <a:cs typeface="Livvic Bold"/>
                <a:sym typeface="Livvic Bold"/>
              </a:rPr>
              <a:t>STUDY PROGRAM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319072" y="1163250"/>
            <a:ext cx="843972" cy="73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3"/>
              </a:lnSpc>
            </a:pPr>
            <a:r>
              <a:rPr lang="en-US" sz="35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Faculty of Sport Education and Health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335426" y="1054046"/>
            <a:ext cx="933745" cy="62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"/>
              </a:lnSpc>
            </a:pPr>
            <a:r>
              <a:rPr lang="en-US" sz="355" b="1" i="1">
                <a:solidFill>
                  <a:srgbClr val="FF1616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Physical Education, Health, and Recreation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15299626" y="-663350"/>
            <a:ext cx="5638200" cy="10950350"/>
            <a:chOff x="0" y="0"/>
            <a:chExt cx="7517600" cy="1460046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517638" cy="14600428"/>
            </a:xfrm>
            <a:custGeom>
              <a:avLst/>
              <a:gdLst/>
              <a:ahLst/>
              <a:cxnLst/>
              <a:rect l="l" t="t" r="r" b="b"/>
              <a:pathLst>
                <a:path w="7517638" h="14600428">
                  <a:moveTo>
                    <a:pt x="0" y="0"/>
                  </a:moveTo>
                  <a:lnTo>
                    <a:pt x="7517638" y="0"/>
                  </a:lnTo>
                  <a:lnTo>
                    <a:pt x="7517638" y="14600428"/>
                  </a:lnTo>
                  <a:lnTo>
                    <a:pt x="0" y="146004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47108" r="-47107"/>
              </a:stretch>
            </a:blipFill>
          </p:spPr>
        </p:sp>
      </p:grpSp>
      <p:sp>
        <p:nvSpPr>
          <p:cNvPr id="24" name="TextBox 24"/>
          <p:cNvSpPr txBox="1"/>
          <p:nvPr/>
        </p:nvSpPr>
        <p:spPr>
          <a:xfrm>
            <a:off x="1028700" y="3087983"/>
            <a:ext cx="15443130" cy="4761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15"/>
              </a:lnSpc>
            </a:pPr>
            <a:r>
              <a:rPr lang="en-US" sz="6608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THE EFFECTIVENESS OF GUIDED IMAGERY TRAINING IN IMPROVING SELF-CONFIDENCE AND BREASTSTROKE SKILLS IN EARLY CHILDHOOD</a:t>
            </a:r>
          </a:p>
        </p:txBody>
      </p:sp>
      <p:grpSp>
        <p:nvGrpSpPr>
          <p:cNvPr id="25" name="Group 25"/>
          <p:cNvGrpSpPr/>
          <p:nvPr/>
        </p:nvGrpSpPr>
        <p:grpSpPr>
          <a:xfrm rot="8100000">
            <a:off x="-2606888" y="7051148"/>
            <a:ext cx="10812389" cy="10812389"/>
            <a:chOff x="0" y="0"/>
            <a:chExt cx="14416519" cy="1441651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4416532" cy="14416532"/>
            </a:xfrm>
            <a:custGeom>
              <a:avLst/>
              <a:gdLst/>
              <a:ahLst/>
              <a:cxnLst/>
              <a:rect l="l" t="t" r="r" b="b"/>
              <a:pathLst>
                <a:path w="14416532" h="14416532">
                  <a:moveTo>
                    <a:pt x="0" y="0"/>
                  </a:moveTo>
                  <a:lnTo>
                    <a:pt x="14416532" y="0"/>
                  </a:lnTo>
                  <a:lnTo>
                    <a:pt x="14416532" y="14416532"/>
                  </a:lnTo>
                  <a:lnTo>
                    <a:pt x="0" y="14416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 rot="-10800000">
            <a:off x="3384975" y="7925286"/>
            <a:ext cx="5764387" cy="5764387"/>
            <a:chOff x="0" y="0"/>
            <a:chExt cx="7685849" cy="768584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7685786" cy="7685786"/>
            </a:xfrm>
            <a:custGeom>
              <a:avLst/>
              <a:gdLst/>
              <a:ahLst/>
              <a:cxnLst/>
              <a:rect l="l" t="t" r="r" b="b"/>
              <a:pathLst>
                <a:path w="7685786" h="7685786">
                  <a:moveTo>
                    <a:pt x="0" y="0"/>
                  </a:moveTo>
                  <a:lnTo>
                    <a:pt x="7685786" y="0"/>
                  </a:lnTo>
                  <a:lnTo>
                    <a:pt x="7685786" y="7685786"/>
                  </a:lnTo>
                  <a:lnTo>
                    <a:pt x="0" y="76857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</a:blip>
              <a:stretch>
                <a:fillRect/>
              </a:stretch>
            </a:blipFill>
          </p:spPr>
        </p:sp>
      </p:grpSp>
      <p:sp>
        <p:nvSpPr>
          <p:cNvPr id="29" name="TextBox 29"/>
          <p:cNvSpPr txBox="1"/>
          <p:nvPr/>
        </p:nvSpPr>
        <p:spPr>
          <a:xfrm>
            <a:off x="158472" y="8425217"/>
            <a:ext cx="6153522" cy="1051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33"/>
              </a:lnSpc>
            </a:pPr>
            <a:r>
              <a:rPr lang="en-US" sz="3344" b="1">
                <a:solidFill>
                  <a:srgbClr val="FFFFF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Salma Maharani Sopandi, </a:t>
            </a:r>
          </a:p>
          <a:p>
            <a:pPr algn="l">
              <a:lnSpc>
                <a:spcPts val="4134"/>
              </a:lnSpc>
            </a:pPr>
            <a:r>
              <a:rPr lang="en-US" sz="3344" b="1">
                <a:solidFill>
                  <a:srgbClr val="FFFFF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Geraldi Novian, Ira Purnamasari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58472" y="9571925"/>
            <a:ext cx="6496645" cy="527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34"/>
              </a:lnSpc>
            </a:pPr>
            <a:r>
              <a:rPr lang="en-US" sz="3344" b="1">
                <a:solidFill>
                  <a:srgbClr val="FFFFF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Universitas Pendidikan Indonesia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040261" y="-926659"/>
            <a:ext cx="4870342" cy="5006892"/>
            <a:chOff x="0" y="0"/>
            <a:chExt cx="6493789" cy="66758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93764" cy="6675882"/>
            </a:xfrm>
            <a:custGeom>
              <a:avLst/>
              <a:gdLst/>
              <a:ahLst/>
              <a:cxnLst/>
              <a:rect l="l" t="t" r="r" b="b"/>
              <a:pathLst>
                <a:path w="6493764" h="6675882">
                  <a:moveTo>
                    <a:pt x="0" y="0"/>
                  </a:moveTo>
                  <a:lnTo>
                    <a:pt x="6493764" y="0"/>
                  </a:lnTo>
                  <a:lnTo>
                    <a:pt x="6493764" y="6675882"/>
                  </a:lnTo>
                  <a:lnTo>
                    <a:pt x="0" y="6675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6" b="-25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-389849" y="7477582"/>
            <a:ext cx="5033943" cy="3764556"/>
          </a:xfrm>
          <a:custGeom>
            <a:avLst/>
            <a:gdLst/>
            <a:ahLst/>
            <a:cxnLst/>
            <a:rect l="l" t="t" r="r" b="b"/>
            <a:pathLst>
              <a:path w="5033943" h="3764556">
                <a:moveTo>
                  <a:pt x="0" y="0"/>
                </a:moveTo>
                <a:lnTo>
                  <a:pt x="5033944" y="0"/>
                </a:lnTo>
                <a:lnTo>
                  <a:pt x="5033944" y="3764556"/>
                </a:lnTo>
                <a:lnTo>
                  <a:pt x="0" y="37645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304831" y="1131980"/>
            <a:ext cx="7678338" cy="1437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614"/>
              </a:lnSpc>
            </a:pPr>
            <a:r>
              <a:rPr lang="en-US" sz="8799" b="1">
                <a:solidFill>
                  <a:srgbClr val="0B2957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INTRODUCTION</a:t>
            </a:r>
          </a:p>
        </p:txBody>
      </p:sp>
      <p:sp>
        <p:nvSpPr>
          <p:cNvPr id="6" name="Freeform 6"/>
          <p:cNvSpPr/>
          <p:nvPr/>
        </p:nvSpPr>
        <p:spPr>
          <a:xfrm>
            <a:off x="7927219" y="9547393"/>
            <a:ext cx="10968790" cy="1350045"/>
          </a:xfrm>
          <a:custGeom>
            <a:avLst/>
            <a:gdLst/>
            <a:ahLst/>
            <a:cxnLst/>
            <a:rect l="l" t="t" r="r" b="b"/>
            <a:pathLst>
              <a:path w="10968790" h="1350045">
                <a:moveTo>
                  <a:pt x="0" y="0"/>
                </a:moveTo>
                <a:lnTo>
                  <a:pt x="10968790" y="0"/>
                </a:lnTo>
                <a:lnTo>
                  <a:pt x="10968790" y="1350045"/>
                </a:lnTo>
                <a:lnTo>
                  <a:pt x="0" y="13500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 rot="-5400000">
            <a:off x="4124392" y="6892433"/>
            <a:ext cx="4629121" cy="6224978"/>
            <a:chOff x="0" y="0"/>
            <a:chExt cx="6172162" cy="8299971"/>
          </a:xfrm>
        </p:grpSpPr>
        <p:sp>
          <p:nvSpPr>
            <p:cNvPr id="8" name="Freeform 8"/>
            <p:cNvSpPr/>
            <p:nvPr/>
          </p:nvSpPr>
          <p:spPr>
            <a:xfrm flipH="1">
              <a:off x="0" y="0"/>
              <a:ext cx="6172200" cy="8299958"/>
            </a:xfrm>
            <a:custGeom>
              <a:avLst/>
              <a:gdLst/>
              <a:ahLst/>
              <a:cxnLst/>
              <a:rect l="l" t="t" r="r" b="b"/>
              <a:pathLst>
                <a:path w="6172200" h="8299958">
                  <a:moveTo>
                    <a:pt x="6172200" y="0"/>
                  </a:moveTo>
                  <a:lnTo>
                    <a:pt x="0" y="0"/>
                  </a:lnTo>
                  <a:lnTo>
                    <a:pt x="0" y="8299958"/>
                  </a:lnTo>
                  <a:lnTo>
                    <a:pt x="6172200" y="8299958"/>
                  </a:lnTo>
                  <a:lnTo>
                    <a:pt x="6172200" y="0"/>
                  </a:lnTo>
                  <a:close/>
                </a:path>
              </a:pathLst>
            </a:custGeom>
            <a:blipFill>
              <a:blip r:embed="rId6"/>
              <a:stretch>
                <a:fillRect t="-48" b="-48"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16497052" y="2765546"/>
            <a:ext cx="6119651" cy="6119651"/>
          </a:xfrm>
          <a:custGeom>
            <a:avLst/>
            <a:gdLst/>
            <a:ahLst/>
            <a:cxnLst/>
            <a:rect l="l" t="t" r="r" b="b"/>
            <a:pathLst>
              <a:path w="6119651" h="6119651">
                <a:moveTo>
                  <a:pt x="0" y="0"/>
                </a:moveTo>
                <a:lnTo>
                  <a:pt x="6119651" y="0"/>
                </a:lnTo>
                <a:lnTo>
                  <a:pt x="6119651" y="6119650"/>
                </a:lnTo>
                <a:lnTo>
                  <a:pt x="0" y="6119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08962" y="373609"/>
            <a:ext cx="5601329" cy="933145"/>
          </a:xfrm>
          <a:custGeom>
            <a:avLst/>
            <a:gdLst/>
            <a:ahLst/>
            <a:cxnLst/>
            <a:rect l="l" t="t" r="r" b="b"/>
            <a:pathLst>
              <a:path w="5601329" h="933145">
                <a:moveTo>
                  <a:pt x="0" y="0"/>
                </a:moveTo>
                <a:lnTo>
                  <a:pt x="5601329" y="0"/>
                </a:lnTo>
                <a:lnTo>
                  <a:pt x="5601329" y="933145"/>
                </a:lnTo>
                <a:lnTo>
                  <a:pt x="0" y="9331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434340" y="559594"/>
            <a:ext cx="1924012" cy="561175"/>
            <a:chOff x="0" y="0"/>
            <a:chExt cx="2565349" cy="7482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565400" cy="748284"/>
            </a:xfrm>
            <a:custGeom>
              <a:avLst/>
              <a:gdLst/>
              <a:ahLst/>
              <a:cxnLst/>
              <a:rect l="l" t="t" r="r" b="b"/>
              <a:pathLst>
                <a:path w="2565400" h="748284">
                  <a:moveTo>
                    <a:pt x="0" y="0"/>
                  </a:moveTo>
                  <a:lnTo>
                    <a:pt x="2565400" y="0"/>
                  </a:lnTo>
                  <a:lnTo>
                    <a:pt x="2565400" y="748284"/>
                  </a:lnTo>
                  <a:lnTo>
                    <a:pt x="0" y="7482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64" r="1" b="-57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2354170" y="594836"/>
            <a:ext cx="881062" cy="469535"/>
            <a:chOff x="0" y="0"/>
            <a:chExt cx="1174750" cy="6260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74750" cy="625983"/>
            </a:xfrm>
            <a:custGeom>
              <a:avLst/>
              <a:gdLst/>
              <a:ahLst/>
              <a:cxnLst/>
              <a:rect l="l" t="t" r="r" b="b"/>
              <a:pathLst>
                <a:path w="1174750" h="625983">
                  <a:moveTo>
                    <a:pt x="0" y="0"/>
                  </a:moveTo>
                  <a:lnTo>
                    <a:pt x="1174750" y="0"/>
                  </a:lnTo>
                  <a:lnTo>
                    <a:pt x="1174750" y="625983"/>
                  </a:lnTo>
                  <a:lnTo>
                    <a:pt x="0" y="625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25" r="-24" b="-10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5032143" y="469830"/>
            <a:ext cx="739102" cy="719528"/>
            <a:chOff x="0" y="0"/>
            <a:chExt cx="985469" cy="95937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85520" cy="959358"/>
            </a:xfrm>
            <a:custGeom>
              <a:avLst/>
              <a:gdLst/>
              <a:ahLst/>
              <a:cxnLst/>
              <a:rect l="l" t="t" r="r" b="b"/>
              <a:pathLst>
                <a:path w="985520" h="959358">
                  <a:moveTo>
                    <a:pt x="0" y="0"/>
                  </a:moveTo>
                  <a:lnTo>
                    <a:pt x="985520" y="0"/>
                  </a:lnTo>
                  <a:lnTo>
                    <a:pt x="985520" y="959358"/>
                  </a:lnTo>
                  <a:lnTo>
                    <a:pt x="0" y="959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92" r="-88" b="-1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4233891" y="529285"/>
            <a:ext cx="725805" cy="621773"/>
            <a:chOff x="0" y="0"/>
            <a:chExt cx="967740" cy="82903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67740" cy="829056"/>
            </a:xfrm>
            <a:custGeom>
              <a:avLst/>
              <a:gdLst/>
              <a:ahLst/>
              <a:cxnLst/>
              <a:rect l="l" t="t" r="r" b="b"/>
              <a:pathLst>
                <a:path w="967740" h="829056">
                  <a:moveTo>
                    <a:pt x="0" y="0"/>
                  </a:moveTo>
                  <a:lnTo>
                    <a:pt x="967740" y="0"/>
                  </a:lnTo>
                  <a:lnTo>
                    <a:pt x="967740" y="829056"/>
                  </a:lnTo>
                  <a:lnTo>
                    <a:pt x="0" y="829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98" b="-93"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>
            <a:off x="-1736598" y="840181"/>
            <a:ext cx="3473186" cy="6745529"/>
            <a:chOff x="0" y="0"/>
            <a:chExt cx="4630915" cy="899403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630928" cy="8994013"/>
            </a:xfrm>
            <a:custGeom>
              <a:avLst/>
              <a:gdLst/>
              <a:ahLst/>
              <a:cxnLst/>
              <a:rect l="l" t="t" r="r" b="b"/>
              <a:pathLst>
                <a:path w="4630928" h="8994013">
                  <a:moveTo>
                    <a:pt x="0" y="0"/>
                  </a:moveTo>
                  <a:lnTo>
                    <a:pt x="4630928" y="0"/>
                  </a:lnTo>
                  <a:lnTo>
                    <a:pt x="4630928" y="8994013"/>
                  </a:lnTo>
                  <a:lnTo>
                    <a:pt x="0" y="899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47108" r="-47108"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16551402" y="3259388"/>
            <a:ext cx="3473186" cy="6745529"/>
            <a:chOff x="0" y="0"/>
            <a:chExt cx="4630915" cy="899403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630928" cy="8994013"/>
            </a:xfrm>
            <a:custGeom>
              <a:avLst/>
              <a:gdLst/>
              <a:ahLst/>
              <a:cxnLst/>
              <a:rect l="l" t="t" r="r" b="b"/>
              <a:pathLst>
                <a:path w="4630928" h="8994013">
                  <a:moveTo>
                    <a:pt x="0" y="0"/>
                  </a:moveTo>
                  <a:lnTo>
                    <a:pt x="4630928" y="0"/>
                  </a:lnTo>
                  <a:lnTo>
                    <a:pt x="4630928" y="8994013"/>
                  </a:lnTo>
                  <a:lnTo>
                    <a:pt x="0" y="899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47108" r="-47108"/>
              </a:stretch>
            </a:blipFill>
          </p:spPr>
        </p:sp>
      </p:grpSp>
      <p:grpSp>
        <p:nvGrpSpPr>
          <p:cNvPr id="23" name="Group 23"/>
          <p:cNvGrpSpPr/>
          <p:nvPr/>
        </p:nvGrpSpPr>
        <p:grpSpPr>
          <a:xfrm>
            <a:off x="3326663" y="416881"/>
            <a:ext cx="809930" cy="368513"/>
            <a:chOff x="0" y="0"/>
            <a:chExt cx="1079906" cy="49135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79881" cy="491363"/>
            </a:xfrm>
            <a:custGeom>
              <a:avLst/>
              <a:gdLst/>
              <a:ahLst/>
              <a:cxnLst/>
              <a:rect l="l" t="t" r="r" b="b"/>
              <a:pathLst>
                <a:path w="1079881" h="491363">
                  <a:moveTo>
                    <a:pt x="0" y="0"/>
                  </a:moveTo>
                  <a:lnTo>
                    <a:pt x="1079881" y="0"/>
                  </a:lnTo>
                  <a:lnTo>
                    <a:pt x="1079881" y="491363"/>
                  </a:lnTo>
                  <a:lnTo>
                    <a:pt x="0" y="491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t="-23261" r="-2" b="-23256"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3335398" y="779574"/>
            <a:ext cx="853650" cy="36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8"/>
              </a:lnSpc>
            </a:pPr>
            <a:r>
              <a:rPr lang="en-US" sz="2353" b="1">
                <a:solidFill>
                  <a:srgbClr val="34830D"/>
                </a:solidFill>
                <a:latin typeface="Arial Bold"/>
                <a:ea typeface="Arial Bold"/>
                <a:cs typeface="Arial Bold"/>
                <a:sym typeface="Arial Bold"/>
              </a:rPr>
              <a:t>PEHR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343275" y="785403"/>
            <a:ext cx="853650" cy="49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"/>
              </a:lnSpc>
            </a:pPr>
            <a:r>
              <a:rPr lang="en-US" sz="334" b="1">
                <a:solidFill>
                  <a:srgbClr val="FF1616"/>
                </a:solidFill>
                <a:latin typeface="Arial Bold"/>
                <a:ea typeface="Arial Bold"/>
                <a:cs typeface="Arial Bold"/>
                <a:sym typeface="Arial Bold"/>
              </a:rPr>
              <a:t>UNIVERSITAS PENDIDIKAN INDONESIA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349000" y="1068972"/>
            <a:ext cx="884920" cy="137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9"/>
              </a:lnSpc>
            </a:pPr>
            <a:r>
              <a:rPr lang="en-US" sz="706" b="1">
                <a:solidFill>
                  <a:srgbClr val="008037"/>
                </a:solidFill>
                <a:latin typeface="Livvic Bold"/>
                <a:ea typeface="Livvic Bold"/>
                <a:cs typeface="Livvic Bold"/>
                <a:sym typeface="Livvic Bold"/>
              </a:rPr>
              <a:t>STUDY PROGRAM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319072" y="1163250"/>
            <a:ext cx="843972" cy="73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3"/>
              </a:lnSpc>
            </a:pPr>
            <a:r>
              <a:rPr lang="en-US" sz="35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Faculty of Sport Education and Health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335426" y="1054046"/>
            <a:ext cx="933745" cy="62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"/>
              </a:lnSpc>
            </a:pPr>
            <a:r>
              <a:rPr lang="en-US" sz="355" b="1" i="1">
                <a:solidFill>
                  <a:srgbClr val="FF1616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Physical Education, Health, and Recreation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424411" y="2779044"/>
            <a:ext cx="12254060" cy="4187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41"/>
              </a:lnSpc>
            </a:pPr>
            <a:r>
              <a:rPr lang="en-US" sz="3460" spc="-131">
                <a:solidFill>
                  <a:srgbClr val="0B2957"/>
                </a:solidFill>
                <a:latin typeface="Open Sauce"/>
                <a:ea typeface="Open Sauce"/>
                <a:cs typeface="Open Sauce"/>
                <a:sym typeface="Open Sauce"/>
              </a:rPr>
              <a:t>•Swimming is a basic skill that should be introduced at an early age.</a:t>
            </a:r>
          </a:p>
          <a:p>
            <a:pPr algn="just">
              <a:lnSpc>
                <a:spcPts val="4741"/>
              </a:lnSpc>
            </a:pPr>
            <a:r>
              <a:rPr lang="en-US" sz="3460" spc="-131">
                <a:solidFill>
                  <a:srgbClr val="0B2957"/>
                </a:solidFill>
                <a:latin typeface="Open Sauce"/>
                <a:ea typeface="Open Sauce"/>
                <a:cs typeface="Open Sauce"/>
                <a:sym typeface="Open Sauce"/>
              </a:rPr>
              <a:t>•Teaching young children to swim is often hindered by fear and low self-confidence when they are in the water.</a:t>
            </a:r>
          </a:p>
          <a:p>
            <a:pPr algn="just">
              <a:lnSpc>
                <a:spcPts val="4741"/>
              </a:lnSpc>
            </a:pPr>
            <a:r>
              <a:rPr lang="en-US" sz="3460" spc="-131">
                <a:solidFill>
                  <a:srgbClr val="0B2957"/>
                </a:solidFill>
                <a:latin typeface="Open Sauce"/>
                <a:ea typeface="Open Sauce"/>
                <a:cs typeface="Open Sauce"/>
                <a:sym typeface="Open Sauce"/>
              </a:rPr>
              <a:t>•Guided visualization exercises can help children understand and remember the sequence of movements before they practice.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040261" y="-926659"/>
            <a:ext cx="4870342" cy="5006892"/>
            <a:chOff x="0" y="0"/>
            <a:chExt cx="6493789" cy="66758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93764" cy="6675882"/>
            </a:xfrm>
            <a:custGeom>
              <a:avLst/>
              <a:gdLst/>
              <a:ahLst/>
              <a:cxnLst/>
              <a:rect l="l" t="t" r="r" b="b"/>
              <a:pathLst>
                <a:path w="6493764" h="6675882">
                  <a:moveTo>
                    <a:pt x="0" y="0"/>
                  </a:moveTo>
                  <a:lnTo>
                    <a:pt x="6493764" y="0"/>
                  </a:lnTo>
                  <a:lnTo>
                    <a:pt x="6493764" y="6675882"/>
                  </a:lnTo>
                  <a:lnTo>
                    <a:pt x="0" y="6675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6" b="-25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-389849" y="7477582"/>
            <a:ext cx="5033943" cy="3764556"/>
          </a:xfrm>
          <a:custGeom>
            <a:avLst/>
            <a:gdLst/>
            <a:ahLst/>
            <a:cxnLst/>
            <a:rect l="l" t="t" r="r" b="b"/>
            <a:pathLst>
              <a:path w="5033943" h="3764556">
                <a:moveTo>
                  <a:pt x="0" y="0"/>
                </a:moveTo>
                <a:lnTo>
                  <a:pt x="5033944" y="0"/>
                </a:lnTo>
                <a:lnTo>
                  <a:pt x="5033944" y="3764556"/>
                </a:lnTo>
                <a:lnTo>
                  <a:pt x="0" y="37645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921747" y="1131980"/>
            <a:ext cx="4444506" cy="1437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614"/>
              </a:lnSpc>
            </a:pPr>
            <a:r>
              <a:rPr lang="en-US" sz="8799" b="1">
                <a:solidFill>
                  <a:srgbClr val="0B2957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METHOD</a:t>
            </a:r>
          </a:p>
        </p:txBody>
      </p:sp>
      <p:sp>
        <p:nvSpPr>
          <p:cNvPr id="6" name="Freeform 6"/>
          <p:cNvSpPr/>
          <p:nvPr/>
        </p:nvSpPr>
        <p:spPr>
          <a:xfrm>
            <a:off x="7927219" y="9547393"/>
            <a:ext cx="10968790" cy="1350045"/>
          </a:xfrm>
          <a:custGeom>
            <a:avLst/>
            <a:gdLst/>
            <a:ahLst/>
            <a:cxnLst/>
            <a:rect l="l" t="t" r="r" b="b"/>
            <a:pathLst>
              <a:path w="10968790" h="1350045">
                <a:moveTo>
                  <a:pt x="0" y="0"/>
                </a:moveTo>
                <a:lnTo>
                  <a:pt x="10968790" y="0"/>
                </a:lnTo>
                <a:lnTo>
                  <a:pt x="10968790" y="1350045"/>
                </a:lnTo>
                <a:lnTo>
                  <a:pt x="0" y="13500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 rot="-5400000">
            <a:off x="4124392" y="6892433"/>
            <a:ext cx="4629121" cy="6224978"/>
            <a:chOff x="0" y="0"/>
            <a:chExt cx="6172162" cy="8299971"/>
          </a:xfrm>
        </p:grpSpPr>
        <p:sp>
          <p:nvSpPr>
            <p:cNvPr id="8" name="Freeform 8"/>
            <p:cNvSpPr/>
            <p:nvPr/>
          </p:nvSpPr>
          <p:spPr>
            <a:xfrm flipH="1">
              <a:off x="0" y="0"/>
              <a:ext cx="6172200" cy="8299958"/>
            </a:xfrm>
            <a:custGeom>
              <a:avLst/>
              <a:gdLst/>
              <a:ahLst/>
              <a:cxnLst/>
              <a:rect l="l" t="t" r="r" b="b"/>
              <a:pathLst>
                <a:path w="6172200" h="8299958">
                  <a:moveTo>
                    <a:pt x="6172200" y="0"/>
                  </a:moveTo>
                  <a:lnTo>
                    <a:pt x="0" y="0"/>
                  </a:lnTo>
                  <a:lnTo>
                    <a:pt x="0" y="8299958"/>
                  </a:lnTo>
                  <a:lnTo>
                    <a:pt x="6172200" y="8299958"/>
                  </a:lnTo>
                  <a:lnTo>
                    <a:pt x="6172200" y="0"/>
                  </a:lnTo>
                  <a:close/>
                </a:path>
              </a:pathLst>
            </a:custGeom>
            <a:blipFill>
              <a:blip r:embed="rId6"/>
              <a:stretch>
                <a:fillRect t="-48" b="-48"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16497052" y="2765546"/>
            <a:ext cx="6119651" cy="6119651"/>
          </a:xfrm>
          <a:custGeom>
            <a:avLst/>
            <a:gdLst/>
            <a:ahLst/>
            <a:cxnLst/>
            <a:rect l="l" t="t" r="r" b="b"/>
            <a:pathLst>
              <a:path w="6119651" h="6119651">
                <a:moveTo>
                  <a:pt x="0" y="0"/>
                </a:moveTo>
                <a:lnTo>
                  <a:pt x="6119651" y="0"/>
                </a:lnTo>
                <a:lnTo>
                  <a:pt x="6119651" y="6119650"/>
                </a:lnTo>
                <a:lnTo>
                  <a:pt x="0" y="6119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08962" y="373609"/>
            <a:ext cx="5601329" cy="933145"/>
          </a:xfrm>
          <a:custGeom>
            <a:avLst/>
            <a:gdLst/>
            <a:ahLst/>
            <a:cxnLst/>
            <a:rect l="l" t="t" r="r" b="b"/>
            <a:pathLst>
              <a:path w="5601329" h="933145">
                <a:moveTo>
                  <a:pt x="0" y="0"/>
                </a:moveTo>
                <a:lnTo>
                  <a:pt x="5601329" y="0"/>
                </a:lnTo>
                <a:lnTo>
                  <a:pt x="5601329" y="933145"/>
                </a:lnTo>
                <a:lnTo>
                  <a:pt x="0" y="9331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434340" y="559594"/>
            <a:ext cx="1924012" cy="561175"/>
            <a:chOff x="0" y="0"/>
            <a:chExt cx="2565349" cy="7482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565400" cy="748284"/>
            </a:xfrm>
            <a:custGeom>
              <a:avLst/>
              <a:gdLst/>
              <a:ahLst/>
              <a:cxnLst/>
              <a:rect l="l" t="t" r="r" b="b"/>
              <a:pathLst>
                <a:path w="2565400" h="748284">
                  <a:moveTo>
                    <a:pt x="0" y="0"/>
                  </a:moveTo>
                  <a:lnTo>
                    <a:pt x="2565400" y="0"/>
                  </a:lnTo>
                  <a:lnTo>
                    <a:pt x="2565400" y="748284"/>
                  </a:lnTo>
                  <a:lnTo>
                    <a:pt x="0" y="7482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64" r="1" b="-57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2354170" y="594836"/>
            <a:ext cx="881062" cy="469535"/>
            <a:chOff x="0" y="0"/>
            <a:chExt cx="1174750" cy="6260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74750" cy="625983"/>
            </a:xfrm>
            <a:custGeom>
              <a:avLst/>
              <a:gdLst/>
              <a:ahLst/>
              <a:cxnLst/>
              <a:rect l="l" t="t" r="r" b="b"/>
              <a:pathLst>
                <a:path w="1174750" h="625983">
                  <a:moveTo>
                    <a:pt x="0" y="0"/>
                  </a:moveTo>
                  <a:lnTo>
                    <a:pt x="1174750" y="0"/>
                  </a:lnTo>
                  <a:lnTo>
                    <a:pt x="1174750" y="625983"/>
                  </a:lnTo>
                  <a:lnTo>
                    <a:pt x="0" y="625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25" r="-24" b="-10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5032143" y="469830"/>
            <a:ext cx="739102" cy="719528"/>
            <a:chOff x="0" y="0"/>
            <a:chExt cx="985469" cy="95937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85520" cy="959358"/>
            </a:xfrm>
            <a:custGeom>
              <a:avLst/>
              <a:gdLst/>
              <a:ahLst/>
              <a:cxnLst/>
              <a:rect l="l" t="t" r="r" b="b"/>
              <a:pathLst>
                <a:path w="985520" h="959358">
                  <a:moveTo>
                    <a:pt x="0" y="0"/>
                  </a:moveTo>
                  <a:lnTo>
                    <a:pt x="985520" y="0"/>
                  </a:lnTo>
                  <a:lnTo>
                    <a:pt x="985520" y="959358"/>
                  </a:lnTo>
                  <a:lnTo>
                    <a:pt x="0" y="959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92" r="-88" b="-1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4233891" y="529285"/>
            <a:ext cx="725805" cy="621773"/>
            <a:chOff x="0" y="0"/>
            <a:chExt cx="967740" cy="82903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67740" cy="829056"/>
            </a:xfrm>
            <a:custGeom>
              <a:avLst/>
              <a:gdLst/>
              <a:ahLst/>
              <a:cxnLst/>
              <a:rect l="l" t="t" r="r" b="b"/>
              <a:pathLst>
                <a:path w="967740" h="829056">
                  <a:moveTo>
                    <a:pt x="0" y="0"/>
                  </a:moveTo>
                  <a:lnTo>
                    <a:pt x="967740" y="0"/>
                  </a:lnTo>
                  <a:lnTo>
                    <a:pt x="967740" y="829056"/>
                  </a:lnTo>
                  <a:lnTo>
                    <a:pt x="0" y="829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98" b="-93"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>
            <a:off x="-1736598" y="840181"/>
            <a:ext cx="3473186" cy="6745529"/>
            <a:chOff x="0" y="0"/>
            <a:chExt cx="4630915" cy="899403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630928" cy="8994013"/>
            </a:xfrm>
            <a:custGeom>
              <a:avLst/>
              <a:gdLst/>
              <a:ahLst/>
              <a:cxnLst/>
              <a:rect l="l" t="t" r="r" b="b"/>
              <a:pathLst>
                <a:path w="4630928" h="8994013">
                  <a:moveTo>
                    <a:pt x="0" y="0"/>
                  </a:moveTo>
                  <a:lnTo>
                    <a:pt x="4630928" y="0"/>
                  </a:lnTo>
                  <a:lnTo>
                    <a:pt x="4630928" y="8994013"/>
                  </a:lnTo>
                  <a:lnTo>
                    <a:pt x="0" y="899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47108" r="-47108"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16551402" y="3259388"/>
            <a:ext cx="3473186" cy="6745529"/>
            <a:chOff x="0" y="0"/>
            <a:chExt cx="4630915" cy="899403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630928" cy="8994013"/>
            </a:xfrm>
            <a:custGeom>
              <a:avLst/>
              <a:gdLst/>
              <a:ahLst/>
              <a:cxnLst/>
              <a:rect l="l" t="t" r="r" b="b"/>
              <a:pathLst>
                <a:path w="4630928" h="8994013">
                  <a:moveTo>
                    <a:pt x="0" y="0"/>
                  </a:moveTo>
                  <a:lnTo>
                    <a:pt x="4630928" y="0"/>
                  </a:lnTo>
                  <a:lnTo>
                    <a:pt x="4630928" y="8994013"/>
                  </a:lnTo>
                  <a:lnTo>
                    <a:pt x="0" y="899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47108" r="-47108"/>
              </a:stretch>
            </a:blipFill>
          </p:spPr>
        </p:sp>
      </p:grpSp>
      <p:grpSp>
        <p:nvGrpSpPr>
          <p:cNvPr id="23" name="Group 23"/>
          <p:cNvGrpSpPr/>
          <p:nvPr/>
        </p:nvGrpSpPr>
        <p:grpSpPr>
          <a:xfrm>
            <a:off x="3326663" y="416881"/>
            <a:ext cx="809930" cy="368513"/>
            <a:chOff x="0" y="0"/>
            <a:chExt cx="1079906" cy="49135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79881" cy="491363"/>
            </a:xfrm>
            <a:custGeom>
              <a:avLst/>
              <a:gdLst/>
              <a:ahLst/>
              <a:cxnLst/>
              <a:rect l="l" t="t" r="r" b="b"/>
              <a:pathLst>
                <a:path w="1079881" h="491363">
                  <a:moveTo>
                    <a:pt x="0" y="0"/>
                  </a:moveTo>
                  <a:lnTo>
                    <a:pt x="1079881" y="0"/>
                  </a:lnTo>
                  <a:lnTo>
                    <a:pt x="1079881" y="491363"/>
                  </a:lnTo>
                  <a:lnTo>
                    <a:pt x="0" y="491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t="-23261" r="-2" b="-23256"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3335398" y="779574"/>
            <a:ext cx="853650" cy="36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8"/>
              </a:lnSpc>
            </a:pPr>
            <a:r>
              <a:rPr lang="en-US" sz="2353" b="1">
                <a:solidFill>
                  <a:srgbClr val="34830D"/>
                </a:solidFill>
                <a:latin typeface="Arial Bold"/>
                <a:ea typeface="Arial Bold"/>
                <a:cs typeface="Arial Bold"/>
                <a:sym typeface="Arial Bold"/>
              </a:rPr>
              <a:t>PEHR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343275" y="785403"/>
            <a:ext cx="853650" cy="49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"/>
              </a:lnSpc>
            </a:pPr>
            <a:r>
              <a:rPr lang="en-US" sz="334" b="1">
                <a:solidFill>
                  <a:srgbClr val="FF1616"/>
                </a:solidFill>
                <a:latin typeface="Arial Bold"/>
                <a:ea typeface="Arial Bold"/>
                <a:cs typeface="Arial Bold"/>
                <a:sym typeface="Arial Bold"/>
              </a:rPr>
              <a:t>UNIVERSITAS PENDIDIKAN INDONESIA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349000" y="1068972"/>
            <a:ext cx="884920" cy="137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9"/>
              </a:lnSpc>
            </a:pPr>
            <a:r>
              <a:rPr lang="en-US" sz="706" b="1">
                <a:solidFill>
                  <a:srgbClr val="008037"/>
                </a:solidFill>
                <a:latin typeface="Livvic Bold"/>
                <a:ea typeface="Livvic Bold"/>
                <a:cs typeface="Livvic Bold"/>
                <a:sym typeface="Livvic Bold"/>
              </a:rPr>
              <a:t>STUDY PROGRAM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319072" y="1163250"/>
            <a:ext cx="843972" cy="73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3"/>
              </a:lnSpc>
            </a:pPr>
            <a:r>
              <a:rPr lang="en-US" sz="35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Faculty of Sport Education and Health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335426" y="1054046"/>
            <a:ext cx="933745" cy="62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"/>
              </a:lnSpc>
            </a:pPr>
            <a:r>
              <a:rPr lang="en-US" sz="355" b="1" i="1">
                <a:solidFill>
                  <a:srgbClr val="FF1616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Physical Education, Health, and Recreation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-1493091" y="2717198"/>
            <a:ext cx="9279836" cy="3108172"/>
            <a:chOff x="0" y="0"/>
            <a:chExt cx="3089375" cy="103475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3089375" cy="1034750"/>
            </a:xfrm>
            <a:custGeom>
              <a:avLst/>
              <a:gdLst/>
              <a:ahLst/>
              <a:cxnLst/>
              <a:rect l="l" t="t" r="r" b="b"/>
              <a:pathLst>
                <a:path w="3089375" h="1034750">
                  <a:moveTo>
                    <a:pt x="51725" y="0"/>
                  </a:moveTo>
                  <a:lnTo>
                    <a:pt x="3037650" y="0"/>
                  </a:lnTo>
                  <a:cubicBezTo>
                    <a:pt x="3066217" y="0"/>
                    <a:pt x="3089375" y="23158"/>
                    <a:pt x="3089375" y="51725"/>
                  </a:cubicBezTo>
                  <a:lnTo>
                    <a:pt x="3089375" y="983025"/>
                  </a:lnTo>
                  <a:cubicBezTo>
                    <a:pt x="3089375" y="996743"/>
                    <a:pt x="3083926" y="1009900"/>
                    <a:pt x="3074225" y="1019600"/>
                  </a:cubicBezTo>
                  <a:cubicBezTo>
                    <a:pt x="3064525" y="1029300"/>
                    <a:pt x="3051369" y="1034750"/>
                    <a:pt x="3037650" y="1034750"/>
                  </a:cubicBezTo>
                  <a:lnTo>
                    <a:pt x="51725" y="1034750"/>
                  </a:lnTo>
                  <a:cubicBezTo>
                    <a:pt x="38007" y="1034750"/>
                    <a:pt x="24850" y="1029300"/>
                    <a:pt x="15150" y="1019600"/>
                  </a:cubicBezTo>
                  <a:cubicBezTo>
                    <a:pt x="5450" y="1009900"/>
                    <a:pt x="0" y="996743"/>
                    <a:pt x="0" y="983025"/>
                  </a:cubicBezTo>
                  <a:lnTo>
                    <a:pt x="0" y="51725"/>
                  </a:lnTo>
                  <a:cubicBezTo>
                    <a:pt x="0" y="38007"/>
                    <a:pt x="5450" y="24850"/>
                    <a:pt x="15150" y="15150"/>
                  </a:cubicBezTo>
                  <a:cubicBezTo>
                    <a:pt x="24850" y="5450"/>
                    <a:pt x="38007" y="0"/>
                    <a:pt x="51725" y="0"/>
                  </a:cubicBezTo>
                  <a:close/>
                </a:path>
              </a:pathLst>
            </a:custGeom>
            <a:solidFill>
              <a:srgbClr val="1C54A9">
                <a:alpha val="51765"/>
              </a:srgbClr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28575"/>
              <a:ext cx="3089375" cy="1063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1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736588" y="3112419"/>
            <a:ext cx="5597373" cy="783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75"/>
              </a:lnSpc>
            </a:pPr>
            <a:r>
              <a:rPr lang="en-US" sz="6482" b="1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RESEARCH METHOD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96346" y="3858128"/>
            <a:ext cx="6179419" cy="1801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7"/>
              </a:lnSpc>
            </a:pPr>
            <a:r>
              <a:rPr lang="en-US" sz="2655" spc="-10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The research method used is quantitative with the type of quasi experimental. The design used was One Group Pretest-Posttest Design.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-1493091" y="6168271"/>
            <a:ext cx="9279836" cy="3108172"/>
            <a:chOff x="0" y="0"/>
            <a:chExt cx="3089375" cy="103475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089375" cy="1034750"/>
            </a:xfrm>
            <a:custGeom>
              <a:avLst/>
              <a:gdLst/>
              <a:ahLst/>
              <a:cxnLst/>
              <a:rect l="l" t="t" r="r" b="b"/>
              <a:pathLst>
                <a:path w="3089375" h="1034750">
                  <a:moveTo>
                    <a:pt x="51725" y="0"/>
                  </a:moveTo>
                  <a:lnTo>
                    <a:pt x="3037650" y="0"/>
                  </a:lnTo>
                  <a:cubicBezTo>
                    <a:pt x="3066217" y="0"/>
                    <a:pt x="3089375" y="23158"/>
                    <a:pt x="3089375" y="51725"/>
                  </a:cubicBezTo>
                  <a:lnTo>
                    <a:pt x="3089375" y="983025"/>
                  </a:lnTo>
                  <a:cubicBezTo>
                    <a:pt x="3089375" y="996743"/>
                    <a:pt x="3083926" y="1009900"/>
                    <a:pt x="3074225" y="1019600"/>
                  </a:cubicBezTo>
                  <a:cubicBezTo>
                    <a:pt x="3064525" y="1029300"/>
                    <a:pt x="3051369" y="1034750"/>
                    <a:pt x="3037650" y="1034750"/>
                  </a:cubicBezTo>
                  <a:lnTo>
                    <a:pt x="51725" y="1034750"/>
                  </a:lnTo>
                  <a:cubicBezTo>
                    <a:pt x="38007" y="1034750"/>
                    <a:pt x="24850" y="1029300"/>
                    <a:pt x="15150" y="1019600"/>
                  </a:cubicBezTo>
                  <a:cubicBezTo>
                    <a:pt x="5450" y="1009900"/>
                    <a:pt x="0" y="996743"/>
                    <a:pt x="0" y="983025"/>
                  </a:cubicBezTo>
                  <a:lnTo>
                    <a:pt x="0" y="51725"/>
                  </a:lnTo>
                  <a:cubicBezTo>
                    <a:pt x="0" y="38007"/>
                    <a:pt x="5450" y="24850"/>
                    <a:pt x="15150" y="15150"/>
                  </a:cubicBezTo>
                  <a:cubicBezTo>
                    <a:pt x="24850" y="5450"/>
                    <a:pt x="38007" y="0"/>
                    <a:pt x="51725" y="0"/>
                  </a:cubicBezTo>
                  <a:close/>
                </a:path>
              </a:pathLst>
            </a:custGeom>
            <a:solidFill>
              <a:srgbClr val="1C54A9">
                <a:alpha val="51765"/>
              </a:srgbClr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28575"/>
              <a:ext cx="3089375" cy="1063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1"/>
                </a:lnSpc>
              </a:pPr>
              <a:endParaRPr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1408119" y="6563492"/>
            <a:ext cx="4363163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75"/>
              </a:lnSpc>
            </a:pPr>
            <a:r>
              <a:rPr lang="en-US" sz="6482" b="1" dirty="0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POPULATION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96346" y="7311271"/>
            <a:ext cx="6179419" cy="1801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7"/>
              </a:lnSpc>
            </a:pPr>
            <a:r>
              <a:rPr lang="en-US" sz="2655" spc="-10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The population in this study consisted of children aged 5–7 years who were taking swimming lessons</a:t>
            </a:r>
          </a:p>
          <a:p>
            <a:pPr algn="l">
              <a:lnSpc>
                <a:spcPts val="3637"/>
              </a:lnSpc>
            </a:pPr>
            <a:endParaRPr lang="en-US" sz="2655" spc="-100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grpSp>
        <p:nvGrpSpPr>
          <p:cNvPr id="40" name="Group 40"/>
          <p:cNvGrpSpPr/>
          <p:nvPr/>
        </p:nvGrpSpPr>
        <p:grpSpPr>
          <a:xfrm rot="-10800000">
            <a:off x="10917174" y="2717198"/>
            <a:ext cx="9279836" cy="3108172"/>
            <a:chOff x="0" y="0"/>
            <a:chExt cx="3089375" cy="103475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3089375" cy="1034750"/>
            </a:xfrm>
            <a:custGeom>
              <a:avLst/>
              <a:gdLst/>
              <a:ahLst/>
              <a:cxnLst/>
              <a:rect l="l" t="t" r="r" b="b"/>
              <a:pathLst>
                <a:path w="3089375" h="1034750">
                  <a:moveTo>
                    <a:pt x="51725" y="0"/>
                  </a:moveTo>
                  <a:lnTo>
                    <a:pt x="3037650" y="0"/>
                  </a:lnTo>
                  <a:cubicBezTo>
                    <a:pt x="3066217" y="0"/>
                    <a:pt x="3089375" y="23158"/>
                    <a:pt x="3089375" y="51725"/>
                  </a:cubicBezTo>
                  <a:lnTo>
                    <a:pt x="3089375" y="983025"/>
                  </a:lnTo>
                  <a:cubicBezTo>
                    <a:pt x="3089375" y="996743"/>
                    <a:pt x="3083926" y="1009900"/>
                    <a:pt x="3074225" y="1019600"/>
                  </a:cubicBezTo>
                  <a:cubicBezTo>
                    <a:pt x="3064525" y="1029300"/>
                    <a:pt x="3051369" y="1034750"/>
                    <a:pt x="3037650" y="1034750"/>
                  </a:cubicBezTo>
                  <a:lnTo>
                    <a:pt x="51725" y="1034750"/>
                  </a:lnTo>
                  <a:cubicBezTo>
                    <a:pt x="38007" y="1034750"/>
                    <a:pt x="24850" y="1029300"/>
                    <a:pt x="15150" y="1019600"/>
                  </a:cubicBezTo>
                  <a:cubicBezTo>
                    <a:pt x="5450" y="1009900"/>
                    <a:pt x="0" y="996743"/>
                    <a:pt x="0" y="983025"/>
                  </a:cubicBezTo>
                  <a:lnTo>
                    <a:pt x="0" y="51725"/>
                  </a:lnTo>
                  <a:cubicBezTo>
                    <a:pt x="0" y="38007"/>
                    <a:pt x="5450" y="24850"/>
                    <a:pt x="15150" y="15150"/>
                  </a:cubicBezTo>
                  <a:cubicBezTo>
                    <a:pt x="24850" y="5450"/>
                    <a:pt x="38007" y="0"/>
                    <a:pt x="51725" y="0"/>
                  </a:cubicBezTo>
                  <a:close/>
                </a:path>
              </a:pathLst>
            </a:custGeom>
            <a:solidFill>
              <a:srgbClr val="1C54A9">
                <a:alpha val="51765"/>
              </a:srgbClr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0" y="-28575"/>
              <a:ext cx="3089375" cy="1063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1"/>
                </a:lnSpc>
              </a:pPr>
              <a:endParaRPr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1071189" y="3112419"/>
            <a:ext cx="7082432" cy="783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75"/>
              </a:lnSpc>
            </a:pPr>
            <a:r>
              <a:rPr lang="en-US" sz="6482" b="1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RESEARCH INSTRUMENT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1079881" y="3858128"/>
            <a:ext cx="6179419" cy="1801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7"/>
              </a:lnSpc>
            </a:pPr>
            <a:r>
              <a:rPr lang="en-US" sz="2655" spc="-10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The research instrument is a The Breaststroke Technique Analysis Column and Questionnaire for the self-confidence</a:t>
            </a:r>
          </a:p>
        </p:txBody>
      </p:sp>
      <p:grpSp>
        <p:nvGrpSpPr>
          <p:cNvPr id="45" name="Group 45"/>
          <p:cNvGrpSpPr/>
          <p:nvPr/>
        </p:nvGrpSpPr>
        <p:grpSpPr>
          <a:xfrm rot="-10800000">
            <a:off x="10917174" y="6136275"/>
            <a:ext cx="9279836" cy="3108172"/>
            <a:chOff x="0" y="0"/>
            <a:chExt cx="3089375" cy="103475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3089375" cy="1034750"/>
            </a:xfrm>
            <a:custGeom>
              <a:avLst/>
              <a:gdLst/>
              <a:ahLst/>
              <a:cxnLst/>
              <a:rect l="l" t="t" r="r" b="b"/>
              <a:pathLst>
                <a:path w="3089375" h="1034750">
                  <a:moveTo>
                    <a:pt x="51725" y="0"/>
                  </a:moveTo>
                  <a:lnTo>
                    <a:pt x="3037650" y="0"/>
                  </a:lnTo>
                  <a:cubicBezTo>
                    <a:pt x="3066217" y="0"/>
                    <a:pt x="3089375" y="23158"/>
                    <a:pt x="3089375" y="51725"/>
                  </a:cubicBezTo>
                  <a:lnTo>
                    <a:pt x="3089375" y="983025"/>
                  </a:lnTo>
                  <a:cubicBezTo>
                    <a:pt x="3089375" y="996743"/>
                    <a:pt x="3083926" y="1009900"/>
                    <a:pt x="3074225" y="1019600"/>
                  </a:cubicBezTo>
                  <a:cubicBezTo>
                    <a:pt x="3064525" y="1029300"/>
                    <a:pt x="3051369" y="1034750"/>
                    <a:pt x="3037650" y="1034750"/>
                  </a:cubicBezTo>
                  <a:lnTo>
                    <a:pt x="51725" y="1034750"/>
                  </a:lnTo>
                  <a:cubicBezTo>
                    <a:pt x="38007" y="1034750"/>
                    <a:pt x="24850" y="1029300"/>
                    <a:pt x="15150" y="1019600"/>
                  </a:cubicBezTo>
                  <a:cubicBezTo>
                    <a:pt x="5450" y="1009900"/>
                    <a:pt x="0" y="996743"/>
                    <a:pt x="0" y="983025"/>
                  </a:cubicBezTo>
                  <a:lnTo>
                    <a:pt x="0" y="51725"/>
                  </a:lnTo>
                  <a:cubicBezTo>
                    <a:pt x="0" y="38007"/>
                    <a:pt x="5450" y="24850"/>
                    <a:pt x="15150" y="15150"/>
                  </a:cubicBezTo>
                  <a:cubicBezTo>
                    <a:pt x="24850" y="5450"/>
                    <a:pt x="38007" y="0"/>
                    <a:pt x="51725" y="0"/>
                  </a:cubicBezTo>
                  <a:close/>
                </a:path>
              </a:pathLst>
            </a:custGeom>
            <a:solidFill>
              <a:srgbClr val="1C54A9">
                <a:alpha val="51765"/>
              </a:srgbClr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0" y="-28575"/>
              <a:ext cx="3089375" cy="1063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1"/>
                </a:lnSpc>
              </a:pPr>
              <a:endParaRPr/>
            </a:p>
          </p:txBody>
        </p:sp>
      </p:grpSp>
      <p:sp>
        <p:nvSpPr>
          <p:cNvPr id="48" name="TextBox 48"/>
          <p:cNvSpPr txBox="1"/>
          <p:nvPr/>
        </p:nvSpPr>
        <p:spPr>
          <a:xfrm>
            <a:off x="11071189" y="6531496"/>
            <a:ext cx="7082432" cy="783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75"/>
              </a:lnSpc>
            </a:pPr>
            <a:r>
              <a:rPr lang="en-US" sz="6482" b="1">
                <a:solidFill>
                  <a:srgbClr val="FFFFFF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SAMPLE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1079881" y="7277205"/>
            <a:ext cx="6179419" cy="891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7"/>
              </a:lnSpc>
            </a:pPr>
            <a:r>
              <a:rPr lang="en-US" sz="2655" spc="-10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The sample in this study used purposive sampling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040261" y="-926659"/>
            <a:ext cx="4870342" cy="5006892"/>
            <a:chOff x="0" y="0"/>
            <a:chExt cx="6493789" cy="66758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93764" cy="6675882"/>
            </a:xfrm>
            <a:custGeom>
              <a:avLst/>
              <a:gdLst/>
              <a:ahLst/>
              <a:cxnLst/>
              <a:rect l="l" t="t" r="r" b="b"/>
              <a:pathLst>
                <a:path w="6493764" h="6675882">
                  <a:moveTo>
                    <a:pt x="0" y="0"/>
                  </a:moveTo>
                  <a:lnTo>
                    <a:pt x="6493764" y="0"/>
                  </a:lnTo>
                  <a:lnTo>
                    <a:pt x="6493764" y="6675882"/>
                  </a:lnTo>
                  <a:lnTo>
                    <a:pt x="0" y="6675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6" b="-25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-389849" y="7477582"/>
            <a:ext cx="5033943" cy="3764556"/>
          </a:xfrm>
          <a:custGeom>
            <a:avLst/>
            <a:gdLst/>
            <a:ahLst/>
            <a:cxnLst/>
            <a:rect l="l" t="t" r="r" b="b"/>
            <a:pathLst>
              <a:path w="5033943" h="3764556">
                <a:moveTo>
                  <a:pt x="0" y="0"/>
                </a:moveTo>
                <a:lnTo>
                  <a:pt x="5033944" y="0"/>
                </a:lnTo>
                <a:lnTo>
                  <a:pt x="5033944" y="3764556"/>
                </a:lnTo>
                <a:lnTo>
                  <a:pt x="0" y="37645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748698" y="1170080"/>
            <a:ext cx="12790604" cy="1437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614"/>
              </a:lnSpc>
            </a:pPr>
            <a:r>
              <a:rPr lang="en-US" sz="8799" b="1">
                <a:solidFill>
                  <a:srgbClr val="0B2957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RESULT AND DISCUSSION</a:t>
            </a:r>
          </a:p>
        </p:txBody>
      </p:sp>
      <p:sp>
        <p:nvSpPr>
          <p:cNvPr id="6" name="Freeform 6"/>
          <p:cNvSpPr/>
          <p:nvPr/>
        </p:nvSpPr>
        <p:spPr>
          <a:xfrm>
            <a:off x="7927219" y="9547393"/>
            <a:ext cx="10968790" cy="1350045"/>
          </a:xfrm>
          <a:custGeom>
            <a:avLst/>
            <a:gdLst/>
            <a:ahLst/>
            <a:cxnLst/>
            <a:rect l="l" t="t" r="r" b="b"/>
            <a:pathLst>
              <a:path w="10968790" h="1350045">
                <a:moveTo>
                  <a:pt x="0" y="0"/>
                </a:moveTo>
                <a:lnTo>
                  <a:pt x="10968790" y="0"/>
                </a:lnTo>
                <a:lnTo>
                  <a:pt x="10968790" y="1350045"/>
                </a:lnTo>
                <a:lnTo>
                  <a:pt x="0" y="13500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 rot="-5400000">
            <a:off x="4124392" y="6892433"/>
            <a:ext cx="4629121" cy="6224978"/>
            <a:chOff x="0" y="0"/>
            <a:chExt cx="6172162" cy="8299971"/>
          </a:xfrm>
        </p:grpSpPr>
        <p:sp>
          <p:nvSpPr>
            <p:cNvPr id="8" name="Freeform 8"/>
            <p:cNvSpPr/>
            <p:nvPr/>
          </p:nvSpPr>
          <p:spPr>
            <a:xfrm flipH="1">
              <a:off x="0" y="0"/>
              <a:ext cx="6172200" cy="8299958"/>
            </a:xfrm>
            <a:custGeom>
              <a:avLst/>
              <a:gdLst/>
              <a:ahLst/>
              <a:cxnLst/>
              <a:rect l="l" t="t" r="r" b="b"/>
              <a:pathLst>
                <a:path w="6172200" h="8299958">
                  <a:moveTo>
                    <a:pt x="6172200" y="0"/>
                  </a:moveTo>
                  <a:lnTo>
                    <a:pt x="0" y="0"/>
                  </a:lnTo>
                  <a:lnTo>
                    <a:pt x="0" y="8299958"/>
                  </a:lnTo>
                  <a:lnTo>
                    <a:pt x="6172200" y="8299958"/>
                  </a:lnTo>
                  <a:lnTo>
                    <a:pt x="6172200" y="0"/>
                  </a:lnTo>
                  <a:close/>
                </a:path>
              </a:pathLst>
            </a:custGeom>
            <a:blipFill>
              <a:blip r:embed="rId6"/>
              <a:stretch>
                <a:fillRect t="-48" b="-48"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16497052" y="2765546"/>
            <a:ext cx="6119651" cy="6119651"/>
          </a:xfrm>
          <a:custGeom>
            <a:avLst/>
            <a:gdLst/>
            <a:ahLst/>
            <a:cxnLst/>
            <a:rect l="l" t="t" r="r" b="b"/>
            <a:pathLst>
              <a:path w="6119651" h="6119651">
                <a:moveTo>
                  <a:pt x="0" y="0"/>
                </a:moveTo>
                <a:lnTo>
                  <a:pt x="6119651" y="0"/>
                </a:lnTo>
                <a:lnTo>
                  <a:pt x="6119651" y="6119650"/>
                </a:lnTo>
                <a:lnTo>
                  <a:pt x="0" y="6119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08962" y="373609"/>
            <a:ext cx="5601329" cy="933145"/>
          </a:xfrm>
          <a:custGeom>
            <a:avLst/>
            <a:gdLst/>
            <a:ahLst/>
            <a:cxnLst/>
            <a:rect l="l" t="t" r="r" b="b"/>
            <a:pathLst>
              <a:path w="5601329" h="933145">
                <a:moveTo>
                  <a:pt x="0" y="0"/>
                </a:moveTo>
                <a:lnTo>
                  <a:pt x="5601329" y="0"/>
                </a:lnTo>
                <a:lnTo>
                  <a:pt x="5601329" y="933145"/>
                </a:lnTo>
                <a:lnTo>
                  <a:pt x="0" y="9331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434340" y="559594"/>
            <a:ext cx="1924012" cy="561175"/>
            <a:chOff x="0" y="0"/>
            <a:chExt cx="2565349" cy="7482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565400" cy="748284"/>
            </a:xfrm>
            <a:custGeom>
              <a:avLst/>
              <a:gdLst/>
              <a:ahLst/>
              <a:cxnLst/>
              <a:rect l="l" t="t" r="r" b="b"/>
              <a:pathLst>
                <a:path w="2565400" h="748284">
                  <a:moveTo>
                    <a:pt x="0" y="0"/>
                  </a:moveTo>
                  <a:lnTo>
                    <a:pt x="2565400" y="0"/>
                  </a:lnTo>
                  <a:lnTo>
                    <a:pt x="2565400" y="748284"/>
                  </a:lnTo>
                  <a:lnTo>
                    <a:pt x="0" y="7482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64" r="1" b="-57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2354170" y="594836"/>
            <a:ext cx="881062" cy="469535"/>
            <a:chOff x="0" y="0"/>
            <a:chExt cx="1174750" cy="6260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74750" cy="625983"/>
            </a:xfrm>
            <a:custGeom>
              <a:avLst/>
              <a:gdLst/>
              <a:ahLst/>
              <a:cxnLst/>
              <a:rect l="l" t="t" r="r" b="b"/>
              <a:pathLst>
                <a:path w="1174750" h="625983">
                  <a:moveTo>
                    <a:pt x="0" y="0"/>
                  </a:moveTo>
                  <a:lnTo>
                    <a:pt x="1174750" y="0"/>
                  </a:lnTo>
                  <a:lnTo>
                    <a:pt x="1174750" y="625983"/>
                  </a:lnTo>
                  <a:lnTo>
                    <a:pt x="0" y="625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25" r="-24" b="-10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5032143" y="469830"/>
            <a:ext cx="739102" cy="719528"/>
            <a:chOff x="0" y="0"/>
            <a:chExt cx="985469" cy="95937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85520" cy="959358"/>
            </a:xfrm>
            <a:custGeom>
              <a:avLst/>
              <a:gdLst/>
              <a:ahLst/>
              <a:cxnLst/>
              <a:rect l="l" t="t" r="r" b="b"/>
              <a:pathLst>
                <a:path w="985520" h="959358">
                  <a:moveTo>
                    <a:pt x="0" y="0"/>
                  </a:moveTo>
                  <a:lnTo>
                    <a:pt x="985520" y="0"/>
                  </a:lnTo>
                  <a:lnTo>
                    <a:pt x="985520" y="959358"/>
                  </a:lnTo>
                  <a:lnTo>
                    <a:pt x="0" y="959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92" r="-88" b="-1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4233891" y="529285"/>
            <a:ext cx="725805" cy="621773"/>
            <a:chOff x="0" y="0"/>
            <a:chExt cx="967740" cy="82903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67740" cy="829056"/>
            </a:xfrm>
            <a:custGeom>
              <a:avLst/>
              <a:gdLst/>
              <a:ahLst/>
              <a:cxnLst/>
              <a:rect l="l" t="t" r="r" b="b"/>
              <a:pathLst>
                <a:path w="967740" h="829056">
                  <a:moveTo>
                    <a:pt x="0" y="0"/>
                  </a:moveTo>
                  <a:lnTo>
                    <a:pt x="967740" y="0"/>
                  </a:lnTo>
                  <a:lnTo>
                    <a:pt x="967740" y="829056"/>
                  </a:lnTo>
                  <a:lnTo>
                    <a:pt x="0" y="829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98" b="-93"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>
            <a:off x="-1736598" y="840181"/>
            <a:ext cx="3473186" cy="6745529"/>
            <a:chOff x="0" y="0"/>
            <a:chExt cx="4630915" cy="899403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630928" cy="8994013"/>
            </a:xfrm>
            <a:custGeom>
              <a:avLst/>
              <a:gdLst/>
              <a:ahLst/>
              <a:cxnLst/>
              <a:rect l="l" t="t" r="r" b="b"/>
              <a:pathLst>
                <a:path w="4630928" h="8994013">
                  <a:moveTo>
                    <a:pt x="0" y="0"/>
                  </a:moveTo>
                  <a:lnTo>
                    <a:pt x="4630928" y="0"/>
                  </a:lnTo>
                  <a:lnTo>
                    <a:pt x="4630928" y="8994013"/>
                  </a:lnTo>
                  <a:lnTo>
                    <a:pt x="0" y="899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47108" r="-47108"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16551402" y="3259388"/>
            <a:ext cx="3473186" cy="6745529"/>
            <a:chOff x="0" y="0"/>
            <a:chExt cx="4630915" cy="899403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630928" cy="8994013"/>
            </a:xfrm>
            <a:custGeom>
              <a:avLst/>
              <a:gdLst/>
              <a:ahLst/>
              <a:cxnLst/>
              <a:rect l="l" t="t" r="r" b="b"/>
              <a:pathLst>
                <a:path w="4630928" h="8994013">
                  <a:moveTo>
                    <a:pt x="0" y="0"/>
                  </a:moveTo>
                  <a:lnTo>
                    <a:pt x="4630928" y="0"/>
                  </a:lnTo>
                  <a:lnTo>
                    <a:pt x="4630928" y="8994013"/>
                  </a:lnTo>
                  <a:lnTo>
                    <a:pt x="0" y="899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47108" r="-47108"/>
              </a:stretch>
            </a:blipFill>
          </p:spPr>
        </p:sp>
      </p:grpSp>
      <p:grpSp>
        <p:nvGrpSpPr>
          <p:cNvPr id="23" name="Group 23"/>
          <p:cNvGrpSpPr/>
          <p:nvPr/>
        </p:nvGrpSpPr>
        <p:grpSpPr>
          <a:xfrm>
            <a:off x="3326663" y="416881"/>
            <a:ext cx="809930" cy="368513"/>
            <a:chOff x="0" y="0"/>
            <a:chExt cx="1079906" cy="49135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79881" cy="491363"/>
            </a:xfrm>
            <a:custGeom>
              <a:avLst/>
              <a:gdLst/>
              <a:ahLst/>
              <a:cxnLst/>
              <a:rect l="l" t="t" r="r" b="b"/>
              <a:pathLst>
                <a:path w="1079881" h="491363">
                  <a:moveTo>
                    <a:pt x="0" y="0"/>
                  </a:moveTo>
                  <a:lnTo>
                    <a:pt x="1079881" y="0"/>
                  </a:lnTo>
                  <a:lnTo>
                    <a:pt x="1079881" y="491363"/>
                  </a:lnTo>
                  <a:lnTo>
                    <a:pt x="0" y="491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t="-23261" r="-2" b="-23256"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3335398" y="779574"/>
            <a:ext cx="853650" cy="36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8"/>
              </a:lnSpc>
            </a:pPr>
            <a:r>
              <a:rPr lang="en-US" sz="2353" b="1">
                <a:solidFill>
                  <a:srgbClr val="34830D"/>
                </a:solidFill>
                <a:latin typeface="Arial Bold"/>
                <a:ea typeface="Arial Bold"/>
                <a:cs typeface="Arial Bold"/>
                <a:sym typeface="Arial Bold"/>
              </a:rPr>
              <a:t>PEHR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343275" y="785403"/>
            <a:ext cx="853650" cy="49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"/>
              </a:lnSpc>
            </a:pPr>
            <a:r>
              <a:rPr lang="en-US" sz="334" b="1">
                <a:solidFill>
                  <a:srgbClr val="FF1616"/>
                </a:solidFill>
                <a:latin typeface="Arial Bold"/>
                <a:ea typeface="Arial Bold"/>
                <a:cs typeface="Arial Bold"/>
                <a:sym typeface="Arial Bold"/>
              </a:rPr>
              <a:t>UNIVERSITAS PENDIDIKAN INDONESIA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349000" y="1068972"/>
            <a:ext cx="884920" cy="137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9"/>
              </a:lnSpc>
            </a:pPr>
            <a:r>
              <a:rPr lang="en-US" sz="706" b="1">
                <a:solidFill>
                  <a:srgbClr val="008037"/>
                </a:solidFill>
                <a:latin typeface="Livvic Bold"/>
                <a:ea typeface="Livvic Bold"/>
                <a:cs typeface="Livvic Bold"/>
                <a:sym typeface="Livvic Bold"/>
              </a:rPr>
              <a:t>STUDY PROGRAM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319072" y="1163250"/>
            <a:ext cx="843972" cy="73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3"/>
              </a:lnSpc>
            </a:pPr>
            <a:r>
              <a:rPr lang="en-US" sz="35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Faculty of Sport Education and Health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335426" y="1054046"/>
            <a:ext cx="933745" cy="62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"/>
              </a:lnSpc>
            </a:pPr>
            <a:r>
              <a:rPr lang="en-US" sz="355" b="1" i="1">
                <a:solidFill>
                  <a:srgbClr val="FF1616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Physical Education, Health, and Recreation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354170" y="2864769"/>
            <a:ext cx="13214851" cy="2980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47560" lvl="1" indent="-373780" algn="just">
              <a:lnSpc>
                <a:spcPts val="4743"/>
              </a:lnSpc>
              <a:buFont typeface="Arial"/>
              <a:buChar char="•"/>
            </a:pPr>
            <a:r>
              <a:rPr lang="en-US" sz="3462" spc="-131" dirty="0">
                <a:solidFill>
                  <a:srgbClr val="0B2957"/>
                </a:solidFill>
                <a:latin typeface="Open Sauce"/>
                <a:ea typeface="Open Sauce"/>
                <a:cs typeface="Open Sauce"/>
                <a:sym typeface="Open Sauce"/>
              </a:rPr>
              <a:t>The study results show that visualization exercises can improve breaststroke performance in children by up to 78.8%.</a:t>
            </a:r>
          </a:p>
          <a:p>
            <a:pPr marL="747560" lvl="1" indent="-373780" algn="just">
              <a:lnSpc>
                <a:spcPts val="4743"/>
              </a:lnSpc>
              <a:buFont typeface="Arial"/>
              <a:buChar char="•"/>
            </a:pPr>
            <a:r>
              <a:rPr lang="en-US" sz="3462" spc="-131" dirty="0">
                <a:solidFill>
                  <a:srgbClr val="0B2957"/>
                </a:solidFill>
                <a:latin typeface="Open Sauce"/>
                <a:ea typeface="Open Sauce"/>
                <a:cs typeface="Open Sauce"/>
                <a:sym typeface="Open Sauce"/>
              </a:rPr>
              <a:t>As their swimming skills improve, their self-confidence naturally grows.</a:t>
            </a:r>
          </a:p>
          <a:p>
            <a:pPr marL="747560" lvl="1" indent="-373780" algn="just">
              <a:lnSpc>
                <a:spcPts val="4743"/>
              </a:lnSpc>
              <a:buFont typeface="Arial"/>
              <a:buChar char="•"/>
            </a:pPr>
            <a:r>
              <a:rPr lang="en-US" sz="3462" spc="-131" dirty="0">
                <a:solidFill>
                  <a:srgbClr val="0B2957"/>
                </a:solidFill>
                <a:latin typeface="Open Sauce"/>
                <a:ea typeface="Open Sauce"/>
                <a:cs typeface="Open Sauce"/>
                <a:sym typeface="Open Sauce"/>
              </a:rPr>
              <a:t>The imagery exercises conducted over a 4-week period had a significant impact on improving breaststroke skills and self-confidence.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040261" y="-926659"/>
            <a:ext cx="4870342" cy="5006892"/>
            <a:chOff x="0" y="0"/>
            <a:chExt cx="6493789" cy="66758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93764" cy="6675882"/>
            </a:xfrm>
            <a:custGeom>
              <a:avLst/>
              <a:gdLst/>
              <a:ahLst/>
              <a:cxnLst/>
              <a:rect l="l" t="t" r="r" b="b"/>
              <a:pathLst>
                <a:path w="6493764" h="6675882">
                  <a:moveTo>
                    <a:pt x="0" y="0"/>
                  </a:moveTo>
                  <a:lnTo>
                    <a:pt x="6493764" y="0"/>
                  </a:lnTo>
                  <a:lnTo>
                    <a:pt x="6493764" y="6675882"/>
                  </a:lnTo>
                  <a:lnTo>
                    <a:pt x="0" y="6675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6" b="-25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-389849" y="7477582"/>
            <a:ext cx="5033943" cy="3764556"/>
          </a:xfrm>
          <a:custGeom>
            <a:avLst/>
            <a:gdLst/>
            <a:ahLst/>
            <a:cxnLst/>
            <a:rect l="l" t="t" r="r" b="b"/>
            <a:pathLst>
              <a:path w="5033943" h="3764556">
                <a:moveTo>
                  <a:pt x="0" y="0"/>
                </a:moveTo>
                <a:lnTo>
                  <a:pt x="5033944" y="0"/>
                </a:lnTo>
                <a:lnTo>
                  <a:pt x="5033944" y="3764556"/>
                </a:lnTo>
                <a:lnTo>
                  <a:pt x="0" y="37645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831827" y="1472013"/>
            <a:ext cx="6624345" cy="1437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614"/>
              </a:lnSpc>
            </a:pPr>
            <a:r>
              <a:rPr lang="en-US" sz="8799" b="1">
                <a:solidFill>
                  <a:srgbClr val="0B2957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CONCLUSION </a:t>
            </a:r>
          </a:p>
        </p:txBody>
      </p:sp>
      <p:sp>
        <p:nvSpPr>
          <p:cNvPr id="6" name="Freeform 6"/>
          <p:cNvSpPr/>
          <p:nvPr/>
        </p:nvSpPr>
        <p:spPr>
          <a:xfrm>
            <a:off x="7927219" y="9547393"/>
            <a:ext cx="10968790" cy="1350045"/>
          </a:xfrm>
          <a:custGeom>
            <a:avLst/>
            <a:gdLst/>
            <a:ahLst/>
            <a:cxnLst/>
            <a:rect l="l" t="t" r="r" b="b"/>
            <a:pathLst>
              <a:path w="10968790" h="1350045">
                <a:moveTo>
                  <a:pt x="0" y="0"/>
                </a:moveTo>
                <a:lnTo>
                  <a:pt x="10968790" y="0"/>
                </a:lnTo>
                <a:lnTo>
                  <a:pt x="10968790" y="1350045"/>
                </a:lnTo>
                <a:lnTo>
                  <a:pt x="0" y="13500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 rot="-5400000">
            <a:off x="4124392" y="6892433"/>
            <a:ext cx="4629121" cy="6224978"/>
            <a:chOff x="0" y="0"/>
            <a:chExt cx="6172162" cy="8299971"/>
          </a:xfrm>
        </p:grpSpPr>
        <p:sp>
          <p:nvSpPr>
            <p:cNvPr id="8" name="Freeform 8"/>
            <p:cNvSpPr/>
            <p:nvPr/>
          </p:nvSpPr>
          <p:spPr>
            <a:xfrm flipH="1">
              <a:off x="0" y="0"/>
              <a:ext cx="6172200" cy="8299958"/>
            </a:xfrm>
            <a:custGeom>
              <a:avLst/>
              <a:gdLst/>
              <a:ahLst/>
              <a:cxnLst/>
              <a:rect l="l" t="t" r="r" b="b"/>
              <a:pathLst>
                <a:path w="6172200" h="8299958">
                  <a:moveTo>
                    <a:pt x="6172200" y="0"/>
                  </a:moveTo>
                  <a:lnTo>
                    <a:pt x="0" y="0"/>
                  </a:lnTo>
                  <a:lnTo>
                    <a:pt x="0" y="8299958"/>
                  </a:lnTo>
                  <a:lnTo>
                    <a:pt x="6172200" y="8299958"/>
                  </a:lnTo>
                  <a:lnTo>
                    <a:pt x="6172200" y="0"/>
                  </a:lnTo>
                  <a:close/>
                </a:path>
              </a:pathLst>
            </a:custGeom>
            <a:blipFill>
              <a:blip r:embed="rId6"/>
              <a:stretch>
                <a:fillRect t="-48" b="-48"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16497052" y="2765546"/>
            <a:ext cx="6119651" cy="6119651"/>
          </a:xfrm>
          <a:custGeom>
            <a:avLst/>
            <a:gdLst/>
            <a:ahLst/>
            <a:cxnLst/>
            <a:rect l="l" t="t" r="r" b="b"/>
            <a:pathLst>
              <a:path w="6119651" h="6119651">
                <a:moveTo>
                  <a:pt x="0" y="0"/>
                </a:moveTo>
                <a:lnTo>
                  <a:pt x="6119651" y="0"/>
                </a:lnTo>
                <a:lnTo>
                  <a:pt x="6119651" y="6119650"/>
                </a:lnTo>
                <a:lnTo>
                  <a:pt x="0" y="6119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08962" y="373609"/>
            <a:ext cx="5601329" cy="933145"/>
          </a:xfrm>
          <a:custGeom>
            <a:avLst/>
            <a:gdLst/>
            <a:ahLst/>
            <a:cxnLst/>
            <a:rect l="l" t="t" r="r" b="b"/>
            <a:pathLst>
              <a:path w="5601329" h="933145">
                <a:moveTo>
                  <a:pt x="0" y="0"/>
                </a:moveTo>
                <a:lnTo>
                  <a:pt x="5601329" y="0"/>
                </a:lnTo>
                <a:lnTo>
                  <a:pt x="5601329" y="933145"/>
                </a:lnTo>
                <a:lnTo>
                  <a:pt x="0" y="9331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434340" y="559594"/>
            <a:ext cx="1924012" cy="561175"/>
            <a:chOff x="0" y="0"/>
            <a:chExt cx="2565349" cy="7482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565400" cy="748284"/>
            </a:xfrm>
            <a:custGeom>
              <a:avLst/>
              <a:gdLst/>
              <a:ahLst/>
              <a:cxnLst/>
              <a:rect l="l" t="t" r="r" b="b"/>
              <a:pathLst>
                <a:path w="2565400" h="748284">
                  <a:moveTo>
                    <a:pt x="0" y="0"/>
                  </a:moveTo>
                  <a:lnTo>
                    <a:pt x="2565400" y="0"/>
                  </a:lnTo>
                  <a:lnTo>
                    <a:pt x="2565400" y="748284"/>
                  </a:lnTo>
                  <a:lnTo>
                    <a:pt x="0" y="7482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64" r="1" b="-57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2354170" y="594836"/>
            <a:ext cx="881062" cy="469535"/>
            <a:chOff x="0" y="0"/>
            <a:chExt cx="1174750" cy="6260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74750" cy="625983"/>
            </a:xfrm>
            <a:custGeom>
              <a:avLst/>
              <a:gdLst/>
              <a:ahLst/>
              <a:cxnLst/>
              <a:rect l="l" t="t" r="r" b="b"/>
              <a:pathLst>
                <a:path w="1174750" h="625983">
                  <a:moveTo>
                    <a:pt x="0" y="0"/>
                  </a:moveTo>
                  <a:lnTo>
                    <a:pt x="1174750" y="0"/>
                  </a:lnTo>
                  <a:lnTo>
                    <a:pt x="1174750" y="625983"/>
                  </a:lnTo>
                  <a:lnTo>
                    <a:pt x="0" y="625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25" r="-24" b="-10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5032143" y="469830"/>
            <a:ext cx="739102" cy="719528"/>
            <a:chOff x="0" y="0"/>
            <a:chExt cx="985469" cy="95937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85520" cy="959358"/>
            </a:xfrm>
            <a:custGeom>
              <a:avLst/>
              <a:gdLst/>
              <a:ahLst/>
              <a:cxnLst/>
              <a:rect l="l" t="t" r="r" b="b"/>
              <a:pathLst>
                <a:path w="985520" h="959358">
                  <a:moveTo>
                    <a:pt x="0" y="0"/>
                  </a:moveTo>
                  <a:lnTo>
                    <a:pt x="985520" y="0"/>
                  </a:lnTo>
                  <a:lnTo>
                    <a:pt x="985520" y="959358"/>
                  </a:lnTo>
                  <a:lnTo>
                    <a:pt x="0" y="959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92" r="-88" b="-1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4233891" y="529285"/>
            <a:ext cx="725805" cy="621773"/>
            <a:chOff x="0" y="0"/>
            <a:chExt cx="967740" cy="82903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67740" cy="829056"/>
            </a:xfrm>
            <a:custGeom>
              <a:avLst/>
              <a:gdLst/>
              <a:ahLst/>
              <a:cxnLst/>
              <a:rect l="l" t="t" r="r" b="b"/>
              <a:pathLst>
                <a:path w="967740" h="829056">
                  <a:moveTo>
                    <a:pt x="0" y="0"/>
                  </a:moveTo>
                  <a:lnTo>
                    <a:pt x="967740" y="0"/>
                  </a:lnTo>
                  <a:lnTo>
                    <a:pt x="967740" y="829056"/>
                  </a:lnTo>
                  <a:lnTo>
                    <a:pt x="0" y="829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98" b="-93"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>
            <a:off x="-1736598" y="840181"/>
            <a:ext cx="3473186" cy="6745529"/>
            <a:chOff x="0" y="0"/>
            <a:chExt cx="4630915" cy="899403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630928" cy="8994013"/>
            </a:xfrm>
            <a:custGeom>
              <a:avLst/>
              <a:gdLst/>
              <a:ahLst/>
              <a:cxnLst/>
              <a:rect l="l" t="t" r="r" b="b"/>
              <a:pathLst>
                <a:path w="4630928" h="8994013">
                  <a:moveTo>
                    <a:pt x="0" y="0"/>
                  </a:moveTo>
                  <a:lnTo>
                    <a:pt x="4630928" y="0"/>
                  </a:lnTo>
                  <a:lnTo>
                    <a:pt x="4630928" y="8994013"/>
                  </a:lnTo>
                  <a:lnTo>
                    <a:pt x="0" y="899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47108" r="-47108"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16551402" y="3259388"/>
            <a:ext cx="3473186" cy="6745529"/>
            <a:chOff x="0" y="0"/>
            <a:chExt cx="4630915" cy="899403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630928" cy="8994013"/>
            </a:xfrm>
            <a:custGeom>
              <a:avLst/>
              <a:gdLst/>
              <a:ahLst/>
              <a:cxnLst/>
              <a:rect l="l" t="t" r="r" b="b"/>
              <a:pathLst>
                <a:path w="4630928" h="8994013">
                  <a:moveTo>
                    <a:pt x="0" y="0"/>
                  </a:moveTo>
                  <a:lnTo>
                    <a:pt x="4630928" y="0"/>
                  </a:lnTo>
                  <a:lnTo>
                    <a:pt x="4630928" y="8994013"/>
                  </a:lnTo>
                  <a:lnTo>
                    <a:pt x="0" y="899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47108" r="-47108"/>
              </a:stretch>
            </a:blipFill>
          </p:spPr>
        </p:sp>
      </p:grpSp>
      <p:grpSp>
        <p:nvGrpSpPr>
          <p:cNvPr id="23" name="Group 23"/>
          <p:cNvGrpSpPr/>
          <p:nvPr/>
        </p:nvGrpSpPr>
        <p:grpSpPr>
          <a:xfrm>
            <a:off x="3326663" y="416881"/>
            <a:ext cx="809930" cy="368513"/>
            <a:chOff x="0" y="0"/>
            <a:chExt cx="1079906" cy="49135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79881" cy="491363"/>
            </a:xfrm>
            <a:custGeom>
              <a:avLst/>
              <a:gdLst/>
              <a:ahLst/>
              <a:cxnLst/>
              <a:rect l="l" t="t" r="r" b="b"/>
              <a:pathLst>
                <a:path w="1079881" h="491363">
                  <a:moveTo>
                    <a:pt x="0" y="0"/>
                  </a:moveTo>
                  <a:lnTo>
                    <a:pt x="1079881" y="0"/>
                  </a:lnTo>
                  <a:lnTo>
                    <a:pt x="1079881" y="491363"/>
                  </a:lnTo>
                  <a:lnTo>
                    <a:pt x="0" y="491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t="-23261" r="-2" b="-23256"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3335398" y="779574"/>
            <a:ext cx="853650" cy="36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8"/>
              </a:lnSpc>
            </a:pPr>
            <a:r>
              <a:rPr lang="en-US" sz="2353" b="1">
                <a:solidFill>
                  <a:srgbClr val="34830D"/>
                </a:solidFill>
                <a:latin typeface="Arial Bold"/>
                <a:ea typeface="Arial Bold"/>
                <a:cs typeface="Arial Bold"/>
                <a:sym typeface="Arial Bold"/>
              </a:rPr>
              <a:t>PEHR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343275" y="785403"/>
            <a:ext cx="853650" cy="49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"/>
              </a:lnSpc>
            </a:pPr>
            <a:r>
              <a:rPr lang="en-US" sz="334" b="1">
                <a:solidFill>
                  <a:srgbClr val="FF1616"/>
                </a:solidFill>
                <a:latin typeface="Arial Bold"/>
                <a:ea typeface="Arial Bold"/>
                <a:cs typeface="Arial Bold"/>
                <a:sym typeface="Arial Bold"/>
              </a:rPr>
              <a:t>UNIVERSITAS PENDIDIKAN INDONESIA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349000" y="1068972"/>
            <a:ext cx="884920" cy="137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9"/>
              </a:lnSpc>
            </a:pPr>
            <a:r>
              <a:rPr lang="en-US" sz="706" b="1">
                <a:solidFill>
                  <a:srgbClr val="008037"/>
                </a:solidFill>
                <a:latin typeface="Livvic Bold"/>
                <a:ea typeface="Livvic Bold"/>
                <a:cs typeface="Livvic Bold"/>
                <a:sym typeface="Livvic Bold"/>
              </a:rPr>
              <a:t>STUDY PROGRAM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319072" y="1163250"/>
            <a:ext cx="843972" cy="73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3"/>
              </a:lnSpc>
            </a:pPr>
            <a:r>
              <a:rPr lang="en-US" sz="35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Faculty of Sport Education and Health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335426" y="1054046"/>
            <a:ext cx="933745" cy="62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"/>
              </a:lnSpc>
            </a:pPr>
            <a:r>
              <a:rPr lang="en-US" sz="355" b="1" i="1">
                <a:solidFill>
                  <a:srgbClr val="FF1616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Physical Education, Health, and Recreation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666210" y="3300052"/>
            <a:ext cx="10955580" cy="2923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65"/>
              </a:lnSpc>
            </a:pPr>
            <a:r>
              <a:rPr lang="en-US" sz="4281" spc="-162">
                <a:solidFill>
                  <a:srgbClr val="0B2957"/>
                </a:solidFill>
                <a:latin typeface="Open Sauce"/>
                <a:ea typeface="Open Sauce"/>
                <a:cs typeface="Open Sauce"/>
                <a:sym typeface="Open Sauce"/>
              </a:rPr>
              <a:t>This study concluded that imagery training has a significant effect on improving breaststroke ability and self-confidence in children aged 5–7 years.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040261" y="-926659"/>
            <a:ext cx="4870342" cy="5006892"/>
            <a:chOff x="0" y="0"/>
            <a:chExt cx="6493789" cy="66758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93764" cy="6675882"/>
            </a:xfrm>
            <a:custGeom>
              <a:avLst/>
              <a:gdLst/>
              <a:ahLst/>
              <a:cxnLst/>
              <a:rect l="l" t="t" r="r" b="b"/>
              <a:pathLst>
                <a:path w="6493764" h="6675882">
                  <a:moveTo>
                    <a:pt x="0" y="0"/>
                  </a:moveTo>
                  <a:lnTo>
                    <a:pt x="6493764" y="0"/>
                  </a:lnTo>
                  <a:lnTo>
                    <a:pt x="6493764" y="6675882"/>
                  </a:lnTo>
                  <a:lnTo>
                    <a:pt x="0" y="6675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6" b="-25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-389849" y="7477582"/>
            <a:ext cx="5033943" cy="3764556"/>
          </a:xfrm>
          <a:custGeom>
            <a:avLst/>
            <a:gdLst/>
            <a:ahLst/>
            <a:cxnLst/>
            <a:rect l="l" t="t" r="r" b="b"/>
            <a:pathLst>
              <a:path w="5033943" h="3764556">
                <a:moveTo>
                  <a:pt x="0" y="0"/>
                </a:moveTo>
                <a:lnTo>
                  <a:pt x="5033944" y="0"/>
                </a:lnTo>
                <a:lnTo>
                  <a:pt x="5033944" y="3764556"/>
                </a:lnTo>
                <a:lnTo>
                  <a:pt x="0" y="37645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676645" y="2896886"/>
            <a:ext cx="13249763" cy="3184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763"/>
              </a:lnSpc>
            </a:pPr>
            <a:r>
              <a:rPr lang="en-US" sz="19517" b="1">
                <a:solidFill>
                  <a:srgbClr val="0B2957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THANK YOU </a:t>
            </a:r>
          </a:p>
        </p:txBody>
      </p:sp>
      <p:sp>
        <p:nvSpPr>
          <p:cNvPr id="6" name="Freeform 6"/>
          <p:cNvSpPr/>
          <p:nvPr/>
        </p:nvSpPr>
        <p:spPr>
          <a:xfrm>
            <a:off x="7927219" y="9547393"/>
            <a:ext cx="10968790" cy="1350045"/>
          </a:xfrm>
          <a:custGeom>
            <a:avLst/>
            <a:gdLst/>
            <a:ahLst/>
            <a:cxnLst/>
            <a:rect l="l" t="t" r="r" b="b"/>
            <a:pathLst>
              <a:path w="10968790" h="1350045">
                <a:moveTo>
                  <a:pt x="0" y="0"/>
                </a:moveTo>
                <a:lnTo>
                  <a:pt x="10968790" y="0"/>
                </a:lnTo>
                <a:lnTo>
                  <a:pt x="10968790" y="1350045"/>
                </a:lnTo>
                <a:lnTo>
                  <a:pt x="0" y="13500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 rot="-5400000">
            <a:off x="4124392" y="6892433"/>
            <a:ext cx="4629121" cy="6224978"/>
            <a:chOff x="0" y="0"/>
            <a:chExt cx="6172162" cy="8299971"/>
          </a:xfrm>
        </p:grpSpPr>
        <p:sp>
          <p:nvSpPr>
            <p:cNvPr id="8" name="Freeform 8"/>
            <p:cNvSpPr/>
            <p:nvPr/>
          </p:nvSpPr>
          <p:spPr>
            <a:xfrm flipH="1">
              <a:off x="0" y="0"/>
              <a:ext cx="6172200" cy="8299958"/>
            </a:xfrm>
            <a:custGeom>
              <a:avLst/>
              <a:gdLst/>
              <a:ahLst/>
              <a:cxnLst/>
              <a:rect l="l" t="t" r="r" b="b"/>
              <a:pathLst>
                <a:path w="6172200" h="8299958">
                  <a:moveTo>
                    <a:pt x="6172200" y="0"/>
                  </a:moveTo>
                  <a:lnTo>
                    <a:pt x="0" y="0"/>
                  </a:lnTo>
                  <a:lnTo>
                    <a:pt x="0" y="8299958"/>
                  </a:lnTo>
                  <a:lnTo>
                    <a:pt x="6172200" y="8299958"/>
                  </a:lnTo>
                  <a:lnTo>
                    <a:pt x="6172200" y="0"/>
                  </a:lnTo>
                  <a:close/>
                </a:path>
              </a:pathLst>
            </a:custGeom>
            <a:blipFill>
              <a:blip r:embed="rId6"/>
              <a:stretch>
                <a:fillRect t="-48" b="-48"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>
            <a:off x="16497052" y="2765546"/>
            <a:ext cx="6119651" cy="6119651"/>
          </a:xfrm>
          <a:custGeom>
            <a:avLst/>
            <a:gdLst/>
            <a:ahLst/>
            <a:cxnLst/>
            <a:rect l="l" t="t" r="r" b="b"/>
            <a:pathLst>
              <a:path w="6119651" h="6119651">
                <a:moveTo>
                  <a:pt x="0" y="0"/>
                </a:moveTo>
                <a:lnTo>
                  <a:pt x="6119651" y="0"/>
                </a:lnTo>
                <a:lnTo>
                  <a:pt x="6119651" y="6119650"/>
                </a:lnTo>
                <a:lnTo>
                  <a:pt x="0" y="6119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08962" y="373609"/>
            <a:ext cx="5601329" cy="933145"/>
          </a:xfrm>
          <a:custGeom>
            <a:avLst/>
            <a:gdLst/>
            <a:ahLst/>
            <a:cxnLst/>
            <a:rect l="l" t="t" r="r" b="b"/>
            <a:pathLst>
              <a:path w="5601329" h="933145">
                <a:moveTo>
                  <a:pt x="0" y="0"/>
                </a:moveTo>
                <a:lnTo>
                  <a:pt x="5601329" y="0"/>
                </a:lnTo>
                <a:lnTo>
                  <a:pt x="5601329" y="933145"/>
                </a:lnTo>
                <a:lnTo>
                  <a:pt x="0" y="9331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434340" y="559594"/>
            <a:ext cx="1924012" cy="561175"/>
            <a:chOff x="0" y="0"/>
            <a:chExt cx="2565349" cy="7482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565400" cy="748284"/>
            </a:xfrm>
            <a:custGeom>
              <a:avLst/>
              <a:gdLst/>
              <a:ahLst/>
              <a:cxnLst/>
              <a:rect l="l" t="t" r="r" b="b"/>
              <a:pathLst>
                <a:path w="2565400" h="748284">
                  <a:moveTo>
                    <a:pt x="0" y="0"/>
                  </a:moveTo>
                  <a:lnTo>
                    <a:pt x="2565400" y="0"/>
                  </a:lnTo>
                  <a:lnTo>
                    <a:pt x="2565400" y="748284"/>
                  </a:lnTo>
                  <a:lnTo>
                    <a:pt x="0" y="7482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64" r="1" b="-57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2354170" y="594836"/>
            <a:ext cx="881062" cy="469535"/>
            <a:chOff x="0" y="0"/>
            <a:chExt cx="1174750" cy="6260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74750" cy="625983"/>
            </a:xfrm>
            <a:custGeom>
              <a:avLst/>
              <a:gdLst/>
              <a:ahLst/>
              <a:cxnLst/>
              <a:rect l="l" t="t" r="r" b="b"/>
              <a:pathLst>
                <a:path w="1174750" h="625983">
                  <a:moveTo>
                    <a:pt x="0" y="0"/>
                  </a:moveTo>
                  <a:lnTo>
                    <a:pt x="1174750" y="0"/>
                  </a:lnTo>
                  <a:lnTo>
                    <a:pt x="1174750" y="625983"/>
                  </a:lnTo>
                  <a:lnTo>
                    <a:pt x="0" y="6259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25" r="-24" b="-10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5032143" y="469830"/>
            <a:ext cx="739102" cy="719528"/>
            <a:chOff x="0" y="0"/>
            <a:chExt cx="985469" cy="95937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85520" cy="959358"/>
            </a:xfrm>
            <a:custGeom>
              <a:avLst/>
              <a:gdLst/>
              <a:ahLst/>
              <a:cxnLst/>
              <a:rect l="l" t="t" r="r" b="b"/>
              <a:pathLst>
                <a:path w="985520" h="959358">
                  <a:moveTo>
                    <a:pt x="0" y="0"/>
                  </a:moveTo>
                  <a:lnTo>
                    <a:pt x="985520" y="0"/>
                  </a:lnTo>
                  <a:lnTo>
                    <a:pt x="985520" y="959358"/>
                  </a:lnTo>
                  <a:lnTo>
                    <a:pt x="0" y="959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92" r="-88" b="-1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4233891" y="529285"/>
            <a:ext cx="725805" cy="621773"/>
            <a:chOff x="0" y="0"/>
            <a:chExt cx="967740" cy="82903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67740" cy="829056"/>
            </a:xfrm>
            <a:custGeom>
              <a:avLst/>
              <a:gdLst/>
              <a:ahLst/>
              <a:cxnLst/>
              <a:rect l="l" t="t" r="r" b="b"/>
              <a:pathLst>
                <a:path w="967740" h="829056">
                  <a:moveTo>
                    <a:pt x="0" y="0"/>
                  </a:moveTo>
                  <a:lnTo>
                    <a:pt x="967740" y="0"/>
                  </a:lnTo>
                  <a:lnTo>
                    <a:pt x="967740" y="829056"/>
                  </a:lnTo>
                  <a:lnTo>
                    <a:pt x="0" y="829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98" b="-93"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>
            <a:off x="-1736598" y="840181"/>
            <a:ext cx="3473186" cy="6745529"/>
            <a:chOff x="0" y="0"/>
            <a:chExt cx="4630915" cy="899403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630928" cy="8994013"/>
            </a:xfrm>
            <a:custGeom>
              <a:avLst/>
              <a:gdLst/>
              <a:ahLst/>
              <a:cxnLst/>
              <a:rect l="l" t="t" r="r" b="b"/>
              <a:pathLst>
                <a:path w="4630928" h="8994013">
                  <a:moveTo>
                    <a:pt x="0" y="0"/>
                  </a:moveTo>
                  <a:lnTo>
                    <a:pt x="4630928" y="0"/>
                  </a:lnTo>
                  <a:lnTo>
                    <a:pt x="4630928" y="8994013"/>
                  </a:lnTo>
                  <a:lnTo>
                    <a:pt x="0" y="899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47108" r="-47108"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16551402" y="3259388"/>
            <a:ext cx="3473186" cy="6745529"/>
            <a:chOff x="0" y="0"/>
            <a:chExt cx="4630915" cy="899403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630928" cy="8994013"/>
            </a:xfrm>
            <a:custGeom>
              <a:avLst/>
              <a:gdLst/>
              <a:ahLst/>
              <a:cxnLst/>
              <a:rect l="l" t="t" r="r" b="b"/>
              <a:pathLst>
                <a:path w="4630928" h="8994013">
                  <a:moveTo>
                    <a:pt x="0" y="0"/>
                  </a:moveTo>
                  <a:lnTo>
                    <a:pt x="4630928" y="0"/>
                  </a:lnTo>
                  <a:lnTo>
                    <a:pt x="4630928" y="8994013"/>
                  </a:lnTo>
                  <a:lnTo>
                    <a:pt x="0" y="899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47108" r="-47108"/>
              </a:stretch>
            </a:blipFill>
          </p:spPr>
        </p:sp>
      </p:grpSp>
      <p:grpSp>
        <p:nvGrpSpPr>
          <p:cNvPr id="23" name="Group 23"/>
          <p:cNvGrpSpPr/>
          <p:nvPr/>
        </p:nvGrpSpPr>
        <p:grpSpPr>
          <a:xfrm>
            <a:off x="3326663" y="416881"/>
            <a:ext cx="809930" cy="368513"/>
            <a:chOff x="0" y="0"/>
            <a:chExt cx="1079906" cy="49135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79881" cy="491363"/>
            </a:xfrm>
            <a:custGeom>
              <a:avLst/>
              <a:gdLst/>
              <a:ahLst/>
              <a:cxnLst/>
              <a:rect l="l" t="t" r="r" b="b"/>
              <a:pathLst>
                <a:path w="1079881" h="491363">
                  <a:moveTo>
                    <a:pt x="0" y="0"/>
                  </a:moveTo>
                  <a:lnTo>
                    <a:pt x="1079881" y="0"/>
                  </a:lnTo>
                  <a:lnTo>
                    <a:pt x="1079881" y="491363"/>
                  </a:lnTo>
                  <a:lnTo>
                    <a:pt x="0" y="4913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t="-23261" r="-2" b="-23256"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3335398" y="779574"/>
            <a:ext cx="853650" cy="36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8"/>
              </a:lnSpc>
            </a:pPr>
            <a:r>
              <a:rPr lang="en-US" sz="2353" b="1">
                <a:solidFill>
                  <a:srgbClr val="34830D"/>
                </a:solidFill>
                <a:latin typeface="Arial Bold"/>
                <a:ea typeface="Arial Bold"/>
                <a:cs typeface="Arial Bold"/>
                <a:sym typeface="Arial Bold"/>
              </a:rPr>
              <a:t>PEHR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343275" y="785403"/>
            <a:ext cx="853650" cy="49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"/>
              </a:lnSpc>
            </a:pPr>
            <a:r>
              <a:rPr lang="en-US" sz="334" b="1">
                <a:solidFill>
                  <a:srgbClr val="FF1616"/>
                </a:solidFill>
                <a:latin typeface="Arial Bold"/>
                <a:ea typeface="Arial Bold"/>
                <a:cs typeface="Arial Bold"/>
                <a:sym typeface="Arial Bold"/>
              </a:rPr>
              <a:t>UNIVERSITAS PENDIDIKAN INDONESIA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349000" y="1068972"/>
            <a:ext cx="884920" cy="137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9"/>
              </a:lnSpc>
            </a:pPr>
            <a:r>
              <a:rPr lang="en-US" sz="706" b="1">
                <a:solidFill>
                  <a:srgbClr val="008037"/>
                </a:solidFill>
                <a:latin typeface="Livvic Bold"/>
                <a:ea typeface="Livvic Bold"/>
                <a:cs typeface="Livvic Bold"/>
                <a:sym typeface="Livvic Bold"/>
              </a:rPr>
              <a:t>STUDY PROGRAM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319072" y="1163250"/>
            <a:ext cx="843972" cy="73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3"/>
              </a:lnSpc>
            </a:pPr>
            <a:r>
              <a:rPr lang="en-US" sz="35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Faculty of Sport Education and Health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335426" y="1054046"/>
            <a:ext cx="933745" cy="62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"/>
              </a:lnSpc>
            </a:pPr>
            <a:r>
              <a:rPr lang="en-US" sz="355" b="1" i="1">
                <a:solidFill>
                  <a:srgbClr val="FF1616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Physical Education, Health, and Recreation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352</Words>
  <Application>Microsoft Macintosh PowerPoint</Application>
  <PresentationFormat>Custom</PresentationFormat>
  <Paragraphs>66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Barlow Condensed Bold</vt:lpstr>
      <vt:lpstr>Arial Bold</vt:lpstr>
      <vt:lpstr>Fira Sans Bold</vt:lpstr>
      <vt:lpstr>Calibri</vt:lpstr>
      <vt:lpstr>Open Sauce</vt:lpstr>
      <vt:lpstr>Livvic Bold</vt:lpstr>
      <vt:lpstr>Arial Bold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5th ISPESH 2025 (1).pptx</dc:title>
  <cp:lastModifiedBy>amam amam</cp:lastModifiedBy>
  <cp:revision>2</cp:revision>
  <dcterms:created xsi:type="dcterms:W3CDTF">2006-08-16T00:00:00Z</dcterms:created>
  <dcterms:modified xsi:type="dcterms:W3CDTF">2026-07-22T15:00:01Z</dcterms:modified>
  <dc:identifier>DAHP6EuEXTc</dc:identifier>
</cp:coreProperties>
</file>