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5" r:id="rId3"/>
    <p:sldId id="259" r:id="rId4"/>
    <p:sldId id="264" r:id="rId5"/>
    <p:sldId id="260" r:id="rId6"/>
    <p:sldId id="261" r:id="rId7"/>
    <p:sldId id="262" r:id="rId8"/>
    <p:sldId id="266" r:id="rId9"/>
    <p:sldId id="267" r:id="rId10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660" y="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7998" y="10286999"/>
                </a:moveTo>
                <a:lnTo>
                  <a:pt x="0" y="10286999"/>
                </a:lnTo>
                <a:lnTo>
                  <a:pt x="0" y="0"/>
                </a:lnTo>
                <a:lnTo>
                  <a:pt x="18287998" y="0"/>
                </a:lnTo>
                <a:lnTo>
                  <a:pt x="18287998" y="10286999"/>
                </a:lnTo>
                <a:close/>
              </a:path>
            </a:pathLst>
          </a:custGeom>
          <a:solidFill>
            <a:srgbClr val="F4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5634691" cy="4540174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308965" y="373605"/>
            <a:ext cx="5601335" cy="933450"/>
          </a:xfrm>
          <a:custGeom>
            <a:avLst/>
            <a:gdLst/>
            <a:ahLst/>
            <a:cxnLst/>
            <a:rect l="l" t="t" r="r" b="b"/>
            <a:pathLst>
              <a:path w="5601335" h="933450">
                <a:moveTo>
                  <a:pt x="5134756" y="933145"/>
                </a:moveTo>
                <a:lnTo>
                  <a:pt x="466572" y="933145"/>
                </a:lnTo>
                <a:lnTo>
                  <a:pt x="418868" y="930736"/>
                </a:lnTo>
                <a:lnTo>
                  <a:pt x="372541" y="923666"/>
                </a:lnTo>
                <a:lnTo>
                  <a:pt x="327828" y="912169"/>
                </a:lnTo>
                <a:lnTo>
                  <a:pt x="284961" y="896479"/>
                </a:lnTo>
                <a:lnTo>
                  <a:pt x="244176" y="876832"/>
                </a:lnTo>
                <a:lnTo>
                  <a:pt x="205707" y="853462"/>
                </a:lnTo>
                <a:lnTo>
                  <a:pt x="169789" y="826602"/>
                </a:lnTo>
                <a:lnTo>
                  <a:pt x="136655" y="796489"/>
                </a:lnTo>
                <a:lnTo>
                  <a:pt x="106542" y="763356"/>
                </a:lnTo>
                <a:lnTo>
                  <a:pt x="79683" y="727437"/>
                </a:lnTo>
                <a:lnTo>
                  <a:pt x="56312" y="688968"/>
                </a:lnTo>
                <a:lnTo>
                  <a:pt x="36665" y="648183"/>
                </a:lnTo>
                <a:lnTo>
                  <a:pt x="20976" y="605317"/>
                </a:lnTo>
                <a:lnTo>
                  <a:pt x="9479" y="560603"/>
                </a:lnTo>
                <a:lnTo>
                  <a:pt x="2408" y="514277"/>
                </a:lnTo>
                <a:lnTo>
                  <a:pt x="0" y="466572"/>
                </a:lnTo>
                <a:lnTo>
                  <a:pt x="2408" y="418868"/>
                </a:lnTo>
                <a:lnTo>
                  <a:pt x="9479" y="372541"/>
                </a:lnTo>
                <a:lnTo>
                  <a:pt x="20976" y="327828"/>
                </a:lnTo>
                <a:lnTo>
                  <a:pt x="36665" y="284961"/>
                </a:lnTo>
                <a:lnTo>
                  <a:pt x="56312" y="244176"/>
                </a:lnTo>
                <a:lnTo>
                  <a:pt x="79683" y="205707"/>
                </a:lnTo>
                <a:lnTo>
                  <a:pt x="106542" y="169789"/>
                </a:lnTo>
                <a:lnTo>
                  <a:pt x="136655" y="136655"/>
                </a:lnTo>
                <a:lnTo>
                  <a:pt x="169789" y="106542"/>
                </a:lnTo>
                <a:lnTo>
                  <a:pt x="205707" y="79683"/>
                </a:lnTo>
                <a:lnTo>
                  <a:pt x="244176" y="56312"/>
                </a:lnTo>
                <a:lnTo>
                  <a:pt x="284961" y="36665"/>
                </a:lnTo>
                <a:lnTo>
                  <a:pt x="327828" y="20976"/>
                </a:lnTo>
                <a:lnTo>
                  <a:pt x="372541" y="9479"/>
                </a:lnTo>
                <a:lnTo>
                  <a:pt x="418868" y="2408"/>
                </a:lnTo>
                <a:lnTo>
                  <a:pt x="466572" y="0"/>
                </a:lnTo>
                <a:lnTo>
                  <a:pt x="5134756" y="0"/>
                </a:lnTo>
                <a:lnTo>
                  <a:pt x="5182461" y="2408"/>
                </a:lnTo>
                <a:lnTo>
                  <a:pt x="5228787" y="9479"/>
                </a:lnTo>
                <a:lnTo>
                  <a:pt x="5273501" y="20976"/>
                </a:lnTo>
                <a:lnTo>
                  <a:pt x="5316367" y="36665"/>
                </a:lnTo>
                <a:lnTo>
                  <a:pt x="5357152" y="56312"/>
                </a:lnTo>
                <a:lnTo>
                  <a:pt x="5395621" y="79683"/>
                </a:lnTo>
                <a:lnTo>
                  <a:pt x="5431540" y="106542"/>
                </a:lnTo>
                <a:lnTo>
                  <a:pt x="5464673" y="136655"/>
                </a:lnTo>
                <a:lnTo>
                  <a:pt x="5494786" y="169789"/>
                </a:lnTo>
                <a:lnTo>
                  <a:pt x="5521646" y="205707"/>
                </a:lnTo>
                <a:lnTo>
                  <a:pt x="5545016" y="244176"/>
                </a:lnTo>
                <a:lnTo>
                  <a:pt x="5564663" y="284961"/>
                </a:lnTo>
                <a:lnTo>
                  <a:pt x="5580353" y="327828"/>
                </a:lnTo>
                <a:lnTo>
                  <a:pt x="5591850" y="372541"/>
                </a:lnTo>
                <a:lnTo>
                  <a:pt x="5598920" y="418868"/>
                </a:lnTo>
                <a:lnTo>
                  <a:pt x="5601329" y="466572"/>
                </a:lnTo>
                <a:lnTo>
                  <a:pt x="5598920" y="514277"/>
                </a:lnTo>
                <a:lnTo>
                  <a:pt x="5591850" y="560603"/>
                </a:lnTo>
                <a:lnTo>
                  <a:pt x="5580353" y="605317"/>
                </a:lnTo>
                <a:lnTo>
                  <a:pt x="5564663" y="648183"/>
                </a:lnTo>
                <a:lnTo>
                  <a:pt x="5545016" y="688968"/>
                </a:lnTo>
                <a:lnTo>
                  <a:pt x="5521646" y="727437"/>
                </a:lnTo>
                <a:lnTo>
                  <a:pt x="5494786" y="763356"/>
                </a:lnTo>
                <a:lnTo>
                  <a:pt x="5464673" y="796489"/>
                </a:lnTo>
                <a:lnTo>
                  <a:pt x="5431540" y="826602"/>
                </a:lnTo>
                <a:lnTo>
                  <a:pt x="5395621" y="853462"/>
                </a:lnTo>
                <a:lnTo>
                  <a:pt x="5357152" y="876832"/>
                </a:lnTo>
                <a:lnTo>
                  <a:pt x="5316367" y="896479"/>
                </a:lnTo>
                <a:lnTo>
                  <a:pt x="5273501" y="912169"/>
                </a:lnTo>
                <a:lnTo>
                  <a:pt x="5228787" y="923666"/>
                </a:lnTo>
                <a:lnTo>
                  <a:pt x="5182461" y="930736"/>
                </a:lnTo>
                <a:lnTo>
                  <a:pt x="5134756" y="9331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34343" y="559592"/>
            <a:ext cx="1923467" cy="56188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354169" y="594832"/>
            <a:ext cx="880718" cy="470413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032140" y="469834"/>
            <a:ext cx="739594" cy="718686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233886" y="529289"/>
            <a:ext cx="726527" cy="621990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326662" y="416884"/>
            <a:ext cx="810156" cy="36849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4400" y="411480"/>
            <a:ext cx="16459200" cy="164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>
              <a:latin typeface="Times New Roman"/>
              <a:cs typeface="Times New Roman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004844"/>
            <a:ext cx="8880991" cy="2282155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2116000" y="3444864"/>
            <a:ext cx="13800000" cy="4573263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 marR="5080" algn="ctr">
              <a:lnSpc>
                <a:spcPct val="106000"/>
              </a:lnSpc>
              <a:spcBef>
                <a:spcPts val="100"/>
              </a:spcBef>
            </a:pPr>
            <a:r>
              <a:rPr sz="4000" b="1" spc="-40" dirty="0">
                <a:solidFill>
                  <a:schemeClr val="tx1"/>
                </a:solidFill>
                <a:latin typeface="Imprint MT Shadow" panose="04020605060303030202" pitchFamily="82" charset="0"/>
                <a:ea typeface="Cambria" panose="02040503050406030204" pitchFamily="18" charset="0"/>
                <a:cs typeface="Trebuchet MS"/>
              </a:rPr>
              <a:t>THE RELATIONSHIP BETWEEN SELF-CONFIDENCE AND STUDENTS TRAINING INTEREST IN BADMINTON EXTRACURRICULAR ACTIVITIES AT SMP PRIMA CENDEKIA ISLAMI</a:t>
            </a:r>
            <a:endParaRPr sz="4000" dirty="0">
              <a:solidFill>
                <a:schemeClr val="tx1"/>
              </a:solidFill>
              <a:latin typeface="Imprint MT Shadow" panose="04020605060303030202" pitchFamily="82" charset="0"/>
              <a:ea typeface="Cambria" panose="02040503050406030204" pitchFamily="18" charset="0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16000" y="8544680"/>
            <a:ext cx="8000000" cy="130000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>
              <a:lnSpc>
                <a:spcPct val="115000"/>
              </a:lnSpc>
            </a:pPr>
            <a:r>
              <a:rPr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Imprint MT Shadow" panose="04020605060303030202" pitchFamily="82" charset="0"/>
                <a:cs typeface="Trebuchet MS"/>
              </a:rPr>
              <a:t>Bintang Herdiawan</a:t>
            </a:r>
          </a:p>
          <a:p>
            <a:pPr marL="12700">
              <a:lnSpc>
                <a:spcPct val="115000"/>
              </a:lnSpc>
            </a:pPr>
            <a:r>
              <a:rPr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Imprint MT Shadow" panose="04020605060303030202" pitchFamily="82" charset="0"/>
                <a:cs typeface="Trebuchet MS"/>
              </a:rPr>
              <a:t>Universitas Pendidikan Indonesia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7">
            <a:extLst>
              <a:ext uri="{FF2B5EF4-FFF2-40B4-BE49-F238E27FC236}">
                <a16:creationId xmlns:a16="http://schemas.microsoft.com/office/drawing/2014/main" id="{D53CDC1B-41D4-19E1-53D1-8F6A3786953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pic>
        <p:nvPicPr>
          <p:cNvPr id="5" name="object 10">
            <a:extLst>
              <a:ext uri="{FF2B5EF4-FFF2-40B4-BE49-F238E27FC236}">
                <a16:creationId xmlns:a16="http://schemas.microsoft.com/office/drawing/2014/main" id="{CC9D6C4E-7397-1601-2F76-0BF5509C207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004844"/>
            <a:ext cx="8880991" cy="2282155"/>
          </a:xfrm>
          <a:prstGeom prst="rect">
            <a:avLst/>
          </a:prstGeom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8F029FD8-9228-18FC-A826-46EE09C143BF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 dirty="0">
              <a:latin typeface="Times New Roman"/>
              <a:cs typeface="Times New Roman"/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8E9469BF-BE28-B90A-ACB4-E37B715AFE67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 dirty="0">
              <a:latin typeface="Times New Roman"/>
              <a:cs typeface="Times New Roman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B89C3616-3119-D464-5B58-7F20A138C291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 dirty="0">
              <a:latin typeface="Times New Roman"/>
              <a:cs typeface="Times New Roman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B5E542A3-57F1-9310-2019-69D1E872E809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 dirty="0">
              <a:latin typeface="Times New Roman"/>
              <a:cs typeface="Times New Roman"/>
            </a:endParaRPr>
          </a:p>
        </p:txBody>
      </p:sp>
      <p:sp>
        <p:nvSpPr>
          <p:cNvPr id="29" name="object 4">
            <a:extLst>
              <a:ext uri="{FF2B5EF4-FFF2-40B4-BE49-F238E27FC236}">
                <a16:creationId xmlns:a16="http://schemas.microsoft.com/office/drawing/2014/main" id="{C22BE059-A187-7B4E-D6F7-6B82931A2B67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 dirty="0">
              <a:latin typeface="Tahoma"/>
              <a:cs typeface="Tahoma"/>
            </a:endParaRPr>
          </a:p>
        </p:txBody>
      </p:sp>
      <p:sp>
        <p:nvSpPr>
          <p:cNvPr id="101" name="object heading"/>
          <p:cNvSpPr txBox="1"/>
          <p:nvPr/>
        </p:nvSpPr>
        <p:spPr>
          <a:xfrm>
            <a:off x="304800" y="8796773"/>
            <a:ext cx="13800000" cy="90000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400" b="1" spc="-20" dirty="0">
                <a:solidFill>
                  <a:schemeClr val="accent3">
                    <a:lumMod val="60000"/>
                    <a:lumOff val="40000"/>
                  </a:schemeClr>
                </a:solidFill>
                <a:latin typeface="Imprint MT Shadow" panose="04020605060303030202" pitchFamily="82" charset="0"/>
                <a:cs typeface="Trebuchet MS"/>
              </a:rPr>
              <a:t>INTRODUCTION</a:t>
            </a:r>
          </a:p>
        </p:txBody>
      </p:sp>
      <p:sp>
        <p:nvSpPr>
          <p:cNvPr id="102" name="object body"/>
          <p:cNvSpPr txBox="1"/>
          <p:nvPr/>
        </p:nvSpPr>
        <p:spPr>
          <a:xfrm>
            <a:off x="1980991" y="3058730"/>
            <a:ext cx="13800000" cy="314151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algn="just">
              <a:lnSpc>
                <a:spcPct val="118000"/>
              </a:lnSpc>
              <a:spcBef>
                <a:spcPts val="900"/>
              </a:spcBef>
            </a:pPr>
            <a:r>
              <a:rPr sz="28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	</a:t>
            </a:r>
            <a:r>
              <a:rPr sz="32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Physical education builds a healthy, active lifestyle through structured physical activity Badminton extracurricular programs are a popular channel for student development in Indonesia. Training success depends not only on physical skill but also on psychological factors — especially self-confidence. Confident students engage more actively; low confidence brings anxiety and reluctance to participate. Supportive teachers and peers strengthen both self-confidence and training interest. </a:t>
            </a:r>
          </a:p>
        </p:txBody>
      </p:sp>
    </p:spTree>
    <p:extLst>
      <p:ext uri="{BB962C8B-B14F-4D97-AF65-F5344CB8AC3E}">
        <p14:creationId xmlns:p14="http://schemas.microsoft.com/office/powerpoint/2010/main" val="310358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7">
            <a:extLst>
              <a:ext uri="{FF2B5EF4-FFF2-40B4-BE49-F238E27FC236}">
                <a16:creationId xmlns:a16="http://schemas.microsoft.com/office/drawing/2014/main" id="{9BB4403B-D46D-7D94-6D4B-040AB6AFDC29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pic>
        <p:nvPicPr>
          <p:cNvPr id="7" name="object 10">
            <a:extLst>
              <a:ext uri="{FF2B5EF4-FFF2-40B4-BE49-F238E27FC236}">
                <a16:creationId xmlns:a16="http://schemas.microsoft.com/office/drawing/2014/main" id="{51199F51-9AD4-BC04-0F49-4844BB76CF7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004844"/>
            <a:ext cx="8880991" cy="2282155"/>
          </a:xfrm>
          <a:prstGeom prst="rect">
            <a:avLst/>
          </a:prstGeom>
        </p:spPr>
      </p:pic>
      <p:sp>
        <p:nvSpPr>
          <p:cNvPr id="6" name="object 3">
            <a:extLst>
              <a:ext uri="{FF2B5EF4-FFF2-40B4-BE49-F238E27FC236}">
                <a16:creationId xmlns:a16="http://schemas.microsoft.com/office/drawing/2014/main" id="{AA2513EF-55EA-2A08-8889-E7572A7363F0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 dirty="0">
              <a:latin typeface="Times New Roman"/>
              <a:cs typeface="Times New Roman"/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84C4C743-CFB4-79D2-A5AE-A69730E72842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 dirty="0">
              <a:latin typeface="Times New Roman"/>
              <a:cs typeface="Times New Roman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DD57A3D1-A907-1E09-291E-AF03469CC4FA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 dirty="0">
              <a:latin typeface="Times New Roman"/>
              <a:cs typeface="Times New Roman"/>
            </a:endParaRPr>
          </a:p>
        </p:txBody>
      </p:sp>
      <p:sp>
        <p:nvSpPr>
          <p:cNvPr id="17" name="object 2">
            <a:extLst>
              <a:ext uri="{FF2B5EF4-FFF2-40B4-BE49-F238E27FC236}">
                <a16:creationId xmlns:a16="http://schemas.microsoft.com/office/drawing/2014/main" id="{A42BEF98-DC23-27CB-7707-12B3D72C85E7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 dirty="0">
              <a:latin typeface="Times New Roman"/>
              <a:cs typeface="Times New Roman"/>
            </a:endParaRPr>
          </a:p>
        </p:txBody>
      </p:sp>
      <p:sp>
        <p:nvSpPr>
          <p:cNvPr id="21" name="object 4">
            <a:extLst>
              <a:ext uri="{FF2B5EF4-FFF2-40B4-BE49-F238E27FC236}">
                <a16:creationId xmlns:a16="http://schemas.microsoft.com/office/drawing/2014/main" id="{B307B9C8-2651-10E0-E165-9EFF84CC3A2F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 dirty="0">
              <a:latin typeface="Tahoma"/>
              <a:cs typeface="Tahoma"/>
            </a:endParaRPr>
          </a:p>
        </p:txBody>
      </p:sp>
      <p:sp>
        <p:nvSpPr>
          <p:cNvPr id="101" name="object heading"/>
          <p:cNvSpPr txBox="1"/>
          <p:nvPr/>
        </p:nvSpPr>
        <p:spPr>
          <a:xfrm>
            <a:off x="304800" y="8808299"/>
            <a:ext cx="6587096" cy="90000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400" b="1" spc="-20" dirty="0">
                <a:solidFill>
                  <a:schemeClr val="accent3">
                    <a:lumMod val="60000"/>
                    <a:lumOff val="40000"/>
                  </a:schemeClr>
                </a:solidFill>
                <a:latin typeface="Imprint MT Shadow" panose="04020605060303030202" pitchFamily="82" charset="0"/>
                <a:cs typeface="Trebuchet MS"/>
              </a:rPr>
              <a:t>INTRODUCTION</a:t>
            </a:r>
          </a:p>
        </p:txBody>
      </p:sp>
      <p:sp>
        <p:nvSpPr>
          <p:cNvPr id="102" name="object body"/>
          <p:cNvSpPr txBox="1"/>
          <p:nvPr/>
        </p:nvSpPr>
        <p:spPr>
          <a:xfrm>
            <a:off x="1981200" y="2571197"/>
            <a:ext cx="14112800" cy="539812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ct val="118000"/>
              </a:lnSpc>
              <a:spcBef>
                <a:spcPts val="900"/>
              </a:spcBef>
            </a:pPr>
            <a:r>
              <a:rPr sz="32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	At SMP Prima Cendekia Islami, many students lack confidence when performing movements, limiting training outcomes. Self-talk the habitual use of positive self-statements is a simple psychological intervention. </a:t>
            </a:r>
          </a:p>
          <a:p>
            <a:pPr>
              <a:lnSpc>
                <a:spcPct val="118000"/>
              </a:lnSpc>
              <a:spcBef>
                <a:spcPts val="900"/>
              </a:spcBef>
            </a:pPr>
            <a:r>
              <a:rPr sz="32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Research Problem Formulation 1: How strong is the relationship between self-confidence and training interest?</a:t>
            </a:r>
          </a:p>
          <a:p>
            <a:pPr>
              <a:lnSpc>
                <a:spcPct val="118000"/>
              </a:lnSpc>
              <a:spcBef>
                <a:spcPts val="900"/>
              </a:spcBef>
            </a:pPr>
            <a:r>
              <a:rPr sz="32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Research Problem Formulation 2: How much do both variables improve after a self-talk training program?</a:t>
            </a:r>
          </a:p>
          <a:p>
            <a:pPr>
              <a:lnSpc>
                <a:spcPct val="118000"/>
              </a:lnSpc>
              <a:spcBef>
                <a:spcPts val="900"/>
              </a:spcBef>
            </a:pPr>
            <a:r>
              <a:rPr sz="32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Aim: determine this relationship and the improvement after treatment to inform strategies for students’ mental development.</a:t>
            </a:r>
          </a:p>
        </p:txBody>
      </p:sp>
    </p:spTree>
    <p:extLst>
      <p:ext uri="{BB962C8B-B14F-4D97-AF65-F5344CB8AC3E}">
        <p14:creationId xmlns:p14="http://schemas.microsoft.com/office/powerpoint/2010/main" val="895376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4C4FB-53C6-86FB-4D06-D00783D99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7">
            <a:extLst>
              <a:ext uri="{FF2B5EF4-FFF2-40B4-BE49-F238E27FC236}">
                <a16:creationId xmlns:a16="http://schemas.microsoft.com/office/drawing/2014/main" id="{41441BB4-9093-0E30-4C2F-B1EA22032086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41171" y="0"/>
            <a:ext cx="2997896" cy="10286999"/>
          </a:xfrm>
          <a:prstGeom prst="rect">
            <a:avLst/>
          </a:prstGeom>
        </p:spPr>
      </p:pic>
      <p:pic>
        <p:nvPicPr>
          <p:cNvPr id="7" name="object 10">
            <a:extLst>
              <a:ext uri="{FF2B5EF4-FFF2-40B4-BE49-F238E27FC236}">
                <a16:creationId xmlns:a16="http://schemas.microsoft.com/office/drawing/2014/main" id="{88CB6E84-0E30-7260-B250-E3C2D44BAE4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414" y="8375563"/>
            <a:ext cx="8880991" cy="2282155"/>
          </a:xfrm>
          <a:prstGeom prst="rect">
            <a:avLst/>
          </a:prstGeom>
        </p:spPr>
      </p:pic>
      <p:sp>
        <p:nvSpPr>
          <p:cNvPr id="6" name="object 3">
            <a:extLst>
              <a:ext uri="{FF2B5EF4-FFF2-40B4-BE49-F238E27FC236}">
                <a16:creationId xmlns:a16="http://schemas.microsoft.com/office/drawing/2014/main" id="{C4A93ED6-3686-2CAF-FB7B-1940B5ECF097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 dirty="0">
              <a:latin typeface="Times New Roman"/>
              <a:cs typeface="Times New Roman"/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98FEB5BC-1FA9-71F0-559D-D6B5D18F24C0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 dirty="0">
              <a:latin typeface="Times New Roman"/>
              <a:cs typeface="Times New Roman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60AC3810-77DE-5169-B81D-575D15E0AB44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 dirty="0">
              <a:latin typeface="Times New Roman"/>
              <a:cs typeface="Times New Roman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695709ED-96F2-CC84-31D4-EEB035B74E5C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 dirty="0">
              <a:latin typeface="Times New Roman"/>
              <a:cs typeface="Times New Roman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11BA2D4-BD46-3788-A361-A3E8A6EE6C85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 dirty="0">
              <a:latin typeface="Tahoma"/>
              <a:cs typeface="Tahoma"/>
            </a:endParaRPr>
          </a:p>
        </p:txBody>
      </p:sp>
      <p:sp>
        <p:nvSpPr>
          <p:cNvPr id="101" name="object heading"/>
          <p:cNvSpPr txBox="1"/>
          <p:nvPr/>
        </p:nvSpPr>
        <p:spPr>
          <a:xfrm>
            <a:off x="1425568" y="9047810"/>
            <a:ext cx="3884437" cy="90000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400" b="1" spc="-20" dirty="0">
                <a:solidFill>
                  <a:schemeClr val="accent3">
                    <a:lumMod val="60000"/>
                    <a:lumOff val="40000"/>
                  </a:schemeClr>
                </a:solidFill>
                <a:latin typeface="Imprint MT Shadow" panose="04020605060303030202" pitchFamily="82" charset="0"/>
                <a:cs typeface="Trebuchet MS"/>
              </a:rPr>
              <a:t>METHODS</a:t>
            </a:r>
          </a:p>
        </p:txBody>
      </p:sp>
      <p:sp>
        <p:nvSpPr>
          <p:cNvPr id="102" name="object body"/>
          <p:cNvSpPr txBox="1"/>
          <p:nvPr/>
        </p:nvSpPr>
        <p:spPr>
          <a:xfrm>
            <a:off x="2840480" y="2540231"/>
            <a:ext cx="13535657" cy="61683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85750" indent="-285750" algn="just">
              <a:lnSpc>
                <a:spcPct val="118000"/>
              </a:lnSpc>
              <a:spcBef>
                <a:spcPts val="900"/>
              </a:spcBef>
              <a:buFont typeface="Arial"/>
              <a:buChar char="•"/>
            </a:pPr>
            <a:r>
              <a:rPr sz="28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Quantitative, experimental approach, one-group pretest-posttest design plus correlational analysis</a:t>
            </a:r>
          </a:p>
          <a:p>
            <a:pPr marL="285750" indent="-285750" algn="just">
              <a:lnSpc>
                <a:spcPct val="118000"/>
              </a:lnSpc>
              <a:spcBef>
                <a:spcPts val="900"/>
              </a:spcBef>
              <a:buFont typeface="Arial"/>
              <a:buChar char="•"/>
            </a:pPr>
            <a:r>
              <a:rPr sz="28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Variables: self-confidence (X) and training interest (Y), analyzed with Pearson Product Moment correlation</a:t>
            </a:r>
          </a:p>
          <a:p>
            <a:pPr marL="285750" indent="-285750" algn="just">
              <a:lnSpc>
                <a:spcPct val="118000"/>
              </a:lnSpc>
              <a:spcBef>
                <a:spcPts val="900"/>
              </a:spcBef>
              <a:buFont typeface="Arial"/>
              <a:buChar char="•"/>
            </a:pPr>
            <a:r>
              <a:rPr sz="28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Sample: 32 students in badminton extracurricular activities at SMP Prima Cendekia Islami (purposive sampling)</a:t>
            </a:r>
          </a:p>
          <a:p>
            <a:pPr marL="285750" indent="-285750" algn="just">
              <a:lnSpc>
                <a:spcPct val="118000"/>
              </a:lnSpc>
              <a:spcBef>
                <a:spcPts val="900"/>
              </a:spcBef>
              <a:buFont typeface="Arial"/>
              <a:buChar char="•"/>
            </a:pPr>
            <a:r>
              <a:rPr sz="28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Instruments: 36 item self-confidence questionnaire &amp; 20 item training interest questionnaire (Likert scale) valid (r-count &gt; 0.349) and reliable (</a:t>
            </a:r>
            <a:r>
              <a:rPr sz="2800" dirty="0" err="1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Cronbachs</a:t>
            </a:r>
            <a:r>
              <a:rPr sz="28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 α &gt; 0.70)</a:t>
            </a:r>
          </a:p>
          <a:p>
            <a:pPr marL="285750" indent="-285750" algn="just">
              <a:lnSpc>
                <a:spcPct val="118000"/>
              </a:lnSpc>
              <a:spcBef>
                <a:spcPts val="900"/>
              </a:spcBef>
              <a:buFont typeface="Arial"/>
              <a:buChar char="•"/>
            </a:pPr>
            <a:r>
              <a:rPr sz="28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Procedure: pretest → 12-session self-talk training program (1 session / weekly) → posttest</a:t>
            </a:r>
          </a:p>
          <a:p>
            <a:pPr marL="285750" indent="-285750" algn="just">
              <a:lnSpc>
                <a:spcPct val="118000"/>
              </a:lnSpc>
              <a:spcBef>
                <a:spcPts val="900"/>
              </a:spcBef>
              <a:buFont typeface="Arial"/>
              <a:buChar char="•"/>
            </a:pPr>
            <a:r>
              <a:rPr sz="28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Analysis: Shapiro-Wilk normality test, paired sample t-test, Pearson correlation</a:t>
            </a:r>
          </a:p>
        </p:txBody>
      </p:sp>
    </p:spTree>
    <p:extLst>
      <p:ext uri="{BB962C8B-B14F-4D97-AF65-F5344CB8AC3E}">
        <p14:creationId xmlns:p14="http://schemas.microsoft.com/office/powerpoint/2010/main" val="113450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7">
            <a:extLst>
              <a:ext uri="{FF2B5EF4-FFF2-40B4-BE49-F238E27FC236}">
                <a16:creationId xmlns:a16="http://schemas.microsoft.com/office/drawing/2014/main" id="{87208999-7F58-57CC-8974-C169CC6E36C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4" y="0"/>
            <a:ext cx="2997896" cy="10286999"/>
          </a:xfrm>
          <a:prstGeom prst="rect">
            <a:avLst/>
          </a:prstGeom>
        </p:spPr>
      </p:pic>
      <p:pic>
        <p:nvPicPr>
          <p:cNvPr id="7" name="object 10">
            <a:extLst>
              <a:ext uri="{FF2B5EF4-FFF2-40B4-BE49-F238E27FC236}">
                <a16:creationId xmlns:a16="http://schemas.microsoft.com/office/drawing/2014/main" id="{BFA3F159-9D4E-A4EF-66B9-F46E6698358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14514" y="8409252"/>
            <a:ext cx="12358914" cy="2282155"/>
          </a:xfrm>
          <a:prstGeom prst="rect">
            <a:avLst/>
          </a:prstGeom>
        </p:spPr>
      </p:pic>
      <p:sp>
        <p:nvSpPr>
          <p:cNvPr id="6" name="object 3">
            <a:extLst>
              <a:ext uri="{FF2B5EF4-FFF2-40B4-BE49-F238E27FC236}">
                <a16:creationId xmlns:a16="http://schemas.microsoft.com/office/drawing/2014/main" id="{E23B3DD7-E566-C7DD-91F1-D588D2FBA804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 dirty="0">
              <a:latin typeface="Times New Roman"/>
              <a:cs typeface="Times New Roman"/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41DB47EE-2D9F-EA38-726A-D4D2F43239E6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 dirty="0">
              <a:latin typeface="Times New Roman"/>
              <a:cs typeface="Times New Roman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2C746548-F17B-FA60-CE7F-F7B190C8E8AF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 dirty="0">
              <a:latin typeface="Times New Roman"/>
              <a:cs typeface="Times New Roman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F26A5FA8-36F3-C69F-EE48-69ED79982A40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 dirty="0">
              <a:latin typeface="Times New Roman"/>
              <a:cs typeface="Times New Roman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58A56B72-F2E9-F03B-1BA5-1427506F8654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 dirty="0">
              <a:latin typeface="Tahoma"/>
              <a:cs typeface="Tahoma"/>
            </a:endParaRPr>
          </a:p>
        </p:txBody>
      </p:sp>
      <p:sp>
        <p:nvSpPr>
          <p:cNvPr id="101" name="object heading"/>
          <p:cNvSpPr txBox="1"/>
          <p:nvPr/>
        </p:nvSpPr>
        <p:spPr>
          <a:xfrm>
            <a:off x="175816" y="8981390"/>
            <a:ext cx="9042991" cy="90000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400" b="1" spc="-20" dirty="0">
                <a:solidFill>
                  <a:schemeClr val="accent3">
                    <a:lumMod val="60000"/>
                    <a:lumOff val="40000"/>
                  </a:schemeClr>
                </a:solidFill>
                <a:latin typeface="Imprint MT Shadow" panose="04020605060303030202" pitchFamily="82" charset="0"/>
                <a:cs typeface="Trebuchet MS"/>
              </a:rPr>
              <a:t>RESULTS &amp; DISCUSSION</a:t>
            </a:r>
          </a:p>
        </p:txBody>
      </p:sp>
      <p:sp>
        <p:nvSpPr>
          <p:cNvPr id="102" name="object body"/>
          <p:cNvSpPr txBox="1"/>
          <p:nvPr/>
        </p:nvSpPr>
        <p:spPr>
          <a:xfrm>
            <a:off x="3048000" y="2362959"/>
            <a:ext cx="12849779" cy="631933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85750" indent="-285750" algn="just">
              <a:lnSpc>
                <a:spcPct val="118000"/>
              </a:lnSpc>
              <a:spcBef>
                <a:spcPts val="900"/>
              </a:spcBef>
              <a:buFont typeface="Arial"/>
              <a:buChar char="•"/>
            </a:pPr>
            <a:r>
              <a:rPr sz="32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Largest respondent group: Grade 7D (14 students) smallest: Grades 8A &amp; 8B (1 student each)</a:t>
            </a:r>
          </a:p>
          <a:p>
            <a:pPr marL="285750" indent="-285750" algn="just">
              <a:lnSpc>
                <a:spcPct val="118000"/>
              </a:lnSpc>
              <a:spcBef>
                <a:spcPts val="900"/>
              </a:spcBef>
              <a:buFont typeface="Arial"/>
              <a:buChar char="•"/>
            </a:pPr>
            <a:r>
              <a:rPr sz="32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All questionnaire items were declared valid and reliable</a:t>
            </a:r>
          </a:p>
          <a:p>
            <a:pPr marL="285750" indent="-285750" algn="just">
              <a:lnSpc>
                <a:spcPct val="118000"/>
              </a:lnSpc>
              <a:spcBef>
                <a:spcPts val="900"/>
              </a:spcBef>
              <a:buFont typeface="Arial"/>
              <a:buChar char="•"/>
            </a:pPr>
            <a:r>
              <a:rPr sz="32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Self-confidence score increased from 84.91 (pretest) to 121.00 (posttest), p = 0.000</a:t>
            </a:r>
          </a:p>
          <a:p>
            <a:pPr marL="285750" indent="-285750" algn="just">
              <a:lnSpc>
                <a:spcPct val="118000"/>
              </a:lnSpc>
              <a:spcBef>
                <a:spcPts val="900"/>
              </a:spcBef>
              <a:buFont typeface="Arial"/>
              <a:buChar char="•"/>
            </a:pPr>
            <a:r>
              <a:rPr sz="32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Training interest score increased from 45.00 (pretest) to 65.50 (posttest), p = 0.000</a:t>
            </a:r>
          </a:p>
          <a:p>
            <a:pPr marL="285750" indent="-285750" algn="just">
              <a:lnSpc>
                <a:spcPct val="118000"/>
              </a:lnSpc>
              <a:spcBef>
                <a:spcPts val="900"/>
              </a:spcBef>
              <a:buFont typeface="Arial"/>
              <a:buChar char="•"/>
            </a:pPr>
            <a:r>
              <a:rPr sz="32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Gain scores were normally distributed (Shapiro-Wilk, p &gt; 0.05) → parametric testing proceeded</a:t>
            </a:r>
          </a:p>
          <a:p>
            <a:pPr marL="285750" indent="-285750" algn="just">
              <a:lnSpc>
                <a:spcPct val="118000"/>
              </a:lnSpc>
              <a:spcBef>
                <a:spcPts val="900"/>
              </a:spcBef>
              <a:buFont typeface="Arial"/>
              <a:buChar char="•"/>
            </a:pPr>
            <a:r>
              <a:rPr sz="32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Paired sample t-test: significant difference for both variables (p = 0.000)</a:t>
            </a:r>
          </a:p>
        </p:txBody>
      </p:sp>
    </p:spTree>
    <p:extLst>
      <p:ext uri="{BB962C8B-B14F-4D97-AF65-F5344CB8AC3E}">
        <p14:creationId xmlns:p14="http://schemas.microsoft.com/office/powerpoint/2010/main" val="2845080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ject 7">
            <a:extLst>
              <a:ext uri="{FF2B5EF4-FFF2-40B4-BE49-F238E27FC236}">
                <a16:creationId xmlns:a16="http://schemas.microsoft.com/office/drawing/2014/main" id="{BDEB6AFA-8584-A365-6F0C-B13EB50A8C3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4" y="-723900"/>
            <a:ext cx="2997896" cy="10286999"/>
          </a:xfrm>
          <a:prstGeom prst="rect">
            <a:avLst/>
          </a:prstGeom>
        </p:spPr>
      </p:pic>
      <p:pic>
        <p:nvPicPr>
          <p:cNvPr id="7" name="object 10">
            <a:extLst>
              <a:ext uri="{FF2B5EF4-FFF2-40B4-BE49-F238E27FC236}">
                <a16:creationId xmlns:a16="http://schemas.microsoft.com/office/drawing/2014/main" id="{2F084E4B-A534-757B-1ED7-2EC12726A53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004844"/>
            <a:ext cx="11887200" cy="2282155"/>
          </a:xfrm>
          <a:prstGeom prst="rect">
            <a:avLst/>
          </a:prstGeom>
        </p:spPr>
      </p:pic>
      <p:sp>
        <p:nvSpPr>
          <p:cNvPr id="6" name="object 3">
            <a:extLst>
              <a:ext uri="{FF2B5EF4-FFF2-40B4-BE49-F238E27FC236}">
                <a16:creationId xmlns:a16="http://schemas.microsoft.com/office/drawing/2014/main" id="{0FBE64FC-5564-0441-EBFC-CB102234862F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 dirty="0">
              <a:latin typeface="Times New Roman"/>
              <a:cs typeface="Times New Roman"/>
            </a:endParaRPr>
          </a:p>
        </p:txBody>
      </p:sp>
      <p:sp>
        <p:nvSpPr>
          <p:cNvPr id="9" name="object 6">
            <a:extLst>
              <a:ext uri="{FF2B5EF4-FFF2-40B4-BE49-F238E27FC236}">
                <a16:creationId xmlns:a16="http://schemas.microsoft.com/office/drawing/2014/main" id="{0F42BC61-81D1-BCA5-0A41-D66D8D808D9C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 dirty="0">
              <a:latin typeface="Times New Roman"/>
              <a:cs typeface="Times New Roman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0185DAE2-E772-6216-108C-270D38D84DB9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 dirty="0">
              <a:latin typeface="Times New Roman"/>
              <a:cs typeface="Times New Roman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9DCEAB81-541D-EF17-C52C-62CA41071BC2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 dirty="0">
              <a:latin typeface="Times New Roman"/>
              <a:cs typeface="Times New Roman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7C25D247-2FE1-1469-8F39-56F791F54841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 dirty="0">
              <a:latin typeface="Tahoma"/>
              <a:cs typeface="Tahoma"/>
            </a:endParaRPr>
          </a:p>
        </p:txBody>
      </p:sp>
      <p:sp>
        <p:nvSpPr>
          <p:cNvPr id="101" name="object heading"/>
          <p:cNvSpPr txBox="1"/>
          <p:nvPr/>
        </p:nvSpPr>
        <p:spPr>
          <a:xfrm>
            <a:off x="152400" y="8890106"/>
            <a:ext cx="13800000" cy="90000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400" b="1" spc="-20" dirty="0">
                <a:solidFill>
                  <a:schemeClr val="accent3">
                    <a:lumMod val="60000"/>
                    <a:lumOff val="40000"/>
                  </a:schemeClr>
                </a:solidFill>
                <a:latin typeface="Imprint MT Shadow" panose="04020605060303030202" pitchFamily="82" charset="0"/>
                <a:cs typeface="Trebuchet MS"/>
              </a:rPr>
              <a:t>RESULTS &amp; DISCUSSION</a:t>
            </a:r>
          </a:p>
        </p:txBody>
      </p:sp>
      <p:sp>
        <p:nvSpPr>
          <p:cNvPr id="102" name="object body"/>
          <p:cNvSpPr txBox="1"/>
          <p:nvPr/>
        </p:nvSpPr>
        <p:spPr>
          <a:xfrm>
            <a:off x="2209800" y="2935543"/>
            <a:ext cx="14127108" cy="685274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85750" indent="-285750">
              <a:lnSpc>
                <a:spcPct val="118000"/>
              </a:lnSpc>
              <a:spcBef>
                <a:spcPts val="900"/>
              </a:spcBef>
              <a:buFont typeface="Arial"/>
              <a:buChar char="•"/>
            </a:pPr>
            <a:r>
              <a:rPr sz="32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Pearson correlation: r = 0.827, p = 0.000 → very strong positive relationship between self-confidence and training interest, Higher self-confidence is associated with higher training interest, Self-talk training builds self-awareness, positive energy, and courage to take risks. Increased interest reflects stronger intrinsic motivation and positive training experience.</a:t>
            </a:r>
          </a:p>
          <a:p>
            <a:pPr marL="285750" indent="-285750">
              <a:lnSpc>
                <a:spcPct val="118000"/>
              </a:lnSpc>
              <a:spcBef>
                <a:spcPts val="900"/>
              </a:spcBef>
              <a:buFont typeface="Arial"/>
              <a:buChar char="•"/>
            </a:pPr>
            <a:r>
              <a:rPr sz="32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Confident students are bolder in trying, cope better with fear of failure, and are more active in training.</a:t>
            </a:r>
          </a:p>
          <a:p>
            <a:pPr marL="285750" indent="-285750">
              <a:lnSpc>
                <a:spcPct val="118000"/>
              </a:lnSpc>
              <a:spcBef>
                <a:spcPts val="900"/>
              </a:spcBef>
              <a:buFont typeface="Arial"/>
              <a:buChar char="•"/>
            </a:pPr>
            <a:r>
              <a:rPr sz="32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Implication: coaches should give positive reinforcement and cultivate self-talk habits alongside technical training.</a:t>
            </a:r>
          </a:p>
        </p:txBody>
      </p:sp>
    </p:spTree>
    <p:extLst>
      <p:ext uri="{BB962C8B-B14F-4D97-AF65-F5344CB8AC3E}">
        <p14:creationId xmlns:p14="http://schemas.microsoft.com/office/powerpoint/2010/main" val="532778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10">
            <a:extLst>
              <a:ext uri="{FF2B5EF4-FFF2-40B4-BE49-F238E27FC236}">
                <a16:creationId xmlns:a16="http://schemas.microsoft.com/office/drawing/2014/main" id="{15A30DFF-EE24-7D6A-8119-E309FCB0F111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771" y="8375563"/>
            <a:ext cx="8880991" cy="2282155"/>
          </a:xfrm>
          <a:prstGeom prst="rect">
            <a:avLst/>
          </a:prstGeom>
        </p:spPr>
      </p:pic>
      <p:pic>
        <p:nvPicPr>
          <p:cNvPr id="9" name="object 7">
            <a:extLst>
              <a:ext uri="{FF2B5EF4-FFF2-40B4-BE49-F238E27FC236}">
                <a16:creationId xmlns:a16="http://schemas.microsoft.com/office/drawing/2014/main" id="{822B8EA6-DD96-3B9D-C515-2620D4FF67BC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sp>
        <p:nvSpPr>
          <p:cNvPr id="5" name="object 3">
            <a:extLst>
              <a:ext uri="{FF2B5EF4-FFF2-40B4-BE49-F238E27FC236}">
                <a16:creationId xmlns:a16="http://schemas.microsoft.com/office/drawing/2014/main" id="{0ABC64C0-D885-1464-8315-3B929DA3EF36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 dirty="0">
              <a:latin typeface="Times New Roman"/>
              <a:cs typeface="Times New Roman"/>
            </a:endParaRPr>
          </a:p>
        </p:txBody>
      </p:sp>
      <p:sp>
        <p:nvSpPr>
          <p:cNvPr id="8" name="object 6">
            <a:extLst>
              <a:ext uri="{FF2B5EF4-FFF2-40B4-BE49-F238E27FC236}">
                <a16:creationId xmlns:a16="http://schemas.microsoft.com/office/drawing/2014/main" id="{132E7B44-8124-7F93-FF78-02C93DE59213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 dirty="0">
              <a:latin typeface="Times New Roman"/>
              <a:cs typeface="Times New Roman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5EC65AD5-D845-B66A-BEA2-CA6E45C3817F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 dirty="0">
              <a:latin typeface="Times New Roman"/>
              <a:cs typeface="Times New Roman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50F4DD56-DC45-8C95-97D7-15ED71566763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 dirty="0">
              <a:latin typeface="Times New Roman"/>
              <a:cs typeface="Times New Roman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11983897-5C3E-DF1E-C959-310539F4ACDC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 dirty="0">
              <a:latin typeface="Tahoma"/>
              <a:cs typeface="Tahoma"/>
            </a:endParaRPr>
          </a:p>
        </p:txBody>
      </p:sp>
      <p:sp>
        <p:nvSpPr>
          <p:cNvPr id="101" name="object heading"/>
          <p:cNvSpPr txBox="1"/>
          <p:nvPr/>
        </p:nvSpPr>
        <p:spPr>
          <a:xfrm>
            <a:off x="739773" y="9130261"/>
            <a:ext cx="5181600" cy="90000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400" b="1" spc="-20" dirty="0">
                <a:solidFill>
                  <a:schemeClr val="accent3">
                    <a:lumMod val="60000"/>
                    <a:lumOff val="40000"/>
                  </a:schemeClr>
                </a:solidFill>
                <a:latin typeface="Imprint MT Shadow" panose="04020605060303030202" pitchFamily="82" charset="0"/>
                <a:cs typeface="Trebuchet MS"/>
              </a:rPr>
              <a:t>CONCLUSION</a:t>
            </a:r>
          </a:p>
        </p:txBody>
      </p:sp>
      <p:sp>
        <p:nvSpPr>
          <p:cNvPr id="102" name="object body"/>
          <p:cNvSpPr txBox="1"/>
          <p:nvPr/>
        </p:nvSpPr>
        <p:spPr>
          <a:xfrm>
            <a:off x="4065470" y="1372336"/>
            <a:ext cx="12546129" cy="713046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85750" indent="-285750">
              <a:lnSpc>
                <a:spcPct val="118000"/>
              </a:lnSpc>
              <a:spcBef>
                <a:spcPts val="900"/>
              </a:spcBef>
              <a:buFont typeface="Arial"/>
              <a:buChar char="•"/>
            </a:pPr>
            <a:r>
              <a:rPr sz="32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Self-confidence increased significantly after treatment: 84.91 → 121.00 (p = 0.000), Training interest increased significantly after treatment: 45.00 → 65.50 (p = 0.000), A significant, very strong positive relationship exists between self-confidence and training interest (r = 0.827, p = 0.000)  hypothesis accepted.</a:t>
            </a:r>
          </a:p>
          <a:p>
            <a:pPr marL="285750" indent="-285750">
              <a:lnSpc>
                <a:spcPct val="118000"/>
              </a:lnSpc>
              <a:spcBef>
                <a:spcPts val="900"/>
              </a:spcBef>
              <a:buFont typeface="Arial"/>
              <a:buChar char="•"/>
            </a:pPr>
            <a:r>
              <a:rPr sz="32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The self-talk training program effectively improved both self-confidence and training interest.</a:t>
            </a:r>
          </a:p>
          <a:p>
            <a:pPr marL="285750" indent="-285750">
              <a:lnSpc>
                <a:spcPct val="118000"/>
              </a:lnSpc>
              <a:spcBef>
                <a:spcPts val="900"/>
              </a:spcBef>
              <a:buFont typeface="Arial"/>
              <a:buChar char="•"/>
            </a:pPr>
            <a:r>
              <a:rPr sz="32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Limitations: sample restricted to 32 students at a single school respondent data limited to grade level only.</a:t>
            </a:r>
          </a:p>
          <a:p>
            <a:pPr marL="285750" indent="-285750">
              <a:lnSpc>
                <a:spcPct val="118000"/>
              </a:lnSpc>
              <a:spcBef>
                <a:spcPts val="900"/>
              </a:spcBef>
              <a:buFont typeface="Arial"/>
              <a:buChar char="•"/>
            </a:pPr>
            <a:r>
              <a:rPr sz="32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Future research: expand sample coverage, add respondent variables, and compare self-talk with other psychological interventions across sports.</a:t>
            </a:r>
          </a:p>
        </p:txBody>
      </p:sp>
    </p:spTree>
    <p:extLst>
      <p:ext uri="{BB962C8B-B14F-4D97-AF65-F5344CB8AC3E}">
        <p14:creationId xmlns:p14="http://schemas.microsoft.com/office/powerpoint/2010/main" val="2933298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7">
            <a:extLst>
              <a:ext uri="{FF2B5EF4-FFF2-40B4-BE49-F238E27FC236}">
                <a16:creationId xmlns:a16="http://schemas.microsoft.com/office/drawing/2014/main" id="{D53CDC1B-41D4-19E1-53D1-8F6A3786953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978790" y="-135164"/>
            <a:ext cx="2997896" cy="10286999"/>
          </a:xfrm>
          <a:prstGeom prst="rect">
            <a:avLst/>
          </a:prstGeom>
        </p:spPr>
      </p:pic>
      <p:pic>
        <p:nvPicPr>
          <p:cNvPr id="5" name="object 10">
            <a:extLst>
              <a:ext uri="{FF2B5EF4-FFF2-40B4-BE49-F238E27FC236}">
                <a16:creationId xmlns:a16="http://schemas.microsoft.com/office/drawing/2014/main" id="{CC9D6C4E-7397-1601-2F76-0BF5509C207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606254"/>
            <a:ext cx="8880991" cy="2282155"/>
          </a:xfrm>
          <a:prstGeom prst="rect">
            <a:avLst/>
          </a:prstGeom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8F029FD8-9228-18FC-A826-46EE09C143BF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 dirty="0">
              <a:latin typeface="Times New Roman"/>
              <a:cs typeface="Times New Roman"/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8E9469BF-BE28-B90A-ACB4-E37B715AFE67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 dirty="0">
              <a:latin typeface="Times New Roman"/>
              <a:cs typeface="Times New Roman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B89C3616-3119-D464-5B58-7F20A138C291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 dirty="0">
              <a:latin typeface="Times New Roman"/>
              <a:cs typeface="Times New Roman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B5E542A3-57F1-9310-2019-69D1E872E809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 dirty="0">
              <a:latin typeface="Times New Roman"/>
              <a:cs typeface="Times New Roman"/>
            </a:endParaRPr>
          </a:p>
        </p:txBody>
      </p:sp>
      <p:sp>
        <p:nvSpPr>
          <p:cNvPr id="29" name="object 4">
            <a:extLst>
              <a:ext uri="{FF2B5EF4-FFF2-40B4-BE49-F238E27FC236}">
                <a16:creationId xmlns:a16="http://schemas.microsoft.com/office/drawing/2014/main" id="{C22BE059-A187-7B4E-D6F7-6B82931A2B67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 dirty="0">
              <a:latin typeface="Tahoma"/>
              <a:cs typeface="Tahoma"/>
            </a:endParaRPr>
          </a:p>
        </p:txBody>
      </p:sp>
      <p:sp>
        <p:nvSpPr>
          <p:cNvPr id="101" name="object heading"/>
          <p:cNvSpPr txBox="1"/>
          <p:nvPr/>
        </p:nvSpPr>
        <p:spPr>
          <a:xfrm>
            <a:off x="782692" y="9297331"/>
            <a:ext cx="5080000" cy="90000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400" b="1" spc="-20" dirty="0">
                <a:solidFill>
                  <a:schemeClr val="accent3">
                    <a:lumMod val="60000"/>
                    <a:lumOff val="40000"/>
                  </a:schemeClr>
                </a:solidFill>
                <a:latin typeface="Imprint MT Shadow" panose="04020605060303030202" pitchFamily="82" charset="0"/>
                <a:cs typeface="Trebuchet MS"/>
              </a:rPr>
              <a:t>REFERENCES</a:t>
            </a:r>
          </a:p>
        </p:txBody>
      </p:sp>
      <p:sp>
        <p:nvSpPr>
          <p:cNvPr id="102" name="object body"/>
          <p:cNvSpPr txBox="1"/>
          <p:nvPr/>
        </p:nvSpPr>
        <p:spPr>
          <a:xfrm>
            <a:off x="3378673" y="2063220"/>
            <a:ext cx="13396213" cy="654242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85750" indent="-285750" algn="just">
              <a:lnSpc>
                <a:spcPct val="118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Fernández, M., et al. (2022). Self-efficacy and academic performance: A meta-analysis. Educational Psychology Review, 34(3), 811-839.</a:t>
            </a:r>
          </a:p>
          <a:p>
            <a:pPr marL="285750" indent="-285750" algn="just">
              <a:lnSpc>
                <a:spcPct val="118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Firmansyah. (2016). Penerapan teori pembelajaran kognitif dalam pembelajaran pendidikan jasmani dan kesehatan. Jurnal Pendidikan, 5(2), 154-164.</a:t>
            </a:r>
          </a:p>
          <a:p>
            <a:pPr marL="285750" indent="-285750" algn="just">
              <a:lnSpc>
                <a:spcPct val="118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Khasanah, U. (2020). Pengaruh Kepercayaan Diri Terhadap Minat Belajar Siswa. Jurnal Pendidikan Olahraga, 6(1), 45-52.</a:t>
            </a:r>
          </a:p>
          <a:p>
            <a:pPr marL="285750" indent="-285750" algn="just">
              <a:lnSpc>
                <a:spcPct val="118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Krapp, A. (2021). Interest and Learning: An Educational Perspective. Educational Psychologist, 56(2), 103-116.</a:t>
            </a:r>
          </a:p>
          <a:p>
            <a:pPr marL="285750" indent="-285750" algn="just">
              <a:lnSpc>
                <a:spcPct val="118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Lutfia, N., &amp; Zanthy, L. S. (2019). Analisis kemampuan pemahaman konsep matematik siswa SMP. Jurnal Cendekia.</a:t>
            </a:r>
          </a:p>
          <a:p>
            <a:pPr marL="285750" indent="-285750" algn="just">
              <a:lnSpc>
                <a:spcPct val="118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Mulya, G., &amp; Agustryani, R. (2020). Hubungan Antara Tingkat Kepercayaan Diri Dengan Prestasi Belajar. Gladi, 11(01), 60-67.</a:t>
            </a:r>
          </a:p>
          <a:p>
            <a:pPr marL="285750" indent="-285750" algn="just">
              <a:lnSpc>
                <a:spcPct val="118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Nopiyanto, Y., et al. (2022). Pengaruh Latihan Imagery terhadap Kepercayaan Diri Atlet. Jurnal Patriot, 4(1), 48-57.</a:t>
            </a:r>
          </a:p>
          <a:p>
            <a:pPr marL="285750" indent="-285750" algn="just">
              <a:lnSpc>
                <a:spcPct val="118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Parker, P. D., et al. (2023). The role of self-beliefs in predicting academic motivation and achievement. J. of Educational Psychology, 115(2), 293-308.</a:t>
            </a:r>
          </a:p>
          <a:p>
            <a:pPr marL="285750" indent="-285750" algn="just">
              <a:lnSpc>
                <a:spcPct val="118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Pittman, L. D., &amp; Richmond, A. (2021). Academic and social adjustment among college students. J. of College Student Development, 62(5), 589-605.</a:t>
            </a:r>
          </a:p>
          <a:p>
            <a:pPr marL="285750" indent="-285750" algn="just">
              <a:lnSpc>
                <a:spcPct val="118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Pranoto, H. (2016). Upaya Meningkatkan Percaya Diri. Jurnal Lentera Pendidikan, p. 105.</a:t>
            </a:r>
          </a:p>
          <a:p>
            <a:pPr marL="285750" indent="-285750" algn="just">
              <a:lnSpc>
                <a:spcPct val="118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Reza, A., et al. (2021). Kepercayaan diri dan minat belajar psikologi pendidikan. Jakarta: Rineka Cipta.</a:t>
            </a:r>
          </a:p>
          <a:p>
            <a:pPr marL="285750" indent="-285750" algn="just">
              <a:lnSpc>
                <a:spcPct val="118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Ryan, R. M., &amp; Deci, E. L. (2020). Intrinsic and Extrinsic Motivations: Classic Definitions and New Directions. Contemporary Educational Psychology, 25(1), 54-67.</a:t>
            </a:r>
          </a:p>
          <a:p>
            <a:pPr marL="285750" indent="-285750" algn="just">
              <a:lnSpc>
                <a:spcPct val="118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Schunk, D. H., &amp; Zimmerman, B. J. (2020). Motivation and self-regulated learning. New York: Routledge.</a:t>
            </a:r>
          </a:p>
          <a:p>
            <a:pPr marL="285750" indent="-285750" algn="just">
              <a:lnSpc>
                <a:spcPct val="118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Sugiyono. (2015). Metode Penelitian Pendidikan. Bandung: Alfabeta.</a:t>
            </a:r>
          </a:p>
          <a:p>
            <a:pPr marL="285750" indent="-285750" algn="just">
              <a:lnSpc>
                <a:spcPct val="118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Ulfa, M. (2021). Metode Penelitian Eksperimen dalam Pendidikan. Jurnal Ilmiah Pendidikan.</a:t>
            </a:r>
          </a:p>
          <a:p>
            <a:pPr marL="285750" indent="-285750" algn="just">
              <a:lnSpc>
                <a:spcPct val="118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sz="1600" dirty="0">
                <a:solidFill>
                  <a:srgbClr val="1A1A1A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/>
              </a:rPr>
              <a:t>Zhou, M., et al. (2021). The impact of self-efficacy on students’ academic achievement: A meta-analysis. Educational Psychology Review, 33(4), 1099-1132.</a:t>
            </a:r>
          </a:p>
        </p:txBody>
      </p:sp>
    </p:spTree>
    <p:extLst>
      <p:ext uri="{BB962C8B-B14F-4D97-AF65-F5344CB8AC3E}">
        <p14:creationId xmlns:p14="http://schemas.microsoft.com/office/powerpoint/2010/main" val="310358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52FC0-35E6-06BA-5DCB-A2B7E2243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7">
            <a:extLst>
              <a:ext uri="{FF2B5EF4-FFF2-40B4-BE49-F238E27FC236}">
                <a16:creationId xmlns:a16="http://schemas.microsoft.com/office/drawing/2014/main" id="{C8F30446-D9F5-5FEE-B459-B0B9821271A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90102" y="0"/>
            <a:ext cx="2997896" cy="10286999"/>
          </a:xfrm>
          <a:prstGeom prst="rect">
            <a:avLst/>
          </a:prstGeom>
        </p:spPr>
      </p:pic>
      <p:pic>
        <p:nvPicPr>
          <p:cNvPr id="5" name="object 10">
            <a:extLst>
              <a:ext uri="{FF2B5EF4-FFF2-40B4-BE49-F238E27FC236}">
                <a16:creationId xmlns:a16="http://schemas.microsoft.com/office/drawing/2014/main" id="{5A9B75C1-1EFE-73FF-6FB3-4FD5AB4FB538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8004844"/>
            <a:ext cx="8880991" cy="2282155"/>
          </a:xfrm>
          <a:prstGeom prst="rect">
            <a:avLst/>
          </a:prstGeom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C3CF2044-9120-BF09-B5F4-51D46F9FB239}"/>
              </a:ext>
            </a:extLst>
          </p:cNvPr>
          <p:cNvSpPr txBox="1"/>
          <p:nvPr/>
        </p:nvSpPr>
        <p:spPr>
          <a:xfrm>
            <a:off x="3330573" y="770359"/>
            <a:ext cx="801370" cy="768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UNIVERSITAS</a:t>
            </a:r>
            <a:r>
              <a:rPr sz="300" b="1" spc="80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dirty="0">
                <a:solidFill>
                  <a:srgbClr val="FF1616"/>
                </a:solidFill>
                <a:latin typeface="Times New Roman"/>
                <a:cs typeface="Times New Roman"/>
              </a:rPr>
              <a:t>PENDIDIKAN</a:t>
            </a:r>
            <a:r>
              <a:rPr sz="300" b="1" spc="8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00" b="1" spc="-10" dirty="0">
                <a:solidFill>
                  <a:srgbClr val="FF1616"/>
                </a:solidFill>
                <a:latin typeface="Times New Roman"/>
                <a:cs typeface="Times New Roman"/>
              </a:rPr>
              <a:t>INDONESIA</a:t>
            </a:r>
            <a:endParaRPr sz="300" dirty="0">
              <a:latin typeface="Times New Roman"/>
              <a:cs typeface="Times New Roman"/>
            </a:endParaRPr>
          </a:p>
        </p:txBody>
      </p:sp>
      <p:sp>
        <p:nvSpPr>
          <p:cNvPr id="7" name="object 6">
            <a:extLst>
              <a:ext uri="{FF2B5EF4-FFF2-40B4-BE49-F238E27FC236}">
                <a16:creationId xmlns:a16="http://schemas.microsoft.com/office/drawing/2014/main" id="{FBB72792-8997-EA2E-863A-93C505FB3C4C}"/>
              </a:ext>
            </a:extLst>
          </p:cNvPr>
          <p:cNvSpPr txBox="1"/>
          <p:nvPr/>
        </p:nvSpPr>
        <p:spPr>
          <a:xfrm>
            <a:off x="3341863" y="1040227"/>
            <a:ext cx="779780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Physical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Education,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20" dirty="0">
                <a:solidFill>
                  <a:srgbClr val="FF1616"/>
                </a:solidFill>
                <a:latin typeface="Times New Roman"/>
                <a:cs typeface="Times New Roman"/>
              </a:rPr>
              <a:t>Health,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and</a:t>
            </a:r>
            <a:r>
              <a:rPr sz="350" b="1" i="1" spc="25" dirty="0">
                <a:solidFill>
                  <a:srgbClr val="FF1616"/>
                </a:solidFill>
                <a:latin typeface="Times New Roman"/>
                <a:cs typeface="Times New Roman"/>
              </a:rPr>
              <a:t> </a:t>
            </a:r>
            <a:r>
              <a:rPr sz="350" b="1" i="1" spc="-10" dirty="0">
                <a:solidFill>
                  <a:srgbClr val="FF1616"/>
                </a:solidFill>
                <a:latin typeface="Times New Roman"/>
                <a:cs typeface="Times New Roman"/>
              </a:rPr>
              <a:t>Recreation</a:t>
            </a:r>
            <a:endParaRPr sz="350" dirty="0">
              <a:latin typeface="Times New Roman"/>
              <a:cs typeface="Times New Roman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EF75EBB8-EBA5-0493-75A1-0B9AD1E02E83}"/>
              </a:ext>
            </a:extLst>
          </p:cNvPr>
          <p:cNvSpPr txBox="1"/>
          <p:nvPr/>
        </p:nvSpPr>
        <p:spPr>
          <a:xfrm>
            <a:off x="3367787" y="1174119"/>
            <a:ext cx="719455" cy="800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" dirty="0">
                <a:latin typeface="Times New Roman"/>
                <a:cs typeface="Times New Roman"/>
              </a:rPr>
              <a:t>Faculty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of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Sport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Education</a:t>
            </a:r>
            <a:r>
              <a:rPr sz="350" spc="5" dirty="0">
                <a:latin typeface="Times New Roman"/>
                <a:cs typeface="Times New Roman"/>
              </a:rPr>
              <a:t> </a:t>
            </a:r>
            <a:r>
              <a:rPr sz="350" dirty="0">
                <a:latin typeface="Times New Roman"/>
                <a:cs typeface="Times New Roman"/>
              </a:rPr>
              <a:t>and</a:t>
            </a:r>
            <a:r>
              <a:rPr sz="350" spc="10" dirty="0">
                <a:latin typeface="Times New Roman"/>
                <a:cs typeface="Times New Roman"/>
              </a:rPr>
              <a:t> </a:t>
            </a:r>
            <a:r>
              <a:rPr sz="350" spc="-10" dirty="0">
                <a:latin typeface="Times New Roman"/>
                <a:cs typeface="Times New Roman"/>
              </a:rPr>
              <a:t>Health</a:t>
            </a:r>
            <a:endParaRPr sz="350" dirty="0">
              <a:latin typeface="Times New Roman"/>
              <a:cs typeface="Times New Roman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F5F27102-5FAF-1583-23FA-69A775AD8EBA}"/>
              </a:ext>
            </a:extLst>
          </p:cNvPr>
          <p:cNvSpPr txBox="1"/>
          <p:nvPr/>
        </p:nvSpPr>
        <p:spPr>
          <a:xfrm>
            <a:off x="3322692" y="736670"/>
            <a:ext cx="810260" cy="384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350" b="1" spc="-110" dirty="0">
                <a:solidFill>
                  <a:srgbClr val="33820D"/>
                </a:solidFill>
                <a:latin typeface="Times New Roman"/>
                <a:cs typeface="Times New Roman"/>
              </a:rPr>
              <a:t>PEH</a:t>
            </a:r>
            <a:r>
              <a:rPr sz="2350" b="1" spc="-1595" dirty="0">
                <a:solidFill>
                  <a:srgbClr val="33820D"/>
                </a:solidFill>
                <a:latin typeface="Times New Roman"/>
                <a:cs typeface="Times New Roman"/>
              </a:rPr>
              <a:t>R</a:t>
            </a:r>
            <a:endParaRPr sz="2350" dirty="0">
              <a:latin typeface="Times New Roman"/>
              <a:cs typeface="Times New Roman"/>
            </a:endParaRPr>
          </a:p>
        </p:txBody>
      </p:sp>
      <p:sp>
        <p:nvSpPr>
          <p:cNvPr id="29" name="object 4">
            <a:extLst>
              <a:ext uri="{FF2B5EF4-FFF2-40B4-BE49-F238E27FC236}">
                <a16:creationId xmlns:a16="http://schemas.microsoft.com/office/drawing/2014/main" id="{23BAC706-E6E4-5505-8C9B-593236152987}"/>
              </a:ext>
            </a:extLst>
          </p:cNvPr>
          <p:cNvSpPr txBox="1"/>
          <p:nvPr/>
        </p:nvSpPr>
        <p:spPr>
          <a:xfrm>
            <a:off x="3336430" y="1085260"/>
            <a:ext cx="7905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b="1" spc="-30" dirty="0">
                <a:solidFill>
                  <a:srgbClr val="008037"/>
                </a:solidFill>
                <a:latin typeface="Tahoma"/>
                <a:cs typeface="Tahoma"/>
              </a:rPr>
              <a:t>STUDY</a:t>
            </a:r>
            <a:r>
              <a:rPr sz="700" b="1" spc="-5" dirty="0">
                <a:solidFill>
                  <a:srgbClr val="008037"/>
                </a:solidFill>
                <a:latin typeface="Tahoma"/>
                <a:cs typeface="Tahoma"/>
              </a:rPr>
              <a:t> </a:t>
            </a:r>
            <a:r>
              <a:rPr sz="700" b="1" spc="-10" dirty="0">
                <a:solidFill>
                  <a:srgbClr val="008037"/>
                </a:solidFill>
                <a:latin typeface="Tahoma"/>
                <a:cs typeface="Tahoma"/>
              </a:rPr>
              <a:t>PROGRAM</a:t>
            </a:r>
            <a:endParaRPr sz="700" dirty="0">
              <a:latin typeface="Tahoma"/>
              <a:cs typeface="Tahoma"/>
            </a:endParaRPr>
          </a:p>
        </p:txBody>
      </p:sp>
      <p:sp>
        <p:nvSpPr>
          <p:cNvPr id="101" name="object heading">
            <a:extLst>
              <a:ext uri="{FF2B5EF4-FFF2-40B4-BE49-F238E27FC236}">
                <a16:creationId xmlns:a16="http://schemas.microsoft.com/office/drawing/2014/main" id="{DBCE5597-BB10-8DF2-C8E7-210FFEBBE055}"/>
              </a:ext>
            </a:extLst>
          </p:cNvPr>
          <p:cNvSpPr txBox="1"/>
          <p:nvPr/>
        </p:nvSpPr>
        <p:spPr>
          <a:xfrm>
            <a:off x="2244000" y="4145398"/>
            <a:ext cx="13800000" cy="900000"/>
          </a:xfrm>
          <a:prstGeom prst="rect">
            <a:avLst/>
          </a:prstGeom>
        </p:spPr>
        <p:txBody>
          <a:bodyPr vert="horz" wrap="square" lIns="0" tIns="12700" rIns="0" bIns="0" rtlCol="0">
            <a:noAutofit/>
          </a:bodyPr>
          <a:lstStyle/>
          <a:p>
            <a:pPr marL="12700" algn="ctr">
              <a:lnSpc>
                <a:spcPct val="100000"/>
              </a:lnSpc>
            </a:pPr>
            <a:r>
              <a:rPr sz="5400" b="1" spc="-20" dirty="0">
                <a:solidFill>
                  <a:srgbClr val="1B53A8"/>
                </a:solidFill>
                <a:latin typeface="Trebuchet MS"/>
                <a:cs typeface="Trebuchet MS"/>
              </a:rPr>
              <a:t>SEKIAN &amp;TERIMAKASIH</a:t>
            </a:r>
            <a:r>
              <a:rPr lang="en-ID" sz="5400" dirty="0">
                <a:effectLst/>
              </a:rPr>
              <a:t>🙏🏻</a:t>
            </a:r>
            <a:endParaRPr sz="5400" b="1" spc="-20" dirty="0">
              <a:solidFill>
                <a:srgbClr val="1B53A8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996305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</TotalTime>
  <Words>1156</Words>
  <Application>Microsoft Office PowerPoint</Application>
  <PresentationFormat>Kustom</PresentationFormat>
  <Paragraphs>96</Paragraphs>
  <Slides>9</Slides>
  <Notes>0</Notes>
  <HiddenSlides>0</HiddenSlides>
  <MMClips>0</MMClips>
  <ScaleCrop>false</ScaleCrop>
  <HeadingPairs>
    <vt:vector size="6" baseType="variant">
      <vt:variant>
        <vt:lpstr>Font Dipakai</vt:lpstr>
      </vt:variant>
      <vt:variant>
        <vt:i4>7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9</vt:i4>
      </vt:variant>
    </vt:vector>
  </HeadingPairs>
  <TitlesOfParts>
    <vt:vector size="17" baseType="lpstr">
      <vt:lpstr>Arial</vt:lpstr>
      <vt:lpstr>Calibri</vt:lpstr>
      <vt:lpstr>Cambria</vt:lpstr>
      <vt:lpstr>Imprint MT Shadow</vt:lpstr>
      <vt:lpstr>Tahoma</vt:lpstr>
      <vt:lpstr>Times New Roman</vt:lpstr>
      <vt:lpstr>Trebuchet MS</vt:lpstr>
      <vt:lpstr>Office Theme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6th ISPESH 2026</dc:title>
  <dc:creator>Dywa Ikal Mutaqin</dc:creator>
  <cp:keywords>DAFJ2F31raw,BAEpeVsBW3g,0</cp:keywords>
  <cp:lastModifiedBy>bintang herdiawan</cp:lastModifiedBy>
  <cp:revision>6</cp:revision>
  <dcterms:created xsi:type="dcterms:W3CDTF">2026-07-20T14:06:20Z</dcterms:created>
  <dcterms:modified xsi:type="dcterms:W3CDTF">2026-07-21T14:20:51Z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2026-07-01T00:00:00Z</vt:filetime>
  </property>
  <property fmtid="{D5CDD505-2E9C-101B-9397-08002B2CF9AE}" pid="4" name="Creator">
    <vt:lpwstr>Canva</vt:lpwstr>
  </property>
  <property fmtid="{D5CDD505-2E9C-101B-9397-08002B2CF9AE}" pid="5" name="LastSaved">
    <vt:filetime>2026-07-20T00:00:00Z</vt:filetime>
  </property>
  <property fmtid="{D5CDD505-2E9C-101B-9397-08002B2CF9AE}" pid="6" name="Producer">
    <vt:lpwstr>Canva</vt:lpwstr>
  </property>
</Properties>
</file>