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4F4F4"/>
        </a:solidFill>
      </p:bgPr>
    </p:bg>
    <p:spTree>
      <p:nvGrpSpPr>
        <p:cNvPr id="1" name=""/>
        <p:cNvGrpSpPr/>
        <p:nvPr/>
      </p:nvGrpSpPr>
      <p:grpSpPr>
        <a:xfrm>
          <a:off x="0" y="0"/>
          <a:ext cx="0" cy="0"/>
          <a:chOff x="0" y="0"/>
          <a:chExt cx="0" cy="0"/>
        </a:xfrm>
      </p:grpSpPr>
      <p:sp>
        <p:nvSpPr>
          <p:cNvPr id="2" name="Shape 0"/>
          <p:cNvSpPr/>
          <p:nvPr/>
        </p:nvSpPr>
        <p:spPr>
          <a:xfrm flipV="1">
            <a:off x="-548640" y="-548640"/>
            <a:ext cx="3291840" cy="3291840"/>
          </a:xfrm>
          <a:prstGeom prst="rtTriangle">
            <a:avLst/>
          </a:prstGeom>
          <a:solidFill>
            <a:srgbClr val="1F3A5F"/>
          </a:solidFill>
          <a:ln/>
        </p:spPr>
      </p:sp>
      <p:sp>
        <p:nvSpPr>
          <p:cNvPr id="3" name="Shape 1"/>
          <p:cNvSpPr/>
          <p:nvPr/>
        </p:nvSpPr>
        <p:spPr>
          <a:xfrm flipV="1">
            <a:off x="-548640" y="-548640"/>
            <a:ext cx="2040941" cy="2040941"/>
          </a:xfrm>
          <a:prstGeom prst="rtTriangle">
            <a:avLst/>
          </a:prstGeom>
          <a:solidFill>
            <a:srgbClr val="3E5C85"/>
          </a:solidFill>
          <a:ln/>
        </p:spPr>
      </p:sp>
      <p:sp>
        <p:nvSpPr>
          <p:cNvPr id="4" name="Shape 2"/>
          <p:cNvSpPr/>
          <p:nvPr/>
        </p:nvSpPr>
        <p:spPr>
          <a:xfrm rot="5400000">
            <a:off x="10774375" y="-274320"/>
            <a:ext cx="1417320" cy="1143000"/>
          </a:xfrm>
          <a:prstGeom prst="chevron">
            <a:avLst/>
          </a:prstGeom>
          <a:solidFill>
            <a:srgbClr val="111111"/>
          </a:solidFill>
          <a:ln/>
        </p:spPr>
      </p:sp>
      <p:sp>
        <p:nvSpPr>
          <p:cNvPr id="5" name="Shape 3"/>
          <p:cNvSpPr/>
          <p:nvPr/>
        </p:nvSpPr>
        <p:spPr>
          <a:xfrm rot="5400000">
            <a:off x="11277295" y="749808"/>
            <a:ext cx="1417320" cy="1143000"/>
          </a:xfrm>
          <a:prstGeom prst="chevron">
            <a:avLst/>
          </a:prstGeom>
          <a:solidFill>
            <a:srgbClr val="00A0D2"/>
          </a:solidFill>
          <a:ln/>
        </p:spPr>
      </p:sp>
      <p:sp>
        <p:nvSpPr>
          <p:cNvPr id="6" name="Shape 4"/>
          <p:cNvSpPr/>
          <p:nvPr/>
        </p:nvSpPr>
        <p:spPr>
          <a:xfrm rot="5400000">
            <a:off x="10774375" y="1773936"/>
            <a:ext cx="1417320" cy="1143000"/>
          </a:xfrm>
          <a:prstGeom prst="chevron">
            <a:avLst/>
          </a:prstGeom>
          <a:solidFill>
            <a:srgbClr val="111111"/>
          </a:solidFill>
          <a:ln/>
        </p:spPr>
      </p:sp>
      <p:sp>
        <p:nvSpPr>
          <p:cNvPr id="7" name="Shape 5"/>
          <p:cNvSpPr/>
          <p:nvPr/>
        </p:nvSpPr>
        <p:spPr>
          <a:xfrm rot="5400000">
            <a:off x="11277295" y="2798064"/>
            <a:ext cx="1417320" cy="1143000"/>
          </a:xfrm>
          <a:prstGeom prst="chevron">
            <a:avLst/>
          </a:prstGeom>
          <a:solidFill>
            <a:srgbClr val="00A0D2"/>
          </a:solidFill>
          <a:ln/>
        </p:spPr>
      </p:sp>
      <p:sp>
        <p:nvSpPr>
          <p:cNvPr id="8" name="Shape 6"/>
          <p:cNvSpPr/>
          <p:nvPr/>
        </p:nvSpPr>
        <p:spPr>
          <a:xfrm rot="5400000">
            <a:off x="10774375" y="3822192"/>
            <a:ext cx="1417320" cy="1143000"/>
          </a:xfrm>
          <a:prstGeom prst="chevron">
            <a:avLst/>
          </a:prstGeom>
          <a:solidFill>
            <a:srgbClr val="111111"/>
          </a:solidFill>
          <a:ln/>
        </p:spPr>
      </p:sp>
      <p:sp>
        <p:nvSpPr>
          <p:cNvPr id="9" name="Shape 7"/>
          <p:cNvSpPr/>
          <p:nvPr/>
        </p:nvSpPr>
        <p:spPr>
          <a:xfrm rot="5400000">
            <a:off x="11277295" y="4846320"/>
            <a:ext cx="1417320" cy="1143000"/>
          </a:xfrm>
          <a:prstGeom prst="chevron">
            <a:avLst/>
          </a:prstGeom>
          <a:solidFill>
            <a:srgbClr val="00A0D2"/>
          </a:solidFill>
          <a:ln/>
        </p:spPr>
      </p:sp>
      <p:pic>
        <p:nvPicPr>
          <p:cNvPr id="10"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11" name="Text 8"/>
          <p:cNvSpPr/>
          <p:nvPr/>
        </p:nvSpPr>
        <p:spPr>
          <a:xfrm>
            <a:off x="502920" y="1874520"/>
            <a:ext cx="8686800" cy="365760"/>
          </a:xfrm>
          <a:prstGeom prst="rect">
            <a:avLst/>
          </a:prstGeom>
          <a:noFill/>
          <a:ln/>
        </p:spPr>
        <p:txBody>
          <a:bodyPr wrap="square" rtlCol="0" anchor="ctr"/>
          <a:lstStyle/>
          <a:p>
            <a:pPr indent="0" marL="0">
              <a:buNone/>
            </a:pPr>
            <a:r>
              <a:rPr lang="en-US" sz="1400" b="1" spc="200" kern="0" dirty="0">
                <a:solidFill>
                  <a:srgbClr val="00A0D2"/>
                </a:solidFill>
                <a:latin typeface="Calibri" pitchFamily="34" charset="0"/>
                <a:ea typeface="Calibri" pitchFamily="34" charset="-122"/>
                <a:cs typeface="Calibri" pitchFamily="34" charset="-120"/>
              </a:rPr>
              <a:t>6th ISPESH 2026 • ORAL PRESENTATION</a:t>
            </a:r>
            <a:endParaRPr lang="en-US" sz="1400" dirty="0"/>
          </a:p>
        </p:txBody>
      </p:sp>
      <p:sp>
        <p:nvSpPr>
          <p:cNvPr id="12" name="Text 9"/>
          <p:cNvSpPr/>
          <p:nvPr/>
        </p:nvSpPr>
        <p:spPr>
          <a:xfrm>
            <a:off x="502920" y="2286000"/>
            <a:ext cx="8778240" cy="1920240"/>
          </a:xfrm>
          <a:prstGeom prst="rect">
            <a:avLst/>
          </a:prstGeom>
          <a:noFill/>
          <a:ln/>
        </p:spPr>
        <p:txBody>
          <a:bodyPr wrap="square" rtlCol="0" anchor="ctr"/>
          <a:lstStyle/>
          <a:p>
            <a:pPr indent="0" marL="0">
              <a:lnSpc>
                <a:spcPct val="102000"/>
              </a:lnSpc>
              <a:buNone/>
            </a:pPr>
            <a:r>
              <a:rPr lang="en-US" sz="4000" b="1" dirty="0">
                <a:solidFill>
                  <a:srgbClr val="111111"/>
                </a:solidFill>
                <a:latin typeface="Calibri" pitchFamily="34" charset="0"/>
                <a:ea typeface="Calibri" pitchFamily="34" charset="-122"/>
                <a:cs typeface="Calibri" pitchFamily="34" charset="-120"/>
              </a:rPr>
              <a:t>The Role of Parents and Teachers in Supporting the Success of Physical Education Learning</a:t>
            </a:r>
            <a:endParaRPr lang="en-US" sz="4000" dirty="0"/>
          </a:p>
        </p:txBody>
      </p:sp>
      <p:sp>
        <p:nvSpPr>
          <p:cNvPr id="13" name="Text 10"/>
          <p:cNvSpPr/>
          <p:nvPr/>
        </p:nvSpPr>
        <p:spPr>
          <a:xfrm>
            <a:off x="502920" y="4160520"/>
            <a:ext cx="8778240" cy="502920"/>
          </a:xfrm>
          <a:prstGeom prst="rect">
            <a:avLst/>
          </a:prstGeom>
          <a:noFill/>
          <a:ln/>
        </p:spPr>
        <p:txBody>
          <a:bodyPr wrap="square" rtlCol="0" anchor="ctr"/>
          <a:lstStyle/>
          <a:p>
            <a:pPr indent="0" marL="0">
              <a:buNone/>
            </a:pPr>
            <a:r>
              <a:rPr lang="en-US" sz="2000" i="1" dirty="0">
                <a:solidFill>
                  <a:srgbClr val="3E5C85"/>
                </a:solidFill>
                <a:latin typeface="Calibri" pitchFamily="34" charset="0"/>
                <a:ea typeface="Calibri" pitchFamily="34" charset="-122"/>
                <a:cs typeface="Calibri" pitchFamily="34" charset="-120"/>
              </a:rPr>
              <a:t>A Systematic Literature Review</a:t>
            </a:r>
            <a:endParaRPr lang="en-US" sz="2000" dirty="0"/>
          </a:p>
        </p:txBody>
      </p:sp>
      <p:sp>
        <p:nvSpPr>
          <p:cNvPr id="14" name="Shape 11"/>
          <p:cNvSpPr/>
          <p:nvPr/>
        </p:nvSpPr>
        <p:spPr>
          <a:xfrm>
            <a:off x="-731520" y="5989320"/>
            <a:ext cx="2926080" cy="2926080"/>
          </a:xfrm>
          <a:prstGeom prst="rtTriangle">
            <a:avLst/>
          </a:prstGeom>
          <a:solidFill>
            <a:srgbClr val="8FA3BF"/>
          </a:solidFill>
          <a:ln/>
        </p:spPr>
      </p:sp>
      <p:sp>
        <p:nvSpPr>
          <p:cNvPr id="15" name="Shape 12"/>
          <p:cNvSpPr/>
          <p:nvPr/>
        </p:nvSpPr>
        <p:spPr>
          <a:xfrm>
            <a:off x="0" y="6053328"/>
            <a:ext cx="6949440" cy="804672"/>
          </a:xfrm>
          <a:prstGeom prst="rect">
            <a:avLst/>
          </a:prstGeom>
          <a:solidFill>
            <a:srgbClr val="3E5C85"/>
          </a:solidFill>
          <a:ln/>
        </p:spPr>
      </p:sp>
      <p:sp>
        <p:nvSpPr>
          <p:cNvPr id="16" name="Text 13"/>
          <p:cNvSpPr/>
          <p:nvPr/>
        </p:nvSpPr>
        <p:spPr>
          <a:xfrm>
            <a:off x="502920" y="6035040"/>
            <a:ext cx="6400800" cy="822960"/>
          </a:xfrm>
          <a:prstGeom prst="rect">
            <a:avLst/>
          </a:prstGeom>
          <a:noFill/>
          <a:ln/>
        </p:spPr>
        <p:txBody>
          <a:bodyPr wrap="square" rtlCol="0" anchor="ctr"/>
          <a:lstStyle/>
          <a:p>
            <a:pPr indent="0" marL="0">
              <a:lnSpc>
                <a:spcPct val="105000"/>
              </a:lnSpc>
              <a:buNone/>
            </a:pPr>
            <a:r>
              <a:rPr lang="en-US" sz="1600" b="1" dirty="0">
                <a:solidFill>
                  <a:srgbClr val="FFFFFF"/>
                </a:solidFill>
                <a:latin typeface="Calibri" pitchFamily="34" charset="0"/>
                <a:ea typeface="Calibri" pitchFamily="34" charset="-122"/>
                <a:cs typeface="Calibri" pitchFamily="34" charset="-120"/>
              </a:rPr>
              <a:t>Deni Nugraha*, Mudjihartono, Agus Gumilar
</a:t>
            </a:r>
            <a:pPr indent="0" marL="0">
              <a:lnSpc>
                <a:spcPct val="105000"/>
              </a:lnSpc>
              <a:buNone/>
            </a:pPr>
            <a:r>
              <a:rPr lang="en-US" sz="1200" b="1" dirty="0">
                <a:solidFill>
                  <a:srgbClr val="FFFFFF"/>
                </a:solidFill>
                <a:latin typeface="Calibri" pitchFamily="34" charset="0"/>
                <a:ea typeface="Calibri" pitchFamily="34" charset="-122"/>
                <a:cs typeface="Calibri" pitchFamily="34" charset="-120"/>
              </a:rPr>
              <a:t>Universitas Pendidikan Indonesia — dnugraha678@upi.edu</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INTRODUCTION</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700" b="1" dirty="0">
                <a:solidFill>
                  <a:srgbClr val="1F3A5F"/>
                </a:solidFill>
                <a:latin typeface="Calibri" pitchFamily="34" charset="0"/>
                <a:ea typeface="Calibri" pitchFamily="34" charset="-122"/>
                <a:cs typeface="Calibri" pitchFamily="34" charset="-120"/>
              </a:rPr>
              <a:t>Why Look Beyond the Classroom?</a:t>
            </a:r>
            <a:endParaRPr lang="en-US" sz="2700" dirty="0"/>
          </a:p>
        </p:txBody>
      </p:sp>
      <p:sp>
        <p:nvSpPr>
          <p:cNvPr id="10" name="Text 7"/>
          <p:cNvSpPr/>
          <p:nvPr/>
        </p:nvSpPr>
        <p:spPr>
          <a:xfrm>
            <a:off x="502920" y="2057400"/>
            <a:ext cx="11155680" cy="4389120"/>
          </a:xfrm>
          <a:prstGeom prst="rect">
            <a:avLst/>
          </a:prstGeom>
          <a:noFill/>
          <a:ln/>
        </p:spPr>
        <p:txBody>
          <a:bodyPr wrap="square" rtlCol="0" anchor="t"/>
          <a:lstStyle/>
          <a:p>
            <a:pPr marL="3429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Physical education (PJOK) builds motor skills, active-lifestyle habits, character, and psychological well-being — but real-world outcomes are often suboptimal.</a:t>
            </a:r>
            <a:endParaRPr lang="en-US" sz="1400" dirty="0"/>
          </a:p>
          <a:p>
            <a:pPr marL="3429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Low motivation, minimal engagement, and declining out-of-school physical activity are common symptoms (Pluta et al., 2020).</a:t>
            </a:r>
            <a:endParaRPr lang="en-US" sz="1400" dirty="0"/>
          </a:p>
          <a:p>
            <a:pPr marL="3429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This points to factors outside the classroom — the social support system around learners (Hosokawa et al., 2023).</a:t>
            </a:r>
            <a:endParaRPr lang="en-US" sz="1400" dirty="0"/>
          </a:p>
          <a:p>
            <a:pPr marL="342900" indent="-342900">
              <a:spcAft>
                <a:spcPts val="900"/>
              </a:spcAft>
              <a:buSzPct val="100000"/>
              <a:buChar char="▪"/>
            </a:pPr>
            <a:r>
              <a:rPr lang="en-US" sz="1400" b="1" dirty="0">
                <a:solidFill>
                  <a:srgbClr val="3A3A3A"/>
                </a:solidFill>
                <a:latin typeface="Calibri" pitchFamily="34" charset="0"/>
                <a:ea typeface="Calibri" pitchFamily="34" charset="-122"/>
                <a:cs typeface="Calibri" pitchFamily="34" charset="-120"/>
              </a:rPr>
              <a:t>Two consistently-cited actors:</a:t>
            </a:r>
            <a:endParaRPr lang="en-US" sz="1400" dirty="0"/>
          </a:p>
          <a:p>
            <a:pPr lvl="1" marL="6858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Teachers — shape the learning climate at school by fulfilling students’ basic psychological needs (Arık &amp; Erturan, 2023).</a:t>
            </a:r>
            <a:endParaRPr lang="en-US" sz="1400" dirty="0"/>
          </a:p>
          <a:p>
            <a:pPr lvl="1" marL="6858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Parents — instill values, habits, and logistical support at home (Hosokawa et al., 2023).</a:t>
            </a:r>
            <a:endParaRPr lang="en-US" sz="1400" dirty="0"/>
          </a:p>
          <a:p>
            <a:pPr marL="342900" indent="-342900">
              <a:spcAft>
                <a:spcPts val="900"/>
              </a:spcAft>
              <a:buSzPct val="100000"/>
              <a:buChar char="▪"/>
            </a:pPr>
            <a:r>
              <a:rPr lang="en-US" sz="1400" dirty="0">
                <a:solidFill>
                  <a:srgbClr val="3A3A3A"/>
                </a:solidFill>
                <a:latin typeface="Calibri" pitchFamily="34" charset="0"/>
                <a:ea typeface="Calibri" pitchFamily="34" charset="-122"/>
                <a:cs typeface="Calibri" pitchFamily="34" charset="-120"/>
              </a:rPr>
              <a:t>Framed through developmental ecology: child development is shaped by layered, interacting environments — family and school (Pluta et al., 2020). Teacher and parental support do not stand alone but interact with and reinforce one another (Andri Yanto et al., 2025).</a:t>
            </a:r>
            <a:endParaRPr lang="en-US" sz="1400" dirty="0"/>
          </a:p>
        </p:txBody>
      </p:sp>
      <p:sp>
        <p:nvSpPr>
          <p:cNvPr id="11" name="Text 8"/>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INTRODUCTION</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700" b="1" dirty="0">
                <a:solidFill>
                  <a:srgbClr val="1F3A5F"/>
                </a:solidFill>
                <a:latin typeface="Calibri" pitchFamily="34" charset="0"/>
                <a:ea typeface="Calibri" pitchFamily="34" charset="-122"/>
                <a:cs typeface="Calibri" pitchFamily="34" charset="-120"/>
              </a:rPr>
              <a:t>Research Gap &amp; Questions</a:t>
            </a:r>
            <a:endParaRPr lang="en-US" sz="2700" dirty="0"/>
          </a:p>
        </p:txBody>
      </p:sp>
      <p:sp>
        <p:nvSpPr>
          <p:cNvPr id="10" name="Text 7"/>
          <p:cNvSpPr/>
          <p:nvPr/>
        </p:nvSpPr>
        <p:spPr>
          <a:xfrm>
            <a:off x="502920" y="2011680"/>
            <a:ext cx="11155680" cy="1143000"/>
          </a:xfrm>
          <a:prstGeom prst="rect">
            <a:avLst/>
          </a:prstGeom>
          <a:noFill/>
          <a:ln/>
        </p:spPr>
        <p:txBody>
          <a:bodyPr wrap="square" rtlCol="0" anchor="t"/>
          <a:lstStyle/>
          <a:p>
            <a:pPr indent="0" marL="0">
              <a:buNone/>
            </a:pPr>
            <a:r>
              <a:rPr lang="en-US" sz="1400" i="1" dirty="0">
                <a:solidFill>
                  <a:srgbClr val="3A3A3A"/>
                </a:solidFill>
                <a:latin typeface="Calibri" pitchFamily="34" charset="0"/>
                <a:ea typeface="Calibri" pitchFamily="34" charset="-122"/>
                <a:cs typeface="Calibri" pitchFamily="34" charset="-120"/>
              </a:rPr>
              <a:t>Existing evidence on parental and teacher support is scattered across contexts, education levels, and methods — no synthesis maps how the two forms of support, separately or together, contribute to PE learning success (Nurhayati et al., 2025). This study aims to identify, analyze, and synthesize findings on the roles of parents, teachers, and their collaboration in PE learning success.</a:t>
            </a:r>
            <a:endParaRPr lang="en-US" sz="1400" dirty="0"/>
          </a:p>
        </p:txBody>
      </p:sp>
      <p:sp>
        <p:nvSpPr>
          <p:cNvPr id="11" name="Shape 8"/>
          <p:cNvSpPr/>
          <p:nvPr/>
        </p:nvSpPr>
        <p:spPr>
          <a:xfrm>
            <a:off x="502920" y="3337560"/>
            <a:ext cx="1005840" cy="896112"/>
          </a:xfrm>
          <a:prstGeom prst="roundRect">
            <a:avLst>
              <a:gd name="adj" fmla="val 10204"/>
            </a:avLst>
          </a:prstGeom>
          <a:solidFill>
            <a:srgbClr val="1F3A5F"/>
          </a:solidFill>
          <a:ln/>
        </p:spPr>
      </p:sp>
      <p:sp>
        <p:nvSpPr>
          <p:cNvPr id="12" name="Text 9"/>
          <p:cNvSpPr/>
          <p:nvPr/>
        </p:nvSpPr>
        <p:spPr>
          <a:xfrm>
            <a:off x="502920" y="3337560"/>
            <a:ext cx="1005840" cy="896112"/>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RQ1</a:t>
            </a:r>
            <a:endParaRPr lang="en-US" sz="1600" dirty="0"/>
          </a:p>
        </p:txBody>
      </p:sp>
      <p:sp>
        <p:nvSpPr>
          <p:cNvPr id="13" name="Text 10"/>
          <p:cNvSpPr/>
          <p:nvPr/>
        </p:nvSpPr>
        <p:spPr>
          <a:xfrm>
            <a:off x="1691640" y="3337560"/>
            <a:ext cx="9966960" cy="896112"/>
          </a:xfrm>
          <a:prstGeom prst="rect">
            <a:avLst/>
          </a:prstGeom>
          <a:noFill/>
          <a:ln/>
        </p:spPr>
        <p:txBody>
          <a:bodyPr wrap="square" rtlCol="0" anchor="ctr"/>
          <a:lstStyle/>
          <a:p>
            <a:pPr indent="0" marL="0">
              <a:buNone/>
            </a:pPr>
            <a:r>
              <a:rPr lang="en-US" sz="1400" dirty="0">
                <a:solidFill>
                  <a:srgbClr val="3A3A3A"/>
                </a:solidFill>
                <a:latin typeface="Calibri" pitchFamily="34" charset="0"/>
                <a:ea typeface="Calibri" pitchFamily="34" charset="-122"/>
                <a:cs typeface="Calibri" pitchFamily="34" charset="-120"/>
              </a:rPr>
              <a:t>How do parents play a role in supporting the success of physical education learning?</a:t>
            </a:r>
            <a:endParaRPr lang="en-US" sz="1400" dirty="0"/>
          </a:p>
        </p:txBody>
      </p:sp>
      <p:sp>
        <p:nvSpPr>
          <p:cNvPr id="14" name="Shape 11"/>
          <p:cNvSpPr/>
          <p:nvPr/>
        </p:nvSpPr>
        <p:spPr>
          <a:xfrm>
            <a:off x="502920" y="4389120"/>
            <a:ext cx="1005840" cy="896112"/>
          </a:xfrm>
          <a:prstGeom prst="roundRect">
            <a:avLst>
              <a:gd name="adj" fmla="val 10204"/>
            </a:avLst>
          </a:prstGeom>
          <a:solidFill>
            <a:srgbClr val="1F3A5F"/>
          </a:solidFill>
          <a:ln/>
        </p:spPr>
      </p:sp>
      <p:sp>
        <p:nvSpPr>
          <p:cNvPr id="15" name="Text 12"/>
          <p:cNvSpPr/>
          <p:nvPr/>
        </p:nvSpPr>
        <p:spPr>
          <a:xfrm>
            <a:off x="502920" y="4389120"/>
            <a:ext cx="1005840" cy="896112"/>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RQ2</a:t>
            </a:r>
            <a:endParaRPr lang="en-US" sz="1600" dirty="0"/>
          </a:p>
        </p:txBody>
      </p:sp>
      <p:sp>
        <p:nvSpPr>
          <p:cNvPr id="16" name="Text 13"/>
          <p:cNvSpPr/>
          <p:nvPr/>
        </p:nvSpPr>
        <p:spPr>
          <a:xfrm>
            <a:off x="1691640" y="4389120"/>
            <a:ext cx="9966960" cy="896112"/>
          </a:xfrm>
          <a:prstGeom prst="rect">
            <a:avLst/>
          </a:prstGeom>
          <a:noFill/>
          <a:ln/>
        </p:spPr>
        <p:txBody>
          <a:bodyPr wrap="square" rtlCol="0" anchor="ctr"/>
          <a:lstStyle/>
          <a:p>
            <a:pPr indent="0" marL="0">
              <a:buNone/>
            </a:pPr>
            <a:r>
              <a:rPr lang="en-US" sz="1400" dirty="0">
                <a:solidFill>
                  <a:srgbClr val="3A3A3A"/>
                </a:solidFill>
                <a:latin typeface="Calibri" pitchFamily="34" charset="0"/>
                <a:ea typeface="Calibri" pitchFamily="34" charset="-122"/>
                <a:cs typeface="Calibri" pitchFamily="34" charset="-120"/>
              </a:rPr>
              <a:t>How do teachers play a role in improving the success of physical education learning?</a:t>
            </a:r>
            <a:endParaRPr lang="en-US" sz="1400" dirty="0"/>
          </a:p>
        </p:txBody>
      </p:sp>
      <p:sp>
        <p:nvSpPr>
          <p:cNvPr id="17" name="Shape 14"/>
          <p:cNvSpPr/>
          <p:nvPr/>
        </p:nvSpPr>
        <p:spPr>
          <a:xfrm>
            <a:off x="502920" y="5440680"/>
            <a:ext cx="1005840" cy="896112"/>
          </a:xfrm>
          <a:prstGeom prst="roundRect">
            <a:avLst>
              <a:gd name="adj" fmla="val 10204"/>
            </a:avLst>
          </a:prstGeom>
          <a:solidFill>
            <a:srgbClr val="1F3A5F"/>
          </a:solidFill>
          <a:ln/>
        </p:spPr>
      </p:sp>
      <p:sp>
        <p:nvSpPr>
          <p:cNvPr id="18" name="Text 15"/>
          <p:cNvSpPr/>
          <p:nvPr/>
        </p:nvSpPr>
        <p:spPr>
          <a:xfrm>
            <a:off x="502920" y="5440680"/>
            <a:ext cx="1005840" cy="896112"/>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RQ3</a:t>
            </a:r>
            <a:endParaRPr lang="en-US" sz="1600" dirty="0"/>
          </a:p>
        </p:txBody>
      </p:sp>
      <p:sp>
        <p:nvSpPr>
          <p:cNvPr id="19" name="Text 16"/>
          <p:cNvSpPr/>
          <p:nvPr/>
        </p:nvSpPr>
        <p:spPr>
          <a:xfrm>
            <a:off x="1691640" y="5440680"/>
            <a:ext cx="9966960" cy="896112"/>
          </a:xfrm>
          <a:prstGeom prst="rect">
            <a:avLst/>
          </a:prstGeom>
          <a:noFill/>
          <a:ln/>
        </p:spPr>
        <p:txBody>
          <a:bodyPr wrap="square" rtlCol="0" anchor="ctr"/>
          <a:lstStyle/>
          <a:p>
            <a:pPr indent="0" marL="0">
              <a:buNone/>
            </a:pPr>
            <a:r>
              <a:rPr lang="en-US" sz="1400" dirty="0">
                <a:solidFill>
                  <a:srgbClr val="3A3A3A"/>
                </a:solidFill>
                <a:latin typeface="Calibri" pitchFamily="34" charset="0"/>
                <a:ea typeface="Calibri" pitchFamily="34" charset="-122"/>
                <a:cs typeface="Calibri" pitchFamily="34" charset="-120"/>
              </a:rPr>
              <a:t>How does teacher–parent collaboration influence motivation, engagement, physical activity, and learning outcomes?</a:t>
            </a:r>
            <a:endParaRPr lang="en-US" sz="1400" dirty="0"/>
          </a:p>
        </p:txBody>
      </p:sp>
      <p:sp>
        <p:nvSpPr>
          <p:cNvPr id="20" name="Text 17"/>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METHOD</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500" b="1" dirty="0">
                <a:solidFill>
                  <a:srgbClr val="1F3A5F"/>
                </a:solidFill>
                <a:latin typeface="Calibri" pitchFamily="34" charset="0"/>
                <a:ea typeface="Calibri" pitchFamily="34" charset="-122"/>
                <a:cs typeface="Calibri" pitchFamily="34" charset="-120"/>
              </a:rPr>
              <a:t>PRISMA 2020 Systematic Review</a:t>
            </a:r>
            <a:endParaRPr lang="en-US" sz="2500" dirty="0"/>
          </a:p>
        </p:txBody>
      </p:sp>
      <p:sp>
        <p:nvSpPr>
          <p:cNvPr id="10" name="Text 7"/>
          <p:cNvSpPr/>
          <p:nvPr/>
        </p:nvSpPr>
        <p:spPr>
          <a:xfrm>
            <a:off x="502920" y="1965960"/>
            <a:ext cx="5623560" cy="4434840"/>
          </a:xfrm>
          <a:prstGeom prst="rect">
            <a:avLst/>
          </a:prstGeom>
          <a:noFill/>
          <a:ln/>
        </p:spPr>
        <p:txBody>
          <a:bodyPr wrap="square" rtlCol="0" anchor="t"/>
          <a:lstStyle/>
          <a:p>
            <a:pPr indent="0" marL="0">
              <a:buNone/>
            </a:pPr>
            <a:r>
              <a:rPr lang="en-US" sz="1250" b="1" dirty="0">
                <a:solidFill>
                  <a:srgbClr val="1F3A5F"/>
                </a:solidFill>
                <a:latin typeface="Calibri" pitchFamily="34" charset="0"/>
                <a:ea typeface="Calibri" pitchFamily="34" charset="-122"/>
                <a:cs typeface="Calibri" pitchFamily="34" charset="-120"/>
              </a:rPr>
              <a:t>Design: </a:t>
            </a:r>
            <a:pPr indent="0" marL="0">
              <a:spcAft>
                <a:spcPts val="1000"/>
              </a:spcAft>
              <a:buNone/>
            </a:pPr>
            <a:r>
              <a:rPr lang="en-US" sz="1250" dirty="0">
                <a:solidFill>
                  <a:srgbClr val="3A3A3A"/>
                </a:solidFill>
                <a:latin typeface="Calibri" pitchFamily="34" charset="0"/>
                <a:ea typeface="Calibri" pitchFamily="34" charset="-122"/>
                <a:cs typeface="Calibri" pitchFamily="34" charset="-120"/>
              </a:rPr>
              <a:t>PRISMA 2020 guidelines — identification, screening, eligibility, inclusion.</a:t>
            </a:r>
            <a:endParaRPr lang="en-US" sz="1250" dirty="0"/>
          </a:p>
          <a:p>
            <a:pPr indent="0" marL="0">
              <a:buNone/>
            </a:pPr>
            <a:r>
              <a:rPr lang="en-US" sz="1250" b="1" dirty="0">
                <a:solidFill>
                  <a:srgbClr val="1F3A5F"/>
                </a:solidFill>
                <a:latin typeface="Calibri" pitchFamily="34" charset="0"/>
                <a:ea typeface="Calibri" pitchFamily="34" charset="-122"/>
                <a:cs typeface="Calibri" pitchFamily="34" charset="-120"/>
              </a:rPr>
              <a:t>Sources: </a:t>
            </a:r>
            <a:pPr indent="0" marL="0">
              <a:spcAft>
                <a:spcPts val="1000"/>
              </a:spcAft>
              <a:buNone/>
            </a:pPr>
            <a:r>
              <a:rPr lang="en-US" sz="1250" dirty="0">
                <a:solidFill>
                  <a:srgbClr val="3A3A3A"/>
                </a:solidFill>
                <a:latin typeface="Calibri" pitchFamily="34" charset="0"/>
                <a:ea typeface="Calibri" pitchFamily="34" charset="-122"/>
                <a:cs typeface="Calibri" pitchFamily="34" charset="-120"/>
              </a:rPr>
              <a:t>Scopus database + additional registers; managed with Zotero; title/abstract screened with Rayyan.</a:t>
            </a:r>
            <a:endParaRPr lang="en-US" sz="1250" dirty="0"/>
          </a:p>
          <a:p>
            <a:pPr indent="0" marL="0">
              <a:buNone/>
            </a:pPr>
            <a:r>
              <a:rPr lang="en-US" sz="1250" b="1" dirty="0">
                <a:solidFill>
                  <a:srgbClr val="1F3A5F"/>
                </a:solidFill>
                <a:latin typeface="Calibri" pitchFamily="34" charset="0"/>
                <a:ea typeface="Calibri" pitchFamily="34" charset="-122"/>
                <a:cs typeface="Calibri" pitchFamily="34" charset="-120"/>
              </a:rPr>
              <a:t>Search string: </a:t>
            </a:r>
            <a:pPr indent="0" marL="0">
              <a:spcAft>
                <a:spcPts val="1000"/>
              </a:spcAft>
              <a:buNone/>
            </a:pPr>
            <a:r>
              <a:rPr lang="en-US" sz="1250" dirty="0">
                <a:solidFill>
                  <a:srgbClr val="3A3A3A"/>
                </a:solidFill>
                <a:latin typeface="Calibri" pitchFamily="34" charset="0"/>
                <a:ea typeface="Calibri" pitchFamily="34" charset="-122"/>
                <a:cs typeface="Calibri" pitchFamily="34" charset="-120"/>
              </a:rPr>
              <a:t>“parental/teacher support” AND “physical education” AND “engagement / outcomes / motivation / self-efficacy”.</a:t>
            </a:r>
            <a:endParaRPr lang="en-US" sz="1250" dirty="0"/>
          </a:p>
          <a:p>
            <a:pPr indent="0" marL="0">
              <a:buNone/>
            </a:pPr>
            <a:r>
              <a:rPr lang="en-US" sz="1250" b="1" dirty="0">
                <a:solidFill>
                  <a:srgbClr val="1F3A5F"/>
                </a:solidFill>
                <a:latin typeface="Calibri" pitchFamily="34" charset="0"/>
                <a:ea typeface="Calibri" pitchFamily="34" charset="-122"/>
                <a:cs typeface="Calibri" pitchFamily="34" charset="-120"/>
              </a:rPr>
              <a:t>Criteria: </a:t>
            </a:r>
            <a:pPr indent="0" marL="0">
              <a:buNone/>
            </a:pPr>
            <a:r>
              <a:rPr lang="en-US" sz="1250" dirty="0">
                <a:solidFill>
                  <a:srgbClr val="3A3A3A"/>
                </a:solidFill>
                <a:latin typeface="Calibri" pitchFamily="34" charset="0"/>
                <a:ea typeface="Calibri" pitchFamily="34" charset="-122"/>
                <a:cs typeface="Calibri" pitchFamily="34" charset="-120"/>
              </a:rPr>
              <a:t>Included original, full-text articles (Eng/Indo) on parent/teacher support in PE; excluded reviews, conference papers, incomplete data.</a:t>
            </a:r>
            <a:endParaRPr lang="en-US" sz="1250" dirty="0"/>
          </a:p>
        </p:txBody>
      </p:sp>
      <p:sp>
        <p:nvSpPr>
          <p:cNvPr id="11" name="Shape 8"/>
          <p:cNvSpPr/>
          <p:nvPr/>
        </p:nvSpPr>
        <p:spPr>
          <a:xfrm>
            <a:off x="6492240" y="1965960"/>
            <a:ext cx="5120640" cy="658368"/>
          </a:xfrm>
          <a:prstGeom prst="roundRect">
            <a:avLst>
              <a:gd name="adj" fmla="val 9722"/>
            </a:avLst>
          </a:prstGeom>
          <a:solidFill>
            <a:srgbClr val="FFFFFF"/>
          </a:solidFill>
          <a:ln w="12700">
            <a:solidFill>
              <a:srgbClr val="3E5C85"/>
            </a:solidFill>
            <a:prstDash val="solid"/>
          </a:ln>
        </p:spPr>
      </p:sp>
      <p:sp>
        <p:nvSpPr>
          <p:cNvPr id="12" name="Text 9"/>
          <p:cNvSpPr/>
          <p:nvPr/>
        </p:nvSpPr>
        <p:spPr>
          <a:xfrm>
            <a:off x="6629400" y="1965960"/>
            <a:ext cx="914400" cy="658368"/>
          </a:xfrm>
          <a:prstGeom prst="rect">
            <a:avLst/>
          </a:prstGeom>
          <a:noFill/>
          <a:ln/>
        </p:spPr>
        <p:txBody>
          <a:bodyPr wrap="square" rtlCol="0" anchor="ctr"/>
          <a:lstStyle/>
          <a:p>
            <a:pPr algn="ctr" indent="0" marL="0">
              <a:buNone/>
            </a:pPr>
            <a:r>
              <a:rPr lang="en-US" sz="2200" b="1" dirty="0">
                <a:solidFill>
                  <a:srgbClr val="1F3A5F"/>
                </a:solidFill>
                <a:latin typeface="Calibri" pitchFamily="34" charset="0"/>
                <a:ea typeface="Calibri" pitchFamily="34" charset="-122"/>
                <a:cs typeface="Calibri" pitchFamily="34" charset="-120"/>
              </a:rPr>
              <a:t>218</a:t>
            </a:r>
            <a:endParaRPr lang="en-US" sz="2200" dirty="0"/>
          </a:p>
        </p:txBody>
      </p:sp>
      <p:sp>
        <p:nvSpPr>
          <p:cNvPr id="13" name="Text 10"/>
          <p:cNvSpPr/>
          <p:nvPr/>
        </p:nvSpPr>
        <p:spPr>
          <a:xfrm>
            <a:off x="7635240" y="1965960"/>
            <a:ext cx="3840480" cy="658368"/>
          </a:xfrm>
          <a:prstGeom prst="rect">
            <a:avLst/>
          </a:prstGeom>
          <a:noFill/>
          <a:ln/>
        </p:spPr>
        <p:txBody>
          <a:bodyPr wrap="square" rtlCol="0" anchor="ctr"/>
          <a:lstStyle/>
          <a:p>
            <a:pPr indent="0" marL="0">
              <a:buNone/>
            </a:pPr>
            <a:r>
              <a:rPr lang="en-US" sz="1300" b="1" dirty="0">
                <a:solidFill>
                  <a:srgbClr val="111111"/>
                </a:solidFill>
                <a:latin typeface="Calibri" pitchFamily="34" charset="0"/>
                <a:ea typeface="Calibri" pitchFamily="34" charset="-122"/>
                <a:cs typeface="Calibri" pitchFamily="34" charset="-120"/>
              </a:rPr>
              <a:t>Records identified</a:t>
            </a:r>
            <a:endParaRPr lang="en-US" sz="1300" dirty="0"/>
          </a:p>
        </p:txBody>
      </p:sp>
      <p:sp>
        <p:nvSpPr>
          <p:cNvPr id="14" name="Shape 11"/>
          <p:cNvSpPr/>
          <p:nvPr/>
        </p:nvSpPr>
        <p:spPr>
          <a:xfrm>
            <a:off x="8942832" y="2642616"/>
            <a:ext cx="219456" cy="182880"/>
          </a:xfrm>
          <a:prstGeom prst="downArrow">
            <a:avLst/>
          </a:prstGeom>
          <a:solidFill>
            <a:srgbClr val="00A0D2"/>
          </a:solidFill>
          <a:ln/>
        </p:spPr>
      </p:sp>
      <p:sp>
        <p:nvSpPr>
          <p:cNvPr id="15" name="Shape 12"/>
          <p:cNvSpPr/>
          <p:nvPr/>
        </p:nvSpPr>
        <p:spPr>
          <a:xfrm>
            <a:off x="6492240" y="2862072"/>
            <a:ext cx="5120640" cy="658368"/>
          </a:xfrm>
          <a:prstGeom prst="roundRect">
            <a:avLst>
              <a:gd name="adj" fmla="val 9722"/>
            </a:avLst>
          </a:prstGeom>
          <a:solidFill>
            <a:srgbClr val="FFFFFF"/>
          </a:solidFill>
          <a:ln w="12700">
            <a:solidFill>
              <a:srgbClr val="3E5C85"/>
            </a:solidFill>
            <a:prstDash val="solid"/>
          </a:ln>
        </p:spPr>
      </p:sp>
      <p:sp>
        <p:nvSpPr>
          <p:cNvPr id="16" name="Text 13"/>
          <p:cNvSpPr/>
          <p:nvPr/>
        </p:nvSpPr>
        <p:spPr>
          <a:xfrm>
            <a:off x="6629400" y="2862072"/>
            <a:ext cx="914400" cy="658368"/>
          </a:xfrm>
          <a:prstGeom prst="rect">
            <a:avLst/>
          </a:prstGeom>
          <a:noFill/>
          <a:ln/>
        </p:spPr>
        <p:txBody>
          <a:bodyPr wrap="square" rtlCol="0" anchor="ctr"/>
          <a:lstStyle/>
          <a:p>
            <a:pPr algn="ctr" indent="0" marL="0">
              <a:buNone/>
            </a:pPr>
            <a:r>
              <a:rPr lang="en-US" sz="2200" b="1" dirty="0">
                <a:solidFill>
                  <a:srgbClr val="1F3A5F"/>
                </a:solidFill>
                <a:latin typeface="Calibri" pitchFamily="34" charset="0"/>
                <a:ea typeface="Calibri" pitchFamily="34" charset="-122"/>
                <a:cs typeface="Calibri" pitchFamily="34" charset="-120"/>
              </a:rPr>
              <a:t>217</a:t>
            </a:r>
            <a:endParaRPr lang="en-US" sz="2200" dirty="0"/>
          </a:p>
        </p:txBody>
      </p:sp>
      <p:sp>
        <p:nvSpPr>
          <p:cNvPr id="17" name="Text 14"/>
          <p:cNvSpPr/>
          <p:nvPr/>
        </p:nvSpPr>
        <p:spPr>
          <a:xfrm>
            <a:off x="7635240" y="2862072"/>
            <a:ext cx="3840480" cy="658368"/>
          </a:xfrm>
          <a:prstGeom prst="rect">
            <a:avLst/>
          </a:prstGeom>
          <a:noFill/>
          <a:ln/>
        </p:spPr>
        <p:txBody>
          <a:bodyPr wrap="square" rtlCol="0" anchor="ctr"/>
          <a:lstStyle/>
          <a:p>
            <a:pPr indent="0" marL="0">
              <a:buNone/>
            </a:pPr>
            <a:r>
              <a:rPr lang="en-US" sz="1300" b="1" dirty="0">
                <a:solidFill>
                  <a:srgbClr val="111111"/>
                </a:solidFill>
                <a:latin typeface="Calibri" pitchFamily="34" charset="0"/>
                <a:ea typeface="Calibri" pitchFamily="34" charset="-122"/>
                <a:cs typeface="Calibri" pitchFamily="34" charset="-120"/>
              </a:rPr>
              <a:t>Screened</a:t>
            </a:r>
            <a:endParaRPr lang="en-US" sz="1300" dirty="0"/>
          </a:p>
        </p:txBody>
      </p:sp>
      <p:sp>
        <p:nvSpPr>
          <p:cNvPr id="18" name="Shape 15"/>
          <p:cNvSpPr/>
          <p:nvPr/>
        </p:nvSpPr>
        <p:spPr>
          <a:xfrm>
            <a:off x="8942832" y="3538728"/>
            <a:ext cx="219456" cy="182880"/>
          </a:xfrm>
          <a:prstGeom prst="downArrow">
            <a:avLst/>
          </a:prstGeom>
          <a:solidFill>
            <a:srgbClr val="00A0D2"/>
          </a:solidFill>
          <a:ln/>
        </p:spPr>
      </p:sp>
      <p:sp>
        <p:nvSpPr>
          <p:cNvPr id="19" name="Shape 16"/>
          <p:cNvSpPr/>
          <p:nvPr/>
        </p:nvSpPr>
        <p:spPr>
          <a:xfrm>
            <a:off x="6492240" y="3758184"/>
            <a:ext cx="5120640" cy="658368"/>
          </a:xfrm>
          <a:prstGeom prst="roundRect">
            <a:avLst>
              <a:gd name="adj" fmla="val 9722"/>
            </a:avLst>
          </a:prstGeom>
          <a:solidFill>
            <a:srgbClr val="FFFFFF"/>
          </a:solidFill>
          <a:ln w="12700">
            <a:solidFill>
              <a:srgbClr val="3E5C85"/>
            </a:solidFill>
            <a:prstDash val="solid"/>
          </a:ln>
        </p:spPr>
      </p:sp>
      <p:sp>
        <p:nvSpPr>
          <p:cNvPr id="20" name="Text 17"/>
          <p:cNvSpPr/>
          <p:nvPr/>
        </p:nvSpPr>
        <p:spPr>
          <a:xfrm>
            <a:off x="6629400" y="3758184"/>
            <a:ext cx="914400" cy="658368"/>
          </a:xfrm>
          <a:prstGeom prst="rect">
            <a:avLst/>
          </a:prstGeom>
          <a:noFill/>
          <a:ln/>
        </p:spPr>
        <p:txBody>
          <a:bodyPr wrap="square" rtlCol="0" anchor="ctr"/>
          <a:lstStyle/>
          <a:p>
            <a:pPr algn="ctr" indent="0" marL="0">
              <a:buNone/>
            </a:pPr>
            <a:r>
              <a:rPr lang="en-US" sz="2200" b="1" dirty="0">
                <a:solidFill>
                  <a:srgbClr val="1F3A5F"/>
                </a:solidFill>
                <a:latin typeface="Calibri" pitchFamily="34" charset="0"/>
                <a:ea typeface="Calibri" pitchFamily="34" charset="-122"/>
                <a:cs typeface="Calibri" pitchFamily="34" charset="-120"/>
              </a:rPr>
              <a:t>44</a:t>
            </a:r>
            <a:endParaRPr lang="en-US" sz="2200" dirty="0"/>
          </a:p>
        </p:txBody>
      </p:sp>
      <p:sp>
        <p:nvSpPr>
          <p:cNvPr id="21" name="Text 18"/>
          <p:cNvSpPr/>
          <p:nvPr/>
        </p:nvSpPr>
        <p:spPr>
          <a:xfrm>
            <a:off x="7635240" y="3758184"/>
            <a:ext cx="3840480" cy="658368"/>
          </a:xfrm>
          <a:prstGeom prst="rect">
            <a:avLst/>
          </a:prstGeom>
          <a:noFill/>
          <a:ln/>
        </p:spPr>
        <p:txBody>
          <a:bodyPr wrap="square" rtlCol="0" anchor="ctr"/>
          <a:lstStyle/>
          <a:p>
            <a:pPr indent="0" marL="0">
              <a:buNone/>
            </a:pPr>
            <a:r>
              <a:rPr lang="en-US" sz="1300" b="1" dirty="0">
                <a:solidFill>
                  <a:srgbClr val="111111"/>
                </a:solidFill>
                <a:latin typeface="Calibri" pitchFamily="34" charset="0"/>
                <a:ea typeface="Calibri" pitchFamily="34" charset="-122"/>
                <a:cs typeface="Calibri" pitchFamily="34" charset="-120"/>
              </a:rPr>
              <a:t>Eligibility</a:t>
            </a:r>
            <a:endParaRPr lang="en-US" sz="1300" dirty="0"/>
          </a:p>
        </p:txBody>
      </p:sp>
      <p:sp>
        <p:nvSpPr>
          <p:cNvPr id="22" name="Shape 19"/>
          <p:cNvSpPr/>
          <p:nvPr/>
        </p:nvSpPr>
        <p:spPr>
          <a:xfrm>
            <a:off x="8942832" y="4434840"/>
            <a:ext cx="219456" cy="182880"/>
          </a:xfrm>
          <a:prstGeom prst="downArrow">
            <a:avLst/>
          </a:prstGeom>
          <a:solidFill>
            <a:srgbClr val="00A0D2"/>
          </a:solidFill>
          <a:ln/>
        </p:spPr>
      </p:sp>
      <p:sp>
        <p:nvSpPr>
          <p:cNvPr id="23" name="Shape 20"/>
          <p:cNvSpPr/>
          <p:nvPr/>
        </p:nvSpPr>
        <p:spPr>
          <a:xfrm>
            <a:off x="6492240" y="4654296"/>
            <a:ext cx="5120640" cy="658368"/>
          </a:xfrm>
          <a:prstGeom prst="roundRect">
            <a:avLst>
              <a:gd name="adj" fmla="val 9722"/>
            </a:avLst>
          </a:prstGeom>
          <a:solidFill>
            <a:srgbClr val="1F3A5F"/>
          </a:solidFill>
          <a:ln w="12700">
            <a:solidFill>
              <a:srgbClr val="3E5C85"/>
            </a:solidFill>
            <a:prstDash val="solid"/>
          </a:ln>
        </p:spPr>
      </p:sp>
      <p:sp>
        <p:nvSpPr>
          <p:cNvPr id="24" name="Text 21"/>
          <p:cNvSpPr/>
          <p:nvPr/>
        </p:nvSpPr>
        <p:spPr>
          <a:xfrm>
            <a:off x="6629400" y="4654296"/>
            <a:ext cx="914400" cy="658368"/>
          </a:xfrm>
          <a:prstGeom prst="rect">
            <a:avLst/>
          </a:prstGeom>
          <a:noFill/>
          <a:ln/>
        </p:spPr>
        <p:txBody>
          <a:bodyPr wrap="square" rtlCol="0" anchor="ctr"/>
          <a:lstStyle/>
          <a:p>
            <a:pPr algn="ctr" indent="0" marL="0">
              <a:buNone/>
            </a:pPr>
            <a:r>
              <a:rPr lang="en-US" sz="2200" b="1" dirty="0">
                <a:solidFill>
                  <a:srgbClr val="00A0D2"/>
                </a:solidFill>
                <a:latin typeface="Calibri" pitchFamily="34" charset="0"/>
                <a:ea typeface="Calibri" pitchFamily="34" charset="-122"/>
                <a:cs typeface="Calibri" pitchFamily="34" charset="-120"/>
              </a:rPr>
              <a:t>14</a:t>
            </a:r>
            <a:endParaRPr lang="en-US" sz="2200" dirty="0"/>
          </a:p>
        </p:txBody>
      </p:sp>
      <p:sp>
        <p:nvSpPr>
          <p:cNvPr id="25" name="Text 22"/>
          <p:cNvSpPr/>
          <p:nvPr/>
        </p:nvSpPr>
        <p:spPr>
          <a:xfrm>
            <a:off x="7635240" y="4654296"/>
            <a:ext cx="3840480" cy="658368"/>
          </a:xfrm>
          <a:prstGeom prst="rect">
            <a:avLst/>
          </a:prstGeom>
          <a:noFill/>
          <a:ln/>
        </p:spPr>
        <p:txBody>
          <a:bodyPr wrap="square" rtlCol="0" anchor="ctr"/>
          <a:lstStyle/>
          <a:p>
            <a:pPr indent="0" marL="0">
              <a:buNone/>
            </a:pPr>
            <a:r>
              <a:rPr lang="en-US" sz="1300" b="1" dirty="0">
                <a:solidFill>
                  <a:srgbClr val="FFFFFF"/>
                </a:solidFill>
                <a:latin typeface="Calibri" pitchFamily="34" charset="0"/>
                <a:ea typeface="Calibri" pitchFamily="34" charset="-122"/>
                <a:cs typeface="Calibri" pitchFamily="34" charset="-120"/>
              </a:rPr>
              <a:t>Included</a:t>
            </a:r>
            <a:endParaRPr lang="en-US" sz="1300" dirty="0"/>
          </a:p>
        </p:txBody>
      </p:sp>
      <p:sp>
        <p:nvSpPr>
          <p:cNvPr id="26" name="Shape 23"/>
          <p:cNvSpPr/>
          <p:nvPr/>
        </p:nvSpPr>
        <p:spPr>
          <a:xfrm>
            <a:off x="6492240" y="5596128"/>
            <a:ext cx="5120640" cy="960120"/>
          </a:xfrm>
          <a:prstGeom prst="roundRect">
            <a:avLst>
              <a:gd name="adj" fmla="val 6667"/>
            </a:avLst>
          </a:prstGeom>
          <a:solidFill>
            <a:srgbClr val="EAF1F6"/>
          </a:solidFill>
          <a:ln/>
        </p:spPr>
      </p:sp>
      <p:sp>
        <p:nvSpPr>
          <p:cNvPr id="27" name="Text 24"/>
          <p:cNvSpPr/>
          <p:nvPr/>
        </p:nvSpPr>
        <p:spPr>
          <a:xfrm>
            <a:off x="6675120" y="5596128"/>
            <a:ext cx="4754880" cy="960120"/>
          </a:xfrm>
          <a:prstGeom prst="rect">
            <a:avLst/>
          </a:prstGeom>
          <a:noFill/>
          <a:ln/>
        </p:spPr>
        <p:txBody>
          <a:bodyPr wrap="square" rtlCol="0" anchor="ctr"/>
          <a:lstStyle/>
          <a:p>
            <a:pPr indent="0" marL="0">
              <a:buNone/>
            </a:pPr>
            <a:r>
              <a:rPr lang="en-US" sz="1200" i="1" dirty="0">
                <a:solidFill>
                  <a:srgbClr val="1F3A5F"/>
                </a:solidFill>
                <a:latin typeface="Calibri" pitchFamily="34" charset="0"/>
                <a:ea typeface="Calibri" pitchFamily="34" charset="-122"/>
                <a:cs typeface="Calibri" pitchFamily="34" charset="-120"/>
              </a:rPr>
              <a:t>14 studies in synthesis: 9 on parental support, 4 on teacher support, and 4 on teacher–parent collaboration.</a:t>
            </a:r>
            <a:endParaRPr lang="en-US" sz="1200" dirty="0"/>
          </a:p>
        </p:txBody>
      </p:sp>
      <p:sp>
        <p:nvSpPr>
          <p:cNvPr id="28" name="Text 25"/>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RESULTS &amp; DISCUSSION</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500" b="1" dirty="0">
                <a:solidFill>
                  <a:srgbClr val="1F3A5F"/>
                </a:solidFill>
                <a:latin typeface="Calibri" pitchFamily="34" charset="0"/>
                <a:ea typeface="Calibri" pitchFamily="34" charset="-122"/>
                <a:cs typeface="Calibri" pitchFamily="34" charset="-120"/>
              </a:rPr>
              <a:t>The Role of Parents &amp; Teachers</a:t>
            </a:r>
            <a:endParaRPr lang="en-US" sz="2500" dirty="0"/>
          </a:p>
        </p:txBody>
      </p:sp>
      <p:sp>
        <p:nvSpPr>
          <p:cNvPr id="10" name="Text 7"/>
          <p:cNvSpPr/>
          <p:nvPr/>
        </p:nvSpPr>
        <p:spPr>
          <a:xfrm>
            <a:off x="502920" y="1965960"/>
            <a:ext cx="5440680" cy="365760"/>
          </a:xfrm>
          <a:prstGeom prst="rect">
            <a:avLst/>
          </a:prstGeom>
          <a:noFill/>
          <a:ln/>
        </p:spPr>
        <p:txBody>
          <a:bodyPr wrap="square" rtlCol="0" anchor="ctr"/>
          <a:lstStyle/>
          <a:p>
            <a:pPr indent="0" marL="0">
              <a:buNone/>
            </a:pPr>
            <a:r>
              <a:rPr lang="en-US" sz="1400" b="1" dirty="0">
                <a:solidFill>
                  <a:srgbClr val="00A0D2"/>
                </a:solidFill>
                <a:latin typeface="Calibri" pitchFamily="34" charset="0"/>
                <a:ea typeface="Calibri" pitchFamily="34" charset="-122"/>
                <a:cs typeface="Calibri" pitchFamily="34" charset="-120"/>
              </a:rPr>
              <a:t>RQ1 — Parents</a:t>
            </a:r>
            <a:endParaRPr lang="en-US" sz="1400" dirty="0"/>
          </a:p>
        </p:txBody>
      </p:sp>
      <p:sp>
        <p:nvSpPr>
          <p:cNvPr id="11" name="Text 8"/>
          <p:cNvSpPr/>
          <p:nvPr/>
        </p:nvSpPr>
        <p:spPr>
          <a:xfrm>
            <a:off x="502920" y="2377440"/>
            <a:ext cx="5440680" cy="4023360"/>
          </a:xfrm>
          <a:prstGeom prst="rect">
            <a:avLst/>
          </a:prstGeom>
          <a:noFill/>
          <a:ln/>
        </p:spPr>
        <p:txBody>
          <a:bodyPr wrap="square" rtlCol="0" anchor="t"/>
          <a:lstStyle/>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Three forms: emotional, instrumental, and logistical support.</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Positive parental perceptions raise enjoyment &amp; participation, especially for low-competence students (Papistas et al. 2016; Shen et al. 2018).</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In Indonesia, parental + environmental support lifts elementary PE achievement (Syafruddin &amp; Setyawan 2025; Yudaparmita &amp; Nirmayani 2024).</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In competitive sport, parental support drives training motivation (Setyorini &amp; Wijayanti 2025; Rohmah et al. 2025).</a:t>
            </a:r>
            <a:endParaRPr lang="en-US" sz="1200" dirty="0"/>
          </a:p>
        </p:txBody>
      </p:sp>
      <p:sp>
        <p:nvSpPr>
          <p:cNvPr id="12" name="Text 9"/>
          <p:cNvSpPr/>
          <p:nvPr/>
        </p:nvSpPr>
        <p:spPr>
          <a:xfrm>
            <a:off x="6217920" y="1965960"/>
            <a:ext cx="5440680" cy="365760"/>
          </a:xfrm>
          <a:prstGeom prst="rect">
            <a:avLst/>
          </a:prstGeom>
          <a:noFill/>
          <a:ln/>
        </p:spPr>
        <p:txBody>
          <a:bodyPr wrap="square" rtlCol="0" anchor="ctr"/>
          <a:lstStyle/>
          <a:p>
            <a:pPr indent="0" marL="0">
              <a:buNone/>
            </a:pPr>
            <a:r>
              <a:rPr lang="en-US" sz="1400" b="1" dirty="0">
                <a:solidFill>
                  <a:srgbClr val="00A0D2"/>
                </a:solidFill>
                <a:latin typeface="Calibri" pitchFamily="34" charset="0"/>
                <a:ea typeface="Calibri" pitchFamily="34" charset="-122"/>
                <a:cs typeface="Calibri" pitchFamily="34" charset="-120"/>
              </a:rPr>
              <a:t>RQ2 — Teachers</a:t>
            </a:r>
            <a:endParaRPr lang="en-US" sz="1400" dirty="0"/>
          </a:p>
        </p:txBody>
      </p:sp>
      <p:sp>
        <p:nvSpPr>
          <p:cNvPr id="13" name="Text 10"/>
          <p:cNvSpPr/>
          <p:nvPr/>
        </p:nvSpPr>
        <p:spPr>
          <a:xfrm>
            <a:off x="6217920" y="2377440"/>
            <a:ext cx="5440680" cy="4023360"/>
          </a:xfrm>
          <a:prstGeom prst="rect">
            <a:avLst/>
          </a:prstGeom>
          <a:noFill/>
          <a:ln/>
        </p:spPr>
        <p:txBody>
          <a:bodyPr wrap="square" rtlCol="0" anchor="t"/>
          <a:lstStyle/>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Explained via basic psychological needs: autonomy, competence, relatedness.</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Autonomy support relates to motivation, though teacher/student perceptions differ (Arık &amp; Erturan 2023).</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At university level, teacher support raises engagement &amp; participation via self-efficacy (Guo et al. 2025; Su &amp; Liu 2025).</a:t>
            </a:r>
            <a:endParaRPr lang="en-US" sz="1200" dirty="0"/>
          </a:p>
          <a:p>
            <a:pPr marL="342900" indent="-342900">
              <a:spcAft>
                <a:spcPts val="800"/>
              </a:spcAft>
              <a:buSzPct val="100000"/>
              <a:buChar char="▪"/>
            </a:pPr>
            <a:r>
              <a:rPr lang="en-US" sz="1200" dirty="0">
                <a:solidFill>
                  <a:srgbClr val="3A3A3A"/>
                </a:solidFill>
                <a:latin typeface="Calibri" pitchFamily="34" charset="0"/>
                <a:ea typeface="Calibri" pitchFamily="34" charset="-122"/>
                <a:cs typeface="Calibri" pitchFamily="34" charset="-120"/>
              </a:rPr>
              <a:t>Teacher (+ peer) support predicts PE learning outcomes (Leko, 2025).</a:t>
            </a:r>
            <a:endParaRPr lang="en-US" sz="1200" dirty="0"/>
          </a:p>
        </p:txBody>
      </p:sp>
      <p:sp>
        <p:nvSpPr>
          <p:cNvPr id="14" name="Text 11"/>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RESULTS &amp; DISCUSSION</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400" b="1" dirty="0">
                <a:solidFill>
                  <a:srgbClr val="1F3A5F"/>
                </a:solidFill>
                <a:latin typeface="Calibri" pitchFamily="34" charset="0"/>
                <a:ea typeface="Calibri" pitchFamily="34" charset="-122"/>
                <a:cs typeface="Calibri" pitchFamily="34" charset="-120"/>
              </a:rPr>
              <a:t>Collaboration &amp; Theoretical Lens</a:t>
            </a:r>
            <a:endParaRPr lang="en-US" sz="2400" dirty="0"/>
          </a:p>
        </p:txBody>
      </p:sp>
      <p:sp>
        <p:nvSpPr>
          <p:cNvPr id="10" name="Text 7"/>
          <p:cNvSpPr/>
          <p:nvPr/>
        </p:nvSpPr>
        <p:spPr>
          <a:xfrm>
            <a:off x="502920" y="1965960"/>
            <a:ext cx="11155680" cy="320040"/>
          </a:xfrm>
          <a:prstGeom prst="rect">
            <a:avLst/>
          </a:prstGeom>
          <a:noFill/>
          <a:ln/>
        </p:spPr>
        <p:txBody>
          <a:bodyPr wrap="square" rtlCol="0" anchor="ctr"/>
          <a:lstStyle/>
          <a:p>
            <a:pPr indent="0" marL="0">
              <a:buNone/>
            </a:pPr>
            <a:r>
              <a:rPr lang="en-US" sz="1400" b="1" dirty="0">
                <a:solidFill>
                  <a:srgbClr val="00A0D2"/>
                </a:solidFill>
                <a:latin typeface="Calibri" pitchFamily="34" charset="0"/>
                <a:ea typeface="Calibri" pitchFamily="34" charset="-122"/>
                <a:cs typeface="Calibri" pitchFamily="34" charset="-120"/>
              </a:rPr>
              <a:t>RQ3 — Teacher–Parent Collaboration</a:t>
            </a:r>
            <a:endParaRPr lang="en-US" sz="1400" dirty="0"/>
          </a:p>
        </p:txBody>
      </p:sp>
      <p:sp>
        <p:nvSpPr>
          <p:cNvPr id="11" name="Text 8"/>
          <p:cNvSpPr/>
          <p:nvPr/>
        </p:nvSpPr>
        <p:spPr>
          <a:xfrm>
            <a:off x="502920" y="2331720"/>
            <a:ext cx="11155680" cy="1737360"/>
          </a:xfrm>
          <a:prstGeom prst="rect">
            <a:avLst/>
          </a:prstGeom>
          <a:noFill/>
          <a:ln/>
        </p:spPr>
        <p:txBody>
          <a:bodyPr wrap="square" rtlCol="0" anchor="t"/>
          <a:lstStyle/>
          <a:p>
            <a:pPr marL="342900" indent="-342900">
              <a:spcAft>
                <a:spcPts val="700"/>
              </a:spcAft>
              <a:buSzPct val="100000"/>
              <a:buChar char="▪"/>
            </a:pPr>
            <a:r>
              <a:rPr lang="en-US" sz="1250" dirty="0">
                <a:solidFill>
                  <a:srgbClr val="3A3A3A"/>
                </a:solidFill>
                <a:latin typeface="Calibri" pitchFamily="34" charset="0"/>
                <a:ea typeface="Calibri" pitchFamily="34" charset="-122"/>
                <a:cs typeface="Calibri" pitchFamily="34" charset="-120"/>
              </a:rPr>
              <a:t>Teacher and parental support jointly shape achievement through students’ passion for PE (Nurhayati et al., 2025); parental involvement strengthens teachers’ PBL strategies (Andri Yanto et al., 2025).</a:t>
            </a:r>
            <a:endParaRPr lang="en-US" sz="1250" dirty="0"/>
          </a:p>
          <a:p>
            <a:pPr marL="342900" indent="-342900">
              <a:spcAft>
                <a:spcPts val="700"/>
              </a:spcAft>
              <a:buSzPct val="100000"/>
              <a:buChar char="▪"/>
            </a:pPr>
            <a:r>
              <a:rPr lang="en-US" sz="1250" dirty="0">
                <a:solidFill>
                  <a:srgbClr val="3A3A3A"/>
                </a:solidFill>
                <a:latin typeface="Calibri" pitchFamily="34" charset="0"/>
                <a:ea typeface="Calibri" pitchFamily="34" charset="-122"/>
                <a:cs typeface="Calibri" pitchFamily="34" charset="-120"/>
              </a:rPr>
              <a:t>Adolescents’ perceptions of parental, teacher, and peer support jointly relate to physical-activity levels (Pluta et al., 2020).</a:t>
            </a:r>
            <a:endParaRPr lang="en-US" sz="1250" dirty="0"/>
          </a:p>
          <a:p>
            <a:pPr marL="342900" indent="-342900">
              <a:spcAft>
                <a:spcPts val="700"/>
              </a:spcAft>
              <a:buSzPct val="100000"/>
              <a:buChar char="▪"/>
            </a:pPr>
            <a:r>
              <a:rPr lang="en-US" sz="1250" b="1" dirty="0">
                <a:solidFill>
                  <a:srgbClr val="3A3A3A"/>
                </a:solidFill>
                <a:latin typeface="Calibri" pitchFamily="34" charset="0"/>
                <a:ea typeface="Calibri" pitchFamily="34" charset="-122"/>
                <a:cs typeface="Calibri" pitchFamily="34" charset="-120"/>
              </a:rPr>
              <a:t>Pattern: collaborative support outperforms single-source support — though studies testing this interaction remain limited.</a:t>
            </a:r>
            <a:endParaRPr lang="en-US" sz="1250" dirty="0"/>
          </a:p>
        </p:txBody>
      </p:sp>
      <p:sp>
        <p:nvSpPr>
          <p:cNvPr id="12" name="Shape 9"/>
          <p:cNvSpPr/>
          <p:nvPr/>
        </p:nvSpPr>
        <p:spPr>
          <a:xfrm>
            <a:off x="502920" y="4160520"/>
            <a:ext cx="11155680" cy="13716"/>
          </a:xfrm>
          <a:prstGeom prst="rect">
            <a:avLst/>
          </a:prstGeom>
          <a:solidFill>
            <a:srgbClr val="DDDDDD"/>
          </a:solidFill>
          <a:ln/>
        </p:spPr>
      </p:sp>
      <p:sp>
        <p:nvSpPr>
          <p:cNvPr id="13" name="Text 10"/>
          <p:cNvSpPr/>
          <p:nvPr/>
        </p:nvSpPr>
        <p:spPr>
          <a:xfrm>
            <a:off x="502920" y="4279392"/>
            <a:ext cx="11155680" cy="320040"/>
          </a:xfrm>
          <a:prstGeom prst="rect">
            <a:avLst/>
          </a:prstGeom>
          <a:noFill/>
          <a:ln/>
        </p:spPr>
        <p:txBody>
          <a:bodyPr wrap="square" rtlCol="0" anchor="ctr"/>
          <a:lstStyle/>
          <a:p>
            <a:pPr indent="0" marL="0">
              <a:buNone/>
            </a:pPr>
            <a:r>
              <a:rPr lang="en-US" sz="1300" b="1" dirty="0">
                <a:solidFill>
                  <a:srgbClr val="1F3A5F"/>
                </a:solidFill>
                <a:latin typeface="Calibri" pitchFamily="34" charset="0"/>
                <a:ea typeface="Calibri" pitchFamily="34" charset="-122"/>
                <a:cs typeface="Calibri" pitchFamily="34" charset="-120"/>
              </a:rPr>
              <a:t>Interpreted through two lenses:</a:t>
            </a:r>
            <a:endParaRPr lang="en-US" sz="1300" dirty="0"/>
          </a:p>
        </p:txBody>
      </p:sp>
      <p:sp>
        <p:nvSpPr>
          <p:cNvPr id="14" name="Text 11"/>
          <p:cNvSpPr/>
          <p:nvPr/>
        </p:nvSpPr>
        <p:spPr>
          <a:xfrm>
            <a:off x="502920" y="4663440"/>
            <a:ext cx="5486400" cy="292608"/>
          </a:xfrm>
          <a:prstGeom prst="rect">
            <a:avLst/>
          </a:prstGeom>
          <a:noFill/>
          <a:ln/>
        </p:spPr>
        <p:txBody>
          <a:bodyPr wrap="square" rtlCol="0" anchor="ctr"/>
          <a:lstStyle/>
          <a:p>
            <a:pPr indent="0" marL="0">
              <a:buNone/>
            </a:pPr>
            <a:r>
              <a:rPr lang="en-US" sz="1250" b="1" dirty="0">
                <a:solidFill>
                  <a:srgbClr val="1F3A5F"/>
                </a:solidFill>
                <a:latin typeface="Calibri" pitchFamily="34" charset="0"/>
                <a:ea typeface="Calibri" pitchFamily="34" charset="-122"/>
                <a:cs typeface="Calibri" pitchFamily="34" charset="-120"/>
              </a:rPr>
              <a:t>Self-Determination Theory</a:t>
            </a:r>
            <a:endParaRPr lang="en-US" sz="1250" dirty="0"/>
          </a:p>
        </p:txBody>
      </p:sp>
      <p:sp>
        <p:nvSpPr>
          <p:cNvPr id="15" name="Text 12"/>
          <p:cNvSpPr/>
          <p:nvPr/>
        </p:nvSpPr>
        <p:spPr>
          <a:xfrm>
            <a:off x="502920" y="4956048"/>
            <a:ext cx="5486400" cy="1234440"/>
          </a:xfrm>
          <a:prstGeom prst="rect">
            <a:avLst/>
          </a:prstGeom>
          <a:noFill/>
          <a:ln/>
        </p:spPr>
        <p:txBody>
          <a:bodyPr wrap="square" rtlCol="0" anchor="t"/>
          <a:lstStyle/>
          <a:p>
            <a:pPr indent="0" marL="0">
              <a:lnSpc>
                <a:spcPct val="110000"/>
              </a:lnSpc>
              <a:buNone/>
            </a:pPr>
            <a:r>
              <a:rPr lang="en-US" sz="1150" dirty="0">
                <a:solidFill>
                  <a:srgbClr val="3A3A3A"/>
                </a:solidFill>
                <a:latin typeface="Calibri" pitchFamily="34" charset="0"/>
                <a:ea typeface="Calibri" pitchFamily="34" charset="-122"/>
                <a:cs typeface="Calibri" pitchFamily="34" charset="-120"/>
              </a:rPr>
              <a:t>Motivation grows when autonomy, competence &amp; relatedness are met; teacher and parental support fill complementary psychological domains (Arık &amp; Erturan 2023; Guo et al. 2025; Papistas et al. 2016).</a:t>
            </a:r>
            <a:endParaRPr lang="en-US" sz="1150" dirty="0"/>
          </a:p>
        </p:txBody>
      </p:sp>
      <p:sp>
        <p:nvSpPr>
          <p:cNvPr id="16" name="Text 13"/>
          <p:cNvSpPr/>
          <p:nvPr/>
        </p:nvSpPr>
        <p:spPr>
          <a:xfrm>
            <a:off x="6172200" y="4663440"/>
            <a:ext cx="5486400" cy="292608"/>
          </a:xfrm>
          <a:prstGeom prst="rect">
            <a:avLst/>
          </a:prstGeom>
          <a:noFill/>
          <a:ln/>
        </p:spPr>
        <p:txBody>
          <a:bodyPr wrap="square" rtlCol="0" anchor="ctr"/>
          <a:lstStyle/>
          <a:p>
            <a:pPr indent="0" marL="0">
              <a:buNone/>
            </a:pPr>
            <a:r>
              <a:rPr lang="en-US" sz="1250" b="1" dirty="0">
                <a:solidFill>
                  <a:srgbClr val="1F3A5F"/>
                </a:solidFill>
                <a:latin typeface="Calibri" pitchFamily="34" charset="0"/>
                <a:ea typeface="Calibri" pitchFamily="34" charset="-122"/>
                <a:cs typeface="Calibri" pitchFamily="34" charset="-120"/>
              </a:rPr>
              <a:t>Developmental Ecology</a:t>
            </a:r>
            <a:endParaRPr lang="en-US" sz="1250" dirty="0"/>
          </a:p>
        </p:txBody>
      </p:sp>
      <p:sp>
        <p:nvSpPr>
          <p:cNvPr id="17" name="Text 14"/>
          <p:cNvSpPr/>
          <p:nvPr/>
        </p:nvSpPr>
        <p:spPr>
          <a:xfrm>
            <a:off x="6172200" y="4956048"/>
            <a:ext cx="5486400" cy="1234440"/>
          </a:xfrm>
          <a:prstGeom prst="rect">
            <a:avLst/>
          </a:prstGeom>
          <a:noFill/>
          <a:ln/>
        </p:spPr>
        <p:txBody>
          <a:bodyPr wrap="square" rtlCol="0" anchor="t"/>
          <a:lstStyle/>
          <a:p>
            <a:pPr indent="0" marL="0">
              <a:lnSpc>
                <a:spcPct val="110000"/>
              </a:lnSpc>
              <a:buNone/>
            </a:pPr>
            <a:r>
              <a:rPr lang="en-US" sz="1150" dirty="0">
                <a:solidFill>
                  <a:srgbClr val="3A3A3A"/>
                </a:solidFill>
                <a:latin typeface="Calibri" pitchFamily="34" charset="0"/>
                <a:ea typeface="Calibri" pitchFamily="34" charset="-122"/>
                <a:cs typeface="Calibri" pitchFamily="34" charset="-120"/>
              </a:rPr>
              <a:t>Children develop within an interconnected school–family system; consistent messages from both sides strengthen internalization of PE values (Nurhayati et al. 2025; Pluta et al. 2020).</a:t>
            </a:r>
            <a:endParaRPr lang="en-US" sz="1150" dirty="0"/>
          </a:p>
        </p:txBody>
      </p:sp>
      <p:sp>
        <p:nvSpPr>
          <p:cNvPr id="18" name="Text 15"/>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2011680" cy="2011680"/>
          </a:xfrm>
          <a:prstGeom prst="rtTriangle">
            <a:avLst/>
          </a:prstGeom>
          <a:solidFill>
            <a:srgbClr val="1F3A5F"/>
          </a:solidFill>
          <a:ln/>
        </p:spPr>
      </p:sp>
      <p:sp>
        <p:nvSpPr>
          <p:cNvPr id="4" name="Shape 1"/>
          <p:cNvSpPr/>
          <p:nvPr/>
        </p:nvSpPr>
        <p:spPr>
          <a:xfrm flipV="1">
            <a:off x="-548640" y="-548640"/>
            <a:ext cx="1247242" cy="1247242"/>
          </a:xfrm>
          <a:prstGeom prst="rtTriangle">
            <a:avLst/>
          </a:prstGeom>
          <a:solidFill>
            <a:srgbClr val="3E5C85"/>
          </a:solidFill>
          <a:ln/>
        </p:spPr>
      </p:sp>
      <p:sp>
        <p:nvSpPr>
          <p:cNvPr id="5" name="Text 2"/>
          <p:cNvSpPr/>
          <p:nvPr/>
        </p:nvSpPr>
        <p:spPr>
          <a:xfrm>
            <a:off x="502920" y="1234440"/>
            <a:ext cx="7315200" cy="640080"/>
          </a:xfrm>
          <a:prstGeom prst="rect">
            <a:avLst/>
          </a:prstGeom>
          <a:noFill/>
          <a:ln/>
        </p:spPr>
        <p:txBody>
          <a:bodyPr wrap="square" rtlCol="0" anchor="ctr"/>
          <a:lstStyle/>
          <a:p>
            <a:pPr indent="0" marL="0">
              <a:buNone/>
            </a:pPr>
            <a:r>
              <a:rPr lang="en-US" sz="3200" b="1" dirty="0">
                <a:solidFill>
                  <a:srgbClr val="1F3A5F"/>
                </a:solidFill>
                <a:latin typeface="Calibri" pitchFamily="34" charset="0"/>
                <a:ea typeface="Calibri" pitchFamily="34" charset="-122"/>
                <a:cs typeface="Calibri" pitchFamily="34" charset="-120"/>
              </a:rPr>
              <a:t>Conclusion</a:t>
            </a:r>
            <a:endParaRPr lang="en-US" sz="3200" dirty="0"/>
          </a:p>
        </p:txBody>
      </p:sp>
      <p:sp>
        <p:nvSpPr>
          <p:cNvPr id="6" name="Shape 3"/>
          <p:cNvSpPr/>
          <p:nvPr/>
        </p:nvSpPr>
        <p:spPr>
          <a:xfrm>
            <a:off x="502920" y="2057400"/>
            <a:ext cx="621792" cy="621792"/>
          </a:xfrm>
          <a:prstGeom prst="ellipse">
            <a:avLst/>
          </a:prstGeom>
          <a:solidFill>
            <a:srgbClr val="1F3A5F"/>
          </a:solidFill>
          <a:ln/>
        </p:spPr>
      </p:sp>
      <p:sp>
        <p:nvSpPr>
          <p:cNvPr id="7" name="Text 4"/>
          <p:cNvSpPr/>
          <p:nvPr/>
        </p:nvSpPr>
        <p:spPr>
          <a:xfrm>
            <a:off x="502920" y="2057400"/>
            <a:ext cx="621792" cy="621792"/>
          </a:xfrm>
          <a:prstGeom prst="rect">
            <a:avLst/>
          </a:prstGeom>
          <a:noFill/>
          <a:ln/>
        </p:spPr>
        <p:txBody>
          <a:bodyPr wrap="square" rtlCol="0" anchor="ctr"/>
          <a:lstStyle/>
          <a:p>
            <a:pPr algn="ctr" indent="0" marL="0">
              <a:buNone/>
            </a:pPr>
            <a:r>
              <a:rPr lang="en-US" sz="2000" b="1" dirty="0">
                <a:solidFill>
                  <a:srgbClr val="00A0D2"/>
                </a:solidFill>
                <a:latin typeface="Calibri" pitchFamily="34" charset="0"/>
                <a:ea typeface="Calibri" pitchFamily="34" charset="-122"/>
                <a:cs typeface="Calibri" pitchFamily="34" charset="-120"/>
              </a:rPr>
              <a:t>1</a:t>
            </a:r>
            <a:endParaRPr lang="en-US" sz="2000" dirty="0"/>
          </a:p>
        </p:txBody>
      </p:sp>
      <p:sp>
        <p:nvSpPr>
          <p:cNvPr id="8" name="Text 5"/>
          <p:cNvSpPr/>
          <p:nvPr/>
        </p:nvSpPr>
        <p:spPr>
          <a:xfrm>
            <a:off x="1353312" y="2039112"/>
            <a:ext cx="10241280" cy="365760"/>
          </a:xfrm>
          <a:prstGeom prst="rect">
            <a:avLst/>
          </a:prstGeom>
          <a:noFill/>
          <a:ln/>
        </p:spPr>
        <p:txBody>
          <a:bodyPr wrap="square" rtlCol="0" anchor="ctr"/>
          <a:lstStyle/>
          <a:p>
            <a:pPr indent="0" marL="0">
              <a:buNone/>
            </a:pPr>
            <a:r>
              <a:rPr lang="en-US" sz="1550" b="1" dirty="0">
                <a:solidFill>
                  <a:srgbClr val="111111"/>
                </a:solidFill>
                <a:latin typeface="Calibri" pitchFamily="34" charset="0"/>
                <a:ea typeface="Calibri" pitchFamily="34" charset="-122"/>
                <a:cs typeface="Calibri" pitchFamily="34" charset="-120"/>
              </a:rPr>
              <a:t>Parental support matters</a:t>
            </a:r>
            <a:endParaRPr lang="en-US" sz="1550" dirty="0"/>
          </a:p>
        </p:txBody>
      </p:sp>
      <p:sp>
        <p:nvSpPr>
          <p:cNvPr id="9" name="Text 6"/>
          <p:cNvSpPr/>
          <p:nvPr/>
        </p:nvSpPr>
        <p:spPr>
          <a:xfrm>
            <a:off x="1353312" y="2395728"/>
            <a:ext cx="10241280" cy="548640"/>
          </a:xfrm>
          <a:prstGeom prst="rect">
            <a:avLst/>
          </a:prstGeom>
          <a:noFill/>
          <a:ln/>
        </p:spPr>
        <p:txBody>
          <a:bodyPr wrap="square" rtlCol="0" anchor="t"/>
          <a:lstStyle/>
          <a:p>
            <a:pPr indent="0" marL="0">
              <a:buNone/>
            </a:pPr>
            <a:r>
              <a:rPr lang="en-US" sz="1250" dirty="0">
                <a:solidFill>
                  <a:srgbClr val="3A3A3A"/>
                </a:solidFill>
                <a:latin typeface="Calibri" pitchFamily="34" charset="0"/>
                <a:ea typeface="Calibri" pitchFamily="34" charset="-122"/>
                <a:cs typeface="Calibri" pitchFamily="34" charset="-120"/>
              </a:rPr>
              <a:t>Emotional, instrumental, or logistical support shapes motivation, enjoyment, and participation — its emphasis varies by education level and activity context.</a:t>
            </a:r>
            <a:endParaRPr lang="en-US" sz="1250" dirty="0"/>
          </a:p>
        </p:txBody>
      </p:sp>
      <p:sp>
        <p:nvSpPr>
          <p:cNvPr id="10" name="Shape 7"/>
          <p:cNvSpPr/>
          <p:nvPr/>
        </p:nvSpPr>
        <p:spPr>
          <a:xfrm>
            <a:off x="502920" y="3136392"/>
            <a:ext cx="621792" cy="621792"/>
          </a:xfrm>
          <a:prstGeom prst="ellipse">
            <a:avLst/>
          </a:prstGeom>
          <a:solidFill>
            <a:srgbClr val="1F3A5F"/>
          </a:solidFill>
          <a:ln/>
        </p:spPr>
      </p:sp>
      <p:sp>
        <p:nvSpPr>
          <p:cNvPr id="11" name="Text 8"/>
          <p:cNvSpPr/>
          <p:nvPr/>
        </p:nvSpPr>
        <p:spPr>
          <a:xfrm>
            <a:off x="502920" y="3136392"/>
            <a:ext cx="621792" cy="621792"/>
          </a:xfrm>
          <a:prstGeom prst="rect">
            <a:avLst/>
          </a:prstGeom>
          <a:noFill/>
          <a:ln/>
        </p:spPr>
        <p:txBody>
          <a:bodyPr wrap="square" rtlCol="0" anchor="ctr"/>
          <a:lstStyle/>
          <a:p>
            <a:pPr algn="ctr" indent="0" marL="0">
              <a:buNone/>
            </a:pPr>
            <a:r>
              <a:rPr lang="en-US" sz="2000" b="1" dirty="0">
                <a:solidFill>
                  <a:srgbClr val="00A0D2"/>
                </a:solidFill>
                <a:latin typeface="Calibri" pitchFamily="34" charset="0"/>
                <a:ea typeface="Calibri" pitchFamily="34" charset="-122"/>
                <a:cs typeface="Calibri" pitchFamily="34" charset="-120"/>
              </a:rPr>
              <a:t>2</a:t>
            </a:r>
            <a:endParaRPr lang="en-US" sz="2000" dirty="0"/>
          </a:p>
        </p:txBody>
      </p:sp>
      <p:sp>
        <p:nvSpPr>
          <p:cNvPr id="12" name="Text 9"/>
          <p:cNvSpPr/>
          <p:nvPr/>
        </p:nvSpPr>
        <p:spPr>
          <a:xfrm>
            <a:off x="1353312" y="3118104"/>
            <a:ext cx="10241280" cy="365760"/>
          </a:xfrm>
          <a:prstGeom prst="rect">
            <a:avLst/>
          </a:prstGeom>
          <a:noFill/>
          <a:ln/>
        </p:spPr>
        <p:txBody>
          <a:bodyPr wrap="square" rtlCol="0" anchor="ctr"/>
          <a:lstStyle/>
          <a:p>
            <a:pPr indent="0" marL="0">
              <a:buNone/>
            </a:pPr>
            <a:r>
              <a:rPr lang="en-US" sz="1550" b="1" dirty="0">
                <a:solidFill>
                  <a:srgbClr val="111111"/>
                </a:solidFill>
                <a:latin typeface="Calibri" pitchFamily="34" charset="0"/>
                <a:ea typeface="Calibri" pitchFamily="34" charset="-122"/>
                <a:cs typeface="Calibri" pitchFamily="34" charset="-120"/>
              </a:rPr>
              <a:t>Teacher support matters</a:t>
            </a:r>
            <a:endParaRPr lang="en-US" sz="1550" dirty="0"/>
          </a:p>
        </p:txBody>
      </p:sp>
      <p:sp>
        <p:nvSpPr>
          <p:cNvPr id="13" name="Text 10"/>
          <p:cNvSpPr/>
          <p:nvPr/>
        </p:nvSpPr>
        <p:spPr>
          <a:xfrm>
            <a:off x="1353312" y="3474720"/>
            <a:ext cx="10241280" cy="548640"/>
          </a:xfrm>
          <a:prstGeom prst="rect">
            <a:avLst/>
          </a:prstGeom>
          <a:noFill/>
          <a:ln/>
        </p:spPr>
        <p:txBody>
          <a:bodyPr wrap="square" rtlCol="0" anchor="t"/>
          <a:lstStyle/>
          <a:p>
            <a:pPr indent="0" marL="0">
              <a:buNone/>
            </a:pPr>
            <a:r>
              <a:rPr lang="en-US" sz="1250" dirty="0">
                <a:solidFill>
                  <a:srgbClr val="3A3A3A"/>
                </a:solidFill>
                <a:latin typeface="Calibri" pitchFamily="34" charset="0"/>
                <a:ea typeface="Calibri" pitchFamily="34" charset="-122"/>
                <a:cs typeface="Calibri" pitchFamily="34" charset="-120"/>
              </a:rPr>
              <a:t>Support oriented to autonomy, competence, and relatedness lifts engagement, self-efficacy, and learning outcomes.</a:t>
            </a:r>
            <a:endParaRPr lang="en-US" sz="1250" dirty="0"/>
          </a:p>
        </p:txBody>
      </p:sp>
      <p:sp>
        <p:nvSpPr>
          <p:cNvPr id="14" name="Shape 11"/>
          <p:cNvSpPr/>
          <p:nvPr/>
        </p:nvSpPr>
        <p:spPr>
          <a:xfrm>
            <a:off x="502920" y="4215384"/>
            <a:ext cx="621792" cy="621792"/>
          </a:xfrm>
          <a:prstGeom prst="ellipse">
            <a:avLst/>
          </a:prstGeom>
          <a:solidFill>
            <a:srgbClr val="1F3A5F"/>
          </a:solidFill>
          <a:ln/>
        </p:spPr>
      </p:sp>
      <p:sp>
        <p:nvSpPr>
          <p:cNvPr id="15" name="Text 12"/>
          <p:cNvSpPr/>
          <p:nvPr/>
        </p:nvSpPr>
        <p:spPr>
          <a:xfrm>
            <a:off x="502920" y="4215384"/>
            <a:ext cx="621792" cy="621792"/>
          </a:xfrm>
          <a:prstGeom prst="rect">
            <a:avLst/>
          </a:prstGeom>
          <a:noFill/>
          <a:ln/>
        </p:spPr>
        <p:txBody>
          <a:bodyPr wrap="square" rtlCol="0" anchor="ctr"/>
          <a:lstStyle/>
          <a:p>
            <a:pPr algn="ctr" indent="0" marL="0">
              <a:buNone/>
            </a:pPr>
            <a:r>
              <a:rPr lang="en-US" sz="2000" b="1" dirty="0">
                <a:solidFill>
                  <a:srgbClr val="00A0D2"/>
                </a:solidFill>
                <a:latin typeface="Calibri" pitchFamily="34" charset="0"/>
                <a:ea typeface="Calibri" pitchFamily="34" charset="-122"/>
                <a:cs typeface="Calibri" pitchFamily="34" charset="-120"/>
              </a:rPr>
              <a:t>3</a:t>
            </a:r>
            <a:endParaRPr lang="en-US" sz="2000" dirty="0"/>
          </a:p>
        </p:txBody>
      </p:sp>
      <p:sp>
        <p:nvSpPr>
          <p:cNvPr id="16" name="Text 13"/>
          <p:cNvSpPr/>
          <p:nvPr/>
        </p:nvSpPr>
        <p:spPr>
          <a:xfrm>
            <a:off x="1353312" y="4197096"/>
            <a:ext cx="10241280" cy="365760"/>
          </a:xfrm>
          <a:prstGeom prst="rect">
            <a:avLst/>
          </a:prstGeom>
          <a:noFill/>
          <a:ln/>
        </p:spPr>
        <p:txBody>
          <a:bodyPr wrap="square" rtlCol="0" anchor="ctr"/>
          <a:lstStyle/>
          <a:p>
            <a:pPr indent="0" marL="0">
              <a:buNone/>
            </a:pPr>
            <a:r>
              <a:rPr lang="en-US" sz="1550" b="1" dirty="0">
                <a:solidFill>
                  <a:srgbClr val="111111"/>
                </a:solidFill>
                <a:latin typeface="Calibri" pitchFamily="34" charset="0"/>
                <a:ea typeface="Calibri" pitchFamily="34" charset="-122"/>
                <a:cs typeface="Calibri" pitchFamily="34" charset="-120"/>
              </a:rPr>
              <a:t>Collaboration matters most</a:t>
            </a:r>
            <a:endParaRPr lang="en-US" sz="1550" dirty="0"/>
          </a:p>
        </p:txBody>
      </p:sp>
      <p:sp>
        <p:nvSpPr>
          <p:cNvPr id="17" name="Text 14"/>
          <p:cNvSpPr/>
          <p:nvPr/>
        </p:nvSpPr>
        <p:spPr>
          <a:xfrm>
            <a:off x="1353312" y="4553712"/>
            <a:ext cx="10241280" cy="548640"/>
          </a:xfrm>
          <a:prstGeom prst="rect">
            <a:avLst/>
          </a:prstGeom>
          <a:noFill/>
          <a:ln/>
        </p:spPr>
        <p:txBody>
          <a:bodyPr wrap="square" rtlCol="0" anchor="t"/>
          <a:lstStyle/>
          <a:p>
            <a:pPr indent="0" marL="0">
              <a:buNone/>
            </a:pPr>
            <a:r>
              <a:rPr lang="en-US" sz="1250" dirty="0">
                <a:solidFill>
                  <a:srgbClr val="3A3A3A"/>
                </a:solidFill>
                <a:latin typeface="Calibri" pitchFamily="34" charset="0"/>
                <a:ea typeface="Calibri" pitchFamily="34" charset="-122"/>
                <a:cs typeface="Calibri" pitchFamily="34" charset="-120"/>
              </a:rPr>
              <a:t>Teacher–parent collaboration, though still under-studied, shows mutually reinforcing effects stronger than either source alone.</a:t>
            </a:r>
            <a:endParaRPr lang="en-US" sz="1250" dirty="0"/>
          </a:p>
        </p:txBody>
      </p:sp>
      <p:sp>
        <p:nvSpPr>
          <p:cNvPr id="18" name="Shape 15"/>
          <p:cNvSpPr/>
          <p:nvPr/>
        </p:nvSpPr>
        <p:spPr>
          <a:xfrm>
            <a:off x="502920" y="5312664"/>
            <a:ext cx="10881360" cy="13716"/>
          </a:xfrm>
          <a:prstGeom prst="rect">
            <a:avLst/>
          </a:prstGeom>
          <a:solidFill>
            <a:srgbClr val="DDDDDD"/>
          </a:solidFill>
          <a:ln/>
        </p:spPr>
      </p:sp>
      <p:sp>
        <p:nvSpPr>
          <p:cNvPr id="19" name="Text 16"/>
          <p:cNvSpPr/>
          <p:nvPr/>
        </p:nvSpPr>
        <p:spPr>
          <a:xfrm>
            <a:off x="502920" y="5431536"/>
            <a:ext cx="10972800" cy="502920"/>
          </a:xfrm>
          <a:prstGeom prst="rect">
            <a:avLst/>
          </a:prstGeom>
          <a:noFill/>
          <a:ln/>
        </p:spPr>
        <p:txBody>
          <a:bodyPr wrap="square" rtlCol="0" anchor="ctr"/>
          <a:lstStyle/>
          <a:p>
            <a:pPr indent="0" marL="0">
              <a:buNone/>
            </a:pPr>
            <a:r>
              <a:rPr lang="en-US" sz="1350" b="1" i="1" dirty="0">
                <a:solidFill>
                  <a:srgbClr val="1F3A5F"/>
                </a:solidFill>
                <a:latin typeface="Calibri" pitchFamily="34" charset="0"/>
                <a:ea typeface="Calibri" pitchFamily="34" charset="-122"/>
                <a:cs typeface="Calibri" pitchFamily="34" charset="-120"/>
              </a:rPr>
              <a:t>The success of PE learning is the outcome of an ecological support system integrating school and family — not the responsibility of teachers alone.</a:t>
            </a:r>
            <a:endParaRPr lang="en-US" sz="1350" dirty="0"/>
          </a:p>
        </p:txBody>
      </p:sp>
      <p:sp>
        <p:nvSpPr>
          <p:cNvPr id="20" name="Text 17"/>
          <p:cNvSpPr/>
          <p:nvPr/>
        </p:nvSpPr>
        <p:spPr>
          <a:xfrm>
            <a:off x="502920" y="6007608"/>
            <a:ext cx="11155680" cy="502920"/>
          </a:xfrm>
          <a:prstGeom prst="rect">
            <a:avLst/>
          </a:prstGeom>
          <a:noFill/>
          <a:ln/>
        </p:spPr>
        <p:txBody>
          <a:bodyPr wrap="square" rtlCol="0" anchor="t"/>
          <a:lstStyle/>
          <a:p>
            <a:pPr indent="0" marL="0">
              <a:buNone/>
            </a:pPr>
            <a:r>
              <a:rPr lang="en-US" sz="950" i="1" dirty="0">
                <a:solidFill>
                  <a:srgbClr val="3E5C85"/>
                </a:solidFill>
                <a:latin typeface="Calibri" pitchFamily="34" charset="0"/>
                <a:ea typeface="Calibri" pitchFamily="34" charset="-122"/>
                <a:cs typeface="Calibri" pitchFamily="34" charset="-120"/>
              </a:rPr>
              <a:t>Author contributions: DN — conceptualization, search, screening, analysis, writing. M &amp; AG — academic supervision.   |   AI disclosure: Claude (Anthropic) assisted translating this manuscript from Indonesian to English; authors reviewed and take full responsibility.</a:t>
            </a:r>
            <a:endParaRPr lang="en-US" sz="950" dirty="0"/>
          </a:p>
        </p:txBody>
      </p:sp>
      <p:sp>
        <p:nvSpPr>
          <p:cNvPr id="21" name="Text 18"/>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4F4F4"/>
        </a:solidFill>
      </p:bgPr>
    </p:bg>
    <p:spTree>
      <p:nvGrpSpPr>
        <p:cNvPr id="1" name=""/>
        <p:cNvGrpSpPr/>
        <p:nvPr/>
      </p:nvGrpSpPr>
      <p:grpSpPr>
        <a:xfrm>
          <a:off x="0" y="0"/>
          <a:ext cx="0" cy="0"/>
          <a:chOff x="0" y="0"/>
          <a:chExt cx="0" cy="0"/>
        </a:xfrm>
      </p:grpSpPr>
      <p:pic>
        <p:nvPicPr>
          <p:cNvPr id="2" name="Image 0" descr="/home/claude/build/logo_bar.png">    </p:cNvPr>
          <p:cNvPicPr>
            <a:picLocks noChangeAspect="1"/>
          </p:cNvPicPr>
          <p:nvPr/>
        </p:nvPicPr>
        <p:blipFill>
          <a:blip r:embed="rId1"/>
          <a:stretch>
            <a:fillRect/>
          </a:stretch>
        </p:blipFill>
        <p:spPr>
          <a:xfrm>
            <a:off x="320040" y="256032"/>
            <a:ext cx="3383280" cy="540188"/>
          </a:xfrm>
          <a:prstGeom prst="rect">
            <a:avLst/>
          </a:prstGeom>
        </p:spPr>
      </p:pic>
      <p:sp>
        <p:nvSpPr>
          <p:cNvPr id="3" name="Shape 0"/>
          <p:cNvSpPr/>
          <p:nvPr/>
        </p:nvSpPr>
        <p:spPr>
          <a:xfrm flipV="1">
            <a:off x="-548640" y="-548640"/>
            <a:ext cx="1554480" cy="1554480"/>
          </a:xfrm>
          <a:prstGeom prst="rtTriangle">
            <a:avLst/>
          </a:prstGeom>
          <a:solidFill>
            <a:srgbClr val="1F3A5F"/>
          </a:solidFill>
          <a:ln/>
        </p:spPr>
      </p:sp>
      <p:sp>
        <p:nvSpPr>
          <p:cNvPr id="4" name="Shape 1"/>
          <p:cNvSpPr/>
          <p:nvPr/>
        </p:nvSpPr>
        <p:spPr>
          <a:xfrm flipV="1">
            <a:off x="-548640" y="-548640"/>
            <a:ext cx="963778" cy="963778"/>
          </a:xfrm>
          <a:prstGeom prst="rtTriangle">
            <a:avLst/>
          </a:prstGeom>
          <a:solidFill>
            <a:srgbClr val="3E5C85"/>
          </a:solidFill>
          <a:ln/>
        </p:spPr>
      </p:sp>
      <p:sp>
        <p:nvSpPr>
          <p:cNvPr id="5" name="Shape 2"/>
          <p:cNvSpPr/>
          <p:nvPr/>
        </p:nvSpPr>
        <p:spPr>
          <a:xfrm rot="5400000">
            <a:off x="11277295" y="-228600"/>
            <a:ext cx="777240" cy="640080"/>
          </a:xfrm>
          <a:prstGeom prst="chevron">
            <a:avLst/>
          </a:prstGeom>
          <a:solidFill>
            <a:srgbClr val="111111"/>
          </a:solidFill>
          <a:ln/>
        </p:spPr>
      </p:sp>
      <p:sp>
        <p:nvSpPr>
          <p:cNvPr id="6" name="Shape 3"/>
          <p:cNvSpPr/>
          <p:nvPr/>
        </p:nvSpPr>
        <p:spPr>
          <a:xfrm rot="5400000">
            <a:off x="11533327" y="338328"/>
            <a:ext cx="777240" cy="640080"/>
          </a:xfrm>
          <a:prstGeom prst="chevron">
            <a:avLst/>
          </a:prstGeom>
          <a:solidFill>
            <a:srgbClr val="00A0D2"/>
          </a:solidFill>
          <a:ln/>
        </p:spPr>
      </p:sp>
      <p:sp>
        <p:nvSpPr>
          <p:cNvPr id="7" name="Shape 4"/>
          <p:cNvSpPr/>
          <p:nvPr/>
        </p:nvSpPr>
        <p:spPr>
          <a:xfrm rot="5400000">
            <a:off x="11277295" y="905256"/>
            <a:ext cx="777240" cy="640080"/>
          </a:xfrm>
          <a:prstGeom prst="chevron">
            <a:avLst/>
          </a:prstGeom>
          <a:solidFill>
            <a:srgbClr val="111111"/>
          </a:solidFill>
          <a:ln/>
        </p:spPr>
      </p:sp>
      <p:sp>
        <p:nvSpPr>
          <p:cNvPr id="8" name="Text 5"/>
          <p:cNvSpPr/>
          <p:nvPr/>
        </p:nvSpPr>
        <p:spPr>
          <a:xfrm>
            <a:off x="502920" y="1024128"/>
            <a:ext cx="10058400" cy="320040"/>
          </a:xfrm>
          <a:prstGeom prst="rect">
            <a:avLst/>
          </a:prstGeom>
          <a:noFill/>
          <a:ln/>
        </p:spPr>
        <p:txBody>
          <a:bodyPr wrap="square" rtlCol="0" anchor="ctr"/>
          <a:lstStyle/>
          <a:p>
            <a:pPr indent="0" marL="0">
              <a:buNone/>
            </a:pPr>
            <a:r>
              <a:rPr lang="en-US" sz="1300" b="1" spc="200" kern="0" dirty="0">
                <a:solidFill>
                  <a:srgbClr val="00A0D2"/>
                </a:solidFill>
                <a:latin typeface="Calibri" pitchFamily="34" charset="0"/>
                <a:ea typeface="Calibri" pitchFamily="34" charset="-122"/>
                <a:cs typeface="Calibri" pitchFamily="34" charset="-120"/>
              </a:rPr>
              <a:t>REFERENCES</a:t>
            </a:r>
            <a:endParaRPr lang="en-US" sz="1300" dirty="0"/>
          </a:p>
        </p:txBody>
      </p:sp>
      <p:sp>
        <p:nvSpPr>
          <p:cNvPr id="9" name="Text 6"/>
          <p:cNvSpPr/>
          <p:nvPr/>
        </p:nvSpPr>
        <p:spPr>
          <a:xfrm>
            <a:off x="502920" y="1261872"/>
            <a:ext cx="11247120" cy="685800"/>
          </a:xfrm>
          <a:prstGeom prst="rect">
            <a:avLst/>
          </a:prstGeom>
          <a:noFill/>
          <a:ln/>
        </p:spPr>
        <p:txBody>
          <a:bodyPr wrap="square" rtlCol="0" anchor="ctr"/>
          <a:lstStyle/>
          <a:p>
            <a:pPr indent="0" marL="0">
              <a:buNone/>
            </a:pPr>
            <a:r>
              <a:rPr lang="en-US" sz="2500" b="1" dirty="0">
                <a:solidFill>
                  <a:srgbClr val="1F3A5F"/>
                </a:solidFill>
                <a:latin typeface="Calibri" pitchFamily="34" charset="0"/>
                <a:ea typeface="Calibri" pitchFamily="34" charset="-122"/>
                <a:cs typeface="Calibri" pitchFamily="34" charset="-120"/>
              </a:rPr>
              <a:t>Selected Key Sources</a:t>
            </a:r>
            <a:endParaRPr lang="en-US" sz="2500" dirty="0"/>
          </a:p>
        </p:txBody>
      </p:sp>
      <p:sp>
        <p:nvSpPr>
          <p:cNvPr id="10" name="Text 7"/>
          <p:cNvSpPr/>
          <p:nvPr/>
        </p:nvSpPr>
        <p:spPr>
          <a:xfrm>
            <a:off x="502920" y="2011680"/>
            <a:ext cx="5486400" cy="4297680"/>
          </a:xfrm>
          <a:prstGeom prst="rect">
            <a:avLst/>
          </a:prstGeom>
          <a:noFill/>
          <a:ln/>
        </p:spPr>
        <p:txBody>
          <a:bodyPr wrap="square" rtlCol="0" anchor="t"/>
          <a:lstStyle/>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Arık, A., &amp; Erturan, A. G. (2023). Int. J. Contemporary Educational Research, 10(3), 649–657.</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Guo, Q. et al. (2025). PLOS ONE, 20(9).</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Hosokawa, R., Fujimoto, M., &amp; Katsura, T. (2023). BMC Sports Science, Medicine and Rehabilitation, 15(1).</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Leko, J. J. (2025). Jp.Jok, 6(2), 198–211.</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Nurhayati, F. et al. (2025). Journal of Physical Education (Maringá), 36(1).</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Papistas, F. et al. (2016). Inquiries in Sport &amp; Physical Education, 14(2), 36–48.</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Pluta, B. et al. (2020). Archives of Public Health, 78(1).</a:t>
            </a:r>
            <a:endParaRPr lang="en-US" sz="1100" dirty="0"/>
          </a:p>
        </p:txBody>
      </p:sp>
      <p:sp>
        <p:nvSpPr>
          <p:cNvPr id="11" name="Text 8"/>
          <p:cNvSpPr/>
          <p:nvPr/>
        </p:nvSpPr>
        <p:spPr>
          <a:xfrm>
            <a:off x="6172200" y="2011680"/>
            <a:ext cx="5486400" cy="4297680"/>
          </a:xfrm>
          <a:prstGeom prst="rect">
            <a:avLst/>
          </a:prstGeom>
          <a:noFill/>
          <a:ln/>
        </p:spPr>
        <p:txBody>
          <a:bodyPr wrap="square" rtlCol="0" anchor="t"/>
          <a:lstStyle/>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Rohmah, T. N. et al. (2025). Indonesian J. of Physical Education and Sport Science, 5(1), 93–102.</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Setyorini, T. et al. (2025). Journal of Physical Education, 12(1), 30–34.</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Shen, B. et al. (2018). Journal of Sport and Health Science, 7(3), 346–352.</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Su, W., &amp; Liu, Q. (2025). Frontiers in Psychology, 16.</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Syafruddin, A., &amp; Setyawan, M. N. (2025). Sport Science and Health, 7(4), 151–158.</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Yudaparmita, G. N. A., &amp; Nirmayani, L. H. (2024). Int. J. Elementary Education, 8(3), 472–479.</a:t>
            </a:r>
            <a:endParaRPr lang="en-US" sz="1100" dirty="0"/>
          </a:p>
          <a:p>
            <a:pPr marL="342900" indent="-342900">
              <a:spcAft>
                <a:spcPts val="1000"/>
              </a:spcAft>
              <a:buSzPct val="100000"/>
              <a:buChar char="▪"/>
            </a:pPr>
            <a:r>
              <a:rPr lang="en-US" sz="1100" dirty="0">
                <a:solidFill>
                  <a:srgbClr val="3A3A3A"/>
                </a:solidFill>
                <a:latin typeface="Calibri" pitchFamily="34" charset="0"/>
                <a:ea typeface="Calibri" pitchFamily="34" charset="-122"/>
                <a:cs typeface="Calibri" pitchFamily="34" charset="-120"/>
              </a:rPr>
              <a:t>Andri Yanto et al. (2025). JPPI, 11(4), 678–686.</a:t>
            </a:r>
            <a:endParaRPr lang="en-US" sz="1100" dirty="0"/>
          </a:p>
        </p:txBody>
      </p:sp>
      <p:sp>
        <p:nvSpPr>
          <p:cNvPr id="12" name="Text 9"/>
          <p:cNvSpPr/>
          <p:nvPr/>
        </p:nvSpPr>
        <p:spPr>
          <a:xfrm>
            <a:off x="11612880" y="6492240"/>
            <a:ext cx="457200" cy="292608"/>
          </a:xfrm>
          <a:prstGeom prst="rect">
            <a:avLst/>
          </a:prstGeom>
          <a:noFill/>
          <a:ln/>
        </p:spPr>
        <p:txBody>
          <a:bodyPr wrap="square" rtlCol="0" anchor="ctr"/>
          <a:lstStyle/>
          <a:p>
            <a:pPr algn="r" indent="0" marL="0">
              <a:buNone/>
            </a:pPr>
            <a:r>
              <a:rPr lang="en-US" sz="1100" dirty="0">
                <a:solidFill>
                  <a:srgbClr val="3E5C85"/>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2026-07-18T00:58:51Z</dcterms:created>
  <dcterms:modified xsi:type="dcterms:W3CDTF">2026-07-18T00:58:51Z</dcterms:modified>
</cp:coreProperties>
</file>