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Calibri" panose="020F0502020204030204" pitchFamily="34" charset="0"/>
      <p:regular r:id="rId12"/>
      <p:bold r:id="rId13"/>
      <p:italic r:id="rId14"/>
      <p:boldItalic r:id="rId15"/>
    </p:embeddedFont>
    <p:embeddedFont>
      <p:font typeface="Fira Sans" panose="020B0604020202020204" charset="0"/>
      <p:regular r:id="rId16"/>
      <p:bold r:id="rId17"/>
      <p:italic r:id="rId18"/>
      <p:boldItalic r:id="rId19"/>
    </p:embeddedFont>
    <p:embeddedFont>
      <p:font typeface="Livvic" panose="020B0604020202020204" charset="0"/>
      <p:regular r:id="rId20"/>
      <p:bold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780"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1028700" y="3555540"/>
            <a:ext cx="10476925" cy="36576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4000" b="1" i="0" u="none" strike="noStrike" cap="none">
                <a:solidFill>
                  <a:srgbClr val="000000"/>
                </a:solidFill>
                <a:latin typeface="Fira Sans"/>
                <a:ea typeface="Fira Sans"/>
                <a:cs typeface="Fira Sans"/>
                <a:sym typeface="Fira Sans"/>
              </a:rPr>
              <a:t>The Effectiveness of Digital</a:t>
            </a:r>
            <a:endParaRPr/>
          </a:p>
          <a:p>
            <a:pPr marL="0" marR="0" lvl="0" indent="0" algn="l" rtl="0">
              <a:lnSpc>
                <a:spcPct val="115000"/>
              </a:lnSpc>
              <a:spcBef>
                <a:spcPts val="0"/>
              </a:spcBef>
              <a:spcAft>
                <a:spcPts val="0"/>
              </a:spcAft>
              <a:buNone/>
            </a:pPr>
            <a:r>
              <a:rPr lang="en-US" sz="4000" b="1" i="0" u="none" strike="noStrike" cap="none">
                <a:solidFill>
                  <a:srgbClr val="000000"/>
                </a:solidFill>
                <a:latin typeface="Fira Sans"/>
                <a:ea typeface="Fira Sans"/>
                <a:cs typeface="Fira Sans"/>
                <a:sym typeface="Fira Sans"/>
              </a:rPr>
              <a:t>Technology Utilization in</a:t>
            </a:r>
            <a:endParaRPr/>
          </a:p>
          <a:p>
            <a:pPr marL="0" marR="0" lvl="0" indent="0" algn="l" rtl="0">
              <a:lnSpc>
                <a:spcPct val="115000"/>
              </a:lnSpc>
              <a:spcBef>
                <a:spcPts val="0"/>
              </a:spcBef>
              <a:spcAft>
                <a:spcPts val="0"/>
              </a:spcAft>
              <a:buNone/>
            </a:pPr>
            <a:r>
              <a:rPr lang="en-US" sz="4000" b="1" i="0" u="none" strike="noStrike" cap="none">
                <a:solidFill>
                  <a:srgbClr val="008037"/>
                </a:solidFill>
                <a:latin typeface="Fira Sans"/>
                <a:ea typeface="Fira Sans"/>
                <a:cs typeface="Fira Sans"/>
                <a:sym typeface="Fira Sans"/>
              </a:rPr>
              <a:t>Physical Education Learning</a:t>
            </a:r>
            <a:endParaRPr/>
          </a:p>
          <a:p>
            <a:pPr marL="0" marR="0" lvl="0" indent="0" algn="l" rtl="0">
              <a:lnSpc>
                <a:spcPct val="115000"/>
              </a:lnSpc>
              <a:spcBef>
                <a:spcPts val="0"/>
              </a:spcBef>
              <a:spcAft>
                <a:spcPts val="0"/>
              </a:spcAft>
              <a:buNone/>
            </a:pPr>
            <a:r>
              <a:rPr lang="en-US" sz="2400" b="0" i="1" u="none" strike="noStrike" cap="none">
                <a:solidFill>
                  <a:srgbClr val="34830D"/>
                </a:solidFill>
                <a:latin typeface="Fira Sans"/>
                <a:ea typeface="Fira Sans"/>
                <a:cs typeface="Fira Sans"/>
                <a:sym typeface="Fira Sans"/>
              </a:rPr>
              <a:t>A Systematic Literature Review</a:t>
            </a:r>
            <a:endParaRPr/>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028699" y="8718773"/>
            <a:ext cx="4178731"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smtClean="0">
                <a:solidFill>
                  <a:srgbClr val="FFFFFF"/>
                </a:solidFill>
                <a:latin typeface="Fira Sans"/>
                <a:sym typeface="Fira Sans"/>
              </a:rPr>
              <a:t>Reival Erpati Denis</a:t>
            </a:r>
            <a:endParaRPr dirty="0"/>
          </a:p>
        </p:txBody>
      </p:sp>
      <p:sp>
        <p:nvSpPr>
          <p:cNvPr id="105" name="Google Shape;105;p1"/>
          <p:cNvSpPr txBox="1"/>
          <p:nvPr/>
        </p:nvSpPr>
        <p:spPr>
          <a:xfrm>
            <a:off x="1028700" y="9250072"/>
            <a:ext cx="6200000" cy="453210"/>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1800" b="1" i="0" u="none" strike="noStrike" cap="none">
                <a:solidFill>
                  <a:srgbClr val="FFFFFF"/>
                </a:solidFill>
                <a:latin typeface="Fira Sans"/>
                <a:ea typeface="Fira Sans"/>
                <a:cs typeface="Fira Sans"/>
                <a:sym typeface="Fira Sans"/>
              </a:rPr>
              <a:t>Universitas Pendidikan Indonesia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6424181" cy="2483485"/>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a:solidFill>
                  <a:srgbClr val="0B2957"/>
                </a:solidFill>
                <a:latin typeface="Fira Sans"/>
                <a:ea typeface="Fira Sans"/>
                <a:cs typeface="Fira Sans"/>
                <a:sym typeface="Fira Sans"/>
              </a:rPr>
              <a:t>Outline</a:t>
            </a:r>
            <a:endParaRPr/>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8605842" y="1576788"/>
            <a:ext cx="7456616" cy="6023957"/>
          </a:xfrm>
          <a:prstGeom prst="rect">
            <a:avLst/>
          </a:prstGeom>
          <a:noFill/>
          <a:ln>
            <a:noFill/>
          </a:ln>
        </p:spPr>
        <p:txBody>
          <a:bodyPr spcFirstLastPara="1" wrap="square" lIns="0" tIns="0" rIns="0" bIns="0" anchor="t" anchorCtr="0">
            <a:spAutoFit/>
          </a:bodyPr>
          <a:lstStyle/>
          <a:p>
            <a:pPr marL="0" marR="0" lvl="0" indent="0" algn="l" rtl="0">
              <a:lnSpc>
                <a:spcPct val="233044"/>
              </a:lnSpc>
              <a:spcBef>
                <a:spcPts val="0"/>
              </a:spcBef>
              <a:spcAft>
                <a:spcPts val="0"/>
              </a:spcAft>
              <a:buNone/>
            </a:pPr>
            <a:r>
              <a:rPr lang="en-US" sz="2800" b="1" i="0" u="none" strike="noStrike" cap="none" dirty="0">
                <a:solidFill>
                  <a:srgbClr val="000000"/>
                </a:solidFill>
                <a:latin typeface="Fira Sans"/>
                <a:ea typeface="Fira Sans"/>
                <a:cs typeface="Fira Sans"/>
                <a:sym typeface="Fira Sans"/>
              </a:rPr>
              <a:t>Introduction</a:t>
            </a:r>
            <a:endParaRPr lang="en-US" sz="2800" dirty="0"/>
          </a:p>
          <a:p>
            <a:pPr marL="0" marR="0" lvl="0" indent="0" algn="l" rtl="0">
              <a:lnSpc>
                <a:spcPct val="233044"/>
              </a:lnSpc>
              <a:spcBef>
                <a:spcPts val="0"/>
              </a:spcBef>
              <a:spcAft>
                <a:spcPts val="0"/>
              </a:spcAft>
              <a:buNone/>
            </a:pPr>
            <a:r>
              <a:rPr lang="en-US" sz="2800" b="1" i="0" u="none" strike="noStrike" cap="none" dirty="0">
                <a:solidFill>
                  <a:srgbClr val="000000"/>
                </a:solidFill>
                <a:latin typeface="Fira Sans"/>
                <a:ea typeface="Fira Sans"/>
                <a:cs typeface="Fira Sans"/>
                <a:sym typeface="Fira Sans"/>
              </a:rPr>
              <a:t>Method</a:t>
            </a:r>
            <a:endParaRPr sz="2800" dirty="0"/>
          </a:p>
          <a:p>
            <a:pPr marL="0" marR="0" lvl="0" indent="0" algn="l" rtl="0">
              <a:lnSpc>
                <a:spcPct val="233044"/>
              </a:lnSpc>
              <a:spcBef>
                <a:spcPts val="0"/>
              </a:spcBef>
              <a:spcAft>
                <a:spcPts val="0"/>
              </a:spcAft>
              <a:buNone/>
            </a:pPr>
            <a:r>
              <a:rPr lang="en-US" sz="2800" b="1" i="0" u="none" strike="noStrike" cap="none" dirty="0">
                <a:solidFill>
                  <a:srgbClr val="000000"/>
                </a:solidFill>
                <a:latin typeface="Fira Sans"/>
                <a:ea typeface="Fira Sans"/>
                <a:cs typeface="Fira Sans"/>
                <a:sym typeface="Fira Sans"/>
              </a:rPr>
              <a:t>Results</a:t>
            </a:r>
            <a:endParaRPr sz="2800" dirty="0"/>
          </a:p>
          <a:p>
            <a:pPr marL="0" marR="0" lvl="0" indent="0" algn="l" rtl="0">
              <a:lnSpc>
                <a:spcPct val="233044"/>
              </a:lnSpc>
              <a:spcBef>
                <a:spcPts val="0"/>
              </a:spcBef>
              <a:spcAft>
                <a:spcPts val="0"/>
              </a:spcAft>
              <a:buNone/>
            </a:pPr>
            <a:r>
              <a:rPr lang="en-US" sz="2800" b="1" i="0" u="none" strike="noStrike" cap="none" dirty="0">
                <a:solidFill>
                  <a:srgbClr val="000000"/>
                </a:solidFill>
                <a:latin typeface="Fira Sans"/>
                <a:ea typeface="Fira Sans"/>
                <a:cs typeface="Fira Sans"/>
                <a:sym typeface="Fira Sans"/>
              </a:rPr>
              <a:t>Discussion</a:t>
            </a:r>
            <a:endParaRPr sz="2800" dirty="0"/>
          </a:p>
          <a:p>
            <a:pPr marL="0" marR="0" lvl="0" indent="0" algn="l" rtl="0">
              <a:lnSpc>
                <a:spcPct val="233044"/>
              </a:lnSpc>
              <a:spcBef>
                <a:spcPts val="0"/>
              </a:spcBef>
              <a:spcAft>
                <a:spcPts val="0"/>
              </a:spcAft>
              <a:buNone/>
            </a:pPr>
            <a:r>
              <a:rPr lang="en-US" sz="2800" b="1" i="0" u="none" strike="noStrike" cap="none" dirty="0">
                <a:solidFill>
                  <a:srgbClr val="000000"/>
                </a:solidFill>
                <a:latin typeface="Fira Sans"/>
                <a:ea typeface="Fira Sans"/>
                <a:cs typeface="Fira Sans"/>
                <a:sym typeface="Fira Sans"/>
              </a:rPr>
              <a:t>Conclusion</a:t>
            </a:r>
            <a:endParaRPr sz="2800" dirty="0"/>
          </a:p>
          <a:p>
            <a:pPr marL="0" marR="0" lvl="0" indent="0" algn="l" rtl="0">
              <a:lnSpc>
                <a:spcPct val="233044"/>
              </a:lnSpc>
              <a:spcBef>
                <a:spcPts val="0"/>
              </a:spcBef>
              <a:spcAft>
                <a:spcPts val="0"/>
              </a:spcAft>
              <a:buNone/>
            </a:pPr>
            <a:r>
              <a:rPr lang="en-US" sz="2800" b="1" i="0" u="none" strike="noStrike" cap="none" dirty="0">
                <a:solidFill>
                  <a:srgbClr val="000000"/>
                </a:solidFill>
                <a:latin typeface="Fira Sans"/>
                <a:ea typeface="Fira Sans"/>
                <a:cs typeface="Fira Sans"/>
                <a:sym typeface="Fira Sans"/>
              </a:rPr>
              <a:t>References</a:t>
            </a:r>
            <a:endParaRPr sz="28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2" name="Google Shape;114;p2">
            <a:extLst>
              <a:ext uri="{FF2B5EF4-FFF2-40B4-BE49-F238E27FC236}">
                <a16:creationId xmlns:a16="http://schemas.microsoft.com/office/drawing/2014/main" id="{EBDD5631-4E17-951F-E93C-DE3FE4F6944E}"/>
              </a:ext>
            </a:extLst>
          </p:cNvPr>
          <p:cNvSpPr txBox="1"/>
          <p:nvPr/>
        </p:nvSpPr>
        <p:spPr>
          <a:xfrm>
            <a:off x="7828571" y="2017115"/>
            <a:ext cx="2074732" cy="5213735"/>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2800" b="1" i="0" u="none" strike="noStrike" cap="none" dirty="0">
                <a:solidFill>
                  <a:srgbClr val="0B2957"/>
                </a:solidFill>
                <a:latin typeface="Fira Sans"/>
                <a:ea typeface="Fira Sans"/>
                <a:cs typeface="Fira Sans"/>
                <a:sym typeface="Fira Sans"/>
              </a:rPr>
              <a:t>1.</a:t>
            </a:r>
            <a:br>
              <a:rPr lang="en-US" sz="2800" b="1" i="0" u="none" strike="noStrike" cap="none" dirty="0">
                <a:solidFill>
                  <a:srgbClr val="0B2957"/>
                </a:solidFill>
                <a:latin typeface="Fira Sans"/>
                <a:ea typeface="Fira Sans"/>
                <a:cs typeface="Fira Sans"/>
                <a:sym typeface="Fira Sans"/>
              </a:rPr>
            </a:br>
            <a:r>
              <a:rPr lang="en-US" sz="2800" b="1" i="0" u="none" strike="noStrike" cap="none" dirty="0">
                <a:solidFill>
                  <a:srgbClr val="0B2957"/>
                </a:solidFill>
                <a:latin typeface="Fira Sans"/>
                <a:ea typeface="Fira Sans"/>
                <a:cs typeface="Fira Sans"/>
                <a:sym typeface="Fira Sans"/>
              </a:rPr>
              <a:t/>
            </a:r>
            <a:br>
              <a:rPr lang="en-US" sz="2800" b="1" i="0" u="none" strike="noStrike" cap="none"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2.</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3.</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4.</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5.</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
            </a:r>
            <a:br>
              <a:rPr lang="en-US" sz="2800" b="1" dirty="0">
                <a:solidFill>
                  <a:srgbClr val="0B2957"/>
                </a:solidFill>
                <a:latin typeface="Fira Sans"/>
                <a:ea typeface="Fira Sans"/>
                <a:cs typeface="Fira Sans"/>
                <a:sym typeface="Fira Sans"/>
              </a:rPr>
            </a:br>
            <a:r>
              <a:rPr lang="en-US" sz="2800" b="1" dirty="0">
                <a:solidFill>
                  <a:srgbClr val="0B2957"/>
                </a:solidFill>
                <a:latin typeface="Fira Sans"/>
                <a:ea typeface="Fira Sans"/>
                <a:cs typeface="Fira Sans"/>
                <a:sym typeface="Fira Sans"/>
              </a:rPr>
              <a:t>6.</a:t>
            </a:r>
            <a:endParaRP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2">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3">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4">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5">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6">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500" name="SlideTitle"/>
          <p:cNvSpPr txBox="1"/>
          <p:nvPr/>
        </p:nvSpPr>
        <p:spPr>
          <a:xfrm>
            <a:off x="1283362" y="1500000"/>
            <a:ext cx="15700000" cy="750000"/>
          </a:xfrm>
          <a:prstGeom prst="rect">
            <a:avLst/>
          </a:prstGeom>
          <a:noFill/>
          <a:ln>
            <a:noFill/>
          </a:ln>
        </p:spPr>
        <p:txBody>
          <a:bodyPr wrap="square" lIns="0" tIns="0" rIns="0" bIns="0" anchor="t"/>
          <a:lstStyle/>
          <a:p>
            <a:pPr algn="l"/>
            <a:r>
              <a:rPr lang="en-US" sz="4000" b="1">
                <a:solidFill>
                  <a:srgbClr val="0B2957"/>
                </a:solidFill>
                <a:latin typeface="Fira Sans"/>
                <a:ea typeface="Fira Sans"/>
                <a:cs typeface="Fira Sans"/>
              </a:rPr>
              <a:t>Introduction (1/2): Background</a:t>
            </a:r>
          </a:p>
        </p:txBody>
      </p:sp>
      <p:sp>
        <p:nvSpPr>
          <p:cNvPr id="501" name="AccentBar"/>
          <p:cNvSpPr/>
          <p:nvPr/>
        </p:nvSpPr>
        <p:spPr>
          <a:xfrm>
            <a:off x="1283362" y="2330000"/>
            <a:ext cx="2200000" cy="55000"/>
          </a:xfrm>
          <a:prstGeom prst="rect">
            <a:avLst/>
          </a:prstGeom>
          <a:solidFill>
            <a:srgbClr val="008037"/>
          </a:solidFill>
          <a:ln>
            <a:noFill/>
          </a:ln>
        </p:spPr>
        <p:txBody>
          <a:bodyPr/>
          <a:lstStyle/>
          <a:p>
            <a:endParaRPr/>
          </a:p>
        </p:txBody>
      </p:sp>
      <p:sp>
        <p:nvSpPr>
          <p:cNvPr id="600" name="marker"/>
          <p:cNvSpPr/>
          <p:nvPr/>
        </p:nvSpPr>
        <p:spPr>
          <a:xfrm>
            <a:off x="1283362" y="2790000"/>
            <a:ext cx="130000" cy="130000"/>
          </a:xfrm>
          <a:prstGeom prst="ellipse">
            <a:avLst/>
          </a:prstGeom>
          <a:solidFill>
            <a:srgbClr val="008037"/>
          </a:solidFill>
          <a:ln>
            <a:noFill/>
          </a:ln>
        </p:spPr>
        <p:txBody>
          <a:bodyPr/>
          <a:lstStyle/>
          <a:p>
            <a:endParaRPr/>
          </a:p>
        </p:txBody>
      </p:sp>
      <p:sp>
        <p:nvSpPr>
          <p:cNvPr id="601" name="headline"/>
          <p:cNvSpPr txBox="1"/>
          <p:nvPr/>
        </p:nvSpPr>
        <p:spPr>
          <a:xfrm>
            <a:off x="1563362" y="269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PE outcomes are embodied</a:t>
            </a:r>
          </a:p>
        </p:txBody>
      </p:sp>
      <p:sp>
        <p:nvSpPr>
          <p:cNvPr id="602" name="desc"/>
          <p:cNvSpPr txBox="1"/>
          <p:nvPr/>
        </p:nvSpPr>
        <p:spPr>
          <a:xfrm>
            <a:off x="1563362" y="3230000"/>
            <a:ext cx="15700000" cy="820000"/>
          </a:xfrm>
          <a:prstGeom prst="rect">
            <a:avLst/>
          </a:prstGeom>
          <a:noFill/>
          <a:ln>
            <a:noFill/>
          </a:ln>
        </p:spPr>
        <p:txBody>
          <a:bodyPr wrap="square" lIns="0" tIns="0" rIns="0" bIns="0" anchor="t"/>
          <a:lstStyle/>
          <a:p>
            <a:pPr algn="l">
              <a:lnSpc>
                <a:spcPct val="115000"/>
              </a:lnSpc>
            </a:pPr>
            <a:r>
              <a:rPr lang="en-US" sz="2000" dirty="0"/>
              <a:t>Physical education outcomes are "embodied" : they live in the body, not just in the mind. The core focus is threefold: motor-skill acquisition, physical activity engagement, and health </a:t>
            </a:r>
            <a:r>
              <a:rPr lang="en-US" sz="2000" dirty="0" err="1"/>
              <a:t>behaviour</a:t>
            </a:r>
            <a:r>
              <a:rPr lang="en-US" sz="2000" dirty="0"/>
              <a:t>, alongside cognitive and psychosocial development.</a:t>
            </a:r>
            <a:endParaRPr lang="en-US" sz="1500" b="0" dirty="0">
              <a:solidFill>
                <a:srgbClr val="3A3A3A"/>
              </a:solidFill>
              <a:latin typeface="Arial"/>
              <a:ea typeface="Arial"/>
              <a:cs typeface="Arial"/>
            </a:endParaRPr>
          </a:p>
        </p:txBody>
      </p:sp>
      <p:sp>
        <p:nvSpPr>
          <p:cNvPr id="610" name="marker"/>
          <p:cNvSpPr/>
          <p:nvPr/>
        </p:nvSpPr>
        <p:spPr>
          <a:xfrm>
            <a:off x="1283362" y="4570000"/>
            <a:ext cx="130000" cy="130000"/>
          </a:xfrm>
          <a:prstGeom prst="ellipse">
            <a:avLst/>
          </a:prstGeom>
          <a:solidFill>
            <a:srgbClr val="008037"/>
          </a:solidFill>
          <a:ln>
            <a:noFill/>
          </a:ln>
        </p:spPr>
        <p:txBody>
          <a:bodyPr/>
          <a:lstStyle/>
          <a:p>
            <a:endParaRPr/>
          </a:p>
        </p:txBody>
      </p:sp>
      <p:sp>
        <p:nvSpPr>
          <p:cNvPr id="611" name="headline"/>
          <p:cNvSpPr txBox="1"/>
          <p:nvPr/>
        </p:nvSpPr>
        <p:spPr>
          <a:xfrm>
            <a:off x="1563362" y="447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Digital tools now span the full PE toolkit</a:t>
            </a:r>
          </a:p>
        </p:txBody>
      </p:sp>
      <p:sp>
        <p:nvSpPr>
          <p:cNvPr id="612" name="desc"/>
          <p:cNvSpPr txBox="1"/>
          <p:nvPr/>
        </p:nvSpPr>
        <p:spPr>
          <a:xfrm>
            <a:off x="1563362" y="5010000"/>
            <a:ext cx="15700000" cy="820000"/>
          </a:xfrm>
          <a:prstGeom prst="rect">
            <a:avLst/>
          </a:prstGeom>
          <a:noFill/>
          <a:ln>
            <a:noFill/>
          </a:ln>
        </p:spPr>
        <p:txBody>
          <a:bodyPr wrap="square" lIns="0" tIns="0" rIns="0" bIns="0" anchor="t"/>
          <a:lstStyle/>
          <a:p>
            <a:pPr algn="l">
              <a:lnSpc>
                <a:spcPct val="115000"/>
              </a:lnSpc>
            </a:pPr>
            <a:r>
              <a:rPr lang="en-US" sz="2000" dirty="0"/>
              <a:t>Digital technology has now reached nearly every part of PE instruction : from LMS, mobile apps, AI, VR/AR, gamification, video analysis, to wearables and motion tracking. These tools are used across all education levels, from primary school through higher education.</a:t>
            </a:r>
            <a:endParaRPr lang="en-US" sz="1500" b="0" dirty="0">
              <a:solidFill>
                <a:srgbClr val="3A3A3A"/>
              </a:solidFill>
              <a:latin typeface="Arial"/>
              <a:ea typeface="Arial"/>
              <a:cs typeface="Arial"/>
            </a:endParaRPr>
          </a:p>
        </p:txBody>
      </p:sp>
      <p:sp>
        <p:nvSpPr>
          <p:cNvPr id="620" name="marker"/>
          <p:cNvSpPr/>
          <p:nvPr/>
        </p:nvSpPr>
        <p:spPr>
          <a:xfrm>
            <a:off x="1283362" y="6350000"/>
            <a:ext cx="130000" cy="130000"/>
          </a:xfrm>
          <a:prstGeom prst="ellipse">
            <a:avLst/>
          </a:prstGeom>
          <a:solidFill>
            <a:srgbClr val="008037"/>
          </a:solidFill>
          <a:ln>
            <a:noFill/>
          </a:ln>
        </p:spPr>
        <p:txBody>
          <a:bodyPr/>
          <a:lstStyle/>
          <a:p>
            <a:endParaRPr/>
          </a:p>
        </p:txBody>
      </p:sp>
      <p:sp>
        <p:nvSpPr>
          <p:cNvPr id="621" name="headline"/>
          <p:cNvSpPr txBox="1"/>
          <p:nvPr/>
        </p:nvSpPr>
        <p:spPr>
          <a:xfrm>
            <a:off x="1563362" y="625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Video and game-based feedback boost motor learning</a:t>
            </a:r>
          </a:p>
        </p:txBody>
      </p:sp>
      <p:sp>
        <p:nvSpPr>
          <p:cNvPr id="622" name="desc"/>
          <p:cNvSpPr txBox="1"/>
          <p:nvPr/>
        </p:nvSpPr>
        <p:spPr>
          <a:xfrm>
            <a:off x="1563362" y="6790000"/>
            <a:ext cx="15700000" cy="820000"/>
          </a:xfrm>
          <a:prstGeom prst="rect">
            <a:avLst/>
          </a:prstGeom>
          <a:noFill/>
          <a:ln>
            <a:noFill/>
          </a:ln>
        </p:spPr>
        <p:txBody>
          <a:bodyPr wrap="square" lIns="0" tIns="0" rIns="0" bIns="0" anchor="t"/>
          <a:lstStyle/>
          <a:p>
            <a:pPr algn="l">
              <a:lnSpc>
                <a:spcPct val="115000"/>
              </a:lnSpc>
            </a:pPr>
            <a:r>
              <a:rPr lang="en-US" sz="2000" dirty="0"/>
              <a:t>Video-based feedback (e.g., recorded student movements that are analyzed) has been shown to accelerate motor-skill acquisition, especially when combined with expert- or self-modelling cues. Game-based approaches also consistently increase student motivation.</a:t>
            </a:r>
            <a:endParaRPr lang="en-US" sz="1500" b="0" dirty="0">
              <a:solidFill>
                <a:srgbClr val="3A3A3A"/>
              </a:solidFill>
              <a:latin typeface="Arial"/>
              <a:ea typeface="Arial"/>
              <a:cs typeface="Arial"/>
            </a:endParaRPr>
          </a:p>
        </p:txBody>
      </p:sp>
      <p:sp>
        <p:nvSpPr>
          <p:cNvPr id="630" name="marker"/>
          <p:cNvSpPr/>
          <p:nvPr/>
        </p:nvSpPr>
        <p:spPr>
          <a:xfrm>
            <a:off x="1283362" y="8130000"/>
            <a:ext cx="130000" cy="130000"/>
          </a:xfrm>
          <a:prstGeom prst="ellipse">
            <a:avLst/>
          </a:prstGeom>
          <a:solidFill>
            <a:srgbClr val="008037"/>
          </a:solidFill>
          <a:ln>
            <a:noFill/>
          </a:ln>
        </p:spPr>
        <p:txBody>
          <a:bodyPr/>
          <a:lstStyle/>
          <a:p>
            <a:endParaRPr/>
          </a:p>
        </p:txBody>
      </p:sp>
      <p:sp>
        <p:nvSpPr>
          <p:cNvPr id="631" name="headline"/>
          <p:cNvSpPr txBox="1"/>
          <p:nvPr/>
        </p:nvSpPr>
        <p:spPr>
          <a:xfrm>
            <a:off x="1563362" y="803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AI enables personalized, data-informed instruction</a:t>
            </a:r>
          </a:p>
        </p:txBody>
      </p:sp>
      <p:sp>
        <p:nvSpPr>
          <p:cNvPr id="632" name="desc"/>
          <p:cNvSpPr txBox="1"/>
          <p:nvPr/>
        </p:nvSpPr>
        <p:spPr>
          <a:xfrm>
            <a:off x="1563362" y="8570000"/>
            <a:ext cx="15700000" cy="820000"/>
          </a:xfrm>
          <a:prstGeom prst="rect">
            <a:avLst/>
          </a:prstGeom>
          <a:noFill/>
          <a:ln>
            <a:noFill/>
          </a:ln>
        </p:spPr>
        <p:txBody>
          <a:bodyPr wrap="square" lIns="0" tIns="0" rIns="0" bIns="0" anchor="t"/>
          <a:lstStyle/>
          <a:p>
            <a:pPr algn="l">
              <a:lnSpc>
                <a:spcPct val="115000"/>
              </a:lnSpc>
            </a:pPr>
            <a:r>
              <a:rPr lang="en-US" sz="2000" dirty="0"/>
              <a:t>AI-based systems — such as automatic pose detection and adaptive feedback platforms : are beginning to enable personalized instruction tailored to each student, along with more objective, data-driven assessment of motor skills rather than relying solely on teacher judgment.</a:t>
            </a:r>
            <a:endParaRPr lang="en-US" sz="1500" b="0" dirty="0">
              <a:solidFill>
                <a:srgbClr val="3A3A3A"/>
              </a:solidFill>
              <a:latin typeface="Arial"/>
              <a:ea typeface="Arial"/>
              <a:cs typeface="Arial"/>
            </a:endParaRP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2">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3">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4">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5">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6">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500" name="SlideTitle"/>
          <p:cNvSpPr txBox="1"/>
          <p:nvPr/>
        </p:nvSpPr>
        <p:spPr>
          <a:xfrm>
            <a:off x="1283362" y="1500000"/>
            <a:ext cx="15700000" cy="750000"/>
          </a:xfrm>
          <a:prstGeom prst="rect">
            <a:avLst/>
          </a:prstGeom>
          <a:noFill/>
          <a:ln>
            <a:noFill/>
          </a:ln>
        </p:spPr>
        <p:txBody>
          <a:bodyPr wrap="square" lIns="0" tIns="0" rIns="0" bIns="0" anchor="t"/>
          <a:lstStyle/>
          <a:p>
            <a:pPr algn="l"/>
            <a:r>
              <a:rPr lang="en-US" sz="4000" b="1">
                <a:solidFill>
                  <a:srgbClr val="0B2957"/>
                </a:solidFill>
                <a:latin typeface="Fira Sans"/>
                <a:ea typeface="Fira Sans"/>
                <a:cs typeface="Fira Sans"/>
              </a:rPr>
              <a:t>Introduction (2/2): Research Gap &amp; Questions</a:t>
            </a:r>
          </a:p>
        </p:txBody>
      </p:sp>
      <p:sp>
        <p:nvSpPr>
          <p:cNvPr id="501" name="AccentBar"/>
          <p:cNvSpPr/>
          <p:nvPr/>
        </p:nvSpPr>
        <p:spPr>
          <a:xfrm>
            <a:off x="1283362" y="2330000"/>
            <a:ext cx="2200000" cy="55000"/>
          </a:xfrm>
          <a:prstGeom prst="rect">
            <a:avLst/>
          </a:prstGeom>
          <a:solidFill>
            <a:srgbClr val="008037"/>
          </a:solidFill>
          <a:ln>
            <a:noFill/>
          </a:ln>
        </p:spPr>
        <p:txBody>
          <a:bodyPr/>
          <a:lstStyle/>
          <a:p>
            <a:endParaRPr/>
          </a:p>
        </p:txBody>
      </p:sp>
      <p:sp>
        <p:nvSpPr>
          <p:cNvPr id="600" name="marker"/>
          <p:cNvSpPr/>
          <p:nvPr/>
        </p:nvSpPr>
        <p:spPr>
          <a:xfrm>
            <a:off x="1283362" y="2790000"/>
            <a:ext cx="130000" cy="130000"/>
          </a:xfrm>
          <a:prstGeom prst="ellipse">
            <a:avLst/>
          </a:prstGeom>
          <a:solidFill>
            <a:srgbClr val="008037"/>
          </a:solidFill>
          <a:ln>
            <a:noFill/>
          </a:ln>
        </p:spPr>
        <p:txBody>
          <a:bodyPr/>
          <a:lstStyle/>
          <a:p>
            <a:endParaRPr/>
          </a:p>
        </p:txBody>
      </p:sp>
      <p:sp>
        <p:nvSpPr>
          <p:cNvPr id="601" name="headline"/>
          <p:cNvSpPr txBox="1"/>
          <p:nvPr/>
        </p:nvSpPr>
        <p:spPr>
          <a:xfrm>
            <a:off x="1563362" y="269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Prior reviews are narrow in scope</a:t>
            </a:r>
          </a:p>
        </p:txBody>
      </p:sp>
      <p:sp>
        <p:nvSpPr>
          <p:cNvPr id="602" name="desc"/>
          <p:cNvSpPr txBox="1"/>
          <p:nvPr/>
        </p:nvSpPr>
        <p:spPr>
          <a:xfrm>
            <a:off x="1563362" y="3230000"/>
            <a:ext cx="15700000" cy="820000"/>
          </a:xfrm>
          <a:prstGeom prst="rect">
            <a:avLst/>
          </a:prstGeom>
          <a:noFill/>
          <a:ln>
            <a:noFill/>
          </a:ln>
        </p:spPr>
        <p:txBody>
          <a:bodyPr wrap="square" lIns="0" tIns="0" rIns="0" bIns="0" anchor="t"/>
          <a:lstStyle/>
          <a:p>
            <a:pPr algn="l">
              <a:lnSpc>
                <a:spcPct val="115000"/>
              </a:lnSpc>
            </a:pPr>
            <a:r>
              <a:rPr lang="en-US" sz="2000" dirty="0"/>
              <a:t>Existing reviews tend to examine a single technology in isolation : for example, wearables alone or gamification alone. No prior review has comprehensively synthesized all types of digital PE technology in one unified study.</a:t>
            </a:r>
            <a:endParaRPr lang="en-US" sz="1500" b="0" dirty="0">
              <a:solidFill>
                <a:srgbClr val="3A3A3A"/>
              </a:solidFill>
              <a:latin typeface="Arial"/>
              <a:ea typeface="Arial"/>
              <a:cs typeface="Arial"/>
            </a:endParaRPr>
          </a:p>
        </p:txBody>
      </p:sp>
      <p:sp>
        <p:nvSpPr>
          <p:cNvPr id="610" name="marker"/>
          <p:cNvSpPr/>
          <p:nvPr/>
        </p:nvSpPr>
        <p:spPr>
          <a:xfrm>
            <a:off x="1283362" y="4570000"/>
            <a:ext cx="130000" cy="130000"/>
          </a:xfrm>
          <a:prstGeom prst="ellipse">
            <a:avLst/>
          </a:prstGeom>
          <a:solidFill>
            <a:srgbClr val="008037"/>
          </a:solidFill>
          <a:ln>
            <a:noFill/>
          </a:ln>
        </p:spPr>
        <p:txBody>
          <a:bodyPr/>
          <a:lstStyle/>
          <a:p>
            <a:endParaRPr/>
          </a:p>
        </p:txBody>
      </p:sp>
      <p:sp>
        <p:nvSpPr>
          <p:cNvPr id="611" name="headline"/>
          <p:cNvSpPr txBox="1"/>
          <p:nvPr/>
        </p:nvSpPr>
        <p:spPr>
          <a:xfrm>
            <a:off x="1563362" y="447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Equity and retention remain under-studied</a:t>
            </a:r>
          </a:p>
        </p:txBody>
      </p:sp>
      <p:sp>
        <p:nvSpPr>
          <p:cNvPr id="612" name="desc"/>
          <p:cNvSpPr txBox="1"/>
          <p:nvPr/>
        </p:nvSpPr>
        <p:spPr>
          <a:xfrm>
            <a:off x="1563362" y="5010000"/>
            <a:ext cx="15700000" cy="820000"/>
          </a:xfrm>
          <a:prstGeom prst="rect">
            <a:avLst/>
          </a:prstGeom>
          <a:noFill/>
          <a:ln>
            <a:noFill/>
          </a:ln>
        </p:spPr>
        <p:txBody>
          <a:bodyPr wrap="square" lIns="0" tIns="0" rIns="0" bIns="0" anchor="t"/>
          <a:lstStyle/>
          <a:p>
            <a:pPr algn="l">
              <a:lnSpc>
                <a:spcPct val="115000"/>
              </a:lnSpc>
            </a:pPr>
            <a:r>
              <a:rPr lang="en-US" sz="2000" dirty="0"/>
              <a:t>Two things remain rarely investigated: first, whether these benefits are also achievable in under-resourced schools (equity of access); second, whether gains in motor skills and motivation persist after the intervention ends, or are merely short-lived effects.</a:t>
            </a:r>
            <a:endParaRPr lang="en-US" sz="1500" b="0" dirty="0">
              <a:solidFill>
                <a:srgbClr val="3A3A3A"/>
              </a:solidFill>
              <a:latin typeface="Arial"/>
              <a:ea typeface="Arial"/>
              <a:cs typeface="Arial"/>
            </a:endParaRPr>
          </a:p>
        </p:txBody>
      </p:sp>
      <p:sp>
        <p:nvSpPr>
          <p:cNvPr id="620" name="marker"/>
          <p:cNvSpPr/>
          <p:nvPr/>
        </p:nvSpPr>
        <p:spPr>
          <a:xfrm>
            <a:off x="1283362" y="6350000"/>
            <a:ext cx="130000" cy="130000"/>
          </a:xfrm>
          <a:prstGeom prst="ellipse">
            <a:avLst/>
          </a:prstGeom>
          <a:solidFill>
            <a:srgbClr val="008037"/>
          </a:solidFill>
          <a:ln>
            <a:noFill/>
          </a:ln>
        </p:spPr>
        <p:txBody>
          <a:bodyPr/>
          <a:lstStyle/>
          <a:p>
            <a:endParaRPr/>
          </a:p>
        </p:txBody>
      </p:sp>
      <p:sp>
        <p:nvSpPr>
          <p:cNvPr id="621" name="headline"/>
          <p:cNvSpPr txBox="1"/>
          <p:nvPr/>
        </p:nvSpPr>
        <p:spPr>
          <a:xfrm>
            <a:off x="1563362" y="625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RQ1 &amp; RQ2: What, where, and how was it studied?</a:t>
            </a:r>
          </a:p>
        </p:txBody>
      </p:sp>
      <p:sp>
        <p:nvSpPr>
          <p:cNvPr id="622" name="desc"/>
          <p:cNvSpPr txBox="1"/>
          <p:nvPr/>
        </p:nvSpPr>
        <p:spPr>
          <a:xfrm>
            <a:off x="1563362" y="6790000"/>
            <a:ext cx="15700000" cy="820000"/>
          </a:xfrm>
          <a:prstGeom prst="rect">
            <a:avLst/>
          </a:prstGeom>
          <a:noFill/>
          <a:ln>
            <a:noFill/>
          </a:ln>
        </p:spPr>
        <p:txBody>
          <a:bodyPr wrap="square" lIns="0" tIns="0" rIns="0" bIns="0" anchor="t"/>
          <a:lstStyle/>
          <a:p>
            <a:pPr algn="l">
              <a:lnSpc>
                <a:spcPct val="115000"/>
              </a:lnSpc>
            </a:pPr>
            <a:r>
              <a:rPr lang="en-US" sz="2000" dirty="0"/>
              <a:t>The first two research questions: (1) which technologies have been studied, and how are they distributed across countries and education levels; (2) what research designs and outcome measures were used to evaluate their effectiveness.</a:t>
            </a:r>
            <a:endParaRPr lang="en-US" sz="1500" b="0" dirty="0">
              <a:solidFill>
                <a:srgbClr val="3A3A3A"/>
              </a:solidFill>
              <a:latin typeface="Arial"/>
              <a:ea typeface="Arial"/>
              <a:cs typeface="Arial"/>
            </a:endParaRPr>
          </a:p>
        </p:txBody>
      </p:sp>
      <p:sp>
        <p:nvSpPr>
          <p:cNvPr id="630" name="marker"/>
          <p:cNvSpPr/>
          <p:nvPr/>
        </p:nvSpPr>
        <p:spPr>
          <a:xfrm>
            <a:off x="1283362" y="8130000"/>
            <a:ext cx="130000" cy="130000"/>
          </a:xfrm>
          <a:prstGeom prst="ellipse">
            <a:avLst/>
          </a:prstGeom>
          <a:solidFill>
            <a:srgbClr val="008037"/>
          </a:solidFill>
          <a:ln>
            <a:noFill/>
          </a:ln>
        </p:spPr>
        <p:txBody>
          <a:bodyPr/>
          <a:lstStyle/>
          <a:p>
            <a:endParaRPr/>
          </a:p>
        </p:txBody>
      </p:sp>
      <p:sp>
        <p:nvSpPr>
          <p:cNvPr id="631" name="headline"/>
          <p:cNvSpPr txBox="1"/>
          <p:nvPr/>
        </p:nvSpPr>
        <p:spPr>
          <a:xfrm>
            <a:off x="1563362" y="803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RQ3: What does the evidence actually show?</a:t>
            </a:r>
          </a:p>
        </p:txBody>
      </p:sp>
      <p:sp>
        <p:nvSpPr>
          <p:cNvPr id="632" name="desc"/>
          <p:cNvSpPr txBox="1"/>
          <p:nvPr/>
        </p:nvSpPr>
        <p:spPr>
          <a:xfrm>
            <a:off x="1563362" y="8570000"/>
            <a:ext cx="15700000" cy="820000"/>
          </a:xfrm>
          <a:prstGeom prst="rect">
            <a:avLst/>
          </a:prstGeom>
          <a:noFill/>
          <a:ln>
            <a:noFill/>
          </a:ln>
        </p:spPr>
        <p:txBody>
          <a:bodyPr wrap="square" lIns="0" tIns="0" rIns="0" bIns="0" anchor="t"/>
          <a:lstStyle/>
          <a:p>
            <a:pPr algn="l">
              <a:lnSpc>
                <a:spcPct val="115000"/>
              </a:lnSpc>
            </a:pPr>
            <a:r>
              <a:rPr lang="en-US" sz="2000" dirty="0"/>
              <a:t>The third research question: what is the direction and consistency of the existing evidence regarding learning outcomes, motivation, motor skills, physical activity, and student engagement is it genuinely positive and consistent, or mixed across studies?</a:t>
            </a:r>
            <a:endParaRPr lang="en-US" sz="1500" b="0" dirty="0">
              <a:solidFill>
                <a:srgbClr val="3A3A3A"/>
              </a:solidFill>
              <a:latin typeface="Arial"/>
              <a:ea typeface="Arial"/>
              <a:cs typeface="Arial"/>
            </a:endParaRP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2">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3">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4">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5">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6">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500" name="SlideTitle"/>
          <p:cNvSpPr txBox="1"/>
          <p:nvPr/>
        </p:nvSpPr>
        <p:spPr>
          <a:xfrm>
            <a:off x="1283362" y="1500000"/>
            <a:ext cx="15700000" cy="750000"/>
          </a:xfrm>
          <a:prstGeom prst="rect">
            <a:avLst/>
          </a:prstGeom>
          <a:noFill/>
          <a:ln>
            <a:noFill/>
          </a:ln>
        </p:spPr>
        <p:txBody>
          <a:bodyPr wrap="square" lIns="0" tIns="0" rIns="0" bIns="0" anchor="t"/>
          <a:lstStyle/>
          <a:p>
            <a:pPr algn="l"/>
            <a:r>
              <a:rPr lang="en-US" sz="4000" b="1">
                <a:solidFill>
                  <a:srgbClr val="0B2957"/>
                </a:solidFill>
                <a:latin typeface="Fira Sans"/>
                <a:ea typeface="Fira Sans"/>
                <a:cs typeface="Fira Sans"/>
              </a:rPr>
              <a:t>Method: PRISMA-Based Systematic Review</a:t>
            </a:r>
          </a:p>
        </p:txBody>
      </p:sp>
      <p:sp>
        <p:nvSpPr>
          <p:cNvPr id="501" name="AccentBar"/>
          <p:cNvSpPr/>
          <p:nvPr/>
        </p:nvSpPr>
        <p:spPr>
          <a:xfrm>
            <a:off x="1283362" y="2330000"/>
            <a:ext cx="2200000" cy="55000"/>
          </a:xfrm>
          <a:prstGeom prst="rect">
            <a:avLst/>
          </a:prstGeom>
          <a:solidFill>
            <a:srgbClr val="008037"/>
          </a:solidFill>
          <a:ln>
            <a:noFill/>
          </a:ln>
        </p:spPr>
        <p:txBody>
          <a:bodyPr/>
          <a:lstStyle/>
          <a:p>
            <a:endParaRPr/>
          </a:p>
        </p:txBody>
      </p:sp>
      <p:pic>
        <p:nvPicPr>
          <p:cNvPr id="900" name="PRISMA Flow Diagram"/>
          <p:cNvPicPr preferRelativeResize="0"/>
          <p:nvPr/>
        </p:nvPicPr>
        <p:blipFill>
          <a:blip r:embed="rId7"/>
          <a:stretch>
            <a:fillRect/>
          </a:stretch>
        </p:blipFill>
        <p:spPr>
          <a:xfrm>
            <a:off x="1283362" y="2700000"/>
            <a:ext cx="6300000" cy="7275326"/>
          </a:xfrm>
          <a:prstGeom prst="rect">
            <a:avLst/>
          </a:prstGeom>
          <a:ln w="9525">
            <a:solidFill>
              <a:srgbClr val="D0D0D0"/>
            </a:solidFill>
          </a:ln>
        </p:spPr>
      </p:pic>
      <p:sp>
        <p:nvSpPr>
          <p:cNvPr id="700" name="marker"/>
          <p:cNvSpPr/>
          <p:nvPr/>
        </p:nvSpPr>
        <p:spPr>
          <a:xfrm>
            <a:off x="8083362" y="2740000"/>
            <a:ext cx="130000" cy="130000"/>
          </a:xfrm>
          <a:prstGeom prst="ellipse">
            <a:avLst/>
          </a:prstGeom>
          <a:solidFill>
            <a:srgbClr val="008037"/>
          </a:solidFill>
          <a:ln>
            <a:noFill/>
          </a:ln>
        </p:spPr>
        <p:txBody>
          <a:bodyPr/>
          <a:lstStyle/>
          <a:p>
            <a:endParaRPr/>
          </a:p>
        </p:txBody>
      </p:sp>
      <p:sp>
        <p:nvSpPr>
          <p:cNvPr id="701" name="headline"/>
          <p:cNvSpPr txBox="1"/>
          <p:nvPr/>
        </p:nvSpPr>
        <p:spPr>
          <a:xfrm>
            <a:off x="8363362" y="2640000"/>
            <a:ext cx="9504638" cy="520000"/>
          </a:xfrm>
          <a:prstGeom prst="rect">
            <a:avLst/>
          </a:prstGeom>
          <a:noFill/>
          <a:ln>
            <a:noFill/>
          </a:ln>
        </p:spPr>
        <p:txBody>
          <a:bodyPr wrap="square" lIns="0" tIns="0" rIns="0" bIns="0" anchor="t"/>
          <a:lstStyle/>
          <a:p>
            <a:pPr algn="l"/>
            <a:r>
              <a:rPr lang="en-US" sz="2000" b="1" dirty="0">
                <a:solidFill>
                  <a:srgbClr val="0B2957"/>
                </a:solidFill>
                <a:latin typeface="Fira Sans"/>
                <a:ea typeface="Fira Sans"/>
                <a:cs typeface="Fira Sans"/>
              </a:rPr>
              <a:t>PRISMA 2020 guidelines</a:t>
            </a:r>
          </a:p>
        </p:txBody>
      </p:sp>
      <p:sp>
        <p:nvSpPr>
          <p:cNvPr id="702" name="desc"/>
          <p:cNvSpPr txBox="1"/>
          <p:nvPr/>
        </p:nvSpPr>
        <p:spPr>
          <a:xfrm>
            <a:off x="8363362" y="3180000"/>
            <a:ext cx="9504638" cy="820000"/>
          </a:xfrm>
          <a:prstGeom prst="rect">
            <a:avLst/>
          </a:prstGeom>
          <a:noFill/>
          <a:ln>
            <a:noFill/>
          </a:ln>
        </p:spPr>
        <p:txBody>
          <a:bodyPr wrap="square" lIns="0" tIns="0" rIns="0" bIns="0" anchor="t"/>
          <a:lstStyle/>
          <a:p>
            <a:pPr algn="l">
              <a:lnSpc>
                <a:spcPct val="115000"/>
              </a:lnSpc>
            </a:pPr>
            <a:r>
              <a:rPr lang="en-US" sz="1900" b="0" dirty="0">
                <a:solidFill>
                  <a:srgbClr val="3A3A3A"/>
                </a:solidFill>
                <a:latin typeface="Arial"/>
                <a:ea typeface="Arial"/>
                <a:cs typeface="Arial"/>
              </a:rPr>
              <a:t>A Systematic Literature Review (SLR) was conducted following the PRISMA 2020 statement, covering identification, screening, eligibility, and inclusion stages.</a:t>
            </a:r>
          </a:p>
        </p:txBody>
      </p:sp>
      <p:sp>
        <p:nvSpPr>
          <p:cNvPr id="710" name="marker"/>
          <p:cNvSpPr/>
          <p:nvPr/>
        </p:nvSpPr>
        <p:spPr>
          <a:xfrm>
            <a:off x="8083362" y="4390000"/>
            <a:ext cx="130000" cy="130000"/>
          </a:xfrm>
          <a:prstGeom prst="ellipse">
            <a:avLst/>
          </a:prstGeom>
          <a:solidFill>
            <a:srgbClr val="008037"/>
          </a:solidFill>
          <a:ln>
            <a:noFill/>
          </a:ln>
        </p:spPr>
        <p:txBody>
          <a:bodyPr/>
          <a:lstStyle/>
          <a:p>
            <a:endParaRPr/>
          </a:p>
        </p:txBody>
      </p:sp>
      <p:sp>
        <p:nvSpPr>
          <p:cNvPr id="711" name="headline"/>
          <p:cNvSpPr txBox="1"/>
          <p:nvPr/>
        </p:nvSpPr>
        <p:spPr>
          <a:xfrm>
            <a:off x="8363362" y="4290000"/>
            <a:ext cx="9504638" cy="520000"/>
          </a:xfrm>
          <a:prstGeom prst="rect">
            <a:avLst/>
          </a:prstGeom>
          <a:noFill/>
          <a:ln>
            <a:noFill/>
          </a:ln>
        </p:spPr>
        <p:txBody>
          <a:bodyPr wrap="square" lIns="0" tIns="0" rIns="0" bIns="0" anchor="t"/>
          <a:lstStyle/>
          <a:p>
            <a:pPr algn="l"/>
            <a:r>
              <a:rPr lang="en-US" sz="2000" b="1" dirty="0">
                <a:solidFill>
                  <a:srgbClr val="0B2957"/>
                </a:solidFill>
                <a:latin typeface="Fira Sans"/>
                <a:ea typeface="Fira Sans"/>
                <a:cs typeface="Fira Sans"/>
              </a:rPr>
              <a:t>9 databases searched</a:t>
            </a:r>
          </a:p>
        </p:txBody>
      </p:sp>
      <p:sp>
        <p:nvSpPr>
          <p:cNvPr id="712" name="desc"/>
          <p:cNvSpPr txBox="1"/>
          <p:nvPr/>
        </p:nvSpPr>
        <p:spPr>
          <a:xfrm>
            <a:off x="8363362" y="4830000"/>
            <a:ext cx="9504638" cy="820000"/>
          </a:xfrm>
          <a:prstGeom prst="rect">
            <a:avLst/>
          </a:prstGeom>
          <a:noFill/>
          <a:ln>
            <a:noFill/>
          </a:ln>
        </p:spPr>
        <p:txBody>
          <a:bodyPr wrap="square" lIns="0" tIns="0" rIns="0" bIns="0" anchor="t"/>
          <a:lstStyle/>
          <a:p>
            <a:pPr algn="l">
              <a:lnSpc>
                <a:spcPct val="115000"/>
              </a:lnSpc>
            </a:pPr>
            <a:r>
              <a:rPr lang="en-US" sz="1900" b="0" dirty="0">
                <a:solidFill>
                  <a:srgbClr val="3A3A3A"/>
                </a:solidFill>
                <a:latin typeface="Arial"/>
                <a:ea typeface="Arial"/>
                <a:cs typeface="Arial"/>
              </a:rPr>
              <a:t>Scopus, ScienceDirect, Springer, Wiley, Taylor &amp; Francis, ERIC, Web of Science, PubMed, and DOAJ, supplemented with SINTA for Indonesian national journals.</a:t>
            </a:r>
          </a:p>
        </p:txBody>
      </p:sp>
      <p:sp>
        <p:nvSpPr>
          <p:cNvPr id="720" name="marker"/>
          <p:cNvSpPr/>
          <p:nvPr/>
        </p:nvSpPr>
        <p:spPr>
          <a:xfrm>
            <a:off x="8083362" y="6040000"/>
            <a:ext cx="130000" cy="130000"/>
          </a:xfrm>
          <a:prstGeom prst="ellipse">
            <a:avLst/>
          </a:prstGeom>
          <a:solidFill>
            <a:srgbClr val="008037"/>
          </a:solidFill>
          <a:ln>
            <a:noFill/>
          </a:ln>
        </p:spPr>
        <p:txBody>
          <a:bodyPr/>
          <a:lstStyle/>
          <a:p>
            <a:endParaRPr/>
          </a:p>
        </p:txBody>
      </p:sp>
      <p:sp>
        <p:nvSpPr>
          <p:cNvPr id="721" name="headline"/>
          <p:cNvSpPr txBox="1"/>
          <p:nvPr/>
        </p:nvSpPr>
        <p:spPr>
          <a:xfrm>
            <a:off x="8363362" y="5940000"/>
            <a:ext cx="9504638" cy="520000"/>
          </a:xfrm>
          <a:prstGeom prst="rect">
            <a:avLst/>
          </a:prstGeom>
          <a:noFill/>
          <a:ln>
            <a:noFill/>
          </a:ln>
        </p:spPr>
        <p:txBody>
          <a:bodyPr wrap="square" lIns="0" tIns="0" rIns="0" bIns="0" anchor="t"/>
          <a:lstStyle/>
          <a:p>
            <a:pPr algn="l"/>
            <a:r>
              <a:rPr lang="en-US" sz="2000" b="1" dirty="0">
                <a:solidFill>
                  <a:srgbClr val="0B2957"/>
                </a:solidFill>
                <a:latin typeface="Fira Sans"/>
                <a:ea typeface="Fira Sans"/>
                <a:cs typeface="Fira Sans"/>
              </a:rPr>
              <a:t>Eligibility criteria</a:t>
            </a:r>
          </a:p>
        </p:txBody>
      </p:sp>
      <p:sp>
        <p:nvSpPr>
          <p:cNvPr id="722" name="desc"/>
          <p:cNvSpPr txBox="1"/>
          <p:nvPr/>
        </p:nvSpPr>
        <p:spPr>
          <a:xfrm>
            <a:off x="8363362" y="6480000"/>
            <a:ext cx="9504638" cy="820000"/>
          </a:xfrm>
          <a:prstGeom prst="rect">
            <a:avLst/>
          </a:prstGeom>
          <a:noFill/>
          <a:ln>
            <a:noFill/>
          </a:ln>
        </p:spPr>
        <p:txBody>
          <a:bodyPr wrap="square" lIns="0" tIns="0" rIns="0" bIns="0" anchor="t"/>
          <a:lstStyle/>
          <a:p>
            <a:pPr algn="l">
              <a:lnSpc>
                <a:spcPct val="115000"/>
              </a:lnSpc>
            </a:pPr>
            <a:r>
              <a:rPr lang="en-US" sz="1900" b="0" dirty="0">
                <a:solidFill>
                  <a:srgbClr val="3A3A3A"/>
                </a:solidFill>
                <a:latin typeface="Arial"/>
                <a:ea typeface="Arial"/>
                <a:cs typeface="Arial"/>
              </a:rPr>
              <a:t>PE-related digital-technology studies, published 2021-2026, peer-reviewed, with a valid DOI; conference abstracts and predatory-journal sources were excluded.</a:t>
            </a:r>
          </a:p>
        </p:txBody>
      </p:sp>
      <p:sp>
        <p:nvSpPr>
          <p:cNvPr id="730" name="marker"/>
          <p:cNvSpPr/>
          <p:nvPr/>
        </p:nvSpPr>
        <p:spPr>
          <a:xfrm>
            <a:off x="8083362" y="7690000"/>
            <a:ext cx="130000" cy="130000"/>
          </a:xfrm>
          <a:prstGeom prst="ellipse">
            <a:avLst/>
          </a:prstGeom>
          <a:solidFill>
            <a:srgbClr val="008037"/>
          </a:solidFill>
          <a:ln>
            <a:noFill/>
          </a:ln>
        </p:spPr>
        <p:txBody>
          <a:bodyPr/>
          <a:lstStyle/>
          <a:p>
            <a:endParaRPr/>
          </a:p>
        </p:txBody>
      </p:sp>
      <p:sp>
        <p:nvSpPr>
          <p:cNvPr id="731" name="headline"/>
          <p:cNvSpPr txBox="1"/>
          <p:nvPr/>
        </p:nvSpPr>
        <p:spPr>
          <a:xfrm>
            <a:off x="8363362" y="7590000"/>
            <a:ext cx="9504638" cy="520000"/>
          </a:xfrm>
          <a:prstGeom prst="rect">
            <a:avLst/>
          </a:prstGeom>
          <a:noFill/>
          <a:ln>
            <a:noFill/>
          </a:ln>
        </p:spPr>
        <p:txBody>
          <a:bodyPr wrap="square" lIns="0" tIns="0" rIns="0" bIns="0" anchor="t"/>
          <a:lstStyle/>
          <a:p>
            <a:pPr algn="l"/>
            <a:r>
              <a:rPr lang="en-US" sz="2000" b="1" dirty="0">
                <a:solidFill>
                  <a:srgbClr val="0B2957"/>
                </a:solidFill>
                <a:latin typeface="Fira Sans"/>
                <a:ea typeface="Fira Sans"/>
                <a:cs typeface="Fira Sans"/>
              </a:rPr>
              <a:t>From 1,842 records to 35 studies</a:t>
            </a:r>
          </a:p>
        </p:txBody>
      </p:sp>
      <p:sp>
        <p:nvSpPr>
          <p:cNvPr id="732" name="desc"/>
          <p:cNvSpPr txBox="1"/>
          <p:nvPr/>
        </p:nvSpPr>
        <p:spPr>
          <a:xfrm>
            <a:off x="8363362" y="8130000"/>
            <a:ext cx="9504638" cy="820000"/>
          </a:xfrm>
          <a:prstGeom prst="rect">
            <a:avLst/>
          </a:prstGeom>
          <a:noFill/>
          <a:ln>
            <a:noFill/>
          </a:ln>
        </p:spPr>
        <p:txBody>
          <a:bodyPr wrap="square" lIns="0" tIns="0" rIns="0" bIns="0" anchor="t"/>
          <a:lstStyle/>
          <a:p>
            <a:pPr algn="l">
              <a:lnSpc>
                <a:spcPct val="115000"/>
              </a:lnSpc>
            </a:pPr>
            <a:r>
              <a:rPr lang="en-US" sz="1900" b="0" dirty="0">
                <a:solidFill>
                  <a:srgbClr val="3A3A3A"/>
                </a:solidFill>
                <a:latin typeface="Arial"/>
                <a:ea typeface="Arial"/>
                <a:cs typeface="Arial"/>
              </a:rPr>
              <a:t>After duplicate removal, title/abstract screening, and full-text eligibility assessment, 35 studies met all criteria for the qualitative synthesis.</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2">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3">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4">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5">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6">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500" name="SlideTitle"/>
          <p:cNvSpPr txBox="1"/>
          <p:nvPr/>
        </p:nvSpPr>
        <p:spPr>
          <a:xfrm>
            <a:off x="1283362" y="1500000"/>
            <a:ext cx="15700000" cy="750000"/>
          </a:xfrm>
          <a:prstGeom prst="rect">
            <a:avLst/>
          </a:prstGeom>
          <a:noFill/>
          <a:ln>
            <a:noFill/>
          </a:ln>
        </p:spPr>
        <p:txBody>
          <a:bodyPr wrap="square" lIns="0" tIns="0" rIns="0" bIns="0" anchor="t"/>
          <a:lstStyle/>
          <a:p>
            <a:pPr algn="l"/>
            <a:r>
              <a:rPr lang="en-US" sz="4000" b="1">
                <a:solidFill>
                  <a:srgbClr val="0B2957"/>
                </a:solidFill>
                <a:latin typeface="Fira Sans"/>
                <a:ea typeface="Fira Sans"/>
                <a:cs typeface="Fira Sans"/>
              </a:rPr>
              <a:t>Results: What 35 Studies (2021-2026) Show</a:t>
            </a:r>
          </a:p>
        </p:txBody>
      </p:sp>
      <p:sp>
        <p:nvSpPr>
          <p:cNvPr id="501" name="AccentBar"/>
          <p:cNvSpPr/>
          <p:nvPr/>
        </p:nvSpPr>
        <p:spPr>
          <a:xfrm>
            <a:off x="1283362" y="2330000"/>
            <a:ext cx="2200000" cy="55000"/>
          </a:xfrm>
          <a:prstGeom prst="rect">
            <a:avLst/>
          </a:prstGeom>
          <a:solidFill>
            <a:srgbClr val="008037"/>
          </a:solidFill>
          <a:ln>
            <a:noFill/>
          </a:ln>
        </p:spPr>
        <p:txBody>
          <a:bodyPr/>
          <a:lstStyle/>
          <a:p>
            <a:endParaRPr/>
          </a:p>
        </p:txBody>
      </p:sp>
      <p:sp>
        <p:nvSpPr>
          <p:cNvPr id="800" name="card"/>
          <p:cNvSpPr/>
          <p:nvPr/>
        </p:nvSpPr>
        <p:spPr>
          <a:xfrm>
            <a:off x="1283362" y="2700000"/>
            <a:ext cx="5000000" cy="1900000"/>
          </a:xfrm>
          <a:prstGeom prst="roundRect">
            <a:avLst>
              <a:gd name="adj" fmla="val 6000"/>
            </a:avLst>
          </a:prstGeom>
          <a:solidFill>
            <a:srgbClr val="FFFFFF"/>
          </a:solidFill>
          <a:ln w="19050">
            <a:solidFill>
              <a:srgbClr val="008037"/>
            </a:solidFill>
          </a:ln>
        </p:spPr>
        <p:txBody>
          <a:bodyPr/>
          <a:lstStyle/>
          <a:p>
            <a:endParaRPr/>
          </a:p>
        </p:txBody>
      </p:sp>
      <p:sp>
        <p:nvSpPr>
          <p:cNvPr id="801" name="cardnum"/>
          <p:cNvSpPr txBox="1"/>
          <p:nvPr/>
        </p:nvSpPr>
        <p:spPr>
          <a:xfrm>
            <a:off x="1283362" y="2880000"/>
            <a:ext cx="5000000" cy="700000"/>
          </a:xfrm>
          <a:prstGeom prst="rect">
            <a:avLst/>
          </a:prstGeom>
          <a:noFill/>
          <a:ln>
            <a:noFill/>
          </a:ln>
        </p:spPr>
        <p:txBody>
          <a:bodyPr wrap="square" anchor="t"/>
          <a:lstStyle/>
          <a:p>
            <a:pPr algn="ctr"/>
            <a:r>
              <a:rPr lang="en-US" sz="3600" b="1">
                <a:solidFill>
                  <a:srgbClr val="008037"/>
                </a:solidFill>
                <a:latin typeface="Fira Sans"/>
                <a:ea typeface="Fira Sans"/>
                <a:cs typeface="Fira Sans"/>
              </a:rPr>
              <a:t>35</a:t>
            </a:r>
          </a:p>
        </p:txBody>
      </p:sp>
      <p:sp>
        <p:nvSpPr>
          <p:cNvPr id="802" name="cardlabel"/>
          <p:cNvSpPr txBox="1"/>
          <p:nvPr/>
        </p:nvSpPr>
        <p:spPr>
          <a:xfrm>
            <a:off x="1363362" y="3580000"/>
            <a:ext cx="4840000" cy="500000"/>
          </a:xfrm>
          <a:prstGeom prst="rect">
            <a:avLst/>
          </a:prstGeom>
          <a:noFill/>
          <a:ln>
            <a:noFill/>
          </a:ln>
        </p:spPr>
        <p:txBody>
          <a:bodyPr wrap="square" anchor="t"/>
          <a:lstStyle/>
          <a:p>
            <a:pPr algn="ctr"/>
            <a:r>
              <a:rPr lang="en-US" sz="1500" b="0">
                <a:solidFill>
                  <a:srgbClr val="0B2957"/>
                </a:solidFill>
                <a:latin typeface="Arial"/>
                <a:ea typeface="Arial"/>
                <a:cs typeface="Arial"/>
              </a:rPr>
              <a:t>studies included in the synthesis</a:t>
            </a:r>
          </a:p>
        </p:txBody>
      </p:sp>
      <p:sp>
        <p:nvSpPr>
          <p:cNvPr id="810" name="card"/>
          <p:cNvSpPr/>
          <p:nvPr/>
        </p:nvSpPr>
        <p:spPr>
          <a:xfrm>
            <a:off x="6583362" y="2700000"/>
            <a:ext cx="5000000" cy="1900000"/>
          </a:xfrm>
          <a:prstGeom prst="roundRect">
            <a:avLst>
              <a:gd name="adj" fmla="val 6000"/>
            </a:avLst>
          </a:prstGeom>
          <a:solidFill>
            <a:srgbClr val="FFFFFF"/>
          </a:solidFill>
          <a:ln w="19050">
            <a:solidFill>
              <a:srgbClr val="008037"/>
            </a:solidFill>
          </a:ln>
        </p:spPr>
        <p:txBody>
          <a:bodyPr/>
          <a:lstStyle/>
          <a:p>
            <a:endParaRPr/>
          </a:p>
        </p:txBody>
      </p:sp>
      <p:sp>
        <p:nvSpPr>
          <p:cNvPr id="811" name="cardnum"/>
          <p:cNvSpPr txBox="1"/>
          <p:nvPr/>
        </p:nvSpPr>
        <p:spPr>
          <a:xfrm>
            <a:off x="6583362" y="2880000"/>
            <a:ext cx="5000000" cy="700000"/>
          </a:xfrm>
          <a:prstGeom prst="rect">
            <a:avLst/>
          </a:prstGeom>
          <a:noFill/>
          <a:ln>
            <a:noFill/>
          </a:ln>
        </p:spPr>
        <p:txBody>
          <a:bodyPr wrap="square" anchor="t"/>
          <a:lstStyle/>
          <a:p>
            <a:pPr algn="ctr"/>
            <a:r>
              <a:rPr lang="en-US" sz="3600" b="1">
                <a:solidFill>
                  <a:srgbClr val="008037"/>
                </a:solidFill>
                <a:latin typeface="Fira Sans"/>
                <a:ea typeface="Fira Sans"/>
                <a:cs typeface="Fira Sans"/>
              </a:rPr>
              <a:t>18</a:t>
            </a:r>
          </a:p>
        </p:txBody>
      </p:sp>
      <p:sp>
        <p:nvSpPr>
          <p:cNvPr id="812" name="cardlabel"/>
          <p:cNvSpPr txBox="1"/>
          <p:nvPr/>
        </p:nvSpPr>
        <p:spPr>
          <a:xfrm>
            <a:off x="6663362" y="3580000"/>
            <a:ext cx="4840000" cy="500000"/>
          </a:xfrm>
          <a:prstGeom prst="rect">
            <a:avLst/>
          </a:prstGeom>
          <a:noFill/>
          <a:ln>
            <a:noFill/>
          </a:ln>
        </p:spPr>
        <p:txBody>
          <a:bodyPr wrap="square" anchor="t"/>
          <a:lstStyle/>
          <a:p>
            <a:pPr algn="ctr"/>
            <a:r>
              <a:rPr lang="en-US" sz="1500" b="0">
                <a:solidFill>
                  <a:srgbClr val="0B2957"/>
                </a:solidFill>
                <a:latin typeface="Arial"/>
                <a:ea typeface="Arial"/>
                <a:cs typeface="Arial"/>
              </a:rPr>
              <a:t>countries represented</a:t>
            </a:r>
          </a:p>
        </p:txBody>
      </p:sp>
      <p:sp>
        <p:nvSpPr>
          <p:cNvPr id="820" name="card"/>
          <p:cNvSpPr/>
          <p:nvPr/>
        </p:nvSpPr>
        <p:spPr>
          <a:xfrm>
            <a:off x="11883362" y="2700000"/>
            <a:ext cx="5000000" cy="1900000"/>
          </a:xfrm>
          <a:prstGeom prst="roundRect">
            <a:avLst>
              <a:gd name="adj" fmla="val 6000"/>
            </a:avLst>
          </a:prstGeom>
          <a:solidFill>
            <a:srgbClr val="FFFFFF"/>
          </a:solidFill>
          <a:ln w="19050">
            <a:solidFill>
              <a:srgbClr val="008037"/>
            </a:solidFill>
          </a:ln>
        </p:spPr>
        <p:txBody>
          <a:bodyPr/>
          <a:lstStyle/>
          <a:p>
            <a:endParaRPr/>
          </a:p>
        </p:txBody>
      </p:sp>
      <p:sp>
        <p:nvSpPr>
          <p:cNvPr id="821" name="cardnum"/>
          <p:cNvSpPr txBox="1"/>
          <p:nvPr/>
        </p:nvSpPr>
        <p:spPr>
          <a:xfrm>
            <a:off x="11883362" y="2880000"/>
            <a:ext cx="5000000" cy="700000"/>
          </a:xfrm>
          <a:prstGeom prst="rect">
            <a:avLst/>
          </a:prstGeom>
          <a:noFill/>
          <a:ln>
            <a:noFill/>
          </a:ln>
        </p:spPr>
        <p:txBody>
          <a:bodyPr wrap="square" anchor="t"/>
          <a:lstStyle/>
          <a:p>
            <a:pPr algn="ctr"/>
            <a:r>
              <a:rPr lang="en-US" sz="3600" b="1">
                <a:solidFill>
                  <a:srgbClr val="008037"/>
                </a:solidFill>
                <a:latin typeface="Fira Sans"/>
                <a:ea typeface="Fira Sans"/>
                <a:cs typeface="Fira Sans"/>
              </a:rPr>
              <a:t>40%</a:t>
            </a:r>
          </a:p>
        </p:txBody>
      </p:sp>
      <p:sp>
        <p:nvSpPr>
          <p:cNvPr id="822" name="cardlabel"/>
          <p:cNvSpPr txBox="1"/>
          <p:nvPr/>
        </p:nvSpPr>
        <p:spPr>
          <a:xfrm>
            <a:off x="11963362" y="3580000"/>
            <a:ext cx="4840000" cy="500000"/>
          </a:xfrm>
          <a:prstGeom prst="rect">
            <a:avLst/>
          </a:prstGeom>
          <a:noFill/>
          <a:ln>
            <a:noFill/>
          </a:ln>
        </p:spPr>
        <p:txBody>
          <a:bodyPr wrap="square" anchor="t"/>
          <a:lstStyle/>
          <a:p>
            <a:pPr algn="ctr"/>
            <a:r>
              <a:rPr lang="en-US" sz="1500" b="0">
                <a:solidFill>
                  <a:srgbClr val="0B2957"/>
                </a:solidFill>
                <a:latin typeface="Arial"/>
                <a:ea typeface="Arial"/>
                <a:cs typeface="Arial"/>
              </a:rPr>
              <a:t>school-level; 34% higher-education</a:t>
            </a:r>
          </a:p>
        </p:txBody>
      </p:sp>
      <p:sp>
        <p:nvSpPr>
          <p:cNvPr id="830" name="card"/>
          <p:cNvSpPr/>
          <p:nvPr/>
        </p:nvSpPr>
        <p:spPr>
          <a:xfrm>
            <a:off x="1283362" y="4900000"/>
            <a:ext cx="5000000" cy="1900000"/>
          </a:xfrm>
          <a:prstGeom prst="roundRect">
            <a:avLst>
              <a:gd name="adj" fmla="val 6000"/>
            </a:avLst>
          </a:prstGeom>
          <a:solidFill>
            <a:srgbClr val="FFFFFF"/>
          </a:solidFill>
          <a:ln w="19050">
            <a:solidFill>
              <a:srgbClr val="008037"/>
            </a:solidFill>
          </a:ln>
        </p:spPr>
        <p:txBody>
          <a:bodyPr/>
          <a:lstStyle/>
          <a:p>
            <a:endParaRPr/>
          </a:p>
        </p:txBody>
      </p:sp>
      <p:sp>
        <p:nvSpPr>
          <p:cNvPr id="831" name="cardnum"/>
          <p:cNvSpPr txBox="1"/>
          <p:nvPr/>
        </p:nvSpPr>
        <p:spPr>
          <a:xfrm>
            <a:off x="1283362" y="5080000"/>
            <a:ext cx="5000000" cy="700000"/>
          </a:xfrm>
          <a:prstGeom prst="rect">
            <a:avLst/>
          </a:prstGeom>
          <a:noFill/>
          <a:ln>
            <a:noFill/>
          </a:ln>
        </p:spPr>
        <p:txBody>
          <a:bodyPr wrap="square" anchor="t"/>
          <a:lstStyle/>
          <a:p>
            <a:pPr algn="ctr"/>
            <a:r>
              <a:rPr lang="en-US" sz="3600" b="1">
                <a:solidFill>
                  <a:srgbClr val="008037"/>
                </a:solidFill>
                <a:latin typeface="Fira Sans"/>
                <a:ea typeface="Fira Sans"/>
                <a:cs typeface="Fira Sans"/>
              </a:rPr>
              <a:t>6</a:t>
            </a:r>
          </a:p>
        </p:txBody>
      </p:sp>
      <p:sp>
        <p:nvSpPr>
          <p:cNvPr id="832" name="cardlabel"/>
          <p:cNvSpPr txBox="1"/>
          <p:nvPr/>
        </p:nvSpPr>
        <p:spPr>
          <a:xfrm>
            <a:off x="1363362" y="5780000"/>
            <a:ext cx="4840000" cy="500000"/>
          </a:xfrm>
          <a:prstGeom prst="rect">
            <a:avLst/>
          </a:prstGeom>
          <a:noFill/>
          <a:ln>
            <a:noFill/>
          </a:ln>
        </p:spPr>
        <p:txBody>
          <a:bodyPr wrap="square" anchor="t"/>
          <a:lstStyle/>
          <a:p>
            <a:pPr algn="ctr"/>
            <a:r>
              <a:rPr lang="en-US" sz="1500" b="0">
                <a:solidFill>
                  <a:srgbClr val="0B2957"/>
                </a:solidFill>
                <a:latin typeface="Arial"/>
                <a:ea typeface="Arial"/>
                <a:cs typeface="Arial"/>
              </a:rPr>
              <a:t>technology domains compared</a:t>
            </a:r>
          </a:p>
        </p:txBody>
      </p:sp>
      <p:sp>
        <p:nvSpPr>
          <p:cNvPr id="840" name="card"/>
          <p:cNvSpPr/>
          <p:nvPr/>
        </p:nvSpPr>
        <p:spPr>
          <a:xfrm>
            <a:off x="6583362" y="4900000"/>
            <a:ext cx="5000000" cy="1900000"/>
          </a:xfrm>
          <a:prstGeom prst="roundRect">
            <a:avLst>
              <a:gd name="adj" fmla="val 6000"/>
            </a:avLst>
          </a:prstGeom>
          <a:solidFill>
            <a:srgbClr val="FFFFFF"/>
          </a:solidFill>
          <a:ln w="19050">
            <a:solidFill>
              <a:srgbClr val="008037"/>
            </a:solidFill>
          </a:ln>
        </p:spPr>
        <p:txBody>
          <a:bodyPr/>
          <a:lstStyle/>
          <a:p>
            <a:endParaRPr/>
          </a:p>
        </p:txBody>
      </p:sp>
      <p:sp>
        <p:nvSpPr>
          <p:cNvPr id="841" name="cardnum"/>
          <p:cNvSpPr txBox="1"/>
          <p:nvPr/>
        </p:nvSpPr>
        <p:spPr>
          <a:xfrm>
            <a:off x="6583362" y="5080000"/>
            <a:ext cx="5000000" cy="700000"/>
          </a:xfrm>
          <a:prstGeom prst="rect">
            <a:avLst/>
          </a:prstGeom>
          <a:noFill/>
          <a:ln>
            <a:noFill/>
          </a:ln>
        </p:spPr>
        <p:txBody>
          <a:bodyPr wrap="square" anchor="t"/>
          <a:lstStyle/>
          <a:p>
            <a:pPr algn="ctr"/>
            <a:r>
              <a:rPr lang="en-US" sz="3600" b="1">
                <a:solidFill>
                  <a:srgbClr val="008037"/>
                </a:solidFill>
                <a:latin typeface="Fira Sans"/>
                <a:ea typeface="Fira Sans"/>
                <a:cs typeface="Fira Sans"/>
              </a:rPr>
              <a:t>0</a:t>
            </a:r>
          </a:p>
        </p:txBody>
      </p:sp>
      <p:sp>
        <p:nvSpPr>
          <p:cNvPr id="842" name="cardlabel"/>
          <p:cNvSpPr txBox="1"/>
          <p:nvPr/>
        </p:nvSpPr>
        <p:spPr>
          <a:xfrm>
            <a:off x="6663362" y="5780000"/>
            <a:ext cx="4840000" cy="500000"/>
          </a:xfrm>
          <a:prstGeom prst="rect">
            <a:avLst/>
          </a:prstGeom>
          <a:noFill/>
          <a:ln>
            <a:noFill/>
          </a:ln>
        </p:spPr>
        <p:txBody>
          <a:bodyPr wrap="square" anchor="t"/>
          <a:lstStyle/>
          <a:p>
            <a:pPr algn="ctr"/>
            <a:r>
              <a:rPr lang="en-US" sz="1500" b="0">
                <a:solidFill>
                  <a:srgbClr val="0B2957"/>
                </a:solidFill>
                <a:latin typeface="Arial"/>
                <a:ea typeface="Arial"/>
                <a:cs typeface="Arial"/>
              </a:rPr>
              <a:t>domains with uniformly negative effects</a:t>
            </a:r>
          </a:p>
        </p:txBody>
      </p:sp>
      <p:sp>
        <p:nvSpPr>
          <p:cNvPr id="850" name="card"/>
          <p:cNvSpPr/>
          <p:nvPr/>
        </p:nvSpPr>
        <p:spPr>
          <a:xfrm>
            <a:off x="11883362" y="4900000"/>
            <a:ext cx="5000000" cy="1900000"/>
          </a:xfrm>
          <a:prstGeom prst="roundRect">
            <a:avLst>
              <a:gd name="adj" fmla="val 6000"/>
            </a:avLst>
          </a:prstGeom>
          <a:solidFill>
            <a:srgbClr val="FFFFFF"/>
          </a:solidFill>
          <a:ln w="19050">
            <a:solidFill>
              <a:srgbClr val="008037"/>
            </a:solidFill>
          </a:ln>
        </p:spPr>
        <p:txBody>
          <a:bodyPr/>
          <a:lstStyle/>
          <a:p>
            <a:endParaRPr/>
          </a:p>
        </p:txBody>
      </p:sp>
      <p:sp>
        <p:nvSpPr>
          <p:cNvPr id="851" name="cardnum"/>
          <p:cNvSpPr txBox="1"/>
          <p:nvPr/>
        </p:nvSpPr>
        <p:spPr>
          <a:xfrm>
            <a:off x="11883362" y="5080000"/>
            <a:ext cx="5000000" cy="700000"/>
          </a:xfrm>
          <a:prstGeom prst="rect">
            <a:avLst/>
          </a:prstGeom>
          <a:noFill/>
          <a:ln>
            <a:noFill/>
          </a:ln>
        </p:spPr>
        <p:txBody>
          <a:bodyPr wrap="square" anchor="t"/>
          <a:lstStyle/>
          <a:p>
            <a:pPr algn="ctr"/>
            <a:r>
              <a:rPr lang="en-US" sz="3600" b="1" dirty="0">
                <a:solidFill>
                  <a:srgbClr val="008037"/>
                </a:solidFill>
                <a:latin typeface="Fira Sans"/>
                <a:ea typeface="Fira Sans"/>
                <a:cs typeface="Fira Sans"/>
              </a:rPr>
              <a:t>2021-2025</a:t>
            </a:r>
          </a:p>
        </p:txBody>
      </p:sp>
      <p:sp>
        <p:nvSpPr>
          <p:cNvPr id="852" name="cardlabel"/>
          <p:cNvSpPr txBox="1"/>
          <p:nvPr/>
        </p:nvSpPr>
        <p:spPr>
          <a:xfrm>
            <a:off x="11963362" y="5780000"/>
            <a:ext cx="4840000" cy="500000"/>
          </a:xfrm>
          <a:prstGeom prst="rect">
            <a:avLst/>
          </a:prstGeom>
          <a:noFill/>
          <a:ln>
            <a:noFill/>
          </a:ln>
        </p:spPr>
        <p:txBody>
          <a:bodyPr wrap="square" anchor="t"/>
          <a:lstStyle/>
          <a:p>
            <a:pPr algn="ctr"/>
            <a:r>
              <a:rPr lang="en-US" sz="1500" b="0">
                <a:solidFill>
                  <a:srgbClr val="0B2957"/>
                </a:solidFill>
                <a:latin typeface="Arial"/>
                <a:ea typeface="Arial"/>
                <a:cs typeface="Arial"/>
              </a:rPr>
              <a:t>publication years, rising each year</a:t>
            </a:r>
          </a:p>
        </p:txBody>
      </p:sp>
      <p:sp>
        <p:nvSpPr>
          <p:cNvPr id="900" name="marker"/>
          <p:cNvSpPr/>
          <p:nvPr/>
        </p:nvSpPr>
        <p:spPr>
          <a:xfrm>
            <a:off x="1283362" y="7290000"/>
            <a:ext cx="130000" cy="130000"/>
          </a:xfrm>
          <a:prstGeom prst="ellipse">
            <a:avLst/>
          </a:prstGeom>
          <a:solidFill>
            <a:srgbClr val="008037"/>
          </a:solidFill>
          <a:ln>
            <a:noFill/>
          </a:ln>
        </p:spPr>
        <p:txBody>
          <a:bodyPr/>
          <a:lstStyle/>
          <a:p>
            <a:endParaRPr/>
          </a:p>
        </p:txBody>
      </p:sp>
      <p:sp>
        <p:nvSpPr>
          <p:cNvPr id="901" name="headline"/>
          <p:cNvSpPr txBox="1"/>
          <p:nvPr/>
        </p:nvSpPr>
        <p:spPr>
          <a:xfrm>
            <a:off x="1563362" y="7190000"/>
            <a:ext cx="15700000" cy="520000"/>
          </a:xfrm>
          <a:prstGeom prst="rect">
            <a:avLst/>
          </a:prstGeom>
          <a:noFill/>
          <a:ln>
            <a:noFill/>
          </a:ln>
        </p:spPr>
        <p:txBody>
          <a:bodyPr wrap="square" lIns="0" tIns="0" rIns="0" bIns="0" anchor="t"/>
          <a:lstStyle/>
          <a:p>
            <a:pPr algn="l"/>
            <a:r>
              <a:rPr lang="en-US" sz="2000" b="1" dirty="0">
                <a:solidFill>
                  <a:srgbClr val="0B2957"/>
                </a:solidFill>
                <a:latin typeface="Fira Sans"/>
                <a:ea typeface="Fira Sans"/>
                <a:cs typeface="Fira Sans"/>
              </a:rPr>
              <a:t>Clear patterns by technology domain</a:t>
            </a:r>
          </a:p>
        </p:txBody>
      </p:sp>
      <p:sp>
        <p:nvSpPr>
          <p:cNvPr id="902" name="desc"/>
          <p:cNvSpPr txBox="1"/>
          <p:nvPr/>
        </p:nvSpPr>
        <p:spPr>
          <a:xfrm>
            <a:off x="1563362" y="7730000"/>
            <a:ext cx="15700000" cy="820000"/>
          </a:xfrm>
          <a:prstGeom prst="rect">
            <a:avLst/>
          </a:prstGeom>
          <a:noFill/>
          <a:ln>
            <a:noFill/>
          </a:ln>
        </p:spPr>
        <p:txBody>
          <a:bodyPr wrap="square" lIns="0" tIns="0" rIns="0" bIns="0" anchor="t"/>
          <a:lstStyle/>
          <a:p>
            <a:pPr algn="l">
              <a:lnSpc>
                <a:spcPct val="115000"/>
              </a:lnSpc>
            </a:pPr>
            <a:r>
              <a:rPr lang="en-US" sz="1900" b="0" dirty="0">
                <a:solidFill>
                  <a:srgbClr val="3A3A3A"/>
                </a:solidFill>
                <a:latin typeface="Arial"/>
                <a:ea typeface="Arial"/>
                <a:cs typeface="Arial"/>
              </a:rPr>
              <a:t>Gamification and VR/AR show the strongest motivation and engagement gains; video- and AI-based feedback show the strongest motor-skill precision gains; wearables show mixed physical-activity outcomes, depending on pedagogical scaffolding.</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2">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3">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4">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5">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6">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500" name="SlideTitle"/>
          <p:cNvSpPr txBox="1"/>
          <p:nvPr/>
        </p:nvSpPr>
        <p:spPr>
          <a:xfrm>
            <a:off x="1283362" y="1500000"/>
            <a:ext cx="15700000" cy="750000"/>
          </a:xfrm>
          <a:prstGeom prst="rect">
            <a:avLst/>
          </a:prstGeom>
          <a:noFill/>
          <a:ln>
            <a:noFill/>
          </a:ln>
        </p:spPr>
        <p:txBody>
          <a:bodyPr wrap="square" lIns="0" tIns="0" rIns="0" bIns="0" anchor="t"/>
          <a:lstStyle/>
          <a:p>
            <a:pPr algn="l"/>
            <a:r>
              <a:rPr lang="en-US" sz="4000" b="1">
                <a:solidFill>
                  <a:srgbClr val="0B2957"/>
                </a:solidFill>
                <a:latin typeface="Fira Sans"/>
                <a:ea typeface="Fira Sans"/>
                <a:cs typeface="Fira Sans"/>
              </a:rPr>
              <a:t>Discussion: Convergence, Divergence &amp; Gaps</a:t>
            </a:r>
          </a:p>
        </p:txBody>
      </p:sp>
      <p:sp>
        <p:nvSpPr>
          <p:cNvPr id="501" name="AccentBar"/>
          <p:cNvSpPr/>
          <p:nvPr/>
        </p:nvSpPr>
        <p:spPr>
          <a:xfrm>
            <a:off x="1283362" y="2330000"/>
            <a:ext cx="2200000" cy="55000"/>
          </a:xfrm>
          <a:prstGeom prst="rect">
            <a:avLst/>
          </a:prstGeom>
          <a:solidFill>
            <a:srgbClr val="008037"/>
          </a:solidFill>
          <a:ln>
            <a:noFill/>
          </a:ln>
        </p:spPr>
        <p:txBody>
          <a:bodyPr/>
          <a:lstStyle/>
          <a:p>
            <a:endParaRPr/>
          </a:p>
        </p:txBody>
      </p:sp>
      <p:sp>
        <p:nvSpPr>
          <p:cNvPr id="600" name="marker"/>
          <p:cNvSpPr/>
          <p:nvPr/>
        </p:nvSpPr>
        <p:spPr>
          <a:xfrm>
            <a:off x="1283362" y="2790000"/>
            <a:ext cx="130000" cy="130000"/>
          </a:xfrm>
          <a:prstGeom prst="ellipse">
            <a:avLst/>
          </a:prstGeom>
          <a:solidFill>
            <a:srgbClr val="008037"/>
          </a:solidFill>
          <a:ln>
            <a:noFill/>
          </a:ln>
        </p:spPr>
        <p:txBody>
          <a:bodyPr/>
          <a:lstStyle/>
          <a:p>
            <a:endParaRPr/>
          </a:p>
        </p:txBody>
      </p:sp>
      <p:sp>
        <p:nvSpPr>
          <p:cNvPr id="601" name="headline"/>
          <p:cNvSpPr txBox="1"/>
          <p:nvPr/>
        </p:nvSpPr>
        <p:spPr>
          <a:xfrm>
            <a:off x="1563362" y="2690000"/>
            <a:ext cx="15700000" cy="520000"/>
          </a:xfrm>
          <a:prstGeom prst="rect">
            <a:avLst/>
          </a:prstGeom>
          <a:noFill/>
          <a:ln>
            <a:noFill/>
          </a:ln>
        </p:spPr>
        <p:txBody>
          <a:bodyPr wrap="square" lIns="0" tIns="0" rIns="0" bIns="0" anchor="t"/>
          <a:lstStyle/>
          <a:p>
            <a:pPr algn="l"/>
            <a:r>
              <a:rPr lang="en-US" sz="2200" b="1" dirty="0">
                <a:solidFill>
                  <a:srgbClr val="0B2957"/>
                </a:solidFill>
                <a:latin typeface="Fira Sans"/>
                <a:ea typeface="Fira Sans"/>
                <a:cs typeface="Fira Sans"/>
              </a:rPr>
              <a:t>Findings converge with prior narrower reviews</a:t>
            </a:r>
          </a:p>
        </p:txBody>
      </p:sp>
      <p:sp>
        <p:nvSpPr>
          <p:cNvPr id="602" name="desc"/>
          <p:cNvSpPr txBox="1"/>
          <p:nvPr/>
        </p:nvSpPr>
        <p:spPr>
          <a:xfrm>
            <a:off x="1563362" y="323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The pattern of results aligns with independent reviews such as </a:t>
            </a:r>
            <a:r>
              <a:rPr lang="en-US" sz="2000" b="0" dirty="0" err="1">
                <a:solidFill>
                  <a:srgbClr val="3A3A3A"/>
                </a:solidFill>
                <a:latin typeface="Arial"/>
                <a:ea typeface="Arial"/>
                <a:cs typeface="Arial"/>
              </a:rPr>
              <a:t>Tohanean</a:t>
            </a:r>
            <a:r>
              <a:rPr lang="en-US" sz="2000" b="0" dirty="0">
                <a:solidFill>
                  <a:srgbClr val="3A3A3A"/>
                </a:solidFill>
                <a:latin typeface="Arial"/>
                <a:ea typeface="Arial"/>
                <a:cs typeface="Arial"/>
              </a:rPr>
              <a:t> et al. (2025) and Jastrow et al. (2022), strengthening confidence that benefits are not a single-context artefact.</a:t>
            </a:r>
          </a:p>
        </p:txBody>
      </p:sp>
      <p:sp>
        <p:nvSpPr>
          <p:cNvPr id="610" name="marker"/>
          <p:cNvSpPr/>
          <p:nvPr/>
        </p:nvSpPr>
        <p:spPr>
          <a:xfrm>
            <a:off x="1283362" y="4570000"/>
            <a:ext cx="130000" cy="130000"/>
          </a:xfrm>
          <a:prstGeom prst="ellipse">
            <a:avLst/>
          </a:prstGeom>
          <a:solidFill>
            <a:srgbClr val="008037"/>
          </a:solidFill>
          <a:ln>
            <a:noFill/>
          </a:ln>
        </p:spPr>
        <p:txBody>
          <a:bodyPr/>
          <a:lstStyle/>
          <a:p>
            <a:endParaRPr/>
          </a:p>
        </p:txBody>
      </p:sp>
      <p:sp>
        <p:nvSpPr>
          <p:cNvPr id="611" name="headline"/>
          <p:cNvSpPr txBox="1"/>
          <p:nvPr/>
        </p:nvSpPr>
        <p:spPr>
          <a:xfrm>
            <a:off x="1563362" y="447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Pedagogical design moderates outcomes as much as the tech</a:t>
            </a:r>
          </a:p>
        </p:txBody>
      </p:sp>
      <p:sp>
        <p:nvSpPr>
          <p:cNvPr id="612" name="desc"/>
          <p:cNvSpPr txBox="1"/>
          <p:nvPr/>
        </p:nvSpPr>
        <p:spPr>
          <a:xfrm>
            <a:off x="1563362" y="501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Wearable-technology studies show the most heterogeneous results: novelty effects fade without teacher-mediated goal-setting, suggesting design matters as much as the tool.</a:t>
            </a:r>
          </a:p>
        </p:txBody>
      </p:sp>
      <p:sp>
        <p:nvSpPr>
          <p:cNvPr id="620" name="marker"/>
          <p:cNvSpPr/>
          <p:nvPr/>
        </p:nvSpPr>
        <p:spPr>
          <a:xfrm>
            <a:off x="1283362" y="6350000"/>
            <a:ext cx="130000" cy="130000"/>
          </a:xfrm>
          <a:prstGeom prst="ellipse">
            <a:avLst/>
          </a:prstGeom>
          <a:solidFill>
            <a:srgbClr val="008037"/>
          </a:solidFill>
          <a:ln>
            <a:noFill/>
          </a:ln>
        </p:spPr>
        <p:txBody>
          <a:bodyPr/>
          <a:lstStyle/>
          <a:p>
            <a:endParaRPr/>
          </a:p>
        </p:txBody>
      </p:sp>
      <p:sp>
        <p:nvSpPr>
          <p:cNvPr id="621" name="headline"/>
          <p:cNvSpPr txBox="1"/>
          <p:nvPr/>
        </p:nvSpPr>
        <p:spPr>
          <a:xfrm>
            <a:off x="1563362" y="625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AI tools: optimism currently outpaces evidence</a:t>
            </a:r>
          </a:p>
        </p:txBody>
      </p:sp>
      <p:sp>
        <p:nvSpPr>
          <p:cNvPr id="622" name="desc"/>
          <p:cNvSpPr txBox="1"/>
          <p:nvPr/>
        </p:nvSpPr>
        <p:spPr>
          <a:xfrm>
            <a:off x="1563362" y="679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Enthusiasm for AI-based personalization is strong, but most underlying studies remain small, short-duration pilots rather than large-scale longitudinal trials.</a:t>
            </a:r>
          </a:p>
        </p:txBody>
      </p:sp>
      <p:sp>
        <p:nvSpPr>
          <p:cNvPr id="630" name="marker"/>
          <p:cNvSpPr/>
          <p:nvPr/>
        </p:nvSpPr>
        <p:spPr>
          <a:xfrm>
            <a:off x="1283362" y="8130000"/>
            <a:ext cx="130000" cy="130000"/>
          </a:xfrm>
          <a:prstGeom prst="ellipse">
            <a:avLst/>
          </a:prstGeom>
          <a:solidFill>
            <a:srgbClr val="008037"/>
          </a:solidFill>
          <a:ln>
            <a:noFill/>
          </a:ln>
        </p:spPr>
        <p:txBody>
          <a:bodyPr/>
          <a:lstStyle/>
          <a:p>
            <a:endParaRPr/>
          </a:p>
        </p:txBody>
      </p:sp>
      <p:sp>
        <p:nvSpPr>
          <p:cNvPr id="631" name="headline"/>
          <p:cNvSpPr txBox="1"/>
          <p:nvPr/>
        </p:nvSpPr>
        <p:spPr>
          <a:xfrm>
            <a:off x="1563362" y="8030000"/>
            <a:ext cx="15700000" cy="520000"/>
          </a:xfrm>
          <a:prstGeom prst="rect">
            <a:avLst/>
          </a:prstGeom>
          <a:noFill/>
          <a:ln>
            <a:noFill/>
          </a:ln>
        </p:spPr>
        <p:txBody>
          <a:bodyPr wrap="square" lIns="0" tIns="0" rIns="0" bIns="0" anchor="t"/>
          <a:lstStyle/>
          <a:p>
            <a:pPr algn="l"/>
            <a:r>
              <a:rPr lang="en-US" sz="2200" b="1" dirty="0">
                <a:solidFill>
                  <a:srgbClr val="0B2957"/>
                </a:solidFill>
                <a:latin typeface="Fira Sans"/>
                <a:ea typeface="Fira Sans"/>
                <a:cs typeface="Fira Sans"/>
              </a:rPr>
              <a:t>Two persistent research gaps</a:t>
            </a:r>
          </a:p>
        </p:txBody>
      </p:sp>
      <p:sp>
        <p:nvSpPr>
          <p:cNvPr id="632" name="desc"/>
          <p:cNvSpPr txBox="1"/>
          <p:nvPr/>
        </p:nvSpPr>
        <p:spPr>
          <a:xfrm>
            <a:off x="1563362" y="857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Very few studies examine equity of access in under-resourced schools, and few include follow-up assessments beyond the intervention period to test retention.</a:t>
            </a: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2">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3">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4">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5">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6">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500" name="SlideTitle"/>
          <p:cNvSpPr txBox="1"/>
          <p:nvPr/>
        </p:nvSpPr>
        <p:spPr>
          <a:xfrm>
            <a:off x="1283362" y="1500000"/>
            <a:ext cx="15700000" cy="750000"/>
          </a:xfrm>
          <a:prstGeom prst="rect">
            <a:avLst/>
          </a:prstGeom>
          <a:noFill/>
          <a:ln>
            <a:noFill/>
          </a:ln>
        </p:spPr>
        <p:txBody>
          <a:bodyPr wrap="square" lIns="0" tIns="0" rIns="0" bIns="0" anchor="t"/>
          <a:lstStyle/>
          <a:p>
            <a:pPr algn="l"/>
            <a:r>
              <a:rPr lang="en-US" sz="4000" b="1">
                <a:solidFill>
                  <a:srgbClr val="0B2957"/>
                </a:solidFill>
                <a:latin typeface="Fira Sans"/>
                <a:ea typeface="Fira Sans"/>
                <a:cs typeface="Fira Sans"/>
              </a:rPr>
              <a:t>Conclusion</a:t>
            </a:r>
          </a:p>
        </p:txBody>
      </p:sp>
      <p:sp>
        <p:nvSpPr>
          <p:cNvPr id="501" name="AccentBar"/>
          <p:cNvSpPr/>
          <p:nvPr/>
        </p:nvSpPr>
        <p:spPr>
          <a:xfrm>
            <a:off x="1283362" y="2330000"/>
            <a:ext cx="2200000" cy="55000"/>
          </a:xfrm>
          <a:prstGeom prst="rect">
            <a:avLst/>
          </a:prstGeom>
          <a:solidFill>
            <a:srgbClr val="008037"/>
          </a:solidFill>
          <a:ln>
            <a:noFill/>
          </a:ln>
        </p:spPr>
        <p:txBody>
          <a:bodyPr/>
          <a:lstStyle/>
          <a:p>
            <a:endParaRPr/>
          </a:p>
        </p:txBody>
      </p:sp>
      <p:sp>
        <p:nvSpPr>
          <p:cNvPr id="600" name="marker"/>
          <p:cNvSpPr/>
          <p:nvPr/>
        </p:nvSpPr>
        <p:spPr>
          <a:xfrm>
            <a:off x="1283362" y="2790000"/>
            <a:ext cx="130000" cy="130000"/>
          </a:xfrm>
          <a:prstGeom prst="ellipse">
            <a:avLst/>
          </a:prstGeom>
          <a:solidFill>
            <a:srgbClr val="008037"/>
          </a:solidFill>
          <a:ln>
            <a:noFill/>
          </a:ln>
        </p:spPr>
        <p:txBody>
          <a:bodyPr/>
          <a:lstStyle/>
          <a:p>
            <a:endParaRPr/>
          </a:p>
        </p:txBody>
      </p:sp>
      <p:sp>
        <p:nvSpPr>
          <p:cNvPr id="601" name="headline"/>
          <p:cNvSpPr txBox="1"/>
          <p:nvPr/>
        </p:nvSpPr>
        <p:spPr>
          <a:xfrm>
            <a:off x="1563362" y="269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Digital technology reliably supports PE learning</a:t>
            </a:r>
          </a:p>
        </p:txBody>
      </p:sp>
      <p:sp>
        <p:nvSpPr>
          <p:cNvPr id="602" name="desc"/>
          <p:cNvSpPr txBox="1"/>
          <p:nvPr/>
        </p:nvSpPr>
        <p:spPr>
          <a:xfrm>
            <a:off x="1563362" y="323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Consistent gains are found in motor-skill acquisition, learning motivation, and student engagement, especially from gamification and video/AI-based feedback.</a:t>
            </a:r>
          </a:p>
        </p:txBody>
      </p:sp>
      <p:sp>
        <p:nvSpPr>
          <p:cNvPr id="610" name="marker"/>
          <p:cNvSpPr/>
          <p:nvPr/>
        </p:nvSpPr>
        <p:spPr>
          <a:xfrm>
            <a:off x="1283362" y="4570000"/>
            <a:ext cx="130000" cy="130000"/>
          </a:xfrm>
          <a:prstGeom prst="ellipse">
            <a:avLst/>
          </a:prstGeom>
          <a:solidFill>
            <a:srgbClr val="008037"/>
          </a:solidFill>
          <a:ln>
            <a:noFill/>
          </a:ln>
        </p:spPr>
        <p:txBody>
          <a:bodyPr/>
          <a:lstStyle/>
          <a:p>
            <a:endParaRPr/>
          </a:p>
        </p:txBody>
      </p:sp>
      <p:sp>
        <p:nvSpPr>
          <p:cNvPr id="611" name="headline"/>
          <p:cNvSpPr txBox="1"/>
          <p:nvPr/>
        </p:nvSpPr>
        <p:spPr>
          <a:xfrm>
            <a:off x="1563362" y="447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Design and equity, not technology alone, drive results</a:t>
            </a:r>
          </a:p>
        </p:txBody>
      </p:sp>
      <p:sp>
        <p:nvSpPr>
          <p:cNvPr id="612" name="desc"/>
          <p:cNvSpPr txBox="1"/>
          <p:nvPr/>
        </p:nvSpPr>
        <p:spPr>
          <a:xfrm>
            <a:off x="1563362" y="501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Pedagogical scaffolding and equitable access moderate effectiveness at least as strongly as the specific tool being used.</a:t>
            </a:r>
          </a:p>
        </p:txBody>
      </p:sp>
      <p:sp>
        <p:nvSpPr>
          <p:cNvPr id="620" name="marker"/>
          <p:cNvSpPr/>
          <p:nvPr/>
        </p:nvSpPr>
        <p:spPr>
          <a:xfrm>
            <a:off x="1283362" y="6350000"/>
            <a:ext cx="130000" cy="130000"/>
          </a:xfrm>
          <a:prstGeom prst="ellipse">
            <a:avLst/>
          </a:prstGeom>
          <a:solidFill>
            <a:srgbClr val="008037"/>
          </a:solidFill>
          <a:ln>
            <a:noFill/>
          </a:ln>
        </p:spPr>
        <p:txBody>
          <a:bodyPr/>
          <a:lstStyle/>
          <a:p>
            <a:endParaRPr/>
          </a:p>
        </p:txBody>
      </p:sp>
      <p:sp>
        <p:nvSpPr>
          <p:cNvPr id="621" name="headline"/>
          <p:cNvSpPr txBox="1"/>
          <p:nvPr/>
        </p:nvSpPr>
        <p:spPr>
          <a:xfrm>
            <a:off x="1563362" y="625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Evidence base is promising but still maturing</a:t>
            </a:r>
          </a:p>
        </p:txBody>
      </p:sp>
      <p:sp>
        <p:nvSpPr>
          <p:cNvPr id="622" name="desc"/>
          <p:cNvSpPr txBox="1"/>
          <p:nvPr/>
        </p:nvSpPr>
        <p:spPr>
          <a:xfrm>
            <a:off x="1563362" y="679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Wearable-driven physical-activity gains remain mixed, and long-term retention of benefits is still rarely tested.</a:t>
            </a:r>
          </a:p>
        </p:txBody>
      </p:sp>
      <p:sp>
        <p:nvSpPr>
          <p:cNvPr id="630" name="marker"/>
          <p:cNvSpPr/>
          <p:nvPr/>
        </p:nvSpPr>
        <p:spPr>
          <a:xfrm>
            <a:off x="1283362" y="8130000"/>
            <a:ext cx="130000" cy="130000"/>
          </a:xfrm>
          <a:prstGeom prst="ellipse">
            <a:avLst/>
          </a:prstGeom>
          <a:solidFill>
            <a:srgbClr val="008037"/>
          </a:solidFill>
          <a:ln>
            <a:noFill/>
          </a:ln>
        </p:spPr>
        <p:txBody>
          <a:bodyPr/>
          <a:lstStyle/>
          <a:p>
            <a:endParaRPr/>
          </a:p>
        </p:txBody>
      </p:sp>
      <p:sp>
        <p:nvSpPr>
          <p:cNvPr id="631" name="headline"/>
          <p:cNvSpPr txBox="1"/>
          <p:nvPr/>
        </p:nvSpPr>
        <p:spPr>
          <a:xfrm>
            <a:off x="1563362" y="8030000"/>
            <a:ext cx="15700000" cy="520000"/>
          </a:xfrm>
          <a:prstGeom prst="rect">
            <a:avLst/>
          </a:prstGeom>
          <a:noFill/>
          <a:ln>
            <a:noFill/>
          </a:ln>
        </p:spPr>
        <p:txBody>
          <a:bodyPr wrap="square" lIns="0" tIns="0" rIns="0" bIns="0" anchor="t"/>
          <a:lstStyle/>
          <a:p>
            <a:pPr algn="l"/>
            <a:r>
              <a:rPr lang="en-US" sz="2200" b="1">
                <a:solidFill>
                  <a:srgbClr val="0B2957"/>
                </a:solidFill>
                <a:latin typeface="Fira Sans"/>
                <a:ea typeface="Fira Sans"/>
                <a:cs typeface="Fira Sans"/>
              </a:rPr>
              <a:t>Next steps for research</a:t>
            </a:r>
          </a:p>
        </p:txBody>
      </p:sp>
      <p:sp>
        <p:nvSpPr>
          <p:cNvPr id="632" name="desc"/>
          <p:cNvSpPr txBox="1"/>
          <p:nvPr/>
        </p:nvSpPr>
        <p:spPr>
          <a:xfrm>
            <a:off x="1563362" y="8570000"/>
            <a:ext cx="15700000" cy="820000"/>
          </a:xfrm>
          <a:prstGeom prst="rect">
            <a:avLst/>
          </a:prstGeom>
          <a:noFill/>
          <a:ln>
            <a:noFill/>
          </a:ln>
        </p:spPr>
        <p:txBody>
          <a:bodyPr wrap="square" lIns="0" tIns="0" rIns="0" bIns="0" anchor="t"/>
          <a:lstStyle/>
          <a:p>
            <a:pPr algn="l">
              <a:lnSpc>
                <a:spcPct val="115000"/>
              </a:lnSpc>
            </a:pPr>
            <a:r>
              <a:rPr lang="en-US" sz="2000" b="0" dirty="0">
                <a:solidFill>
                  <a:srgbClr val="3A3A3A"/>
                </a:solidFill>
                <a:latin typeface="Arial"/>
                <a:ea typeface="Arial"/>
                <a:cs typeface="Arial"/>
              </a:rPr>
              <a:t>Longitudinal designs, standardized outcome measures, and equity-focused implementation studies are needed to confirm these short-term gains.</a:t>
            </a: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2">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3">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4">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5">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6">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500" name="SlideTitle"/>
          <p:cNvSpPr txBox="1"/>
          <p:nvPr/>
        </p:nvSpPr>
        <p:spPr>
          <a:xfrm>
            <a:off x="1283362" y="1500000"/>
            <a:ext cx="15700000" cy="750000"/>
          </a:xfrm>
          <a:prstGeom prst="rect">
            <a:avLst/>
          </a:prstGeom>
          <a:noFill/>
          <a:ln>
            <a:noFill/>
          </a:ln>
        </p:spPr>
        <p:txBody>
          <a:bodyPr wrap="square" lIns="0" tIns="0" rIns="0" bIns="0" anchor="t"/>
          <a:lstStyle/>
          <a:p>
            <a:pPr algn="l"/>
            <a:r>
              <a:rPr lang="en-US" sz="4000" b="1">
                <a:solidFill>
                  <a:srgbClr val="0B2957"/>
                </a:solidFill>
                <a:latin typeface="Fira Sans"/>
                <a:ea typeface="Fira Sans"/>
                <a:cs typeface="Fira Sans"/>
              </a:rPr>
              <a:t>Selected References</a:t>
            </a:r>
          </a:p>
        </p:txBody>
      </p:sp>
      <p:sp>
        <p:nvSpPr>
          <p:cNvPr id="501" name="AccentBar"/>
          <p:cNvSpPr/>
          <p:nvPr/>
        </p:nvSpPr>
        <p:spPr>
          <a:xfrm>
            <a:off x="1283362" y="2330000"/>
            <a:ext cx="2200000" cy="55000"/>
          </a:xfrm>
          <a:prstGeom prst="rect">
            <a:avLst/>
          </a:prstGeom>
          <a:solidFill>
            <a:srgbClr val="008037"/>
          </a:solidFill>
          <a:ln>
            <a:noFill/>
          </a:ln>
        </p:spPr>
        <p:txBody>
          <a:bodyPr/>
          <a:lstStyle/>
          <a:p>
            <a:endParaRPr/>
          </a:p>
        </p:txBody>
      </p:sp>
      <p:sp>
        <p:nvSpPr>
          <p:cNvPr id="600" name="marker"/>
          <p:cNvSpPr/>
          <p:nvPr/>
        </p:nvSpPr>
        <p:spPr>
          <a:xfrm>
            <a:off x="1283362" y="2790000"/>
            <a:ext cx="130000" cy="130000"/>
          </a:xfrm>
          <a:prstGeom prst="ellipse">
            <a:avLst/>
          </a:prstGeom>
          <a:solidFill>
            <a:srgbClr val="008037"/>
          </a:solidFill>
          <a:ln>
            <a:noFill/>
          </a:ln>
        </p:spPr>
        <p:txBody>
          <a:bodyPr/>
          <a:lstStyle/>
          <a:p>
            <a:endParaRPr/>
          </a:p>
        </p:txBody>
      </p:sp>
      <p:sp>
        <p:nvSpPr>
          <p:cNvPr id="601" name="headline"/>
          <p:cNvSpPr txBox="1"/>
          <p:nvPr/>
        </p:nvSpPr>
        <p:spPr>
          <a:xfrm>
            <a:off x="1563362" y="2690000"/>
            <a:ext cx="15700000" cy="520000"/>
          </a:xfrm>
          <a:prstGeom prst="rect">
            <a:avLst/>
          </a:prstGeom>
          <a:noFill/>
          <a:ln>
            <a:noFill/>
          </a:ln>
        </p:spPr>
        <p:txBody>
          <a:bodyPr wrap="square" lIns="0" tIns="0" rIns="0" bIns="0" anchor="t"/>
          <a:lstStyle/>
          <a:p>
            <a:pPr algn="l"/>
            <a:r>
              <a:rPr lang="en-US" sz="2000" b="1" dirty="0" err="1">
                <a:solidFill>
                  <a:srgbClr val="0B2957"/>
                </a:solidFill>
                <a:latin typeface="Fira Sans"/>
                <a:ea typeface="Fira Sans"/>
                <a:cs typeface="Fira Sans"/>
              </a:rPr>
              <a:t>Tohanean</a:t>
            </a:r>
            <a:r>
              <a:rPr lang="en-US" sz="2000" b="1" dirty="0">
                <a:solidFill>
                  <a:srgbClr val="0B2957"/>
                </a:solidFill>
                <a:latin typeface="Fira Sans"/>
                <a:ea typeface="Fira Sans"/>
                <a:cs typeface="Fira Sans"/>
              </a:rPr>
              <a:t> et al. (2025)</a:t>
            </a:r>
          </a:p>
        </p:txBody>
      </p:sp>
      <p:sp>
        <p:nvSpPr>
          <p:cNvPr id="602" name="desc"/>
          <p:cNvSpPr txBox="1"/>
          <p:nvPr/>
        </p:nvSpPr>
        <p:spPr>
          <a:xfrm>
            <a:off x="1563362" y="3230000"/>
            <a:ext cx="15700000" cy="820000"/>
          </a:xfrm>
          <a:prstGeom prst="rect">
            <a:avLst/>
          </a:prstGeom>
          <a:noFill/>
          <a:ln>
            <a:noFill/>
          </a:ln>
        </p:spPr>
        <p:txBody>
          <a:bodyPr wrap="square" lIns="0" tIns="0" rIns="0" bIns="0" anchor="t"/>
          <a:lstStyle/>
          <a:p>
            <a:pPr algn="l">
              <a:lnSpc>
                <a:spcPct val="115000"/>
              </a:lnSpc>
            </a:pPr>
            <a:r>
              <a:rPr lang="en-US" sz="1500" b="0" dirty="0">
                <a:solidFill>
                  <a:srgbClr val="3A3A3A"/>
                </a:solidFill>
                <a:latin typeface="Arial"/>
                <a:ea typeface="Arial"/>
                <a:cs typeface="Arial"/>
              </a:rPr>
              <a:t>Embedding digital technologies (AI and ICT) into physical education: a systematic review. Applied Sciences, 15(17), 9826.</a:t>
            </a:r>
          </a:p>
        </p:txBody>
      </p:sp>
      <p:sp>
        <p:nvSpPr>
          <p:cNvPr id="610" name="marker"/>
          <p:cNvSpPr/>
          <p:nvPr/>
        </p:nvSpPr>
        <p:spPr>
          <a:xfrm>
            <a:off x="1283362" y="4390000"/>
            <a:ext cx="130000" cy="130000"/>
          </a:xfrm>
          <a:prstGeom prst="ellipse">
            <a:avLst/>
          </a:prstGeom>
          <a:solidFill>
            <a:srgbClr val="008037"/>
          </a:solidFill>
          <a:ln>
            <a:noFill/>
          </a:ln>
        </p:spPr>
        <p:txBody>
          <a:bodyPr/>
          <a:lstStyle/>
          <a:p>
            <a:endParaRPr/>
          </a:p>
        </p:txBody>
      </p:sp>
      <p:sp>
        <p:nvSpPr>
          <p:cNvPr id="611" name="headline"/>
          <p:cNvSpPr txBox="1"/>
          <p:nvPr/>
        </p:nvSpPr>
        <p:spPr>
          <a:xfrm>
            <a:off x="1563362" y="4290000"/>
            <a:ext cx="15700000" cy="520000"/>
          </a:xfrm>
          <a:prstGeom prst="rect">
            <a:avLst/>
          </a:prstGeom>
          <a:noFill/>
          <a:ln>
            <a:noFill/>
          </a:ln>
        </p:spPr>
        <p:txBody>
          <a:bodyPr wrap="square" lIns="0" tIns="0" rIns="0" bIns="0" anchor="t"/>
          <a:lstStyle/>
          <a:p>
            <a:pPr algn="l"/>
            <a:r>
              <a:rPr lang="en-US" sz="2000" b="1" dirty="0">
                <a:solidFill>
                  <a:srgbClr val="0B2957"/>
                </a:solidFill>
                <a:latin typeface="Fira Sans"/>
                <a:ea typeface="Fira Sans"/>
                <a:cs typeface="Fira Sans"/>
              </a:rPr>
              <a:t>Jastrow et al. (2022)</a:t>
            </a:r>
          </a:p>
        </p:txBody>
      </p:sp>
      <p:sp>
        <p:nvSpPr>
          <p:cNvPr id="612" name="desc"/>
          <p:cNvSpPr txBox="1"/>
          <p:nvPr/>
        </p:nvSpPr>
        <p:spPr>
          <a:xfrm>
            <a:off x="1563362" y="4830000"/>
            <a:ext cx="15700000" cy="820000"/>
          </a:xfrm>
          <a:prstGeom prst="rect">
            <a:avLst/>
          </a:prstGeom>
          <a:noFill/>
          <a:ln>
            <a:noFill/>
          </a:ln>
        </p:spPr>
        <p:txBody>
          <a:bodyPr wrap="square" lIns="0" tIns="0" rIns="0" bIns="0" anchor="t"/>
          <a:lstStyle/>
          <a:p>
            <a:pPr algn="l">
              <a:lnSpc>
                <a:spcPct val="115000"/>
              </a:lnSpc>
            </a:pPr>
            <a:r>
              <a:rPr lang="en-US" sz="1500" b="0">
                <a:solidFill>
                  <a:srgbClr val="3A3A3A"/>
                </a:solidFill>
                <a:latin typeface="Arial"/>
                <a:ea typeface="Arial"/>
                <a:cs typeface="Arial"/>
              </a:rPr>
              <a:t>Digital technology in physical education: a systematic review of research from 2009 to 2020. German J. Exercise &amp; Sport Research, 52, 504-528.</a:t>
            </a:r>
          </a:p>
        </p:txBody>
      </p:sp>
      <p:sp>
        <p:nvSpPr>
          <p:cNvPr id="620" name="marker"/>
          <p:cNvSpPr/>
          <p:nvPr/>
        </p:nvSpPr>
        <p:spPr>
          <a:xfrm>
            <a:off x="1283362" y="5990000"/>
            <a:ext cx="130000" cy="130000"/>
          </a:xfrm>
          <a:prstGeom prst="ellipse">
            <a:avLst/>
          </a:prstGeom>
          <a:solidFill>
            <a:srgbClr val="008037"/>
          </a:solidFill>
          <a:ln>
            <a:noFill/>
          </a:ln>
        </p:spPr>
        <p:txBody>
          <a:bodyPr/>
          <a:lstStyle/>
          <a:p>
            <a:endParaRPr/>
          </a:p>
        </p:txBody>
      </p:sp>
      <p:sp>
        <p:nvSpPr>
          <p:cNvPr id="621" name="headline"/>
          <p:cNvSpPr txBox="1"/>
          <p:nvPr/>
        </p:nvSpPr>
        <p:spPr>
          <a:xfrm>
            <a:off x="1563362" y="5890000"/>
            <a:ext cx="15700000" cy="520000"/>
          </a:xfrm>
          <a:prstGeom prst="rect">
            <a:avLst/>
          </a:prstGeom>
          <a:noFill/>
          <a:ln>
            <a:noFill/>
          </a:ln>
        </p:spPr>
        <p:txBody>
          <a:bodyPr wrap="square" lIns="0" tIns="0" rIns="0" bIns="0" anchor="t"/>
          <a:lstStyle/>
          <a:p>
            <a:pPr algn="l"/>
            <a:r>
              <a:rPr lang="en-US" sz="2000" b="1">
                <a:solidFill>
                  <a:srgbClr val="0B2957"/>
                </a:solidFill>
                <a:latin typeface="Fira Sans"/>
                <a:ea typeface="Fira Sans"/>
                <a:cs typeface="Fira Sans"/>
              </a:rPr>
              <a:t>Montiel-Ruiz et al. (2023)</a:t>
            </a:r>
          </a:p>
        </p:txBody>
      </p:sp>
      <p:sp>
        <p:nvSpPr>
          <p:cNvPr id="622" name="desc"/>
          <p:cNvSpPr txBox="1"/>
          <p:nvPr/>
        </p:nvSpPr>
        <p:spPr>
          <a:xfrm>
            <a:off x="1563362" y="6430000"/>
            <a:ext cx="15700000" cy="820000"/>
          </a:xfrm>
          <a:prstGeom prst="rect">
            <a:avLst/>
          </a:prstGeom>
          <a:noFill/>
          <a:ln>
            <a:noFill/>
          </a:ln>
        </p:spPr>
        <p:txBody>
          <a:bodyPr wrap="square" lIns="0" tIns="0" rIns="0" bIns="0" anchor="t"/>
          <a:lstStyle/>
          <a:p>
            <a:pPr algn="l">
              <a:lnSpc>
                <a:spcPct val="115000"/>
              </a:lnSpc>
            </a:pPr>
            <a:r>
              <a:rPr lang="en-US" sz="1500" b="0">
                <a:solidFill>
                  <a:srgbClr val="3A3A3A"/>
                </a:solidFill>
                <a:latin typeface="Arial"/>
                <a:ea typeface="Arial"/>
                <a:cs typeface="Arial"/>
              </a:rPr>
              <a:t>Social networks and gamification in physical education: a case study. Contemporary Educational Technology, 15(3), ep401.</a:t>
            </a:r>
          </a:p>
        </p:txBody>
      </p:sp>
      <p:sp>
        <p:nvSpPr>
          <p:cNvPr id="630" name="marker"/>
          <p:cNvSpPr/>
          <p:nvPr/>
        </p:nvSpPr>
        <p:spPr>
          <a:xfrm>
            <a:off x="1283362" y="7590000"/>
            <a:ext cx="130000" cy="130000"/>
          </a:xfrm>
          <a:prstGeom prst="ellipse">
            <a:avLst/>
          </a:prstGeom>
          <a:solidFill>
            <a:srgbClr val="008037"/>
          </a:solidFill>
          <a:ln>
            <a:noFill/>
          </a:ln>
        </p:spPr>
        <p:txBody>
          <a:bodyPr/>
          <a:lstStyle/>
          <a:p>
            <a:endParaRPr/>
          </a:p>
        </p:txBody>
      </p:sp>
      <p:sp>
        <p:nvSpPr>
          <p:cNvPr id="631" name="headline"/>
          <p:cNvSpPr txBox="1"/>
          <p:nvPr/>
        </p:nvSpPr>
        <p:spPr>
          <a:xfrm>
            <a:off x="1563362" y="7490000"/>
            <a:ext cx="15700000" cy="520000"/>
          </a:xfrm>
          <a:prstGeom prst="rect">
            <a:avLst/>
          </a:prstGeom>
          <a:noFill/>
          <a:ln>
            <a:noFill/>
          </a:ln>
        </p:spPr>
        <p:txBody>
          <a:bodyPr wrap="square" lIns="0" tIns="0" rIns="0" bIns="0" anchor="t"/>
          <a:lstStyle/>
          <a:p>
            <a:pPr algn="l"/>
            <a:r>
              <a:rPr lang="en-US" sz="2000" b="1">
                <a:solidFill>
                  <a:srgbClr val="0B2957"/>
                </a:solidFill>
                <a:latin typeface="Fira Sans"/>
                <a:ea typeface="Fira Sans"/>
                <a:cs typeface="Fira Sans"/>
              </a:rPr>
              <a:t>Sousa, Ferrinho, &amp; Travassos (2023)</a:t>
            </a:r>
          </a:p>
        </p:txBody>
      </p:sp>
      <p:sp>
        <p:nvSpPr>
          <p:cNvPr id="632" name="desc"/>
          <p:cNvSpPr txBox="1"/>
          <p:nvPr/>
        </p:nvSpPr>
        <p:spPr>
          <a:xfrm>
            <a:off x="1563362" y="8030000"/>
            <a:ext cx="15700000" cy="820000"/>
          </a:xfrm>
          <a:prstGeom prst="rect">
            <a:avLst/>
          </a:prstGeom>
          <a:noFill/>
          <a:ln>
            <a:noFill/>
          </a:ln>
        </p:spPr>
        <p:txBody>
          <a:bodyPr wrap="square" lIns="0" tIns="0" rIns="0" bIns="0" anchor="t"/>
          <a:lstStyle/>
          <a:p>
            <a:pPr algn="l">
              <a:lnSpc>
                <a:spcPct val="115000"/>
              </a:lnSpc>
            </a:pPr>
            <a:r>
              <a:rPr lang="en-US" sz="1500" b="0">
                <a:solidFill>
                  <a:srgbClr val="3A3A3A"/>
                </a:solidFill>
                <a:latin typeface="Arial"/>
                <a:ea typeface="Arial"/>
                <a:cs typeface="Arial"/>
              </a:rPr>
              <a:t>The use of wearable technologies in the assessment of physical activity in youth: systematic review. IJERPH, 20(4), 3402.</a:t>
            </a:r>
          </a:p>
        </p:txBody>
      </p:sp>
      <p:sp>
        <p:nvSpPr>
          <p:cNvPr id="640" name="marker"/>
          <p:cNvSpPr/>
          <p:nvPr/>
        </p:nvSpPr>
        <p:spPr>
          <a:xfrm>
            <a:off x="1283362" y="9190000"/>
            <a:ext cx="130000" cy="130000"/>
          </a:xfrm>
          <a:prstGeom prst="ellipse">
            <a:avLst/>
          </a:prstGeom>
          <a:solidFill>
            <a:srgbClr val="34830D"/>
          </a:solidFill>
          <a:ln>
            <a:noFill/>
          </a:ln>
        </p:spPr>
        <p:txBody>
          <a:bodyPr/>
          <a:lstStyle/>
          <a:p>
            <a:endParaRPr/>
          </a:p>
        </p:txBody>
      </p:sp>
      <p:sp>
        <p:nvSpPr>
          <p:cNvPr id="641" name="headline"/>
          <p:cNvSpPr txBox="1"/>
          <p:nvPr/>
        </p:nvSpPr>
        <p:spPr>
          <a:xfrm>
            <a:off x="1563362" y="9090000"/>
            <a:ext cx="15700000" cy="520000"/>
          </a:xfrm>
          <a:prstGeom prst="rect">
            <a:avLst/>
          </a:prstGeom>
          <a:noFill/>
          <a:ln>
            <a:noFill/>
          </a:ln>
        </p:spPr>
        <p:txBody>
          <a:bodyPr wrap="square" lIns="0" tIns="0" rIns="0" bIns="0" anchor="t"/>
          <a:lstStyle/>
          <a:p>
            <a:pPr algn="l"/>
            <a:r>
              <a:rPr lang="en-US" sz="2000" b="1">
                <a:solidFill>
                  <a:srgbClr val="0B2957"/>
                </a:solidFill>
                <a:latin typeface="Fira Sans"/>
                <a:ea typeface="Fira Sans"/>
                <a:cs typeface="Fira Sans"/>
              </a:rPr>
              <a:t>Full list of 40 references</a:t>
            </a:r>
          </a:p>
        </p:txBody>
      </p:sp>
      <p:sp>
        <p:nvSpPr>
          <p:cNvPr id="642" name="desc"/>
          <p:cNvSpPr txBox="1"/>
          <p:nvPr/>
        </p:nvSpPr>
        <p:spPr>
          <a:xfrm>
            <a:off x="1563362" y="9630000"/>
            <a:ext cx="15700000" cy="820000"/>
          </a:xfrm>
          <a:prstGeom prst="rect">
            <a:avLst/>
          </a:prstGeom>
          <a:noFill/>
          <a:ln>
            <a:noFill/>
          </a:ln>
        </p:spPr>
        <p:txBody>
          <a:bodyPr wrap="square" lIns="0" tIns="0" rIns="0" bIns="0" anchor="t"/>
          <a:lstStyle/>
          <a:p>
            <a:pPr algn="l">
              <a:lnSpc>
                <a:spcPct val="115000"/>
              </a:lnSpc>
            </a:pPr>
            <a:r>
              <a:rPr lang="en-US" sz="1500" b="0">
                <a:solidFill>
                  <a:srgbClr val="3A3A3A"/>
                </a:solidFill>
                <a:latin typeface="Arial"/>
                <a:ea typeface="Arial"/>
                <a:cs typeface="Arial"/>
              </a:rPr>
              <a:t>The complete, DOI-verified reference list is available in the accompanying manuscript.</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10080</TotalTime>
  <Words>1192</Words>
  <Application>Microsoft Office PowerPoint</Application>
  <PresentationFormat>Custom</PresentationFormat>
  <Paragraphs>130</Paragraphs>
  <Slides>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Fira Sans</vt:lpstr>
      <vt:lpstr>Arial</vt:lpstr>
      <vt:lpstr>Livvic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ACER</cp:lastModifiedBy>
  <cp:revision>6</cp:revision>
  <dcterms:created xsi:type="dcterms:W3CDTF">2006-08-16T00:00:00Z</dcterms:created>
  <dcterms:modified xsi:type="dcterms:W3CDTF">2026-07-13T14:46:11Z</dcterms:modified>
</cp:coreProperties>
</file>