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ooper BT Light" panose="020B0604020202020204" charset="0"/>
      <p:regular r:id="rId10"/>
    </p:embeddedFont>
    <p:embeddedFont>
      <p:font typeface="Fira Sans Bold" panose="020B0604020202020204" charset="0"/>
      <p:regular r:id="rId11"/>
    </p:embeddedFont>
    <p:embeddedFont>
      <p:font typeface="Fira Sans Bold Bold" panose="020B0604020202020204" charset="0"/>
      <p:regular r:id="rId12"/>
    </p:embeddedFont>
    <p:embeddedFont>
      <p:font typeface="Livvic Bold" panose="020B0604020202020204" charset="0"/>
      <p:regular r:id="rId13"/>
    </p:embeddedFont>
    <p:embeddedFont>
      <p:font typeface="Tex Gyre Termes" panose="020B0604020202020204" charset="0"/>
      <p:regular r:id="rId14"/>
    </p:embeddedFont>
    <p:embeddedFont>
      <p:font typeface="Tex Gyre Termes Bold" panose="020B0604020202020204" charset="0"/>
      <p:regular r:id="rId15"/>
    </p:embeddedFont>
    <p:embeddedFont>
      <p:font typeface="Tex Gyre Termes Bold Italics"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5" autoAdjust="0"/>
    <p:restoredTop sz="94622" autoAdjust="0"/>
  </p:normalViewPr>
  <p:slideViewPr>
    <p:cSldViewPr>
      <p:cViewPr varScale="1">
        <p:scale>
          <a:sx n="54" d="100"/>
          <a:sy n="54" d="100"/>
        </p:scale>
        <p:origin x="12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096C8D-F586-4057-875C-69A818221108}" type="datetimeFigureOut">
              <a:rPr lang="en-ID" smtClean="0"/>
              <a:t>22/07/2026</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4A109-7976-4F15-982B-19B358B5D5C4}" type="slidenum">
              <a:rPr lang="en-ID" smtClean="0"/>
              <a:t>‹#›</a:t>
            </a:fld>
            <a:endParaRPr lang="en-ID"/>
          </a:p>
        </p:txBody>
      </p:sp>
    </p:spTree>
    <p:extLst>
      <p:ext uri="{BB962C8B-B14F-4D97-AF65-F5344CB8AC3E}">
        <p14:creationId xmlns:p14="http://schemas.microsoft.com/office/powerpoint/2010/main" val="693120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6524A109-7976-4F15-982B-19B358B5D5C4}" type="slidenum">
              <a:rPr lang="en-ID" smtClean="0"/>
              <a:t>1</a:t>
            </a:fld>
            <a:endParaRPr lang="en-ID"/>
          </a:p>
        </p:txBody>
      </p:sp>
    </p:spTree>
    <p:extLst>
      <p:ext uri="{BB962C8B-B14F-4D97-AF65-F5344CB8AC3E}">
        <p14:creationId xmlns:p14="http://schemas.microsoft.com/office/powerpoint/2010/main" val="295385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svg"/><Relationship Id="rId7"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3550910" y="-7515750"/>
            <a:ext cx="10812392" cy="10812392"/>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3" name="Freeform 3"/>
          <p:cNvSpPr/>
          <p:nvPr/>
        </p:nvSpPr>
        <p:spPr>
          <a:xfrm>
            <a:off x="-3742728" y="-620883"/>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a:alphaModFix amt="30000"/>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308966" y="373605"/>
            <a:ext cx="5601330" cy="933145"/>
            <a:chOff x="0" y="0"/>
            <a:chExt cx="7468440" cy="1244194"/>
          </a:xfrm>
        </p:grpSpPr>
        <p:grpSp>
          <p:nvGrpSpPr>
            <p:cNvPr id="5" name="Group 5"/>
            <p:cNvGrpSpPr/>
            <p:nvPr/>
          </p:nvGrpSpPr>
          <p:grpSpPr>
            <a:xfrm>
              <a:off x="0" y="0"/>
              <a:ext cx="7468440" cy="1244194"/>
              <a:chOff x="0" y="0"/>
              <a:chExt cx="1129977" cy="188247"/>
            </a:xfrm>
          </p:grpSpPr>
          <p:sp>
            <p:nvSpPr>
              <p:cNvPr id="6" name="Freeform 6"/>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7" name="TextBox 7"/>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8" name="Freeform 8"/>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5"/>
              <a:stretch>
                <a:fillRect/>
              </a:stretch>
            </a:blipFill>
          </p:spPr>
        </p:sp>
        <p:sp>
          <p:nvSpPr>
            <p:cNvPr id="9" name="Freeform 9"/>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6"/>
              <a:stretch>
                <a:fillRect/>
              </a:stretch>
            </a:blipFill>
          </p:spPr>
        </p:sp>
        <p:sp>
          <p:nvSpPr>
            <p:cNvPr id="10" name="Freeform 10"/>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7"/>
              <a:stretch>
                <a:fillRect/>
              </a:stretch>
            </a:blipFill>
          </p:spPr>
        </p:sp>
        <p:sp>
          <p:nvSpPr>
            <p:cNvPr id="11" name="Freeform 11"/>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8"/>
              <a:stretch>
                <a:fillRect/>
              </a:stretch>
            </a:blipFill>
          </p:spPr>
        </p:sp>
        <p:sp>
          <p:nvSpPr>
            <p:cNvPr id="12" name="Freeform 12"/>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9"/>
              <a:stretch>
                <a:fillRect l="-36062" r="-34664" b="-150154"/>
              </a:stretch>
            </a:blipFill>
          </p:spPr>
        </p:sp>
        <p:sp>
          <p:nvSpPr>
            <p:cNvPr id="13" name="TextBox 13"/>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14" name="TextBox 14"/>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15" name="TextBox 15"/>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16" name="TextBox 16"/>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17" name="TextBox 17"/>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18" name="Freeform 18"/>
          <p:cNvSpPr/>
          <p:nvPr/>
        </p:nvSpPr>
        <p:spPr>
          <a:xfrm>
            <a:off x="15290103" y="-663350"/>
            <a:ext cx="5638198" cy="10950350"/>
          </a:xfrm>
          <a:custGeom>
            <a:avLst/>
            <a:gdLst/>
            <a:ahLst/>
            <a:cxnLst/>
            <a:rect l="l" t="t" r="r" b="b"/>
            <a:pathLst>
              <a:path w="5638198" h="10950350">
                <a:moveTo>
                  <a:pt x="0" y="0"/>
                </a:moveTo>
                <a:lnTo>
                  <a:pt x="5638198" y="0"/>
                </a:lnTo>
                <a:lnTo>
                  <a:pt x="5638198" y="10950350"/>
                </a:lnTo>
                <a:lnTo>
                  <a:pt x="0" y="10950350"/>
                </a:lnTo>
                <a:lnTo>
                  <a:pt x="0" y="0"/>
                </a:lnTo>
                <a:close/>
              </a:path>
            </a:pathLst>
          </a:custGeom>
          <a:blipFill>
            <a:blip r:embed="rId10"/>
            <a:stretch>
              <a:fillRect l="-69769" r="-71671" b="-24314"/>
            </a:stretch>
          </a:blipFill>
        </p:spPr>
      </p:sp>
      <p:sp>
        <p:nvSpPr>
          <p:cNvPr id="20" name="Freeform 20"/>
          <p:cNvSpPr/>
          <p:nvPr/>
        </p:nvSpPr>
        <p:spPr>
          <a:xfrm rot="8100000">
            <a:off x="-2611497" y="6492351"/>
            <a:ext cx="10812392" cy="10812392"/>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D" dirty="0"/>
          </a:p>
        </p:txBody>
      </p:sp>
      <p:sp>
        <p:nvSpPr>
          <p:cNvPr id="21" name="Freeform 21"/>
          <p:cNvSpPr/>
          <p:nvPr/>
        </p:nvSpPr>
        <p:spPr>
          <a:xfrm rot="-10800000">
            <a:off x="3384971" y="7925287"/>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a:alphaModFix amt="30000"/>
              <a:extLst>
                <a:ext uri="{96DAC541-7B7A-43D3-8B79-37D633B846F1}">
                  <asvg:svgBlip xmlns:asvg="http://schemas.microsoft.com/office/drawing/2016/SVG/main" r:embed="rId4"/>
                </a:ext>
              </a:extLst>
            </a:blip>
            <a:stretch>
              <a:fillRect/>
            </a:stretch>
          </a:blipFill>
        </p:spPr>
      </p:sp>
      <p:sp>
        <p:nvSpPr>
          <p:cNvPr id="22" name="TextBox 22"/>
          <p:cNvSpPr txBox="1"/>
          <p:nvPr/>
        </p:nvSpPr>
        <p:spPr>
          <a:xfrm>
            <a:off x="0" y="8556434"/>
            <a:ext cx="6372224" cy="984885"/>
          </a:xfrm>
          <a:prstGeom prst="rect">
            <a:avLst/>
          </a:prstGeom>
        </p:spPr>
        <p:txBody>
          <a:bodyPr wrap="square" lIns="0" tIns="0" rIns="0" bIns="0" rtlCol="0" anchor="t">
            <a:spAutoFit/>
          </a:bodyPr>
          <a:lstStyle/>
          <a:p>
            <a:r>
              <a:rPr lang="it-IT" sz="3200" b="1" dirty="0">
                <a:solidFill>
                  <a:schemeClr val="bg1"/>
                </a:solidFill>
                <a:latin typeface="Times New Roman" panose="02020603050405020304" pitchFamily="18" charset="0"/>
                <a:cs typeface="Times New Roman" panose="02020603050405020304" pitchFamily="18" charset="0"/>
              </a:rPr>
              <a:t>Sabrina Khalisatu Zahra, Komarudin, Geraldi Novian</a:t>
            </a:r>
            <a:endParaRPr lang="en-US" sz="3200" b="1" spc="66" dirty="0">
              <a:solidFill>
                <a:schemeClr val="bg1"/>
              </a:solidFill>
              <a:latin typeface="Times New Roman" panose="02020603050405020304" pitchFamily="18" charset="0"/>
              <a:ea typeface="Fira Sans Bold Bold"/>
              <a:cs typeface="Times New Roman" panose="02020603050405020304" pitchFamily="18" charset="0"/>
              <a:sym typeface="Fira Sans Bold Bold"/>
            </a:endParaRPr>
          </a:p>
        </p:txBody>
      </p:sp>
      <p:sp>
        <p:nvSpPr>
          <p:cNvPr id="23" name="TextBox 23"/>
          <p:cNvSpPr txBox="1"/>
          <p:nvPr/>
        </p:nvSpPr>
        <p:spPr>
          <a:xfrm>
            <a:off x="6861" y="9526301"/>
            <a:ext cx="5764384" cy="387094"/>
          </a:xfrm>
          <a:prstGeom prst="rect">
            <a:avLst/>
          </a:prstGeom>
        </p:spPr>
        <p:txBody>
          <a:bodyPr wrap="square" lIns="0" tIns="0" rIns="0" bIns="0" rtlCol="0" anchor="t">
            <a:spAutoFit/>
          </a:bodyPr>
          <a:lstStyle/>
          <a:p>
            <a:pPr>
              <a:lnSpc>
                <a:spcPts val="3444"/>
              </a:lnSpc>
            </a:pPr>
            <a:r>
              <a:rPr lang="en-ID" sz="2000" b="1" dirty="0">
                <a:solidFill>
                  <a:schemeClr val="bg1"/>
                </a:solidFill>
                <a:latin typeface="Times New Roman" panose="02020603050405020304" pitchFamily="18" charset="0"/>
                <a:cs typeface="Times New Roman" panose="02020603050405020304" pitchFamily="18" charset="0"/>
              </a:rPr>
              <a:t>UNIVERSITAS PENDIDIKAN INDONESIA</a:t>
            </a:r>
            <a:endParaRPr lang="en-US" sz="2000" b="1" spc="66" dirty="0">
              <a:solidFill>
                <a:schemeClr val="bg1"/>
              </a:solidFill>
              <a:latin typeface="Times New Roman" panose="02020603050405020304" pitchFamily="18" charset="0"/>
              <a:ea typeface="Fira Sans Bold Bold"/>
              <a:cs typeface="Times New Roman" panose="02020603050405020304" pitchFamily="18" charset="0"/>
              <a:sym typeface="Fira Sans Bold Bold"/>
            </a:endParaRPr>
          </a:p>
        </p:txBody>
      </p:sp>
      <p:sp>
        <p:nvSpPr>
          <p:cNvPr id="25" name="TextBox 24">
            <a:extLst>
              <a:ext uri="{FF2B5EF4-FFF2-40B4-BE49-F238E27FC236}">
                <a16:creationId xmlns:a16="http://schemas.microsoft.com/office/drawing/2014/main" id="{9EE3E067-A76E-57C8-D930-FD0C110CDA18}"/>
              </a:ext>
            </a:extLst>
          </p:cNvPr>
          <p:cNvSpPr txBox="1"/>
          <p:nvPr/>
        </p:nvSpPr>
        <p:spPr>
          <a:xfrm>
            <a:off x="2207454" y="3673024"/>
            <a:ext cx="12896850" cy="3416320"/>
          </a:xfrm>
          <a:prstGeom prst="rect">
            <a:avLst/>
          </a:prstGeom>
          <a:noFill/>
        </p:spPr>
        <p:txBody>
          <a:bodyPr wrap="square">
            <a:spAutoFit/>
          </a:bodyPr>
          <a:lstStyle/>
          <a:p>
            <a:r>
              <a:rPr lang="en-US" sz="5400" dirty="0">
                <a:solidFill>
                  <a:srgbClr val="000000"/>
                </a:solidFill>
                <a:latin typeface="Fira Sans Bold"/>
                <a:ea typeface="Fira Sans Bold"/>
                <a:cs typeface="Fira Sans Bold"/>
                <a:sym typeface="Fira Sans Bold"/>
              </a:rPr>
              <a:t>SPRINT INTERVAL TRAINING AND AEROBIC CAPACITY IN PENCAK SILAT ATHLETES: EVIDENCE FROM A CONTROLLED TRAINING INTERVENTION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389851" y="7694572"/>
            <a:ext cx="5033946" cy="3547568"/>
            <a:chOff x="0" y="0"/>
            <a:chExt cx="1325813" cy="934339"/>
          </a:xfrm>
        </p:grpSpPr>
        <p:sp>
          <p:nvSpPr>
            <p:cNvPr id="4" name="Freeform 4"/>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6987432" y="1829280"/>
            <a:ext cx="6424181" cy="923330"/>
          </a:xfrm>
          <a:prstGeom prst="rect">
            <a:avLst/>
          </a:prstGeom>
        </p:spPr>
        <p:txBody>
          <a:bodyPr lIns="0" tIns="0" rIns="0" bIns="0" rtlCol="0" anchor="t">
            <a:spAutoFit/>
          </a:bodyPr>
          <a:lstStyle/>
          <a:p>
            <a:r>
              <a:rPr lang="en-US" sz="6000" b="1" dirty="0">
                <a:solidFill>
                  <a:schemeClr val="tx2"/>
                </a:solidFill>
              </a:rPr>
              <a:t>INTRODUCTION</a:t>
            </a:r>
            <a:endParaRPr lang="en-ID" sz="6000" b="1" dirty="0">
              <a:solidFill>
                <a:schemeClr val="tx2"/>
              </a:solidFill>
            </a:endParaRPr>
          </a:p>
        </p:txBody>
      </p:sp>
      <p:grpSp>
        <p:nvGrpSpPr>
          <p:cNvPr id="7" name="Group 7"/>
          <p:cNvGrpSpPr/>
          <p:nvPr/>
        </p:nvGrpSpPr>
        <p:grpSpPr>
          <a:xfrm>
            <a:off x="7927220" y="9764382"/>
            <a:ext cx="10968787" cy="1133052"/>
            <a:chOff x="0" y="0"/>
            <a:chExt cx="2888899" cy="298417"/>
          </a:xfrm>
        </p:grpSpPr>
        <p:sp>
          <p:nvSpPr>
            <p:cNvPr id="8" name="Freeform 8"/>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TextBox 11"/>
          <p:cNvSpPr txBox="1"/>
          <p:nvPr/>
        </p:nvSpPr>
        <p:spPr>
          <a:xfrm>
            <a:off x="2734057" y="3128713"/>
            <a:ext cx="12344400" cy="3447098"/>
          </a:xfrm>
          <a:prstGeom prst="rect">
            <a:avLst/>
          </a:prstGeom>
        </p:spPr>
        <p:txBody>
          <a:bodyPr wrap="square" lIns="0" tIns="0" rIns="0" bIns="0" rtlCol="0" anchor="t">
            <a:spAutoFit/>
          </a:bodyPr>
          <a:lstStyle/>
          <a:p>
            <a:pPr marL="457200" indent="-457200">
              <a:buFont typeface="Arial" panose="020B0604020202020204" pitchFamily="34" charset="0"/>
              <a:buChar char="•"/>
            </a:pPr>
            <a:r>
              <a:rPr lang="en-ID" sz="3200" dirty="0"/>
              <a:t>Pencak </a:t>
            </a:r>
            <a:r>
              <a:rPr lang="en-ID" sz="3200" dirty="0" err="1"/>
              <a:t>silat</a:t>
            </a:r>
            <a:r>
              <a:rPr lang="en-ID" sz="3200" dirty="0"/>
              <a:t> is a high-intensity sport that requires optimal physical fitness to maintain performance throughout a match.</a:t>
            </a:r>
            <a:endParaRPr lang="en-US" sz="3200" dirty="0">
              <a:latin typeface="Cooper BT Light"/>
              <a:cs typeface="Times New Roman" panose="02020603050405020304" pitchFamily="18" charset="0"/>
            </a:endParaRPr>
          </a:p>
          <a:p>
            <a:pPr marL="457200" indent="-457200">
              <a:buFont typeface="Arial" panose="020B0604020202020204" pitchFamily="34" charset="0"/>
              <a:buChar char="•"/>
            </a:pPr>
            <a:r>
              <a:rPr lang="en-ID" sz="3200" dirty="0"/>
              <a:t>Aerobic capacity is essential for delaying fatigue and sustaining performance</a:t>
            </a:r>
            <a:endParaRPr lang="en-US" sz="3200" dirty="0">
              <a:latin typeface="Cooper BT Light"/>
              <a:cs typeface="Times New Roman" panose="02020603050405020304" pitchFamily="18" charset="0"/>
            </a:endParaRPr>
          </a:p>
          <a:p>
            <a:pPr marL="457200" indent="-457200">
              <a:buFont typeface="Arial" panose="020B0604020202020204" pitchFamily="34" charset="0"/>
              <a:buChar char="•"/>
            </a:pPr>
            <a:r>
              <a:rPr lang="en-ID" sz="3200" dirty="0"/>
              <a:t>Sprint Interval Training (SIT) has been shown to improve </a:t>
            </a:r>
            <a:r>
              <a:rPr lang="en-ID" sz="3200" dirty="0" err="1"/>
              <a:t>VO₂max</a:t>
            </a:r>
            <a:r>
              <a:rPr lang="en-ID" sz="3200" dirty="0"/>
              <a:t> and aerobic capacity, but its effectiveness in </a:t>
            </a:r>
            <a:r>
              <a:rPr lang="en-ID" sz="3200" dirty="0" err="1"/>
              <a:t>pencak</a:t>
            </a:r>
            <a:r>
              <a:rPr lang="en-ID" sz="3200" dirty="0"/>
              <a:t> </a:t>
            </a:r>
            <a:r>
              <a:rPr lang="en-ID" sz="3200" dirty="0" err="1"/>
              <a:t>silat</a:t>
            </a:r>
            <a:r>
              <a:rPr lang="en-ID" sz="3200" dirty="0"/>
              <a:t> athletes remains underexplored. </a:t>
            </a:r>
            <a:endParaRPr lang="en-US" sz="3200" dirty="0">
              <a:solidFill>
                <a:srgbClr val="000000"/>
              </a:solidFill>
              <a:latin typeface="Fira Sans Bold"/>
              <a:ea typeface="Fira Sans Bold"/>
              <a:cs typeface="Times New Roman" panose="02020603050405020304" pitchFamily="18" charset="0"/>
              <a:sym typeface="Fira Sans Bold"/>
            </a:endParaRPr>
          </a:p>
        </p:txBody>
      </p:sp>
      <p:grpSp>
        <p:nvGrpSpPr>
          <p:cNvPr id="13" name="Group 13"/>
          <p:cNvGrpSpPr/>
          <p:nvPr/>
        </p:nvGrpSpPr>
        <p:grpSpPr>
          <a:xfrm>
            <a:off x="16497052" y="2765547"/>
            <a:ext cx="6119648" cy="611964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308966" y="373605"/>
            <a:ext cx="5601330" cy="933145"/>
            <a:chOff x="0" y="0"/>
            <a:chExt cx="7468440" cy="1244194"/>
          </a:xfrm>
        </p:grpSpPr>
        <p:grpSp>
          <p:nvGrpSpPr>
            <p:cNvPr id="17" name="Group 17"/>
            <p:cNvGrpSpPr/>
            <p:nvPr/>
          </p:nvGrpSpPr>
          <p:grpSpPr>
            <a:xfrm>
              <a:off x="0" y="0"/>
              <a:ext cx="7468440" cy="1244194"/>
              <a:chOff x="0" y="0"/>
              <a:chExt cx="1129977" cy="188247"/>
            </a:xfrm>
          </p:grpSpPr>
          <p:sp>
            <p:nvSpPr>
              <p:cNvPr id="18" name="Freeform 18"/>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F21A31EC-E29D-F21A-DBA4-75218EB3EE6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11DDAFA-1E27-3066-D144-58084DAA17C7}"/>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a:extLst>
              <a:ext uri="{FF2B5EF4-FFF2-40B4-BE49-F238E27FC236}">
                <a16:creationId xmlns:a16="http://schemas.microsoft.com/office/drawing/2014/main" id="{7B64835C-E1DB-B7F9-D10C-6E8E548BF249}"/>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B552FB85-C302-4BE5-C56C-BEF8FED59C74}"/>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3F0D92BC-F78B-783C-DF7A-A1E9D4170DFB}"/>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23AA4B60-D7A3-CC9C-7298-4236137BA4B3}"/>
              </a:ext>
            </a:extLst>
          </p:cNvPr>
          <p:cNvSpPr txBox="1"/>
          <p:nvPr/>
        </p:nvSpPr>
        <p:spPr>
          <a:xfrm>
            <a:off x="7161711" y="1024985"/>
            <a:ext cx="6424181" cy="1177630"/>
          </a:xfrm>
          <a:prstGeom prst="rect">
            <a:avLst/>
          </a:prstGeom>
        </p:spPr>
        <p:txBody>
          <a:bodyPr lIns="0" tIns="0" rIns="0" bIns="0" rtlCol="0" anchor="t">
            <a:spAutoFit/>
          </a:bodyPr>
          <a:lstStyle/>
          <a:p>
            <a:pPr algn="l">
              <a:lnSpc>
                <a:spcPts val="9679"/>
              </a:lnSpc>
            </a:pPr>
            <a:r>
              <a:rPr lang="en-US" sz="7200" b="1" dirty="0">
                <a:solidFill>
                  <a:srgbClr val="0B2957"/>
                </a:solidFill>
                <a:latin typeface="Fira Sans Bold Bold"/>
                <a:ea typeface="Fira Sans Bold Bold"/>
                <a:cs typeface="Fira Sans Bold Bold"/>
                <a:sym typeface="Fira Sans Bold Bold"/>
              </a:rPr>
              <a:t>METHODS</a:t>
            </a:r>
          </a:p>
        </p:txBody>
      </p:sp>
      <p:grpSp>
        <p:nvGrpSpPr>
          <p:cNvPr id="7" name="Group 7">
            <a:extLst>
              <a:ext uri="{FF2B5EF4-FFF2-40B4-BE49-F238E27FC236}">
                <a16:creationId xmlns:a16="http://schemas.microsoft.com/office/drawing/2014/main" id="{7FCADE1E-5BF6-60F2-15EF-101CCC7183CD}"/>
              </a:ext>
            </a:extLst>
          </p:cNvPr>
          <p:cNvGrpSpPr/>
          <p:nvPr/>
        </p:nvGrpSpPr>
        <p:grpSpPr>
          <a:xfrm>
            <a:off x="8474906" y="9698373"/>
            <a:ext cx="10968787" cy="1133052"/>
            <a:chOff x="0" y="0"/>
            <a:chExt cx="2888899" cy="298417"/>
          </a:xfrm>
        </p:grpSpPr>
        <p:sp>
          <p:nvSpPr>
            <p:cNvPr id="8" name="Freeform 8">
              <a:extLst>
                <a:ext uri="{FF2B5EF4-FFF2-40B4-BE49-F238E27FC236}">
                  <a16:creationId xmlns:a16="http://schemas.microsoft.com/office/drawing/2014/main" id="{EA897CD7-C5EA-C15E-39DA-A4A71DBBA930}"/>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713826CF-2802-9A62-1FC7-27A22E2024C1}"/>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7A45FB1E-51BE-0C86-9A6A-53469829E961}"/>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TextBox 11">
            <a:extLst>
              <a:ext uri="{FF2B5EF4-FFF2-40B4-BE49-F238E27FC236}">
                <a16:creationId xmlns:a16="http://schemas.microsoft.com/office/drawing/2014/main" id="{E6C970E9-9E7E-968B-27EF-63CA17847ACB}"/>
              </a:ext>
            </a:extLst>
          </p:cNvPr>
          <p:cNvSpPr txBox="1"/>
          <p:nvPr/>
        </p:nvSpPr>
        <p:spPr>
          <a:xfrm>
            <a:off x="7364660" y="1846731"/>
            <a:ext cx="8080577" cy="1664366"/>
          </a:xfrm>
          <a:prstGeom prst="rect">
            <a:avLst/>
          </a:prstGeom>
        </p:spPr>
        <p:txBody>
          <a:bodyPr wrap="square" lIns="0" tIns="0" rIns="0" bIns="0" rtlCol="0" anchor="t">
            <a:spAutoFit/>
          </a:bodyPr>
          <a:lstStyle/>
          <a:p>
            <a:pPr>
              <a:lnSpc>
                <a:spcPts val="6989"/>
              </a:lnSpc>
            </a:pPr>
            <a:r>
              <a:rPr lang="en-US" sz="3200" dirty="0">
                <a:latin typeface="Cooper BT Light"/>
                <a:ea typeface="Cooper BT Light"/>
                <a:cs typeface="Times New Roman" panose="02020603050405020304" pitchFamily="18" charset="0"/>
                <a:sym typeface="Cooper BT Light"/>
              </a:rPr>
              <a:t> </a:t>
            </a:r>
          </a:p>
          <a:p>
            <a:pPr>
              <a:lnSpc>
                <a:spcPts val="6989"/>
              </a:lnSpc>
            </a:pPr>
            <a:endParaRPr lang="en-US" sz="3200" dirty="0">
              <a:latin typeface="Cooper BT Light"/>
              <a:cs typeface="Times New Roman" panose="02020603050405020304" pitchFamily="18" charset="0"/>
            </a:endParaRPr>
          </a:p>
        </p:txBody>
      </p:sp>
      <p:grpSp>
        <p:nvGrpSpPr>
          <p:cNvPr id="13" name="Group 13">
            <a:extLst>
              <a:ext uri="{FF2B5EF4-FFF2-40B4-BE49-F238E27FC236}">
                <a16:creationId xmlns:a16="http://schemas.microsoft.com/office/drawing/2014/main" id="{35FE908A-FF92-52EF-26F1-73F8ABC08743}"/>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B019FA7C-1B42-1649-5FF6-53D75F9FB059}"/>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FAA963E9-1607-8883-5E51-AAC9D90FAC24}"/>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70A61FA2-77A7-F24C-2579-51FA34EF96B6}"/>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23DF997A-7D72-FEAF-EFFE-5075CE97E2DF}"/>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1A72935F-CC11-FB2A-9788-208EF91631BC}"/>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4AA77936-4805-EE68-0D7C-A32461BA45DA}"/>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F1923B70-CB6E-2B1E-0C69-C6C242BEB010}"/>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a:extLst>
                <a:ext uri="{FF2B5EF4-FFF2-40B4-BE49-F238E27FC236}">
                  <a16:creationId xmlns:a16="http://schemas.microsoft.com/office/drawing/2014/main" id="{209AE9E8-B681-A61A-D684-9636FA5D3966}"/>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a:extLst>
                <a:ext uri="{FF2B5EF4-FFF2-40B4-BE49-F238E27FC236}">
                  <a16:creationId xmlns:a16="http://schemas.microsoft.com/office/drawing/2014/main" id="{0DA2F73F-47CB-2267-BCA1-FF8B06A0515B}"/>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a:extLst>
                <a:ext uri="{FF2B5EF4-FFF2-40B4-BE49-F238E27FC236}">
                  <a16:creationId xmlns:a16="http://schemas.microsoft.com/office/drawing/2014/main" id="{FD3F8EBC-B092-B6BA-BC5C-AB96BA43E33B}"/>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a:extLst>
                <a:ext uri="{FF2B5EF4-FFF2-40B4-BE49-F238E27FC236}">
                  <a16:creationId xmlns:a16="http://schemas.microsoft.com/office/drawing/2014/main" id="{06F00FFD-2A80-40C1-27B1-D9B48EE39ABF}"/>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a:extLst>
                <a:ext uri="{FF2B5EF4-FFF2-40B4-BE49-F238E27FC236}">
                  <a16:creationId xmlns:a16="http://schemas.microsoft.com/office/drawing/2014/main" id="{8F0FFBE7-DD1B-8333-0138-0F223F9B7D6D}"/>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4047F434-14F8-917B-7A37-614F79E9461F}"/>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E9794355-8F4B-386F-BD99-AF87F4A5963A}"/>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280E7B25-48DB-CAEB-0E9F-FD679950F361}"/>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5901CCF9-F263-74EA-EA8B-0040377ACAEA}"/>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442FA814-D682-44E3-56B9-2526F371CD9F}"/>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a:extLst>
              <a:ext uri="{FF2B5EF4-FFF2-40B4-BE49-F238E27FC236}">
                <a16:creationId xmlns:a16="http://schemas.microsoft.com/office/drawing/2014/main" id="{D5C6D6AD-202E-6768-2988-72893481959B}"/>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sp>
        <p:nvSpPr>
          <p:cNvPr id="35" name="TextBox 34">
            <a:extLst>
              <a:ext uri="{FF2B5EF4-FFF2-40B4-BE49-F238E27FC236}">
                <a16:creationId xmlns:a16="http://schemas.microsoft.com/office/drawing/2014/main" id="{8CBB6EA9-C4DC-0A52-DFE7-E251BD9AC9B5}"/>
              </a:ext>
            </a:extLst>
          </p:cNvPr>
          <p:cNvSpPr txBox="1"/>
          <p:nvPr/>
        </p:nvSpPr>
        <p:spPr>
          <a:xfrm>
            <a:off x="-313031" y="1234442"/>
            <a:ext cx="12168552" cy="887487"/>
          </a:xfrm>
          <a:prstGeom prst="rect">
            <a:avLst/>
          </a:prstGeom>
          <a:noFill/>
        </p:spPr>
        <p:txBody>
          <a:bodyPr wrap="square">
            <a:spAutoFit/>
          </a:bodyPr>
          <a:lstStyle/>
          <a:p>
            <a:pPr>
              <a:lnSpc>
                <a:spcPts val="6989"/>
              </a:lnSpc>
            </a:pPr>
            <a:r>
              <a:rPr lang="en-US" sz="3600" b="1" dirty="0">
                <a:latin typeface="+mj-lt"/>
                <a:ea typeface="Cooper BT Light"/>
                <a:cs typeface="Times New Roman" panose="02020603050405020304" pitchFamily="18" charset="0"/>
                <a:sym typeface="Cooper BT Light"/>
              </a:rPr>
              <a:t> </a:t>
            </a:r>
          </a:p>
        </p:txBody>
      </p:sp>
      <p:graphicFrame>
        <p:nvGraphicFramePr>
          <p:cNvPr id="39" name="Table 38">
            <a:extLst>
              <a:ext uri="{FF2B5EF4-FFF2-40B4-BE49-F238E27FC236}">
                <a16:creationId xmlns:a16="http://schemas.microsoft.com/office/drawing/2014/main" id="{2EBA081A-3A73-E683-4E16-8D20F1FEC38B}"/>
              </a:ext>
            </a:extLst>
          </p:cNvPr>
          <p:cNvGraphicFramePr>
            <a:graphicFrameLocks noGrp="1"/>
          </p:cNvGraphicFramePr>
          <p:nvPr>
            <p:extLst>
              <p:ext uri="{D42A27DB-BD31-4B8C-83A1-F6EECF244321}">
                <p14:modId xmlns:p14="http://schemas.microsoft.com/office/powerpoint/2010/main" val="3503627327"/>
              </p:ext>
            </p:extLst>
          </p:nvPr>
        </p:nvGraphicFramePr>
        <p:xfrm>
          <a:off x="457200" y="3929221"/>
          <a:ext cx="8229600" cy="365760"/>
        </p:xfrm>
        <a:graphic>
          <a:graphicData uri="http://schemas.openxmlformats.org/drawingml/2006/table">
            <a:tbl>
              <a:tblPr/>
              <a:tblGrid>
                <a:gridCol w="8229600">
                  <a:extLst>
                    <a:ext uri="{9D8B030D-6E8A-4147-A177-3AD203B41FA5}">
                      <a16:colId xmlns:a16="http://schemas.microsoft.com/office/drawing/2014/main" val="2983691459"/>
                    </a:ext>
                  </a:extLst>
                </a:gridCol>
              </a:tblGrid>
              <a:tr h="0">
                <a:tc>
                  <a:txBody>
                    <a:bodyPr/>
                    <a:lstStyle/>
                    <a:p>
                      <a:pPr>
                        <a:buNone/>
                      </a:pPr>
                      <a:endParaRPr lang="en-ID" dirty="0"/>
                    </a:p>
                  </a:txBody>
                  <a:tcPr anchor="ctr">
                    <a:lnL>
                      <a:noFill/>
                    </a:lnL>
                    <a:lnR>
                      <a:noFill/>
                    </a:lnR>
                    <a:lnT>
                      <a:noFill/>
                    </a:lnT>
                    <a:lnB>
                      <a:noFill/>
                    </a:lnB>
                    <a:noFill/>
                  </a:tcPr>
                </a:tc>
                <a:extLst>
                  <a:ext uri="{0D108BD9-81ED-4DB2-BD59-A6C34878D82A}">
                    <a16:rowId xmlns:a16="http://schemas.microsoft.com/office/drawing/2014/main" val="2726855276"/>
                  </a:ext>
                </a:extLst>
              </a:tr>
            </a:tbl>
          </a:graphicData>
        </a:graphic>
      </p:graphicFrame>
      <p:graphicFrame>
        <p:nvGraphicFramePr>
          <p:cNvPr id="40" name="Table 39">
            <a:extLst>
              <a:ext uri="{FF2B5EF4-FFF2-40B4-BE49-F238E27FC236}">
                <a16:creationId xmlns:a16="http://schemas.microsoft.com/office/drawing/2014/main" id="{CBB8BBBB-F942-B4F2-BAC0-BF7703DC8610}"/>
              </a:ext>
            </a:extLst>
          </p:cNvPr>
          <p:cNvGraphicFramePr>
            <a:graphicFrameLocks noGrp="1"/>
          </p:cNvGraphicFramePr>
          <p:nvPr>
            <p:extLst>
              <p:ext uri="{D42A27DB-BD31-4B8C-83A1-F6EECF244321}">
                <p14:modId xmlns:p14="http://schemas.microsoft.com/office/powerpoint/2010/main" val="2630732234"/>
              </p:ext>
            </p:extLst>
          </p:nvPr>
        </p:nvGraphicFramePr>
        <p:xfrm>
          <a:off x="1472669" y="1933363"/>
          <a:ext cx="15672329" cy="1416892"/>
        </p:xfrm>
        <a:graphic>
          <a:graphicData uri="http://schemas.openxmlformats.org/drawingml/2006/table">
            <a:tbl>
              <a:tblPr/>
              <a:tblGrid>
                <a:gridCol w="15672329">
                  <a:extLst>
                    <a:ext uri="{9D8B030D-6E8A-4147-A177-3AD203B41FA5}">
                      <a16:colId xmlns:a16="http://schemas.microsoft.com/office/drawing/2014/main" val="2263891055"/>
                    </a:ext>
                  </a:extLst>
                </a:gridCol>
              </a:tblGrid>
              <a:tr h="1416892">
                <a:tc>
                  <a:txBody>
                    <a:bodyPr/>
                    <a:lstStyle/>
                    <a:p>
                      <a:pPr>
                        <a:buNone/>
                      </a:pPr>
                      <a:r>
                        <a:rPr lang="en-ID" sz="3200" b="1" dirty="0">
                          <a:latin typeface="Times New Roman" panose="02020603050405020304" pitchFamily="18" charset="0"/>
                          <a:cs typeface="Times New Roman" panose="02020603050405020304" pitchFamily="18" charset="0"/>
                        </a:rPr>
                        <a:t>Research Method</a:t>
                      </a:r>
                    </a:p>
                    <a:p>
                      <a:pPr>
                        <a:buNone/>
                      </a:pPr>
                      <a:r>
                        <a:rPr lang="en-ID" sz="2400" dirty="0">
                          <a:latin typeface="Times New Roman" panose="02020603050405020304" pitchFamily="18" charset="0"/>
                          <a:cs typeface="Times New Roman" panose="02020603050405020304" pitchFamily="18" charset="0"/>
                        </a:rPr>
                        <a:t>Quantitative experimental research using a </a:t>
                      </a:r>
                      <a:r>
                        <a:rPr lang="en-ID" sz="2400" b="0" dirty="0">
                          <a:latin typeface="Times New Roman" panose="02020603050405020304" pitchFamily="18" charset="0"/>
                          <a:cs typeface="Times New Roman" panose="02020603050405020304" pitchFamily="18" charset="0"/>
                        </a:rPr>
                        <a:t>Pretest–</a:t>
                      </a:r>
                      <a:r>
                        <a:rPr lang="en-ID" sz="2400" b="0" dirty="0" err="1">
                          <a:latin typeface="Times New Roman" panose="02020603050405020304" pitchFamily="18" charset="0"/>
                          <a:cs typeface="Times New Roman" panose="02020603050405020304" pitchFamily="18" charset="0"/>
                        </a:rPr>
                        <a:t>Posttest</a:t>
                      </a:r>
                      <a:r>
                        <a:rPr lang="en-ID" sz="2400" b="0" dirty="0">
                          <a:latin typeface="Times New Roman" panose="02020603050405020304" pitchFamily="18" charset="0"/>
                          <a:cs typeface="Times New Roman" panose="02020603050405020304" pitchFamily="18" charset="0"/>
                        </a:rPr>
                        <a:t> Control Group Design. </a:t>
                      </a:r>
                      <a:endParaRPr lang="en-ID" sz="24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noFill/>
                  </a:tcPr>
                </a:tc>
                <a:extLst>
                  <a:ext uri="{0D108BD9-81ED-4DB2-BD59-A6C34878D82A}">
                    <a16:rowId xmlns:a16="http://schemas.microsoft.com/office/drawing/2014/main" val="2252740424"/>
                  </a:ext>
                </a:extLst>
              </a:tr>
            </a:tbl>
          </a:graphicData>
        </a:graphic>
      </p:graphicFrame>
      <p:graphicFrame>
        <p:nvGraphicFramePr>
          <p:cNvPr id="41" name="Table 40">
            <a:extLst>
              <a:ext uri="{FF2B5EF4-FFF2-40B4-BE49-F238E27FC236}">
                <a16:creationId xmlns:a16="http://schemas.microsoft.com/office/drawing/2014/main" id="{9D534009-6708-94F7-1CEF-55714FE2AA82}"/>
              </a:ext>
            </a:extLst>
          </p:cNvPr>
          <p:cNvGraphicFramePr>
            <a:graphicFrameLocks noGrp="1"/>
          </p:cNvGraphicFramePr>
          <p:nvPr>
            <p:extLst>
              <p:ext uri="{D42A27DB-BD31-4B8C-83A1-F6EECF244321}">
                <p14:modId xmlns:p14="http://schemas.microsoft.com/office/powerpoint/2010/main" val="2425378464"/>
              </p:ext>
            </p:extLst>
          </p:nvPr>
        </p:nvGraphicFramePr>
        <p:xfrm>
          <a:off x="1509014" y="3675766"/>
          <a:ext cx="8396985" cy="370295"/>
        </p:xfrm>
        <a:graphic>
          <a:graphicData uri="http://schemas.openxmlformats.org/drawingml/2006/table">
            <a:tbl>
              <a:tblPr/>
              <a:tblGrid>
                <a:gridCol w="8396985">
                  <a:extLst>
                    <a:ext uri="{9D8B030D-6E8A-4147-A177-3AD203B41FA5}">
                      <a16:colId xmlns:a16="http://schemas.microsoft.com/office/drawing/2014/main" val="3808322283"/>
                    </a:ext>
                  </a:extLst>
                </a:gridCol>
              </a:tblGrid>
              <a:tr h="370295">
                <a:tc>
                  <a:txBody>
                    <a:bodyPr/>
                    <a:lstStyle/>
                    <a:p>
                      <a:pPr>
                        <a:buNone/>
                      </a:pPr>
                      <a:endParaRPr lang="en-ID" dirty="0"/>
                    </a:p>
                  </a:txBody>
                  <a:tcPr anchor="ctr">
                    <a:lnL>
                      <a:noFill/>
                    </a:lnL>
                    <a:lnR>
                      <a:noFill/>
                    </a:lnR>
                    <a:lnT>
                      <a:noFill/>
                    </a:lnT>
                    <a:lnB>
                      <a:noFill/>
                    </a:lnB>
                    <a:noFill/>
                  </a:tcPr>
                </a:tc>
                <a:extLst>
                  <a:ext uri="{0D108BD9-81ED-4DB2-BD59-A6C34878D82A}">
                    <a16:rowId xmlns:a16="http://schemas.microsoft.com/office/drawing/2014/main" val="3748911457"/>
                  </a:ext>
                </a:extLst>
              </a:tr>
            </a:tbl>
          </a:graphicData>
        </a:graphic>
      </p:graphicFrame>
      <p:graphicFrame>
        <p:nvGraphicFramePr>
          <p:cNvPr id="42" name="Table 41">
            <a:extLst>
              <a:ext uri="{FF2B5EF4-FFF2-40B4-BE49-F238E27FC236}">
                <a16:creationId xmlns:a16="http://schemas.microsoft.com/office/drawing/2014/main" id="{BB1BD404-13F8-3886-88BC-EFF109D3AC34}"/>
              </a:ext>
            </a:extLst>
          </p:cNvPr>
          <p:cNvGraphicFramePr>
            <a:graphicFrameLocks noGrp="1"/>
          </p:cNvGraphicFramePr>
          <p:nvPr>
            <p:extLst>
              <p:ext uri="{D42A27DB-BD31-4B8C-83A1-F6EECF244321}">
                <p14:modId xmlns:p14="http://schemas.microsoft.com/office/powerpoint/2010/main" val="599676541"/>
              </p:ext>
            </p:extLst>
          </p:nvPr>
        </p:nvGraphicFramePr>
        <p:xfrm>
          <a:off x="1529819" y="3257201"/>
          <a:ext cx="16358129" cy="1129901"/>
        </p:xfrm>
        <a:graphic>
          <a:graphicData uri="http://schemas.openxmlformats.org/drawingml/2006/table">
            <a:tbl>
              <a:tblPr/>
              <a:tblGrid>
                <a:gridCol w="16358129">
                  <a:extLst>
                    <a:ext uri="{9D8B030D-6E8A-4147-A177-3AD203B41FA5}">
                      <a16:colId xmlns:a16="http://schemas.microsoft.com/office/drawing/2014/main" val="2747211477"/>
                    </a:ext>
                  </a:extLst>
                </a:gridCol>
              </a:tblGrid>
              <a:tr h="1129901">
                <a:tc>
                  <a:txBody>
                    <a:bodyPr/>
                    <a:lstStyle/>
                    <a:p>
                      <a:pPr>
                        <a:buNone/>
                      </a:pPr>
                      <a:r>
                        <a:rPr lang="en-ID" sz="2800" b="1" dirty="0">
                          <a:latin typeface="Times New Roman" panose="02020603050405020304" pitchFamily="18" charset="0"/>
                          <a:cs typeface="Times New Roman" panose="02020603050405020304" pitchFamily="18" charset="0"/>
                        </a:rPr>
                        <a:t>Research Instrument</a:t>
                      </a:r>
                    </a:p>
                    <a:p>
                      <a:pPr>
                        <a:buNone/>
                      </a:pPr>
                      <a:r>
                        <a:rPr lang="en-ID" sz="2400" b="0" dirty="0">
                          <a:latin typeface="Times New Roman" panose="02020603050405020304" pitchFamily="18" charset="0"/>
                          <a:cs typeface="Times New Roman" panose="02020603050405020304" pitchFamily="18" charset="0"/>
                        </a:rPr>
                        <a:t>Yo-Yo Intermittent Recovery Test was used to assess aerobic capacity (</a:t>
                      </a:r>
                      <a:r>
                        <a:rPr lang="en-ID" sz="2400" b="0" dirty="0" err="1">
                          <a:latin typeface="Times New Roman" panose="02020603050405020304" pitchFamily="18" charset="0"/>
                          <a:cs typeface="Times New Roman" panose="02020603050405020304" pitchFamily="18" charset="0"/>
                        </a:rPr>
                        <a:t>VO₂max</a:t>
                      </a:r>
                      <a:r>
                        <a:rPr lang="en-ID" sz="2400" b="0" dirty="0">
                          <a:latin typeface="Times New Roman" panose="02020603050405020304" pitchFamily="18" charset="0"/>
                          <a:cs typeface="Times New Roman" panose="02020603050405020304" pitchFamily="18" charset="0"/>
                        </a:rPr>
                        <a:t>). </a:t>
                      </a:r>
                    </a:p>
                  </a:txBody>
                  <a:tcPr anchor="ctr">
                    <a:lnL>
                      <a:noFill/>
                    </a:lnL>
                    <a:lnR>
                      <a:noFill/>
                    </a:lnR>
                    <a:lnT>
                      <a:noFill/>
                    </a:lnT>
                    <a:lnB>
                      <a:noFill/>
                    </a:lnB>
                    <a:noFill/>
                  </a:tcPr>
                </a:tc>
                <a:extLst>
                  <a:ext uri="{0D108BD9-81ED-4DB2-BD59-A6C34878D82A}">
                    <a16:rowId xmlns:a16="http://schemas.microsoft.com/office/drawing/2014/main" val="2036899957"/>
                  </a:ext>
                </a:extLst>
              </a:tr>
            </a:tbl>
          </a:graphicData>
        </a:graphic>
      </p:graphicFrame>
      <p:sp>
        <p:nvSpPr>
          <p:cNvPr id="44" name="TextBox 43">
            <a:extLst>
              <a:ext uri="{FF2B5EF4-FFF2-40B4-BE49-F238E27FC236}">
                <a16:creationId xmlns:a16="http://schemas.microsoft.com/office/drawing/2014/main" id="{A7A7EE90-91EA-74E5-64CD-CEDA15140209}"/>
              </a:ext>
            </a:extLst>
          </p:cNvPr>
          <p:cNvSpPr txBox="1"/>
          <p:nvPr/>
        </p:nvSpPr>
        <p:spPr>
          <a:xfrm>
            <a:off x="1529819" y="4482792"/>
            <a:ext cx="12172950" cy="1261884"/>
          </a:xfrm>
          <a:prstGeom prst="rect">
            <a:avLst/>
          </a:prstGeom>
          <a:noFill/>
        </p:spPr>
        <p:txBody>
          <a:bodyPr wrap="square">
            <a:spAutoFit/>
          </a:bodyPr>
          <a:lstStyle/>
          <a:p>
            <a:r>
              <a:rPr lang="en-ID" sz="2800" b="1" dirty="0">
                <a:latin typeface="Times New Roman" panose="02020603050405020304" pitchFamily="18" charset="0"/>
                <a:cs typeface="Times New Roman" panose="02020603050405020304" pitchFamily="18" charset="0"/>
              </a:rPr>
              <a:t>Population</a:t>
            </a:r>
          </a:p>
          <a:p>
            <a:r>
              <a:rPr lang="en-ID" sz="2400" dirty="0">
                <a:latin typeface="Times New Roman" panose="02020603050405020304" pitchFamily="18" charset="0"/>
                <a:cs typeface="Times New Roman" panose="02020603050405020304" pitchFamily="18" charset="0"/>
              </a:rPr>
              <a:t>Active athletes from PPSN Maung Lugay Pencak Silat Club, Bekasi, aged 14–17 years, with experience in national level competitions</a:t>
            </a:r>
            <a:r>
              <a:rPr lang="en-ID" dirty="0">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737FDEE4-BE75-C145-C2DE-1BE21997FB79}"/>
              </a:ext>
            </a:extLst>
          </p:cNvPr>
          <p:cNvSpPr txBox="1"/>
          <p:nvPr/>
        </p:nvSpPr>
        <p:spPr>
          <a:xfrm>
            <a:off x="1529819" y="5847311"/>
            <a:ext cx="16044204" cy="1692771"/>
          </a:xfrm>
          <a:prstGeom prst="rect">
            <a:avLst/>
          </a:prstGeom>
          <a:noFill/>
        </p:spPr>
        <p:txBody>
          <a:bodyPr wrap="square">
            <a:spAutoFit/>
          </a:bodyPr>
          <a:lstStyle/>
          <a:p>
            <a:r>
              <a:rPr lang="en-ID" sz="3200" b="1" dirty="0">
                <a:latin typeface="Times New Roman" panose="02020603050405020304" pitchFamily="18" charset="0"/>
                <a:cs typeface="Times New Roman" panose="02020603050405020304" pitchFamily="18" charset="0"/>
              </a:rPr>
              <a:t>Sample</a:t>
            </a:r>
          </a:p>
          <a:p>
            <a:r>
              <a:rPr lang="en-ID" sz="2400" dirty="0"/>
              <a:t>30 athletes selected using purposive sampling. </a:t>
            </a:r>
            <a:br>
              <a:rPr lang="en-ID" sz="2400" dirty="0"/>
            </a:br>
            <a:r>
              <a:rPr lang="en-ID" sz="2400" dirty="0"/>
              <a:t>• Experimental group: 15 athletes (SIT) </a:t>
            </a:r>
            <a:br>
              <a:rPr lang="en-ID" sz="2400" dirty="0"/>
            </a:br>
            <a:r>
              <a:rPr lang="en-ID" sz="2400" dirty="0"/>
              <a:t>• Control group: 15 athletes (Conventional Training)</a:t>
            </a:r>
          </a:p>
        </p:txBody>
      </p:sp>
    </p:spTree>
    <p:extLst>
      <p:ext uri="{BB962C8B-B14F-4D97-AF65-F5344CB8AC3E}">
        <p14:creationId xmlns:p14="http://schemas.microsoft.com/office/powerpoint/2010/main" val="2672448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FB5DD119-2319-5350-7DB7-6CA93AF6B88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820C877-5E2F-1732-0A89-497B625442F7}"/>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a:extLst>
              <a:ext uri="{FF2B5EF4-FFF2-40B4-BE49-F238E27FC236}">
                <a16:creationId xmlns:a16="http://schemas.microsoft.com/office/drawing/2014/main" id="{5ABA8609-3D2B-8912-27B5-0DA727EDF39D}"/>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452A9C7F-C572-FE10-F716-F1F57630CB3A}"/>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CE11C2A0-6CFA-A2CF-47C3-8DD8534BC5C1}"/>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5E72EDFA-25C6-0C46-5DB7-2032D7EC62F6}"/>
              </a:ext>
            </a:extLst>
          </p:cNvPr>
          <p:cNvSpPr txBox="1"/>
          <p:nvPr/>
        </p:nvSpPr>
        <p:spPr>
          <a:xfrm>
            <a:off x="7955857" y="589430"/>
            <a:ext cx="6424181" cy="1243930"/>
          </a:xfrm>
          <a:prstGeom prst="rect">
            <a:avLst/>
          </a:prstGeom>
        </p:spPr>
        <p:txBody>
          <a:bodyPr lIns="0" tIns="0" rIns="0" bIns="0" rtlCol="0" anchor="t">
            <a:spAutoFit/>
          </a:bodyPr>
          <a:lstStyle/>
          <a:p>
            <a:pPr algn="l">
              <a:lnSpc>
                <a:spcPts val="9679"/>
              </a:lnSpc>
            </a:pPr>
            <a:r>
              <a:rPr lang="en-US" sz="8799" b="1" dirty="0">
                <a:solidFill>
                  <a:srgbClr val="0B2957"/>
                </a:solidFill>
                <a:latin typeface="Fira Sans Bold Bold"/>
                <a:ea typeface="Fira Sans Bold Bold"/>
                <a:cs typeface="Fira Sans Bold Bold"/>
                <a:sym typeface="Fira Sans Bold Bold"/>
              </a:rPr>
              <a:t>RESULT</a:t>
            </a:r>
          </a:p>
        </p:txBody>
      </p:sp>
      <p:grpSp>
        <p:nvGrpSpPr>
          <p:cNvPr id="7" name="Group 7">
            <a:extLst>
              <a:ext uri="{FF2B5EF4-FFF2-40B4-BE49-F238E27FC236}">
                <a16:creationId xmlns:a16="http://schemas.microsoft.com/office/drawing/2014/main" id="{4E62DE82-8E34-DD7A-8B13-0356759F1AA4}"/>
              </a:ext>
            </a:extLst>
          </p:cNvPr>
          <p:cNvGrpSpPr/>
          <p:nvPr/>
        </p:nvGrpSpPr>
        <p:grpSpPr>
          <a:xfrm>
            <a:off x="7852458" y="9951566"/>
            <a:ext cx="10968787" cy="1133052"/>
            <a:chOff x="0" y="0"/>
            <a:chExt cx="2888899" cy="298417"/>
          </a:xfrm>
        </p:grpSpPr>
        <p:sp>
          <p:nvSpPr>
            <p:cNvPr id="8" name="Freeform 8">
              <a:extLst>
                <a:ext uri="{FF2B5EF4-FFF2-40B4-BE49-F238E27FC236}">
                  <a16:creationId xmlns:a16="http://schemas.microsoft.com/office/drawing/2014/main" id="{455496FA-127C-199A-B7CB-5E6ED688EFAA}"/>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8AF2EBD7-C82B-9DAD-7B14-69A49EA04F24}"/>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1782EC3E-35DC-ED4F-0A51-29A387AA828E}"/>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TextBox 11">
            <a:extLst>
              <a:ext uri="{FF2B5EF4-FFF2-40B4-BE49-F238E27FC236}">
                <a16:creationId xmlns:a16="http://schemas.microsoft.com/office/drawing/2014/main" id="{8A648370-A83B-183B-9BBA-DFAFFCAA47F1}"/>
              </a:ext>
            </a:extLst>
          </p:cNvPr>
          <p:cNvSpPr txBox="1"/>
          <p:nvPr/>
        </p:nvSpPr>
        <p:spPr>
          <a:xfrm>
            <a:off x="9685277" y="2729939"/>
            <a:ext cx="7456616" cy="1320683"/>
          </a:xfrm>
          <a:prstGeom prst="rect">
            <a:avLst/>
          </a:prstGeom>
        </p:spPr>
        <p:txBody>
          <a:bodyPr lIns="0" tIns="0" rIns="0" bIns="0" rtlCol="0" anchor="t">
            <a:spAutoFit/>
          </a:bodyPr>
          <a:lstStyle/>
          <a:p>
            <a:endParaRPr lang="en-US" sz="3600" b="1" dirty="0">
              <a:latin typeface="Cooper BT Light"/>
              <a:ea typeface="Cooper BT Light"/>
              <a:cs typeface="Cooper BT Light"/>
              <a:sym typeface="Cooper BT Light"/>
            </a:endParaRPr>
          </a:p>
          <a:p>
            <a:pPr>
              <a:lnSpc>
                <a:spcPts val="6989"/>
              </a:lnSpc>
            </a:pPr>
            <a:endParaRPr lang="en-US" sz="3200" dirty="0">
              <a:latin typeface="Cooper BT Light"/>
              <a:ea typeface="Cooper BT Light"/>
              <a:cs typeface="Cooper BT Light"/>
              <a:sym typeface="Cooper BT Light"/>
            </a:endParaRPr>
          </a:p>
        </p:txBody>
      </p:sp>
      <p:grpSp>
        <p:nvGrpSpPr>
          <p:cNvPr id="13" name="Group 13">
            <a:extLst>
              <a:ext uri="{FF2B5EF4-FFF2-40B4-BE49-F238E27FC236}">
                <a16:creationId xmlns:a16="http://schemas.microsoft.com/office/drawing/2014/main" id="{5298DC8E-C54D-2FEC-5960-40E2EE1A858F}"/>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4FB666D5-C29D-1A7D-958C-31EE39459388}"/>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C80D01F2-FA37-9C2E-FFA5-8C8A0AB4ACA5}"/>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E41641B1-78BC-A3EA-F35B-7996C0A0E9D0}"/>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51A3FFA7-6167-8E16-A70C-E15FF533C32E}"/>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E8AA5D44-42E0-C706-1D0C-8E25B2B7C218}"/>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41ABDC08-E070-5A43-EF9C-3A445C296BDF}"/>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62BFBADE-F564-D3A7-7409-79198002CF8F}"/>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a:extLst>
                <a:ext uri="{FF2B5EF4-FFF2-40B4-BE49-F238E27FC236}">
                  <a16:creationId xmlns:a16="http://schemas.microsoft.com/office/drawing/2014/main" id="{ACDA779C-430A-83C2-371D-A1ABE62EA7EE}"/>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a:extLst>
                <a:ext uri="{FF2B5EF4-FFF2-40B4-BE49-F238E27FC236}">
                  <a16:creationId xmlns:a16="http://schemas.microsoft.com/office/drawing/2014/main" id="{C941B151-1C2E-A07F-BB77-012DE3DFFE85}"/>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a:extLst>
                <a:ext uri="{FF2B5EF4-FFF2-40B4-BE49-F238E27FC236}">
                  <a16:creationId xmlns:a16="http://schemas.microsoft.com/office/drawing/2014/main" id="{8B784D6C-66AE-B682-47C9-E56BF3565E08}"/>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a:extLst>
                <a:ext uri="{FF2B5EF4-FFF2-40B4-BE49-F238E27FC236}">
                  <a16:creationId xmlns:a16="http://schemas.microsoft.com/office/drawing/2014/main" id="{37A21523-9382-4E5E-DE63-308CC8DFF989}"/>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a:extLst>
                <a:ext uri="{FF2B5EF4-FFF2-40B4-BE49-F238E27FC236}">
                  <a16:creationId xmlns:a16="http://schemas.microsoft.com/office/drawing/2014/main" id="{5EAF323A-96EF-8B17-D908-3B5B4BC175AF}"/>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20C0B07F-72EC-1B9D-86D3-B803AF46D05C}"/>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5BE09588-1500-C08D-D533-9F2C76D69561}"/>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C0A25406-25B0-A45E-69A9-E5B1D791F669}"/>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77917546-7855-4E22-B7A7-991CC7BC7D35}"/>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169DBE0F-FFB0-25AA-8B3D-ADD142E9F9A8}"/>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a:extLst>
              <a:ext uri="{FF2B5EF4-FFF2-40B4-BE49-F238E27FC236}">
                <a16:creationId xmlns:a16="http://schemas.microsoft.com/office/drawing/2014/main" id="{DD68E38D-9F71-D1AB-223F-E168A4FAE46E}"/>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pic>
        <p:nvPicPr>
          <p:cNvPr id="32" name="Picture 31">
            <a:extLst>
              <a:ext uri="{FF2B5EF4-FFF2-40B4-BE49-F238E27FC236}">
                <a16:creationId xmlns:a16="http://schemas.microsoft.com/office/drawing/2014/main" id="{FF0F23F4-37F4-79E4-6C94-8D2E67EFBE85}"/>
              </a:ext>
            </a:extLst>
          </p:cNvPr>
          <p:cNvPicPr>
            <a:picLocks noChangeAspect="1"/>
          </p:cNvPicPr>
          <p:nvPr/>
        </p:nvPicPr>
        <p:blipFill>
          <a:blip r:embed="rId10">
            <a:extLst>
              <a:ext uri="{28A0092B-C50C-407E-A947-70E740481C1C}">
                <a14:useLocalDpi xmlns:a14="http://schemas.microsoft.com/office/drawing/2010/main" val="0"/>
              </a:ext>
            </a:extLst>
          </a:blip>
          <a:srcRect t="17365"/>
          <a:stretch>
            <a:fillRect/>
          </a:stretch>
        </p:blipFill>
        <p:spPr>
          <a:xfrm>
            <a:off x="2091775" y="2965339"/>
            <a:ext cx="6751889" cy="3766096"/>
          </a:xfrm>
          <a:prstGeom prst="rect">
            <a:avLst/>
          </a:prstGeom>
        </p:spPr>
      </p:pic>
      <p:sp>
        <p:nvSpPr>
          <p:cNvPr id="34" name="TextBox 33">
            <a:extLst>
              <a:ext uri="{FF2B5EF4-FFF2-40B4-BE49-F238E27FC236}">
                <a16:creationId xmlns:a16="http://schemas.microsoft.com/office/drawing/2014/main" id="{C5463C10-9AE1-1666-B330-5B2D01597E7B}"/>
              </a:ext>
            </a:extLst>
          </p:cNvPr>
          <p:cNvSpPr txBox="1"/>
          <p:nvPr/>
        </p:nvSpPr>
        <p:spPr>
          <a:xfrm>
            <a:off x="10055614" y="3085453"/>
            <a:ext cx="5389624" cy="3416320"/>
          </a:xfrm>
          <a:prstGeom prst="rect">
            <a:avLst/>
          </a:prstGeom>
          <a:noFill/>
        </p:spPr>
        <p:txBody>
          <a:bodyPr wrap="square">
            <a:spAutoFit/>
          </a:bodyPr>
          <a:lstStyle/>
          <a:p>
            <a:pPr algn="just"/>
            <a:r>
              <a:rPr lang="en-ID" sz="2400" dirty="0"/>
              <a:t>The experimental group that went through the Sprint Interval Training (SIT) program saw a 15.86% increase in aerobic capacity, while the control group doing conventional training only saw a 4.08% increase. This shows that the SIT method is more effective at boosting aerobic capacity compared to conventional workouts.</a:t>
            </a:r>
          </a:p>
        </p:txBody>
      </p:sp>
    </p:spTree>
    <p:extLst>
      <p:ext uri="{BB962C8B-B14F-4D97-AF65-F5344CB8AC3E}">
        <p14:creationId xmlns:p14="http://schemas.microsoft.com/office/powerpoint/2010/main" val="2656177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38BDA170-0307-95A8-DD7F-D79118AFBB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713AC0-291E-0608-1C72-453268822FAA}"/>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a:extLst>
              <a:ext uri="{FF2B5EF4-FFF2-40B4-BE49-F238E27FC236}">
                <a16:creationId xmlns:a16="http://schemas.microsoft.com/office/drawing/2014/main" id="{5674B613-71A5-5136-8075-0E4B642D2761}"/>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0E732858-3119-E6A0-EC43-2415A0C8552E}"/>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98826D1A-5DEA-9FE5-E199-A8FC0032286B}"/>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A60295D1-E30C-E31B-CC09-7F0DEB896502}"/>
              </a:ext>
            </a:extLst>
          </p:cNvPr>
          <p:cNvSpPr txBox="1"/>
          <p:nvPr/>
        </p:nvSpPr>
        <p:spPr>
          <a:xfrm>
            <a:off x="7119518" y="1116903"/>
            <a:ext cx="6424181" cy="1243930"/>
          </a:xfrm>
          <a:prstGeom prst="rect">
            <a:avLst/>
          </a:prstGeom>
        </p:spPr>
        <p:txBody>
          <a:bodyPr lIns="0" tIns="0" rIns="0" bIns="0" rtlCol="0" anchor="t">
            <a:spAutoFit/>
          </a:bodyPr>
          <a:lstStyle/>
          <a:p>
            <a:pPr algn="l">
              <a:lnSpc>
                <a:spcPts val="9679"/>
              </a:lnSpc>
            </a:pPr>
            <a:r>
              <a:rPr lang="en-US" sz="8799" b="1" dirty="0">
                <a:solidFill>
                  <a:srgbClr val="0B2957"/>
                </a:solidFill>
                <a:latin typeface="Fira Sans Bold Bold"/>
                <a:ea typeface="Fira Sans Bold Bold"/>
                <a:cs typeface="Fira Sans Bold Bold"/>
                <a:sym typeface="Fira Sans Bold Bold"/>
              </a:rPr>
              <a:t>DISCUSSION</a:t>
            </a:r>
          </a:p>
        </p:txBody>
      </p:sp>
      <p:grpSp>
        <p:nvGrpSpPr>
          <p:cNvPr id="7" name="Group 7">
            <a:extLst>
              <a:ext uri="{FF2B5EF4-FFF2-40B4-BE49-F238E27FC236}">
                <a16:creationId xmlns:a16="http://schemas.microsoft.com/office/drawing/2014/main" id="{0DC60325-2212-CE1E-A889-E913FEF6DC26}"/>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A08BE468-465C-EFC1-BF8D-DD9A85C7076E}"/>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34BE459D-0F64-829B-9017-A139DE45F22B}"/>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D920B08D-CFAF-3888-0877-22819DC9ABC4}"/>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TextBox 11">
            <a:extLst>
              <a:ext uri="{FF2B5EF4-FFF2-40B4-BE49-F238E27FC236}">
                <a16:creationId xmlns:a16="http://schemas.microsoft.com/office/drawing/2014/main" id="{FE09BDEF-DC70-E029-CE36-840DD42DA05E}"/>
              </a:ext>
            </a:extLst>
          </p:cNvPr>
          <p:cNvSpPr txBox="1"/>
          <p:nvPr/>
        </p:nvSpPr>
        <p:spPr>
          <a:xfrm>
            <a:off x="1408854" y="2635976"/>
            <a:ext cx="15278946" cy="3877985"/>
          </a:xfrm>
          <a:prstGeom prst="rect">
            <a:avLst/>
          </a:prstGeom>
        </p:spPr>
        <p:txBody>
          <a:bodyPr wrap="square" lIns="0" tIns="0" rIns="0" bIns="0" rtlCol="0" anchor="t">
            <a:spAutoFit/>
          </a:bodyPr>
          <a:lstStyle/>
          <a:p>
            <a:pPr marL="293741" lvl="1" algn="just">
              <a:lnSpc>
                <a:spcPct val="150000"/>
              </a:lnSpc>
            </a:pPr>
            <a:r>
              <a:rPr lang="en-US" sz="2400" dirty="0">
                <a:latin typeface="Cooper BT Light"/>
                <a:ea typeface="Cooper BT Light"/>
                <a:cs typeface="Times New Roman" panose="02020603050405020304" pitchFamily="18" charset="0"/>
                <a:sym typeface="Cooper BT Light"/>
              </a:rPr>
              <a:t>The study results show that both groups experienced improvements in aerobic capacity, but the increase in the experimental group was greater than in the control group. The experimental group, which followed the Sprint Interval Training (SIT) program, saw a 15.86% improvement in aerobic capacity, while the control group, which followed conventional training, had a 4.08% improvement. Paired sample t-test results showed significant improvement in each group, while independent sample t-test results indicated that the improvement in the experimental group's aerobic capacity was significantly higher than that of the control group.</a:t>
            </a:r>
          </a:p>
          <a:p>
            <a:pPr algn="just"/>
            <a:endParaRPr lang="en-US" sz="3600" b="1" dirty="0">
              <a:latin typeface="Fira Sans Bold"/>
              <a:ea typeface="Fira Sans Bold"/>
              <a:cs typeface="Fira Sans Bold"/>
              <a:sym typeface="Fira Sans Bold"/>
            </a:endParaRPr>
          </a:p>
        </p:txBody>
      </p:sp>
      <p:sp>
        <p:nvSpPr>
          <p:cNvPr id="12" name="TextBox 12">
            <a:extLst>
              <a:ext uri="{FF2B5EF4-FFF2-40B4-BE49-F238E27FC236}">
                <a16:creationId xmlns:a16="http://schemas.microsoft.com/office/drawing/2014/main" id="{3D4A4E10-98C6-82F6-0EC8-E5A0F51C7044}"/>
              </a:ext>
            </a:extLst>
          </p:cNvPr>
          <p:cNvSpPr txBox="1"/>
          <p:nvPr/>
        </p:nvSpPr>
        <p:spPr>
          <a:xfrm>
            <a:off x="8243096" y="2377439"/>
            <a:ext cx="539588" cy="775212"/>
          </a:xfrm>
          <a:prstGeom prst="rect">
            <a:avLst/>
          </a:prstGeom>
        </p:spPr>
        <p:txBody>
          <a:bodyPr lIns="0" tIns="0" rIns="0" bIns="0" rtlCol="0" anchor="t">
            <a:spAutoFit/>
          </a:bodyPr>
          <a:lstStyle/>
          <a:p>
            <a:pPr algn="l">
              <a:lnSpc>
                <a:spcPts val="6990"/>
              </a:lnSpc>
            </a:pPr>
            <a:r>
              <a:rPr lang="en-US" sz="3000" b="1" dirty="0">
                <a:solidFill>
                  <a:srgbClr val="0B2957"/>
                </a:solidFill>
                <a:latin typeface="Fira Sans Bold Bold"/>
                <a:ea typeface="Fira Sans Bold Bold"/>
                <a:cs typeface="Fira Sans Bold Bold"/>
                <a:sym typeface="Fira Sans Bold Bold"/>
              </a:rPr>
              <a:t>.</a:t>
            </a:r>
          </a:p>
        </p:txBody>
      </p:sp>
      <p:grpSp>
        <p:nvGrpSpPr>
          <p:cNvPr id="13" name="Group 13">
            <a:extLst>
              <a:ext uri="{FF2B5EF4-FFF2-40B4-BE49-F238E27FC236}">
                <a16:creationId xmlns:a16="http://schemas.microsoft.com/office/drawing/2014/main" id="{07B41AE1-056A-2707-349A-368E4B2119D2}"/>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F4F1F5D6-41D3-9857-CFD6-4BDCA1168D5C}"/>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81D15847-F91B-C2A6-260E-0E3C8185BEEF}"/>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42E74344-42A9-5B63-3399-DF6E0A4F56BF}"/>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32D276AD-3335-22C9-5FE8-8C3E12F8F3BB}"/>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9F4898C2-BCBD-EBCD-4A0F-26A8B5DD8E98}"/>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E0EFF9C2-0541-D163-2EE9-9659E39F4E5C}"/>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58B2BF3D-7005-D2B9-081F-86E84372244A}"/>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a:extLst>
                <a:ext uri="{FF2B5EF4-FFF2-40B4-BE49-F238E27FC236}">
                  <a16:creationId xmlns:a16="http://schemas.microsoft.com/office/drawing/2014/main" id="{A71460E7-0732-4A33-0AEE-BCEF6C0C5105}"/>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a:extLst>
                <a:ext uri="{FF2B5EF4-FFF2-40B4-BE49-F238E27FC236}">
                  <a16:creationId xmlns:a16="http://schemas.microsoft.com/office/drawing/2014/main" id="{E9C088FC-4977-9EDB-8BAD-F32623853DB9}"/>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a:extLst>
                <a:ext uri="{FF2B5EF4-FFF2-40B4-BE49-F238E27FC236}">
                  <a16:creationId xmlns:a16="http://schemas.microsoft.com/office/drawing/2014/main" id="{F847E835-DDA6-FC9A-9EC3-2FB523A9F724}"/>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a:extLst>
                <a:ext uri="{FF2B5EF4-FFF2-40B4-BE49-F238E27FC236}">
                  <a16:creationId xmlns:a16="http://schemas.microsoft.com/office/drawing/2014/main" id="{80D5DE29-A03A-CFB2-EA49-2D7F050BCB99}"/>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a:extLst>
                <a:ext uri="{FF2B5EF4-FFF2-40B4-BE49-F238E27FC236}">
                  <a16:creationId xmlns:a16="http://schemas.microsoft.com/office/drawing/2014/main" id="{7AD7599C-7068-073E-AEFF-09DD53795DEF}"/>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016BF033-8F87-6EF1-A3CA-54187592F6A0}"/>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F5A95826-BE52-F161-BA59-61FB4022D7AD}"/>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0292AB0E-9EA0-E2B0-6766-B03FE4A248EE}"/>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2E7283BF-6AFD-5493-4FC4-86502F005114}"/>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799C960B-F86E-488E-9CA2-B8ACECC031C6}"/>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a:extLst>
              <a:ext uri="{FF2B5EF4-FFF2-40B4-BE49-F238E27FC236}">
                <a16:creationId xmlns:a16="http://schemas.microsoft.com/office/drawing/2014/main" id="{7E803A30-8870-6C38-F195-C0F5BA8CC1BA}"/>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spTree>
    <p:extLst>
      <p:ext uri="{BB962C8B-B14F-4D97-AF65-F5344CB8AC3E}">
        <p14:creationId xmlns:p14="http://schemas.microsoft.com/office/powerpoint/2010/main" val="1547354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F3D07139-A404-2017-4749-C9ADE858F1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6E1448A-8434-DF2D-FEE2-2F512CDAD4E9}"/>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a:extLst>
              <a:ext uri="{FF2B5EF4-FFF2-40B4-BE49-F238E27FC236}">
                <a16:creationId xmlns:a16="http://schemas.microsoft.com/office/drawing/2014/main" id="{30E94F31-6651-A6F9-9555-57F19B7BFB7F}"/>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49DD4097-55D3-E58F-63F5-D07887E195AC}"/>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1F65A4A7-B920-C0D6-C2EA-B2F67B1EA689}"/>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A3B1A730-2EEB-14BA-B892-8047F791DB41}"/>
              </a:ext>
            </a:extLst>
          </p:cNvPr>
          <p:cNvSpPr txBox="1"/>
          <p:nvPr/>
        </p:nvSpPr>
        <p:spPr>
          <a:xfrm>
            <a:off x="7153347" y="1306750"/>
            <a:ext cx="6643858" cy="1243930"/>
          </a:xfrm>
          <a:prstGeom prst="rect">
            <a:avLst/>
          </a:prstGeom>
        </p:spPr>
        <p:txBody>
          <a:bodyPr wrap="square" lIns="0" tIns="0" rIns="0" bIns="0" rtlCol="0" anchor="t">
            <a:spAutoFit/>
          </a:bodyPr>
          <a:lstStyle/>
          <a:p>
            <a:pPr algn="l">
              <a:lnSpc>
                <a:spcPts val="9679"/>
              </a:lnSpc>
            </a:pPr>
            <a:r>
              <a:rPr lang="en-US" sz="8799" b="1" dirty="0">
                <a:solidFill>
                  <a:srgbClr val="0B2957"/>
                </a:solidFill>
                <a:latin typeface="Fira Sans Bold Bold"/>
                <a:ea typeface="Fira Sans Bold Bold"/>
                <a:cs typeface="Fira Sans Bold Bold"/>
                <a:sym typeface="Fira Sans Bold Bold"/>
              </a:rPr>
              <a:t>CONCLUSION</a:t>
            </a:r>
          </a:p>
        </p:txBody>
      </p:sp>
      <p:grpSp>
        <p:nvGrpSpPr>
          <p:cNvPr id="7" name="Group 7">
            <a:extLst>
              <a:ext uri="{FF2B5EF4-FFF2-40B4-BE49-F238E27FC236}">
                <a16:creationId xmlns:a16="http://schemas.microsoft.com/office/drawing/2014/main" id="{695A135B-1ADB-6365-9F99-12A9D5FE4EE9}"/>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95B740A3-AECB-2544-8E0C-953D2CA7D4F4}"/>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7B78A5CF-8B1C-47E5-1191-62A637DA2AE2}"/>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FF455C99-8131-D480-A86A-1CF14766D6C0}"/>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TextBox 11">
            <a:extLst>
              <a:ext uri="{FF2B5EF4-FFF2-40B4-BE49-F238E27FC236}">
                <a16:creationId xmlns:a16="http://schemas.microsoft.com/office/drawing/2014/main" id="{5F2E88F5-C0A4-C55C-E051-D3D62E8FD126}"/>
              </a:ext>
            </a:extLst>
          </p:cNvPr>
          <p:cNvSpPr txBox="1"/>
          <p:nvPr/>
        </p:nvSpPr>
        <p:spPr>
          <a:xfrm>
            <a:off x="2372214" y="2905265"/>
            <a:ext cx="13543571" cy="3488647"/>
          </a:xfrm>
          <a:prstGeom prst="rect">
            <a:avLst/>
          </a:prstGeom>
        </p:spPr>
        <p:txBody>
          <a:bodyPr wrap="square" lIns="0" tIns="0" rIns="0" bIns="0" rtlCol="0" anchor="t">
            <a:spAutoFit/>
          </a:bodyPr>
          <a:lstStyle/>
          <a:p>
            <a:pPr algn="just">
              <a:lnSpc>
                <a:spcPts val="6989"/>
              </a:lnSpc>
            </a:pPr>
            <a:r>
              <a:rPr lang="en-US" sz="3200" dirty="0">
                <a:latin typeface="Cooper BT Light"/>
                <a:ea typeface="Cooper BT Light"/>
                <a:cs typeface="Times New Roman" panose="02020603050405020304" pitchFamily="18" charset="0"/>
                <a:sym typeface="Cooper BT Light"/>
              </a:rPr>
              <a:t>Sprint Interval Training can be used as an effective workout method to boost the aerobic ability of </a:t>
            </a:r>
            <a:r>
              <a:rPr lang="en-US" sz="3200" dirty="0" err="1">
                <a:latin typeface="Cooper BT Light"/>
                <a:ea typeface="Cooper BT Light"/>
                <a:cs typeface="Times New Roman" panose="02020603050405020304" pitchFamily="18" charset="0"/>
                <a:sym typeface="Cooper BT Light"/>
              </a:rPr>
              <a:t>pencak</a:t>
            </a:r>
            <a:r>
              <a:rPr lang="en-US" sz="3200" dirty="0">
                <a:latin typeface="Cooper BT Light"/>
                <a:ea typeface="Cooper BT Light"/>
                <a:cs typeface="Times New Roman" panose="02020603050405020304" pitchFamily="18" charset="0"/>
                <a:sym typeface="Cooper BT Light"/>
              </a:rPr>
              <a:t> </a:t>
            </a:r>
            <a:r>
              <a:rPr lang="en-US" sz="3200" dirty="0" err="1">
                <a:latin typeface="Cooper BT Light"/>
                <a:ea typeface="Cooper BT Light"/>
                <a:cs typeface="Times New Roman" panose="02020603050405020304" pitchFamily="18" charset="0"/>
                <a:sym typeface="Cooper BT Light"/>
              </a:rPr>
              <a:t>silat</a:t>
            </a:r>
            <a:r>
              <a:rPr lang="en-US" sz="3200" dirty="0">
                <a:latin typeface="Cooper BT Light"/>
                <a:ea typeface="Cooper BT Light"/>
                <a:cs typeface="Times New Roman" panose="02020603050405020304" pitchFamily="18" charset="0"/>
                <a:sym typeface="Cooper BT Light"/>
              </a:rPr>
              <a:t> athletes and can be considered by coaches when designing training programs.</a:t>
            </a:r>
          </a:p>
          <a:p>
            <a:pPr algn="l">
              <a:lnSpc>
                <a:spcPts val="6989"/>
              </a:lnSpc>
            </a:pPr>
            <a:endParaRPr lang="en-US" sz="3600" dirty="0">
              <a:latin typeface="Fira Sans Bold"/>
              <a:ea typeface="Fira Sans Bold"/>
              <a:cs typeface="Fira Sans Bold"/>
              <a:sym typeface="Fira Sans Bold"/>
            </a:endParaRPr>
          </a:p>
        </p:txBody>
      </p:sp>
      <p:grpSp>
        <p:nvGrpSpPr>
          <p:cNvPr id="13" name="Group 13">
            <a:extLst>
              <a:ext uri="{FF2B5EF4-FFF2-40B4-BE49-F238E27FC236}">
                <a16:creationId xmlns:a16="http://schemas.microsoft.com/office/drawing/2014/main" id="{0D69B567-B9F9-29EE-2424-B995F40F27D4}"/>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01FF3B7E-B760-3695-2718-3FF4124923BB}"/>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83E07621-21C4-F1A3-E8B2-6E4F787A3967}"/>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CE4D6568-B759-FBD0-F8E4-2C7F95F9383E}"/>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2D8B38BF-389F-ACEC-6AB5-D14AC643B24C}"/>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6E184598-AD69-BE79-D40F-5E732F7FC973}"/>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83536D29-219D-F665-A837-A3880665A97E}"/>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49F7AC92-AB44-1AA2-9749-039995FB66AB}"/>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a:extLst>
                <a:ext uri="{FF2B5EF4-FFF2-40B4-BE49-F238E27FC236}">
                  <a16:creationId xmlns:a16="http://schemas.microsoft.com/office/drawing/2014/main" id="{A7E7BA7C-8D31-BBE8-6CC9-D8A0B647F7C6}"/>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a:extLst>
                <a:ext uri="{FF2B5EF4-FFF2-40B4-BE49-F238E27FC236}">
                  <a16:creationId xmlns:a16="http://schemas.microsoft.com/office/drawing/2014/main" id="{8A0092D3-FF27-BCDC-5E23-854410E24E67}"/>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a:extLst>
                <a:ext uri="{FF2B5EF4-FFF2-40B4-BE49-F238E27FC236}">
                  <a16:creationId xmlns:a16="http://schemas.microsoft.com/office/drawing/2014/main" id="{FC20B5E5-6B5D-DF56-4931-951FC3C72026}"/>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a:extLst>
                <a:ext uri="{FF2B5EF4-FFF2-40B4-BE49-F238E27FC236}">
                  <a16:creationId xmlns:a16="http://schemas.microsoft.com/office/drawing/2014/main" id="{B700BA7C-3F1F-DF20-1CC7-A8352D5AF0D3}"/>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a:extLst>
                <a:ext uri="{FF2B5EF4-FFF2-40B4-BE49-F238E27FC236}">
                  <a16:creationId xmlns:a16="http://schemas.microsoft.com/office/drawing/2014/main" id="{E0C05EDD-E6FF-9D02-4347-579AFED7FAE9}"/>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779DF159-6BCD-CA8F-7450-90EDF8022B6C}"/>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4075ED64-1014-B1E5-A796-C061A036F991}"/>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DAE6DC1A-C9E4-C327-5391-0C82809813E0}"/>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EC06E984-E4DD-5F1E-C12D-0C497E7E840E}"/>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596E5545-E93B-861D-FFFE-2567F7405FC4}"/>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a:extLst>
              <a:ext uri="{FF2B5EF4-FFF2-40B4-BE49-F238E27FC236}">
                <a16:creationId xmlns:a16="http://schemas.microsoft.com/office/drawing/2014/main" id="{06A96507-E1E9-7E30-7DBD-E7773374757D}"/>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spTree>
    <p:extLst>
      <p:ext uri="{BB962C8B-B14F-4D97-AF65-F5344CB8AC3E}">
        <p14:creationId xmlns:p14="http://schemas.microsoft.com/office/powerpoint/2010/main" val="1849363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489AD23A-DDEC-E9CE-167F-9ADC28D09B8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FE376-C28E-E184-8C03-E02635833140}"/>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a:extLst>
              <a:ext uri="{FF2B5EF4-FFF2-40B4-BE49-F238E27FC236}">
                <a16:creationId xmlns:a16="http://schemas.microsoft.com/office/drawing/2014/main" id="{A83B19EB-3C94-AEFE-977D-AF6202936676}"/>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093E42F6-47D8-DF12-6BCF-0523DA83AB63}"/>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241CD098-AFAE-9425-BF06-2E17C188E72C}"/>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671BF4D4-5CFB-271F-CBE1-7F87FDB269EF}"/>
              </a:ext>
            </a:extLst>
          </p:cNvPr>
          <p:cNvSpPr txBox="1"/>
          <p:nvPr/>
        </p:nvSpPr>
        <p:spPr>
          <a:xfrm>
            <a:off x="5562095" y="4351036"/>
            <a:ext cx="10206559" cy="1259191"/>
          </a:xfrm>
          <a:prstGeom prst="rect">
            <a:avLst/>
          </a:prstGeom>
        </p:spPr>
        <p:txBody>
          <a:bodyPr wrap="square" lIns="0" tIns="0" rIns="0" bIns="0" rtlCol="0" anchor="t">
            <a:spAutoFit/>
          </a:bodyPr>
          <a:lstStyle/>
          <a:p>
            <a:pPr algn="l">
              <a:lnSpc>
                <a:spcPts val="9679"/>
              </a:lnSpc>
            </a:pPr>
            <a:r>
              <a:rPr lang="en-US" sz="9600" b="1" dirty="0">
                <a:solidFill>
                  <a:srgbClr val="0B2957"/>
                </a:solidFill>
                <a:latin typeface="Fira Sans Bold Bold"/>
                <a:ea typeface="Fira Sans Bold Bold"/>
                <a:cs typeface="Fira Sans Bold Bold"/>
                <a:sym typeface="Fira Sans Bold Bold"/>
              </a:rPr>
              <a:t>THANK YOU</a:t>
            </a:r>
          </a:p>
        </p:txBody>
      </p:sp>
      <p:grpSp>
        <p:nvGrpSpPr>
          <p:cNvPr id="7" name="Group 7">
            <a:extLst>
              <a:ext uri="{FF2B5EF4-FFF2-40B4-BE49-F238E27FC236}">
                <a16:creationId xmlns:a16="http://schemas.microsoft.com/office/drawing/2014/main" id="{747C34E3-81BD-A5CD-A7F4-5279E45A3C1F}"/>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B5F24461-8056-314A-5D1D-AA33C5C42788}"/>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E6B3EB34-62DB-CD71-46B8-9861727064F4}"/>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E35F6FFA-23FA-10C1-E368-1BCFEE4409CE}"/>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3" name="Group 13">
            <a:extLst>
              <a:ext uri="{FF2B5EF4-FFF2-40B4-BE49-F238E27FC236}">
                <a16:creationId xmlns:a16="http://schemas.microsoft.com/office/drawing/2014/main" id="{1AF3E12C-4108-A071-2E6E-EF8CECC35022}"/>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F27B3922-5DDB-699C-77FB-762E22BF31C9}"/>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3740BAD9-9D58-B551-E220-017DED285B6B}"/>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560EEADC-8B90-103F-AC40-9B182655EAC2}"/>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9A51461E-62AF-BAA1-7894-C8443BA14CC1}"/>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469444C0-7E74-77CC-8D00-972B19D58B34}"/>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0F69E48E-3821-FFB6-1401-549A7D4437B2}"/>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CEA14404-AC25-2877-2513-505ABF280DEF}"/>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4"/>
              <a:stretch>
                <a:fillRect/>
              </a:stretch>
            </a:blipFill>
          </p:spPr>
        </p:sp>
        <p:sp>
          <p:nvSpPr>
            <p:cNvPr id="21" name="Freeform 21">
              <a:extLst>
                <a:ext uri="{FF2B5EF4-FFF2-40B4-BE49-F238E27FC236}">
                  <a16:creationId xmlns:a16="http://schemas.microsoft.com/office/drawing/2014/main" id="{7CF01421-90C7-D812-9E8D-C6DB9F2312FE}"/>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5"/>
              <a:stretch>
                <a:fillRect/>
              </a:stretch>
            </a:blipFill>
          </p:spPr>
        </p:sp>
        <p:sp>
          <p:nvSpPr>
            <p:cNvPr id="22" name="Freeform 22">
              <a:extLst>
                <a:ext uri="{FF2B5EF4-FFF2-40B4-BE49-F238E27FC236}">
                  <a16:creationId xmlns:a16="http://schemas.microsoft.com/office/drawing/2014/main" id="{D41ADF4F-605A-A67F-CE43-6D3B660EAFBB}"/>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6"/>
              <a:stretch>
                <a:fillRect/>
              </a:stretch>
            </a:blipFill>
          </p:spPr>
        </p:sp>
        <p:sp>
          <p:nvSpPr>
            <p:cNvPr id="23" name="Freeform 23">
              <a:extLst>
                <a:ext uri="{FF2B5EF4-FFF2-40B4-BE49-F238E27FC236}">
                  <a16:creationId xmlns:a16="http://schemas.microsoft.com/office/drawing/2014/main" id="{E2D6E23C-41E0-99B4-AAA2-135EE355D801}"/>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7"/>
              <a:stretch>
                <a:fillRect/>
              </a:stretch>
            </a:blipFill>
          </p:spPr>
        </p:sp>
        <p:sp>
          <p:nvSpPr>
            <p:cNvPr id="24" name="Freeform 24">
              <a:extLst>
                <a:ext uri="{FF2B5EF4-FFF2-40B4-BE49-F238E27FC236}">
                  <a16:creationId xmlns:a16="http://schemas.microsoft.com/office/drawing/2014/main" id="{86ABC890-E2B4-9C6A-BAA2-7B768A8D7DB4}"/>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8"/>
              <a:stretch>
                <a:fillRect l="-36062" r="-34664" b="-150154"/>
              </a:stretch>
            </a:blipFill>
          </p:spPr>
        </p:sp>
        <p:sp>
          <p:nvSpPr>
            <p:cNvPr id="25" name="TextBox 25">
              <a:extLst>
                <a:ext uri="{FF2B5EF4-FFF2-40B4-BE49-F238E27FC236}">
                  <a16:creationId xmlns:a16="http://schemas.microsoft.com/office/drawing/2014/main" id="{F2F0521A-BC53-4874-02C2-4C08ED235596}"/>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C9824D34-35D9-4148-6FD3-51FB4570E243}"/>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8A376C15-A0BF-6636-2D45-66746089707F}"/>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612CF0DE-D1C1-1796-0212-CA2C304FF265}"/>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8394433D-F4B0-0858-D1D3-2CA3903480E9}"/>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C370F507-AECE-3F6B-6250-8413B4A322A1}"/>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9"/>
            <a:stretch>
              <a:fillRect l="-69769" r="-71671" b="-24314"/>
            </a:stretch>
          </a:blipFill>
        </p:spPr>
      </p:sp>
      <p:sp>
        <p:nvSpPr>
          <p:cNvPr id="31" name="Freeform 31">
            <a:extLst>
              <a:ext uri="{FF2B5EF4-FFF2-40B4-BE49-F238E27FC236}">
                <a16:creationId xmlns:a16="http://schemas.microsoft.com/office/drawing/2014/main" id="{D51AA323-A199-9361-381B-660D062CC05D}"/>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9"/>
            <a:stretch>
              <a:fillRect l="-69769" r="-71671" b="-24314"/>
            </a:stretch>
          </a:blipFill>
        </p:spPr>
      </p:sp>
    </p:spTree>
    <p:extLst>
      <p:ext uri="{BB962C8B-B14F-4D97-AF65-F5344CB8AC3E}">
        <p14:creationId xmlns:p14="http://schemas.microsoft.com/office/powerpoint/2010/main" val="3221625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1320</TotalTime>
  <Words>502</Words>
  <Application>Microsoft Office PowerPoint</Application>
  <PresentationFormat>Custom</PresentationFormat>
  <Paragraphs>62</Paragraphs>
  <Slides>7</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Cooper BT Light</vt:lpstr>
      <vt:lpstr>Arial</vt:lpstr>
      <vt:lpstr>Livvic Bold</vt:lpstr>
      <vt:lpstr>Fira Sans Bold Bold</vt:lpstr>
      <vt:lpstr>Fira Sans Bold</vt:lpstr>
      <vt:lpstr>Calibri</vt:lpstr>
      <vt:lpstr>Tex Gyre Termes Bold Italics</vt:lpstr>
      <vt:lpstr>Times New Roman</vt:lpstr>
      <vt:lpstr>Tex Gyre Termes Bold</vt:lpstr>
      <vt:lpstr>Tex Gyre Termes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5th ISPESH 2025</dc:title>
  <dc:creator>Sabrina</dc:creator>
  <cp:lastModifiedBy>Ruli Agustiantoro</cp:lastModifiedBy>
  <cp:revision>13</cp:revision>
  <dcterms:created xsi:type="dcterms:W3CDTF">2006-08-16T00:00:00Z</dcterms:created>
  <dcterms:modified xsi:type="dcterms:W3CDTF">2026-07-22T14:09:21Z</dcterms:modified>
  <dc:identifier>DAFJ2F31raw</dc:identifier>
</cp:coreProperties>
</file>