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6" r:id="rId4"/>
    <p:sldId id="265" r:id="rId5"/>
    <p:sldId id="264" r:id="rId6"/>
    <p:sldId id="260" r:id="rId7"/>
    <p:sldId id="261" r:id="rId8"/>
    <p:sldId id="262" r:id="rId9"/>
    <p:sldId id="267" r:id="rId1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516" y="36"/>
      </p:cViewPr>
      <p:guideLst>
        <p:guide orient="horz" pos="2880"/>
        <p:guide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5837F-7AA4-4A58-AF70-C68851FA9C3F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8EF22-CECC-434D-AA19-EC23CE958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4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EF22-CECC-434D-AA19-EC23CE958A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5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EF22-CECC-434D-AA19-EC23CE958A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96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EF22-CECC-434D-AA19-EC23CE958A6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1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286000" y="3290427"/>
            <a:ext cx="13532663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4800" b="1" dirty="0" smtClean="0">
                <a:latin typeface="Segoe UI Variable Text" pitchFamily="2" charset="0"/>
              </a:rPr>
              <a:t>Understanding Sport Psychology: Definitions, Scope, and Benefits — A Systematic Literature Review and Its Relationship with Positive Youth Development and Student Character Formation</a:t>
            </a:r>
            <a:endParaRPr sz="3200" b="1" dirty="0">
              <a:latin typeface="Segoe UI Variable Text" pitchFamily="2" charset="0"/>
              <a:cs typeface="Trebuchet MS"/>
            </a:endParaRPr>
          </a:p>
        </p:txBody>
      </p:sp>
      <p:pic>
        <p:nvPicPr>
          <p:cNvPr id="12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15236"/>
            <a:ext cx="8880991" cy="228215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5004" y="8819621"/>
            <a:ext cx="624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Variable Text" pitchFamily="2" charset="0"/>
                <a:cs typeface="Poppins" panose="020B0604020202020204" charset="0"/>
              </a:rPr>
              <a:t>Dimas Hot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Variable Text" pitchFamily="2" charset="0"/>
                <a:cs typeface="Poppins" panose="020B0604020202020204" charset="0"/>
              </a:rPr>
              <a:t>Asi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Variable Text" pitchFamily="2" charset="0"/>
                <a:cs typeface="Poppins" panose="020B060402020202020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Variable Text" pitchFamily="2" charset="0"/>
                <a:cs typeface="Poppins" panose="020B0604020202020204" charset="0"/>
              </a:rPr>
              <a:t>Pasaribu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Variable Text" pitchFamily="2" charset="0"/>
                <a:cs typeface="Poppins" panose="020B060402020202020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dirty="0" err="1" smtClean="0">
                <a:solidFill>
                  <a:schemeClr val="bg1"/>
                </a:solidFill>
                <a:latin typeface="Segoe UI Variable Text" pitchFamily="2" charset="0"/>
              </a:rPr>
              <a:t>Universitas</a:t>
            </a:r>
            <a:r>
              <a:rPr lang="en-US" sz="2800" dirty="0" smtClean="0">
                <a:solidFill>
                  <a:schemeClr val="bg1"/>
                </a:solidFill>
                <a:latin typeface="Segoe UI Variable Text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Segoe UI Variable Text" pitchFamily="2" charset="0"/>
              </a:rPr>
              <a:t>Pendidikan</a:t>
            </a:r>
            <a:r>
              <a:rPr lang="en-US" sz="2800" dirty="0" smtClean="0">
                <a:solidFill>
                  <a:schemeClr val="bg1"/>
                </a:solidFill>
                <a:latin typeface="Segoe UI Variable Text" pitchFamily="2" charset="0"/>
              </a:rPr>
              <a:t> Indonesia (UPI)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egoe UI Variable Text" pitchFamily="2" charset="0"/>
              <a:cs typeface="Poppins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9BB4403B-D46D-7D94-6D4B-040AB6AFDC2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4" y="0"/>
            <a:ext cx="2997896" cy="10286999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3390" y="8496300"/>
            <a:ext cx="8880991" cy="2282155"/>
          </a:xfrm>
          <a:prstGeom prst="rect">
            <a:avLst/>
          </a:prstGeom>
        </p:spPr>
      </p:pic>
      <p:sp>
        <p:nvSpPr>
          <p:cNvPr id="27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 txBox="1">
            <a:spLocks/>
          </p:cNvSpPr>
          <p:nvPr/>
        </p:nvSpPr>
        <p:spPr>
          <a:xfrm>
            <a:off x="6899502" y="1404420"/>
            <a:ext cx="5013848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tx2">
                    <a:lumMod val="50000"/>
                  </a:schemeClr>
                </a:solidFill>
              </a:rPr>
              <a:t>INTRODUCTION</a:t>
            </a:r>
            <a:endParaRPr lang="en-ID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295400" y="3202658"/>
            <a:ext cx="269496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Segoe UI Variable Text" pitchFamily="2" charset="0"/>
              </a:rPr>
              <a:t>BACKGROUND</a:t>
            </a:r>
            <a:endParaRPr lang="en-US" sz="1800" b="1" dirty="0" smtClean="0">
              <a:solidFill>
                <a:schemeClr val="tx1"/>
              </a:solidFill>
              <a:latin typeface="Segoe UI Variable Text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76809" y="3753301"/>
            <a:ext cx="14107172" cy="2105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spcBef>
                <a:spcPts val="300"/>
              </a:spcBef>
              <a:buFont typeface="+mj-lt"/>
              <a:buNone/>
            </a:pPr>
            <a:r>
              <a:rPr lang="en-US" sz="2250" dirty="0" smtClean="0">
                <a:latin typeface="Segoe UI Variable Text" pitchFamily="2" charset="0"/>
                <a:cs typeface="Poppins" panose="020B0604020202020204" charset="0"/>
              </a:rPr>
              <a:t>Sport has evolved beyond physical activity to become a medium for psychological and social development. Sport Psychology explains how psychological factors influence athletic performance and well-being, while the Positive Youth Development (PYD) framework highlights the role of sport in fostering the 5C</a:t>
            </a:r>
            <a:r>
              <a:rPr lang="en-US" sz="2250" baseline="0" dirty="0" smtClean="0">
                <a:latin typeface="Segoe UI Variable Text" pitchFamily="2" charset="0"/>
                <a:cs typeface="Poppins" panose="020B0604020202020204" charset="0"/>
              </a:rPr>
              <a:t> </a:t>
            </a:r>
            <a:r>
              <a:rPr lang="en-US" sz="2250" dirty="0" smtClean="0">
                <a:latin typeface="Segoe UI Variable Text" pitchFamily="2" charset="0"/>
                <a:cs typeface="Poppins" panose="020B0604020202020204" charset="0"/>
              </a:rPr>
              <a:t>Competence, Confidence, Connection, Character, and Caring to support students' holistic character development.</a:t>
            </a:r>
            <a:endParaRPr lang="en-US" sz="2250" dirty="0">
              <a:latin typeface="Segoe UI Variable Text" pitchFamily="2" charset="0"/>
              <a:cs typeface="Poppins" panose="020B060402020202020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412786" y="6411349"/>
            <a:ext cx="13987281" cy="577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2400" dirty="0">
              <a:latin typeface="Segoe UI Variable Text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95400" y="6192879"/>
            <a:ext cx="28184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Segoe UI Variable Text" pitchFamily="2" charset="0"/>
              </a:rPr>
              <a:t>RESEARCH GAP</a:t>
            </a:r>
            <a:endParaRPr lang="en-US" sz="2800" b="1" dirty="0" smtClean="0">
              <a:latin typeface="Segoe UI Variable Text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676808" y="6749331"/>
            <a:ext cx="14934791" cy="1650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472" indent="-34747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</a:pPr>
            <a:r>
              <a:rPr lang="en-US" sz="2250" dirty="0" smtClean="0">
                <a:effectLst/>
                <a:latin typeface="Segoe UI Variable Text" pitchFamily="2" charset="0"/>
              </a:rPr>
              <a:t>Most PYD studies are cross</a:t>
            </a:r>
            <a:r>
              <a:rPr lang="en-US" sz="2250" baseline="0" dirty="0" smtClean="0">
                <a:effectLst/>
                <a:latin typeface="Segoe UI Variable Text" pitchFamily="2" charset="0"/>
              </a:rPr>
              <a:t> </a:t>
            </a:r>
            <a:r>
              <a:rPr lang="en-US" sz="2250" dirty="0" smtClean="0">
                <a:effectLst/>
                <a:latin typeface="Segoe UI Variable Text" pitchFamily="2" charset="0"/>
              </a:rPr>
              <a:t>sectional, with limited longitudinal research.</a:t>
            </a:r>
            <a:endParaRPr lang="en-US" sz="2250" dirty="0">
              <a:latin typeface="Segoe UI Variable Text" pitchFamily="2" charset="0"/>
            </a:endParaRPr>
          </a:p>
          <a:p>
            <a:pPr marL="347472" indent="-34747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</a:pPr>
            <a:r>
              <a:rPr lang="en-US" sz="2250" dirty="0" smtClean="0">
                <a:effectLst/>
                <a:latin typeface="Segoe UI Variable Text" pitchFamily="2" charset="0"/>
              </a:rPr>
              <a:t>Context specific PYD measurement instruments for youth sport remain limited.</a:t>
            </a:r>
            <a:endParaRPr lang="en-US" sz="2250" dirty="0">
              <a:latin typeface="Segoe UI Variable Text" pitchFamily="2" charset="0"/>
            </a:endParaRPr>
          </a:p>
          <a:p>
            <a:pPr marL="347472" indent="-34747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</a:pPr>
            <a:r>
              <a:rPr lang="en-US" sz="2250" dirty="0" smtClean="0">
                <a:effectLst/>
                <a:latin typeface="Segoe UI Variable Text" pitchFamily="2" charset="0"/>
              </a:rPr>
              <a:t>Research integrating Sport Psychology, PYD, and student character development in schools remains fragmented.</a:t>
            </a:r>
            <a:endParaRPr lang="en-US" sz="2250" dirty="0">
              <a:effectLst/>
            </a:endParaRPr>
          </a:p>
        </p:txBody>
      </p:sp>
      <p:sp>
        <p:nvSpPr>
          <p:cNvPr id="57" name="Flowchart: Connector 56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02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37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3438527"/>
            <a:ext cx="3962400" cy="467903"/>
          </a:xfrm>
          <a:noFill/>
        </p:spPr>
        <p:txBody>
          <a:bodyPr/>
          <a:lstStyle/>
          <a:p>
            <a:r>
              <a:rPr lang="en-US" sz="2800" b="1" dirty="0" smtClean="0">
                <a:latin typeface="Segoe UI Variable Text" pitchFamily="2" charset="0"/>
              </a:rPr>
              <a:t>RESEARCH OBJECTIVES</a:t>
            </a:r>
            <a:endParaRPr lang="en-ID" sz="1400" b="1" dirty="0">
              <a:solidFill>
                <a:schemeClr val="tx1"/>
              </a:solidFill>
              <a:latin typeface="Segoe UI Variable Text" pitchFamily="2" charset="0"/>
            </a:endParaRPr>
          </a:p>
        </p:txBody>
      </p:sp>
      <p:pic>
        <p:nvPicPr>
          <p:cNvPr id="5" name="object 7">
            <a:extLst>
              <a:ext uri="{FF2B5EF4-FFF2-40B4-BE49-F238E27FC236}">
                <a16:creationId xmlns:a16="http://schemas.microsoft.com/office/drawing/2014/main" id="{9BB4403B-D46D-7D94-6D4B-040AB6AFDC2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3390" y="8496300"/>
            <a:ext cx="8880991" cy="228215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76400" y="3874877"/>
            <a:ext cx="518160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To define Sport Psychology.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To identify its scope and benefits.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5202418"/>
            <a:ext cx="3137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Segoe UI Variable Text" pitchFamily="2" charset="0"/>
              </a:rPr>
              <a:t>BASIC CONCEPTS</a:t>
            </a:r>
            <a:endParaRPr lang="en-US" sz="2800" b="1" dirty="0" smtClean="0">
              <a:latin typeface="Segoe UI Variable Text" pitchFamily="2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97866"/>
              </p:ext>
            </p:extLst>
          </p:nvPr>
        </p:nvGraphicFramePr>
        <p:xfrm>
          <a:off x="1676400" y="5845900"/>
          <a:ext cx="13563600" cy="27806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079402">
                  <a:extLst>
                    <a:ext uri="{9D8B030D-6E8A-4147-A177-3AD203B41FA5}">
                      <a16:colId xmlns:a16="http://schemas.microsoft.com/office/drawing/2014/main" val="2002201057"/>
                    </a:ext>
                  </a:extLst>
                </a:gridCol>
                <a:gridCol w="6484198">
                  <a:extLst>
                    <a:ext uri="{9D8B030D-6E8A-4147-A177-3AD203B41FA5}">
                      <a16:colId xmlns:a16="http://schemas.microsoft.com/office/drawing/2014/main" val="1556401962"/>
                    </a:ext>
                  </a:extLst>
                </a:gridCol>
              </a:tblGrid>
              <a:tr h="47181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Segoe UI Variable Text" pitchFamily="2" charset="0"/>
                        </a:rPr>
                        <a:t>Positive Youth Development (PYD)</a:t>
                      </a:r>
                      <a:endParaRPr lang="en-US" sz="2000" dirty="0">
                        <a:solidFill>
                          <a:schemeClr val="tx1"/>
                        </a:solidFill>
                        <a:latin typeface="Segoe UI Variable Text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Segoe UI Variable Text" pitchFamily="2" charset="0"/>
                        </a:rPr>
                        <a:t>Student Character Development</a:t>
                      </a:r>
                      <a:endParaRPr lang="en-US" sz="2000" dirty="0">
                        <a:latin typeface="Segoe UI Variable Text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960936"/>
                  </a:ext>
                </a:extLst>
              </a:tr>
              <a:tr h="891917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b="0" dirty="0" smtClean="0"/>
                        <a:t>A strength</a:t>
                      </a:r>
                      <a:r>
                        <a:rPr lang="en-US" sz="2250" b="0" baseline="0" dirty="0" smtClean="0"/>
                        <a:t> </a:t>
                      </a:r>
                      <a:r>
                        <a:rPr lang="en-US" sz="2250" b="0" dirty="0" smtClean="0"/>
                        <a:t>based approach that focuses on developing adolescents' potential.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b="0" dirty="0" smtClean="0"/>
                        <a:t>Promotes positive development through family, school, community, and sport.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b="0" dirty="0" smtClean="0"/>
                        <a:t>Encourages the development of the 5C</a:t>
                      </a:r>
                      <a:r>
                        <a:rPr lang="en-US" sz="2250" b="0" baseline="0" dirty="0" smtClean="0"/>
                        <a:t> </a:t>
                      </a:r>
                      <a:r>
                        <a:rPr lang="en-US" sz="2250" b="0" dirty="0" smtClean="0"/>
                        <a:t>: Competence,</a:t>
                      </a:r>
                      <a:r>
                        <a:rPr lang="en-US" sz="2250" b="0" baseline="0" dirty="0" smtClean="0"/>
                        <a:t> </a:t>
                      </a:r>
                      <a:r>
                        <a:rPr lang="en-US" sz="2250" b="0" dirty="0" smtClean="0"/>
                        <a:t>Confidence, Connection, Character and Caring.</a:t>
                      </a:r>
                      <a:endParaRPr lang="en-US" sz="225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b="0" dirty="0" smtClean="0"/>
                        <a:t>Character is a core dimension of the 5Cs framework.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b="0" dirty="0" smtClean="0"/>
                        <a:t>Develops moral values, sportsmanship, healthy competition, and social responsibility.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b="0" dirty="0" smtClean="0"/>
                        <a:t>Achieved through structured sport participation.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695103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7550150" y="3836549"/>
            <a:ext cx="9144000" cy="11310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To examine its relationship with Positive Youth Development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To explore its contribution to student character development </a:t>
            </a:r>
            <a:endParaRPr lang="en-US" sz="2250" dirty="0">
              <a:latin typeface="Segoe UI Variable Text" pitchFamily="2" charset="0"/>
            </a:endParaRPr>
          </a:p>
        </p:txBody>
      </p:sp>
      <p:sp>
        <p:nvSpPr>
          <p:cNvPr id="18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 txBox="1">
            <a:spLocks/>
          </p:cNvSpPr>
          <p:nvPr/>
        </p:nvSpPr>
        <p:spPr>
          <a:xfrm>
            <a:off x="6899502" y="1404420"/>
            <a:ext cx="5013848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tx2">
                    <a:lumMod val="50000"/>
                  </a:schemeClr>
                </a:solidFill>
              </a:rPr>
              <a:t>INTRODUCTION</a:t>
            </a:r>
            <a:endParaRPr lang="en-ID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03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7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7">
            <a:extLst>
              <a:ext uri="{FF2B5EF4-FFF2-40B4-BE49-F238E27FC236}">
                <a16:creationId xmlns:a16="http://schemas.microsoft.com/office/drawing/2014/main" id="{D53CDC1B-41D4-19E1-53D1-8F6A3786953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24800" y="2933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3390" y="8496300"/>
            <a:ext cx="8880991" cy="2282155"/>
          </a:xfrm>
          <a:prstGeom prst="rect">
            <a:avLst/>
          </a:prstGeom>
        </p:spPr>
      </p:pic>
      <p:sp>
        <p:nvSpPr>
          <p:cNvPr id="5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 txBox="1">
            <a:spLocks/>
          </p:cNvSpPr>
          <p:nvPr/>
        </p:nvSpPr>
        <p:spPr>
          <a:xfrm>
            <a:off x="7620000" y="1439999"/>
            <a:ext cx="3387498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smtClean="0">
                <a:solidFill>
                  <a:schemeClr val="tx2">
                    <a:lumMod val="50000"/>
                  </a:schemeClr>
                </a:solidFill>
              </a:rPr>
              <a:t>METHODS</a:t>
            </a:r>
            <a:endParaRPr lang="en-ID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148918"/>
              </p:ext>
            </p:extLst>
          </p:nvPr>
        </p:nvGraphicFramePr>
        <p:xfrm>
          <a:off x="2136950" y="3451568"/>
          <a:ext cx="13461302" cy="4861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60618">
                  <a:extLst>
                    <a:ext uri="{9D8B030D-6E8A-4147-A177-3AD203B41FA5}">
                      <a16:colId xmlns:a16="http://schemas.microsoft.com/office/drawing/2014/main" val="492870225"/>
                    </a:ext>
                  </a:extLst>
                </a:gridCol>
                <a:gridCol w="9900684">
                  <a:extLst>
                    <a:ext uri="{9D8B030D-6E8A-4147-A177-3AD203B41FA5}">
                      <a16:colId xmlns:a16="http://schemas.microsoft.com/office/drawing/2014/main" val="209704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50" b="1" dirty="0" smtClean="0">
                        <a:solidFill>
                          <a:schemeClr val="bg1"/>
                        </a:solidFill>
                        <a:latin typeface="Segoe UI Variable Text" pitchFamily="2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b="1" dirty="0" smtClean="0">
                          <a:solidFill>
                            <a:schemeClr val="bg1"/>
                          </a:solidFill>
                          <a:latin typeface="Segoe UI Variable Text" pitchFamily="2" charset="0"/>
                        </a:rPr>
                        <a:t>Research Design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dirty="0" smtClean="0">
                          <a:latin typeface="Segoe UI Variable Text" pitchFamily="2" charset="0"/>
                        </a:rPr>
                        <a:t> A Systematic Literature Review (SLR) approach was applied using the </a:t>
                      </a:r>
                      <a:br>
                        <a:rPr lang="en-US" sz="2250" dirty="0" smtClean="0">
                          <a:latin typeface="Segoe UI Variable Text" pitchFamily="2" charset="0"/>
                        </a:rPr>
                      </a:br>
                      <a:r>
                        <a:rPr lang="en-US" sz="2250" dirty="0" smtClean="0">
                          <a:latin typeface="Segoe UI Variable Text" pitchFamily="2" charset="0"/>
                        </a:rPr>
                        <a:t> PRISMA framework to ensure a transparent and systematic article selection  </a:t>
                      </a:r>
                      <a:br>
                        <a:rPr lang="en-US" sz="2250" dirty="0" smtClean="0">
                          <a:latin typeface="Segoe UI Variable Text" pitchFamily="2" charset="0"/>
                        </a:rPr>
                      </a:br>
                      <a:r>
                        <a:rPr lang="en-US" sz="2250" dirty="0" smtClean="0">
                          <a:latin typeface="Segoe UI Variable Text" pitchFamily="2" charset="0"/>
                        </a:rPr>
                        <a:t> process.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 smtClean="0">
                        <a:latin typeface="Segoe UI Variable Text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30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1" dirty="0" smtClean="0">
                        <a:solidFill>
                          <a:schemeClr val="bg1"/>
                        </a:solidFill>
                        <a:latin typeface="Segoe UI Variable Text" pitchFamily="2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b="1" dirty="0" smtClean="0">
                          <a:solidFill>
                            <a:schemeClr val="bg1"/>
                          </a:solidFill>
                          <a:latin typeface="Segoe UI Variable Text" pitchFamily="2" charset="0"/>
                        </a:rPr>
                        <a:t>Data Sources (Databases)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dirty="0" smtClean="0">
                          <a:latin typeface="Segoe UI Variable Text" pitchFamily="2" charset="0"/>
                        </a:rPr>
                        <a:t> Literature was collected </a:t>
                      </a:r>
                      <a:r>
                        <a:rPr lang="en-US" sz="2250" dirty="0" err="1" smtClean="0">
                          <a:latin typeface="Segoe UI Variable Text" pitchFamily="2" charset="0"/>
                        </a:rPr>
                        <a:t>from:Scopus</a:t>
                      </a:r>
                      <a:r>
                        <a:rPr lang="en-US" sz="2250" dirty="0" smtClean="0">
                          <a:latin typeface="Segoe UI Variable Text" pitchFamily="2" charset="0"/>
                        </a:rPr>
                        <a:t>, Web of Science (</a:t>
                      </a:r>
                      <a:r>
                        <a:rPr lang="en-US" sz="2250" dirty="0" err="1" smtClean="0">
                          <a:latin typeface="Segoe UI Variable Text" pitchFamily="2" charset="0"/>
                        </a:rPr>
                        <a:t>WoS</a:t>
                      </a:r>
                      <a:r>
                        <a:rPr lang="en-US" sz="2250" dirty="0" smtClean="0">
                          <a:latin typeface="Segoe UI Variable Text" pitchFamily="2" charset="0"/>
                        </a:rPr>
                        <a:t>), Google </a:t>
                      </a:r>
                      <a:br>
                        <a:rPr lang="en-US" sz="2250" dirty="0" smtClean="0">
                          <a:latin typeface="Segoe UI Variable Text" pitchFamily="2" charset="0"/>
                        </a:rPr>
                      </a:br>
                      <a:r>
                        <a:rPr lang="en-US" sz="2250" dirty="0" smtClean="0">
                          <a:latin typeface="Segoe UI Variable Text" pitchFamily="2" charset="0"/>
                        </a:rPr>
                        <a:t> Scholar, and PubMed</a:t>
                      </a: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 smtClean="0">
                        <a:latin typeface="Segoe UI Variable Text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23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50" b="1" dirty="0" smtClean="0">
                        <a:solidFill>
                          <a:schemeClr val="bg1"/>
                        </a:solidFill>
                        <a:latin typeface="Segoe UI Variable Text" pitchFamily="2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b="1" dirty="0" smtClean="0">
                          <a:solidFill>
                            <a:schemeClr val="bg1"/>
                          </a:solidFill>
                          <a:latin typeface="Segoe UI Variable Text" pitchFamily="2" charset="0"/>
                        </a:rPr>
                        <a:t>Inclusion and Exclusion Criteria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dirty="0" smtClean="0">
                          <a:latin typeface="Segoe UI Variable Text" pitchFamily="2" charset="0"/>
                        </a:rPr>
                        <a:t>Included: Scientific articles (2018–2025) related to sport psychology, PYD, and character education in sport/physical education.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dirty="0" smtClean="0">
                          <a:latin typeface="Segoe UI Variable Text" pitchFamily="2" charset="0"/>
                        </a:rPr>
                        <a:t>Excluded: Duplicate, non-peer-reviewed, and irrelevant studies.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endParaRPr lang="en-US" sz="500" dirty="0" smtClean="0">
                        <a:latin typeface="Segoe UI Variable Text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32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b="1" dirty="0" smtClean="0">
                        <a:solidFill>
                          <a:schemeClr val="bg1"/>
                        </a:solidFill>
                        <a:latin typeface="Segoe UI Variable Text" pitchFamily="2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50" b="1" dirty="0" smtClean="0">
                          <a:solidFill>
                            <a:schemeClr val="bg1"/>
                          </a:solidFill>
                          <a:latin typeface="Segoe UI Variable Text" pitchFamily="2" charset="0"/>
                        </a:rPr>
                        <a:t>Article Selection Flow (PRISMA)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dirty="0" smtClean="0">
                          <a:latin typeface="Segoe UI Variable Text" pitchFamily="2" charset="0"/>
                        </a:rPr>
                        <a:t>Identification → Screening → Eligibility → Included</a:t>
                      </a:r>
                    </a:p>
                    <a:p>
                      <a:pPr marL="342900" indent="-34290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2250" dirty="0" smtClean="0">
                          <a:latin typeface="Segoe UI Variable Text" pitchFamily="2" charset="0"/>
                        </a:rPr>
                        <a:t>19 articles were selected for final analysis.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None/>
                      </a:pPr>
                      <a:endParaRPr lang="en-US" sz="500" dirty="0" smtClean="0">
                        <a:latin typeface="Segoe UI Variable Text" pitchFamily="2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603470"/>
                  </a:ext>
                </a:extLst>
              </a:tr>
            </a:tbl>
          </a:graphicData>
        </a:graphic>
      </p:graphicFrame>
      <p:sp>
        <p:nvSpPr>
          <p:cNvPr id="12" name="Flowchart: Connector 11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04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4C4FB-53C6-86FB-4D06-D00783D99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41441BB4-9093-0E30-4C2F-B1EA2203208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3390" y="8496300"/>
            <a:ext cx="8880991" cy="2282155"/>
          </a:xfrm>
          <a:prstGeom prst="rect">
            <a:avLst/>
          </a:prstGeom>
        </p:spPr>
      </p:pic>
      <p:sp>
        <p:nvSpPr>
          <p:cNvPr id="8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 txBox="1">
            <a:spLocks/>
          </p:cNvSpPr>
          <p:nvPr/>
        </p:nvSpPr>
        <p:spPr>
          <a:xfrm>
            <a:off x="5116249" y="1274940"/>
            <a:ext cx="84582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smtClean="0"/>
              <a:t>RESULTS AND DISCUSSION</a:t>
            </a:r>
            <a:endParaRPr lang="en-ID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95600" y="2897212"/>
            <a:ext cx="130302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40" dirty="0" smtClean="0">
                <a:latin typeface="Segoe UI Variable Text" pitchFamily="2" charset="0"/>
              </a:rPr>
              <a:t>A total of 19 articles met the inclusion criteria and were analyzed. The selected studies applied various research methods, including: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40" dirty="0" smtClean="0">
                <a:latin typeface="Segoe UI Variable Text" pitchFamily="2" charset="0"/>
              </a:rPr>
              <a:t>Quantitative studies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40" dirty="0" smtClean="0">
                <a:latin typeface="Segoe UI Variable Text" pitchFamily="2" charset="0"/>
              </a:rPr>
              <a:t>Qualitative studies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4799" y="5095482"/>
            <a:ext cx="7578437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50" b="1" dirty="0" smtClean="0"/>
              <a:t>The Influence of PYD on Student Character</a:t>
            </a:r>
          </a:p>
          <a:p>
            <a:pPr algn="just"/>
            <a:endParaRPr lang="en-US" sz="800" b="1" dirty="0" smtClean="0"/>
          </a:p>
          <a:p>
            <a:pPr marL="342900" indent="-342900" algn="just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50" dirty="0" smtClean="0"/>
              <a:t>Positive Youth Development (PYD) through sport contributes to strengthening student character. </a:t>
            </a:r>
          </a:p>
          <a:p>
            <a:pPr marL="342900" indent="-342900" algn="just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50" dirty="0" smtClean="0"/>
              <a:t>The Character and Connection dimensions in the 5C model (Competence, Confidence, Connection, Character, Caring) are key aspects of positive youth development. </a:t>
            </a:r>
          </a:p>
          <a:p>
            <a:pPr marL="342900" indent="-342900" algn="just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50" dirty="0" smtClean="0"/>
              <a:t>The structure of the 5C model may vary depending on participants’ age and cultural context.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68175" y="5095482"/>
            <a:ext cx="7557655" cy="3626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50" b="1" dirty="0" smtClean="0">
                <a:latin typeface="Segoe UI Variable Text" pitchFamily="2" charset="0"/>
              </a:rPr>
              <a:t>Aspects of Character Developed through Sport</a:t>
            </a:r>
          </a:p>
          <a:p>
            <a:endParaRPr lang="en-US" sz="800" b="1" dirty="0">
              <a:latin typeface="Segoe UI Variable Text" pitchFamily="2" charset="0"/>
            </a:endParaRPr>
          </a:p>
          <a:p>
            <a:r>
              <a:rPr lang="en-US" sz="2250" dirty="0" smtClean="0">
                <a:latin typeface="Segoe UI Variable Text" pitchFamily="2" charset="0"/>
              </a:rPr>
              <a:t>Sport and physical education contribute to the development of: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Discipline and responsibility 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Honesty and integrity 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Empathy and caring 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Leadership </a:t>
            </a:r>
          </a:p>
          <a:p>
            <a:pPr marL="342900" indent="-34290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Teamwork and social skills</a:t>
            </a:r>
            <a:endParaRPr lang="en-US" sz="2250" dirty="0">
              <a:latin typeface="Segoe UI Variable Text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48601" y="3575758"/>
            <a:ext cx="533400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Systematic Literature Reviews (SLR)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Bibliometric and conceptual studies</a:t>
            </a:r>
            <a:endParaRPr lang="en-US" sz="2250" dirty="0">
              <a:latin typeface="Segoe UI Variable Text" pitchFamily="2" charset="0"/>
            </a:endParaRPr>
          </a:p>
        </p:txBody>
      </p:sp>
      <p:sp>
        <p:nvSpPr>
          <p:cNvPr id="14" name="Flowchart: Connector 13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05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87208999-7F58-57CC-8974-C169CC6E36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267700"/>
            <a:ext cx="8880991" cy="2282155"/>
          </a:xfrm>
          <a:prstGeom prst="rect">
            <a:avLst/>
          </a:prstGeom>
        </p:spPr>
      </p:pic>
      <p:sp>
        <p:nvSpPr>
          <p:cNvPr id="9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 txBox="1">
            <a:spLocks/>
          </p:cNvSpPr>
          <p:nvPr/>
        </p:nvSpPr>
        <p:spPr>
          <a:xfrm>
            <a:off x="5316563" y="1271885"/>
            <a:ext cx="84582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smtClean="0"/>
              <a:t>RESULTS AND DISCUSSION</a:t>
            </a:r>
            <a:endParaRPr lang="en-ID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2163" y="3493128"/>
            <a:ext cx="4724400" cy="414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 smtClean="0"/>
              <a:t>The Role of the School Environment and Teachers</a:t>
            </a:r>
          </a:p>
          <a:p>
            <a:endParaRPr lang="en-US" sz="8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2250" dirty="0" smtClean="0"/>
              <a:t>Physical education teachers and coaches act as social agents in character development. </a:t>
            </a:r>
          </a:p>
          <a:p>
            <a:pPr marL="342900" indent="-342900" algn="just">
              <a:buFont typeface="+mj-lt"/>
              <a:buAutoNum type="arabicPeriod"/>
            </a:pPr>
            <a:endParaRPr lang="en-US" sz="800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en-US" sz="2250" dirty="0" smtClean="0"/>
              <a:t>Positive coach athlete and teacher student relationships support the development of: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/>
              <a:t>Life skills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/>
              <a:t>Psychological needs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/>
              <a:t>Character values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600" y="3467100"/>
            <a:ext cx="4419600" cy="3331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 smtClean="0">
                <a:latin typeface="Segoe UI Variable Text" pitchFamily="2" charset="0"/>
              </a:rPr>
              <a:t>Variation in Outcomes Based on Age and Context</a:t>
            </a:r>
          </a:p>
          <a:p>
            <a:pPr algn="ctr"/>
            <a:endParaRPr lang="en-US" sz="800" dirty="0" smtClean="0">
              <a:latin typeface="Segoe UI Variable Text" pitchFamily="2" charset="0"/>
            </a:endParaRPr>
          </a:p>
          <a:p>
            <a:pPr algn="just"/>
            <a:r>
              <a:rPr lang="en-US" sz="2250" dirty="0" smtClean="0">
                <a:latin typeface="Segoe UI Variable Text" pitchFamily="2" charset="0"/>
              </a:rPr>
              <a:t>The impact of character development through sport is influenced by: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Age differences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Cultural context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Program design quality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Coach training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059384" y="3467100"/>
            <a:ext cx="50292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 smtClean="0">
                <a:latin typeface="Segoe UI Variable Text" pitchFamily="2" charset="0"/>
              </a:rPr>
              <a:t>Critical Synthesis and Identification of Research Gaps</a:t>
            </a:r>
          </a:p>
          <a:p>
            <a:pPr algn="ctr"/>
            <a:endParaRPr lang="en-US" sz="800" dirty="0" smtClean="0">
              <a:latin typeface="Segoe UI Variable Text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250" dirty="0" smtClean="0">
                <a:latin typeface="Segoe UI Variable Text" pitchFamily="2" charset="0"/>
              </a:rPr>
              <a:t>The quality of interaction and program design has a greater influence than sport participation alone.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50" dirty="0" smtClean="0">
                <a:latin typeface="Segoe UI Variable Text" pitchFamily="2" charset="0"/>
              </a:rPr>
              <a:t>Research gaps include: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Limited longitudinal studies.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Lack of validated PYD and life skills instruments for school students.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Limited PJOK research in Indonesia.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2250" dirty="0" smtClean="0">
                <a:latin typeface="Segoe UI Variable Text" pitchFamily="2" charset="0"/>
              </a:rPr>
              <a:t>Technology integration in character-based physical education requires further development.</a:t>
            </a:r>
            <a:endParaRPr lang="en-US" sz="2250" dirty="0">
              <a:latin typeface="Segoe UI Variable Text" pitchFamily="2" charset="0"/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06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8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BDEB6AFA-8584-A365-6F0C-B13EB50A8C3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3390" y="8496300"/>
            <a:ext cx="8880991" cy="2282155"/>
          </a:xfrm>
          <a:prstGeom prst="rect">
            <a:avLst/>
          </a:prstGeom>
        </p:spPr>
      </p:pic>
      <p:sp>
        <p:nvSpPr>
          <p:cNvPr id="8" name="Judul 1">
            <a:extLst>
              <a:ext uri="{FF2B5EF4-FFF2-40B4-BE49-F238E27FC236}">
                <a16:creationId xmlns:a16="http://schemas.microsoft.com/office/drawing/2014/main" id="{B3CE9F44-004E-35B6-A1A9-C0A374F0D7A5}"/>
              </a:ext>
            </a:extLst>
          </p:cNvPr>
          <p:cNvSpPr txBox="1">
            <a:spLocks/>
          </p:cNvSpPr>
          <p:nvPr/>
        </p:nvSpPr>
        <p:spPr>
          <a:xfrm>
            <a:off x="5105400" y="1562100"/>
            <a:ext cx="84582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/>
              <a:t>CONCLUSION</a:t>
            </a:r>
            <a:endParaRPr lang="en-ID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33501" y="3543300"/>
            <a:ext cx="122682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500"/>
              </a:spcBef>
              <a:buFont typeface="+mj-lt"/>
              <a:buAutoNum type="arabicPeriod"/>
            </a:pPr>
            <a:r>
              <a:rPr lang="en-US" sz="2250" dirty="0" smtClean="0"/>
              <a:t>Sport psychology contributes to student character development through the Positive Youth Development (PYD) framework.</a:t>
            </a:r>
          </a:p>
          <a:p>
            <a:pPr marL="342900" indent="-342900" algn="just">
              <a:spcBef>
                <a:spcPts val="1500"/>
              </a:spcBef>
              <a:buFont typeface="+mj-lt"/>
              <a:buAutoNum type="arabicPeriod"/>
            </a:pPr>
            <a:r>
              <a:rPr lang="en-US" sz="2250" dirty="0" smtClean="0"/>
              <a:t>The 5C model highlights character and connection as the key factors in positive youth development.</a:t>
            </a:r>
          </a:p>
          <a:p>
            <a:pPr marL="342900" indent="-342900" algn="just">
              <a:spcBef>
                <a:spcPts val="1500"/>
              </a:spcBef>
              <a:buFont typeface="+mj-lt"/>
              <a:buAutoNum type="arabicPeriod"/>
            </a:pPr>
            <a:r>
              <a:rPr lang="en-US" sz="2250" dirty="0" smtClean="0"/>
              <a:t>Sport and physical education foster discipline, responsibility, honesty, empathy, teamwork, and leadership.</a:t>
            </a:r>
          </a:p>
          <a:p>
            <a:pPr marL="342900" indent="-342900" algn="just">
              <a:spcBef>
                <a:spcPts val="1500"/>
              </a:spcBef>
              <a:buFont typeface="+mj-lt"/>
              <a:buAutoNum type="arabicPeriod"/>
            </a:pPr>
            <a:r>
              <a:rPr lang="en-US" sz="2250" dirty="0" smtClean="0"/>
              <a:t>Effective character development depends on program quality and teacher/coach support, not merely sport participation.</a:t>
            </a:r>
          </a:p>
          <a:p>
            <a:pPr marL="342900" indent="-342900" algn="just">
              <a:spcBef>
                <a:spcPts val="1500"/>
              </a:spcBef>
              <a:buFont typeface="+mj-lt"/>
              <a:buAutoNum type="arabicPeriod"/>
            </a:pPr>
            <a:r>
              <a:rPr lang="en-US" sz="2250" dirty="0" smtClean="0"/>
              <a:t>Future research should focus on longitudinal studies, validated PYD instruments, PYD-based interventions, and technology integration in physical education.</a:t>
            </a:r>
            <a:endParaRPr lang="en-US" sz="2250" dirty="0"/>
          </a:p>
        </p:txBody>
      </p:sp>
      <p:sp>
        <p:nvSpPr>
          <p:cNvPr id="10" name="Flowchart: Connector 9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07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77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7">
            <a:extLst>
              <a:ext uri="{FF2B5EF4-FFF2-40B4-BE49-F238E27FC236}">
                <a16:creationId xmlns:a16="http://schemas.microsoft.com/office/drawing/2014/main" id="{822B8EA6-DD96-3B9D-C515-2620D4FF67B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6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3390" y="8496300"/>
            <a:ext cx="8880991" cy="22821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76600" y="2628900"/>
            <a:ext cx="12192000" cy="5388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Segoe UI Variable Text" pitchFamily="2" charset="0"/>
              </a:rPr>
              <a:t>References</a:t>
            </a:r>
          </a:p>
          <a:p>
            <a:endParaRPr lang="en-US" sz="1500" b="1" dirty="0" smtClean="0">
              <a:latin typeface="Segoe UI Variable Text" pitchFamily="2" charset="0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250" dirty="0" smtClean="0"/>
              <a:t>Jones, M. I., Dunn, J. G. H., Holt, N. L., Sullivan, P. J., &amp; Bloom, G. A. (2011). </a:t>
            </a:r>
            <a:r>
              <a:rPr lang="en-US" sz="2250" i="1" dirty="0" smtClean="0"/>
              <a:t>Exploring the 5C model of Positive Youth Development in sport.</a:t>
            </a:r>
            <a:r>
              <a:rPr lang="en-US" sz="2250" dirty="0" smtClean="0"/>
              <a:t>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250" dirty="0" err="1" smtClean="0"/>
              <a:t>Vierimaa</a:t>
            </a:r>
            <a:r>
              <a:rPr lang="en-US" sz="2250" dirty="0" smtClean="0"/>
              <a:t>, M., Erickson, K., </a:t>
            </a:r>
            <a:r>
              <a:rPr lang="en-US" sz="2250" dirty="0" err="1" smtClean="0"/>
              <a:t>Côté</a:t>
            </a:r>
            <a:r>
              <a:rPr lang="en-US" sz="2250" dirty="0" smtClean="0"/>
              <a:t>, J., &amp; Gilbert, W. (2012). </a:t>
            </a:r>
            <a:r>
              <a:rPr lang="en-US" sz="2250" i="1" dirty="0" smtClean="0"/>
              <a:t>Positive Youth Development: A measurement framework for sport.</a:t>
            </a:r>
            <a:r>
              <a:rPr lang="en-US" sz="2250" dirty="0" smtClean="0"/>
              <a:t>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250" dirty="0" smtClean="0"/>
              <a:t>Whitley, M. A., Massey, W. V., </a:t>
            </a:r>
            <a:r>
              <a:rPr lang="en-US" sz="2250" dirty="0" err="1" smtClean="0"/>
              <a:t>Camiré</a:t>
            </a:r>
            <a:r>
              <a:rPr lang="en-US" sz="2250" dirty="0" smtClean="0"/>
              <a:t>, M., </a:t>
            </a:r>
            <a:r>
              <a:rPr lang="en-US" sz="2250" dirty="0" err="1" smtClean="0"/>
              <a:t>Boutet</a:t>
            </a:r>
            <a:r>
              <a:rPr lang="en-US" sz="2250" dirty="0" smtClean="0"/>
              <a:t>, M., &amp; </a:t>
            </a:r>
            <a:r>
              <a:rPr lang="en-US" sz="2250" dirty="0" err="1" smtClean="0"/>
              <a:t>Borbee</a:t>
            </a:r>
            <a:r>
              <a:rPr lang="en-US" sz="2250" dirty="0" smtClean="0"/>
              <a:t>, A. (2019). </a:t>
            </a:r>
            <a:r>
              <a:rPr lang="en-US" sz="2250" i="1" dirty="0" smtClean="0"/>
              <a:t>Sport-based youth development: A systematic review.</a:t>
            </a:r>
            <a:r>
              <a:rPr lang="en-US" sz="2250" dirty="0" smtClean="0"/>
              <a:t>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250" dirty="0" smtClean="0"/>
              <a:t>Lerner, R. M., et al. (2005). </a:t>
            </a:r>
            <a:r>
              <a:rPr lang="en-US" sz="2250" i="1" dirty="0" smtClean="0"/>
              <a:t>Positive Youth Development, Participation in Community Youth Development Programs, and Community Contributions of Fifth-Grade Adolescents.</a:t>
            </a:r>
            <a:r>
              <a:rPr lang="en-US" sz="2250" dirty="0" smtClean="0"/>
              <a:t> </a:t>
            </a:r>
            <a:r>
              <a:rPr lang="en-US" sz="2250" i="1" dirty="0" smtClean="0"/>
              <a:t>(Foundational 5C model)</a:t>
            </a:r>
            <a:r>
              <a:rPr lang="en-US" sz="2250" dirty="0" smtClean="0"/>
              <a:t>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250" dirty="0" err="1" smtClean="0"/>
              <a:t>Caracuel-Cáliz</a:t>
            </a:r>
            <a:r>
              <a:rPr lang="en-US" sz="2250" dirty="0" smtClean="0"/>
              <a:t>, M., </a:t>
            </a:r>
            <a:r>
              <a:rPr lang="en-US" sz="2250" dirty="0" err="1" smtClean="0"/>
              <a:t>Ubago</a:t>
            </a:r>
            <a:r>
              <a:rPr lang="en-US" sz="2250" dirty="0" smtClean="0"/>
              <a:t>-Jiménez, J. L., Alonso-Vargas, M., &amp; </a:t>
            </a:r>
            <a:r>
              <a:rPr lang="en-US" sz="2250" dirty="0" err="1" smtClean="0"/>
              <a:t>Melguizo</a:t>
            </a:r>
            <a:r>
              <a:rPr lang="en-US" sz="2250" dirty="0" smtClean="0"/>
              <a:t>-Ibáñez, E. (2025). </a:t>
            </a:r>
            <a:r>
              <a:rPr lang="en-US" sz="2250" i="1" dirty="0" smtClean="0"/>
              <a:t>Active methodologies based on physical activity and holistic student development.</a:t>
            </a:r>
            <a:endParaRPr lang="en-US" sz="2250" dirty="0"/>
          </a:p>
        </p:txBody>
      </p:sp>
      <p:sp>
        <p:nvSpPr>
          <p:cNvPr id="8" name="Flowchart: Connector 7"/>
          <p:cNvSpPr/>
          <p:nvPr/>
        </p:nvSpPr>
        <p:spPr>
          <a:xfrm>
            <a:off x="323595" y="9231606"/>
            <a:ext cx="594406" cy="600709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281;p36"/>
          <p:cNvSpPr txBox="1">
            <a:spLocks/>
          </p:cNvSpPr>
          <p:nvPr/>
        </p:nvSpPr>
        <p:spPr>
          <a:xfrm>
            <a:off x="243047" y="9415144"/>
            <a:ext cx="755502" cy="23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M Sans"/>
              <a:buNone/>
              <a:defRPr sz="26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 algn="ctr"/>
            <a:r>
              <a:rPr lang="en" sz="2200" b="0" dirty="0" smtClean="0">
                <a:solidFill>
                  <a:schemeClr val="bg1"/>
                </a:solidFill>
              </a:rPr>
              <a:t>08</a:t>
            </a:r>
            <a:endParaRPr lang="en" sz="2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29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994791" y="3975908"/>
            <a:ext cx="7772399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8800" b="1" dirty="0" smtClean="0">
                <a:solidFill>
                  <a:schemeClr val="tx2"/>
                </a:solidFill>
                <a:latin typeface="Segoe UI Variable Text" pitchFamily="2" charset="0"/>
              </a:rPr>
              <a:t>THANK YOU</a:t>
            </a:r>
            <a:endParaRPr sz="6000" b="1" dirty="0">
              <a:solidFill>
                <a:schemeClr val="tx2"/>
              </a:solidFill>
              <a:latin typeface="Segoe UI Variable Text" pitchFamily="2" charset="0"/>
              <a:cs typeface="Trebuchet MS"/>
            </a:endParaRPr>
          </a:p>
        </p:txBody>
      </p:sp>
      <p:pic>
        <p:nvPicPr>
          <p:cNvPr id="12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15236"/>
            <a:ext cx="8880991" cy="228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933</Words>
  <Application>Microsoft Office PowerPoint</Application>
  <PresentationFormat>Custom</PresentationFormat>
  <Paragraphs>117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DM Sans</vt:lpstr>
      <vt:lpstr>Poppins</vt:lpstr>
      <vt:lpstr>Segoe UI Variable Text</vt:lpstr>
      <vt:lpstr>Tahoma</vt:lpstr>
      <vt:lpstr>Times New Roman</vt:lpstr>
      <vt:lpstr>Trebuchet MS</vt:lpstr>
      <vt:lpstr>Office Theme</vt:lpstr>
      <vt:lpstr>PowerPoint Presentation</vt:lpstr>
      <vt:lpstr>PowerPoint Presentation</vt:lpstr>
      <vt:lpstr>RESEARCH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USER</cp:lastModifiedBy>
  <cp:revision>27</cp:revision>
  <dcterms:created xsi:type="dcterms:W3CDTF">2026-07-20T14:06:20Z</dcterms:created>
  <dcterms:modified xsi:type="dcterms:W3CDTF">2026-07-21T16:25:29Z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2026-07-20T00:00:00Z</vt:filetime>
  </property>
  <property fmtid="{D5CDD505-2E9C-101B-9397-08002B2CF9AE}" pid="6" name="Producer">
    <vt:lpwstr>Canva</vt:lpwstr>
  </property>
</Properties>
</file>