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669"/>
  </p:normalViewPr>
  <p:slideViewPr>
    <p:cSldViewPr>
      <p:cViewPr varScale="1">
        <p:scale>
          <a:sx n="60" d="100"/>
          <a:sy n="60" d="100"/>
        </p:scale>
        <p:origin x="216" y="6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rgbClr val="0A2957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40260" y="0"/>
            <a:ext cx="3247739" cy="40768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7694436"/>
            <a:ext cx="4639310" cy="2592705"/>
          </a:xfrm>
          <a:custGeom>
            <a:avLst/>
            <a:gdLst/>
            <a:ahLst/>
            <a:cxnLst/>
            <a:rect l="l" t="t" r="r" b="b"/>
            <a:pathLst>
              <a:path w="4639310" h="2592704">
                <a:moveTo>
                  <a:pt x="0" y="0"/>
                </a:moveTo>
                <a:lnTo>
                  <a:pt x="4639001" y="0"/>
                </a:lnTo>
                <a:lnTo>
                  <a:pt x="4639001" y="2592563"/>
                </a:lnTo>
                <a:lnTo>
                  <a:pt x="0" y="2592563"/>
                </a:lnTo>
                <a:lnTo>
                  <a:pt x="0" y="0"/>
                </a:lnTo>
                <a:close/>
              </a:path>
            </a:pathLst>
          </a:custGeom>
          <a:solidFill>
            <a:srgbClr val="0C3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927428" y="9764770"/>
            <a:ext cx="10360660" cy="522605"/>
          </a:xfrm>
          <a:custGeom>
            <a:avLst/>
            <a:gdLst/>
            <a:ahLst/>
            <a:cxnLst/>
            <a:rect l="l" t="t" r="r" b="b"/>
            <a:pathLst>
              <a:path w="10360660" h="522604">
                <a:moveTo>
                  <a:pt x="0" y="522229"/>
                </a:moveTo>
                <a:lnTo>
                  <a:pt x="0" y="0"/>
                </a:lnTo>
                <a:lnTo>
                  <a:pt x="10360571" y="0"/>
                </a:lnTo>
                <a:lnTo>
                  <a:pt x="10360571" y="522229"/>
                </a:lnTo>
                <a:lnTo>
                  <a:pt x="0" y="522229"/>
                </a:lnTo>
                <a:close/>
              </a:path>
            </a:pathLst>
          </a:custGeom>
          <a:solidFill>
            <a:srgbClr val="0A2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26449" y="7693474"/>
            <a:ext cx="6224978" cy="259352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4340" y="559593"/>
            <a:ext cx="1924049" cy="56081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54170" y="594836"/>
            <a:ext cx="880377" cy="46953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32143" y="469830"/>
            <a:ext cx="738516" cy="71951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497053" y="3259388"/>
            <a:ext cx="1790946" cy="6745509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33891" y="529285"/>
            <a:ext cx="725804" cy="62116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840181"/>
            <a:ext cx="1736064" cy="6745527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26663" y="416880"/>
            <a:ext cx="809910" cy="36852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0A2957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0A2957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0A2957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040260" y="0"/>
            <a:ext cx="3247739" cy="40768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7694436"/>
            <a:ext cx="4639310" cy="2592705"/>
          </a:xfrm>
          <a:custGeom>
            <a:avLst/>
            <a:gdLst/>
            <a:ahLst/>
            <a:cxnLst/>
            <a:rect l="l" t="t" r="r" b="b"/>
            <a:pathLst>
              <a:path w="4639310" h="2592704">
                <a:moveTo>
                  <a:pt x="0" y="0"/>
                </a:moveTo>
                <a:lnTo>
                  <a:pt x="4639001" y="0"/>
                </a:lnTo>
                <a:lnTo>
                  <a:pt x="4639001" y="2592563"/>
                </a:lnTo>
                <a:lnTo>
                  <a:pt x="0" y="2592563"/>
                </a:lnTo>
                <a:lnTo>
                  <a:pt x="0" y="0"/>
                </a:lnTo>
                <a:close/>
              </a:path>
            </a:pathLst>
          </a:custGeom>
          <a:solidFill>
            <a:srgbClr val="0C3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1040" y="-181706"/>
            <a:ext cx="10003821" cy="17170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rgbClr val="0A2957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91040" y="1684826"/>
            <a:ext cx="12626975" cy="69043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6.png"/><Relationship Id="rId10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12" Type="http://schemas.openxmlformats.org/officeDocument/2006/relationships/image" Target="../media/image25.png"/><Relationship Id="rId2" Type="http://schemas.openxmlformats.org/officeDocument/2006/relationships/image" Target="../media/image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24.png"/><Relationship Id="rId5" Type="http://schemas.openxmlformats.org/officeDocument/2006/relationships/image" Target="../media/image3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39.png"/><Relationship Id="rId5" Type="http://schemas.openxmlformats.org/officeDocument/2006/relationships/image" Target="../media/image5.png"/><Relationship Id="rId10" Type="http://schemas.openxmlformats.org/officeDocument/2006/relationships/image" Target="../media/image38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7261859" cy="5143500"/>
            <a:chOff x="0" y="0"/>
            <a:chExt cx="7261859" cy="51435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261478" cy="32966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21614" cy="514345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09409" y="373608"/>
              <a:ext cx="5600065" cy="933450"/>
            </a:xfrm>
            <a:custGeom>
              <a:avLst/>
              <a:gdLst/>
              <a:ahLst/>
              <a:cxnLst/>
              <a:rect l="l" t="t" r="r" b="b"/>
              <a:pathLst>
                <a:path w="5600065" h="933450">
                  <a:moveTo>
                    <a:pt x="5475729" y="933450"/>
                  </a:moveTo>
                  <a:lnTo>
                    <a:pt x="124076" y="933450"/>
                  </a:lnTo>
                  <a:lnTo>
                    <a:pt x="75765" y="923698"/>
                  </a:lnTo>
                  <a:lnTo>
                    <a:pt x="36327" y="897101"/>
                  </a:lnTo>
                  <a:lnTo>
                    <a:pt x="9745" y="857640"/>
                  </a:lnTo>
                  <a:lnTo>
                    <a:pt x="0" y="809301"/>
                  </a:lnTo>
                  <a:lnTo>
                    <a:pt x="0" y="124148"/>
                  </a:lnTo>
                  <a:lnTo>
                    <a:pt x="9745" y="75809"/>
                  </a:lnTo>
                  <a:lnTo>
                    <a:pt x="36327" y="36349"/>
                  </a:lnTo>
                  <a:lnTo>
                    <a:pt x="75765" y="9751"/>
                  </a:lnTo>
                  <a:lnTo>
                    <a:pt x="124076" y="0"/>
                  </a:lnTo>
                  <a:lnTo>
                    <a:pt x="5475729" y="0"/>
                  </a:lnTo>
                  <a:lnTo>
                    <a:pt x="5524000" y="9751"/>
                  </a:lnTo>
                  <a:lnTo>
                    <a:pt x="5563442" y="36349"/>
                  </a:lnTo>
                  <a:lnTo>
                    <a:pt x="5590047" y="75809"/>
                  </a:lnTo>
                  <a:lnTo>
                    <a:pt x="5599806" y="124148"/>
                  </a:lnTo>
                  <a:lnTo>
                    <a:pt x="5599806" y="809301"/>
                  </a:lnTo>
                  <a:lnTo>
                    <a:pt x="5590060" y="857600"/>
                  </a:lnTo>
                  <a:lnTo>
                    <a:pt x="5563478" y="897065"/>
                  </a:lnTo>
                  <a:lnTo>
                    <a:pt x="5524040" y="923685"/>
                  </a:lnTo>
                  <a:lnTo>
                    <a:pt x="5475729" y="9334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340" y="559593"/>
              <a:ext cx="1924049" cy="5608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54170" y="594836"/>
              <a:ext cx="880377" cy="4695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32143" y="469830"/>
              <a:ext cx="738516" cy="7195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33891" y="529285"/>
              <a:ext cx="725804" cy="62116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26663" y="416880"/>
              <a:ext cx="809910" cy="36852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322697" y="759235"/>
            <a:ext cx="78232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30" dirty="0">
                <a:solidFill>
                  <a:srgbClr val="33820D"/>
                </a:solidFill>
                <a:latin typeface="Cambria"/>
                <a:cs typeface="Cambria"/>
              </a:rPr>
              <a:t>P</a:t>
            </a:r>
            <a:r>
              <a:rPr sz="2350" b="1" spc="-35" dirty="0">
                <a:solidFill>
                  <a:srgbClr val="33820D"/>
                </a:solidFill>
                <a:latin typeface="Cambria"/>
                <a:cs typeface="Cambria"/>
              </a:rPr>
              <a:t>E</a:t>
            </a:r>
            <a:r>
              <a:rPr sz="2350" b="1" spc="-25" dirty="0">
                <a:solidFill>
                  <a:srgbClr val="33820D"/>
                </a:solidFill>
                <a:latin typeface="Cambria"/>
                <a:cs typeface="Cambria"/>
              </a:rPr>
              <a:t>H</a:t>
            </a:r>
            <a:r>
              <a:rPr sz="2350" b="1" spc="-1425" dirty="0">
                <a:solidFill>
                  <a:srgbClr val="33820D"/>
                </a:solidFill>
                <a:latin typeface="Cambria"/>
                <a:cs typeface="Cambria"/>
              </a:rPr>
              <a:t>R</a:t>
            </a:r>
            <a:endParaRPr sz="235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30575" y="769178"/>
            <a:ext cx="781685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UNIVERSITAS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PENDIDIKAN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Cambria"/>
                <a:cs typeface="Cambria"/>
              </a:rPr>
              <a:t>INDONESIA</a:t>
            </a:r>
            <a:endParaRPr sz="30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14136" y="1068730"/>
            <a:ext cx="75438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dirty="0">
                <a:solidFill>
                  <a:srgbClr val="008037"/>
                </a:solidFill>
                <a:latin typeface="Cambria"/>
                <a:cs typeface="Cambria"/>
              </a:rPr>
              <a:t>STUDY</a:t>
            </a:r>
            <a:r>
              <a:rPr sz="700" b="1" spc="-15" dirty="0">
                <a:solidFill>
                  <a:srgbClr val="008037"/>
                </a:solidFill>
                <a:latin typeface="Cambria"/>
                <a:cs typeface="Cambri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ambria"/>
                <a:cs typeface="Cambria"/>
              </a:rPr>
              <a:t>PROGRAM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66647" y="1152093"/>
            <a:ext cx="7486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dirty="0">
                <a:latin typeface="Cambria"/>
                <a:cs typeface="Cambria"/>
              </a:rPr>
              <a:t>Faculty</a:t>
            </a:r>
            <a:r>
              <a:rPr sz="350" spc="10" dirty="0">
                <a:latin typeface="Cambria"/>
                <a:cs typeface="Cambria"/>
              </a:rPr>
              <a:t> </a:t>
            </a:r>
            <a:r>
              <a:rPr sz="350" dirty="0">
                <a:latin typeface="Cambria"/>
                <a:cs typeface="Cambria"/>
              </a:rPr>
              <a:t>of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Sport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Education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and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Health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56063" y="1035135"/>
            <a:ext cx="3575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Physical</a:t>
            </a:r>
            <a:r>
              <a:rPr sz="350" b="1" i="1" spc="-1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Educati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88110" y="1035135"/>
            <a:ext cx="5607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on, Health,</a:t>
            </a:r>
            <a:r>
              <a:rPr sz="350" b="1" i="1" spc="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and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Recreation</a:t>
            </a:r>
            <a:endParaRPr sz="350">
              <a:latin typeface="Cambria"/>
              <a:cs typeface="Cambri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290100" y="0"/>
            <a:ext cx="2997898" cy="1028697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131957" y="3641356"/>
            <a:ext cx="11494770" cy="24866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6450"/>
              </a:lnSpc>
              <a:spcBef>
                <a:spcPts val="229"/>
              </a:spcBef>
            </a:pPr>
            <a:r>
              <a:rPr sz="5400" b="1" dirty="0">
                <a:latin typeface="Cambria"/>
                <a:cs typeface="Cambria"/>
              </a:rPr>
              <a:t>The</a:t>
            </a:r>
            <a:r>
              <a:rPr sz="5400" b="1" spc="-100" dirty="0">
                <a:latin typeface="Cambria"/>
                <a:cs typeface="Cambria"/>
              </a:rPr>
              <a:t> </a:t>
            </a:r>
            <a:r>
              <a:rPr sz="5400" b="1" dirty="0">
                <a:latin typeface="Cambria"/>
                <a:cs typeface="Cambria"/>
              </a:rPr>
              <a:t>Effect</a:t>
            </a:r>
            <a:r>
              <a:rPr sz="5400" b="1" spc="-100" dirty="0">
                <a:latin typeface="Cambria"/>
                <a:cs typeface="Cambria"/>
              </a:rPr>
              <a:t> </a:t>
            </a:r>
            <a:r>
              <a:rPr sz="5400" b="1" dirty="0">
                <a:latin typeface="Cambria"/>
                <a:cs typeface="Cambria"/>
              </a:rPr>
              <a:t>of</a:t>
            </a:r>
            <a:r>
              <a:rPr sz="5400" b="1" spc="-100" dirty="0">
                <a:latin typeface="Cambria"/>
                <a:cs typeface="Cambria"/>
              </a:rPr>
              <a:t> </a:t>
            </a:r>
            <a:r>
              <a:rPr sz="5400" b="1" dirty="0">
                <a:latin typeface="Cambria"/>
                <a:cs typeface="Cambria"/>
              </a:rPr>
              <a:t>Intrinsic</a:t>
            </a:r>
            <a:r>
              <a:rPr sz="5400" b="1" spc="-100" dirty="0">
                <a:latin typeface="Cambria"/>
                <a:cs typeface="Cambria"/>
              </a:rPr>
              <a:t> </a:t>
            </a:r>
            <a:r>
              <a:rPr sz="5400" b="1" dirty="0">
                <a:latin typeface="Cambria"/>
                <a:cs typeface="Cambria"/>
              </a:rPr>
              <a:t>and</a:t>
            </a:r>
            <a:r>
              <a:rPr sz="5400" b="1" spc="-100" dirty="0">
                <a:latin typeface="Cambria"/>
                <a:cs typeface="Cambria"/>
              </a:rPr>
              <a:t> </a:t>
            </a:r>
            <a:r>
              <a:rPr sz="5400" b="1" spc="-10" dirty="0">
                <a:latin typeface="Cambria"/>
                <a:cs typeface="Cambria"/>
              </a:rPr>
              <a:t>Extrinsic </a:t>
            </a:r>
            <a:r>
              <a:rPr sz="5400" b="1" dirty="0">
                <a:latin typeface="Cambria"/>
                <a:cs typeface="Cambria"/>
              </a:rPr>
              <a:t>Motivation</a:t>
            </a:r>
            <a:r>
              <a:rPr sz="5400" b="1" spc="-150" dirty="0">
                <a:latin typeface="Cambria"/>
                <a:cs typeface="Cambria"/>
              </a:rPr>
              <a:t> </a:t>
            </a:r>
            <a:r>
              <a:rPr sz="5400" b="1" dirty="0">
                <a:latin typeface="Cambria"/>
                <a:cs typeface="Cambria"/>
              </a:rPr>
              <a:t>on</a:t>
            </a:r>
            <a:r>
              <a:rPr sz="5400" b="1" spc="-145" dirty="0">
                <a:latin typeface="Cambria"/>
                <a:cs typeface="Cambria"/>
              </a:rPr>
              <a:t> </a:t>
            </a:r>
            <a:r>
              <a:rPr sz="5400" b="1" dirty="0">
                <a:latin typeface="Cambria"/>
                <a:cs typeface="Cambria"/>
              </a:rPr>
              <a:t>the</a:t>
            </a:r>
            <a:r>
              <a:rPr sz="5400" b="1" spc="-150" dirty="0">
                <a:latin typeface="Cambria"/>
                <a:cs typeface="Cambria"/>
              </a:rPr>
              <a:t> </a:t>
            </a:r>
            <a:r>
              <a:rPr sz="5400" b="1" dirty="0">
                <a:latin typeface="Cambria"/>
                <a:cs typeface="Cambria"/>
              </a:rPr>
              <a:t>Mental</a:t>
            </a:r>
            <a:r>
              <a:rPr sz="5400" b="1" spc="-145" dirty="0">
                <a:latin typeface="Cambria"/>
                <a:cs typeface="Cambria"/>
              </a:rPr>
              <a:t> </a:t>
            </a:r>
            <a:r>
              <a:rPr sz="5400" b="1" spc="-10" dirty="0">
                <a:latin typeface="Cambria"/>
                <a:cs typeface="Cambria"/>
              </a:rPr>
              <a:t>Toughness </a:t>
            </a:r>
            <a:r>
              <a:rPr sz="5400" b="1" dirty="0">
                <a:latin typeface="Cambria"/>
                <a:cs typeface="Cambria"/>
              </a:rPr>
              <a:t>of</a:t>
            </a:r>
            <a:r>
              <a:rPr sz="5400" b="1" spc="-15" dirty="0">
                <a:latin typeface="Cambria"/>
                <a:cs typeface="Cambria"/>
              </a:rPr>
              <a:t> </a:t>
            </a:r>
            <a:r>
              <a:rPr sz="5400" b="1" dirty="0">
                <a:latin typeface="Cambria"/>
                <a:cs typeface="Cambria"/>
              </a:rPr>
              <a:t>West</a:t>
            </a:r>
            <a:r>
              <a:rPr sz="5400" b="1" spc="-10" dirty="0">
                <a:latin typeface="Cambria"/>
                <a:cs typeface="Cambria"/>
              </a:rPr>
              <a:t> </a:t>
            </a:r>
            <a:r>
              <a:rPr sz="5400" b="1" dirty="0">
                <a:latin typeface="Cambria"/>
                <a:cs typeface="Cambria"/>
              </a:rPr>
              <a:t>Java</a:t>
            </a:r>
            <a:r>
              <a:rPr sz="5400" b="1" spc="-15" dirty="0">
                <a:latin typeface="Cambria"/>
                <a:cs typeface="Cambria"/>
              </a:rPr>
              <a:t> </a:t>
            </a:r>
            <a:r>
              <a:rPr sz="5400" b="1" dirty="0">
                <a:latin typeface="Cambria"/>
                <a:cs typeface="Cambria"/>
              </a:rPr>
              <a:t>PPLP</a:t>
            </a:r>
            <a:r>
              <a:rPr sz="5400" b="1" spc="-10" dirty="0">
                <a:latin typeface="Cambria"/>
                <a:cs typeface="Cambria"/>
              </a:rPr>
              <a:t> Gymnasts</a:t>
            </a:r>
            <a:endParaRPr sz="5400" dirty="0">
              <a:latin typeface="Cambria"/>
              <a:cs typeface="Cambri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0" y="4811815"/>
            <a:ext cx="9206865" cy="5475605"/>
            <a:chOff x="0" y="4811815"/>
            <a:chExt cx="9206865" cy="5475605"/>
          </a:xfrm>
        </p:grpSpPr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4811815"/>
              <a:ext cx="9206775" cy="547518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84897" y="7925209"/>
              <a:ext cx="5764339" cy="2361790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663112" y="8348494"/>
            <a:ext cx="6983095" cy="1908175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 marR="3277235">
              <a:lnSpc>
                <a:spcPct val="78000"/>
              </a:lnSpc>
              <a:spcBef>
                <a:spcPts val="975"/>
              </a:spcBef>
            </a:pPr>
            <a:r>
              <a:rPr sz="3350" b="1" dirty="0">
                <a:solidFill>
                  <a:srgbClr val="FFFFFF"/>
                </a:solidFill>
                <a:latin typeface="Cambria"/>
                <a:cs typeface="Cambria"/>
              </a:rPr>
              <a:t>Maranata</a:t>
            </a:r>
            <a:r>
              <a:rPr sz="3350" b="1" spc="-1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Cambria"/>
                <a:cs typeface="Cambria"/>
              </a:rPr>
              <a:t>Tarigan </a:t>
            </a:r>
            <a:r>
              <a:rPr sz="3350" b="1" dirty="0">
                <a:solidFill>
                  <a:srgbClr val="FFFFFF"/>
                </a:solidFill>
                <a:latin typeface="Cambria"/>
                <a:cs typeface="Cambria"/>
              </a:rPr>
              <a:t>Helmy</a:t>
            </a:r>
            <a:r>
              <a:rPr sz="3350" b="1" spc="-10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Cambria"/>
                <a:cs typeface="Cambria"/>
              </a:rPr>
              <a:t>Firmansyah </a:t>
            </a:r>
            <a:r>
              <a:rPr sz="3350" b="1" dirty="0">
                <a:solidFill>
                  <a:srgbClr val="FFFFFF"/>
                </a:solidFill>
                <a:latin typeface="Cambria"/>
                <a:cs typeface="Cambria"/>
              </a:rPr>
              <a:t>Tri</a:t>
            </a:r>
            <a:r>
              <a:rPr sz="3350" b="1" spc="-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Cambria"/>
                <a:cs typeface="Cambria"/>
              </a:rPr>
              <a:t>Martini</a:t>
            </a:r>
            <a:endParaRPr sz="3350">
              <a:latin typeface="Cambria"/>
              <a:cs typeface="Cambria"/>
            </a:endParaRPr>
          </a:p>
          <a:p>
            <a:pPr marL="365125">
              <a:lnSpc>
                <a:spcPct val="100000"/>
              </a:lnSpc>
              <a:spcBef>
                <a:spcPts val="520"/>
              </a:spcBef>
            </a:pPr>
            <a:r>
              <a:rPr sz="3350" b="1" dirty="0">
                <a:solidFill>
                  <a:srgbClr val="FFFFFF"/>
                </a:solidFill>
                <a:latin typeface="Cambria"/>
                <a:cs typeface="Cambria"/>
              </a:rPr>
              <a:t>Universitas</a:t>
            </a:r>
            <a:r>
              <a:rPr sz="3350" b="1" spc="-18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3350" b="1" dirty="0">
                <a:solidFill>
                  <a:srgbClr val="FFFFFF"/>
                </a:solidFill>
                <a:latin typeface="Cambria"/>
                <a:cs typeface="Cambria"/>
              </a:rPr>
              <a:t>Pendidikan</a:t>
            </a:r>
            <a:r>
              <a:rPr sz="3350" b="1" spc="-17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Cambria"/>
                <a:cs typeface="Cambria"/>
              </a:rPr>
              <a:t>Indonesia</a:t>
            </a:r>
            <a:endParaRPr sz="33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16880"/>
            <a:ext cx="18288000" cy="9870440"/>
            <a:chOff x="0" y="416880"/>
            <a:chExt cx="18288000" cy="9870440"/>
          </a:xfrm>
        </p:grpSpPr>
        <p:sp>
          <p:nvSpPr>
            <p:cNvPr id="3" name="object 3"/>
            <p:cNvSpPr/>
            <p:nvPr/>
          </p:nvSpPr>
          <p:spPr>
            <a:xfrm>
              <a:off x="7927428" y="9764770"/>
              <a:ext cx="10360660" cy="522605"/>
            </a:xfrm>
            <a:custGeom>
              <a:avLst/>
              <a:gdLst/>
              <a:ahLst/>
              <a:cxnLst/>
              <a:rect l="l" t="t" r="r" b="b"/>
              <a:pathLst>
                <a:path w="10360660" h="522604">
                  <a:moveTo>
                    <a:pt x="0" y="522229"/>
                  </a:moveTo>
                  <a:lnTo>
                    <a:pt x="0" y="0"/>
                  </a:lnTo>
                  <a:lnTo>
                    <a:pt x="10360571" y="0"/>
                  </a:lnTo>
                  <a:lnTo>
                    <a:pt x="10360571" y="522229"/>
                  </a:lnTo>
                  <a:lnTo>
                    <a:pt x="0" y="522229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8747" y="7704876"/>
              <a:ext cx="6224978" cy="25821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0" y="559593"/>
              <a:ext cx="1924049" cy="5608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4170" y="594836"/>
              <a:ext cx="880377" cy="469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97053" y="3259388"/>
              <a:ext cx="1790946" cy="674550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732053"/>
              <a:ext cx="2699423" cy="674552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6663" y="416880"/>
              <a:ext cx="809910" cy="368522"/>
            </a:xfrm>
            <a:prstGeom prst="rect">
              <a:avLst/>
            </a:prstGeom>
          </p:spPr>
        </p:pic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9797" rIns="0" bIns="0" rtlCol="0">
            <a:spAutoFit/>
          </a:bodyPr>
          <a:lstStyle/>
          <a:p>
            <a:pPr marL="2166620">
              <a:lnSpc>
                <a:spcPct val="100000"/>
              </a:lnSpc>
              <a:spcBef>
                <a:spcPts val="95"/>
              </a:spcBef>
            </a:pPr>
            <a:r>
              <a:rPr sz="7900" spc="-10" dirty="0"/>
              <a:t>Introduction</a:t>
            </a:r>
            <a:endParaRPr sz="7900"/>
          </a:p>
        </p:txBody>
      </p: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32143" y="469830"/>
            <a:ext cx="738516" cy="71951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33891" y="529285"/>
            <a:ext cx="725804" cy="62116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565869" y="3218179"/>
            <a:ext cx="6320155" cy="3453129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61594" marR="27940">
              <a:lnSpc>
                <a:spcPts val="2100"/>
              </a:lnSpc>
              <a:spcBef>
                <a:spcPts val="219"/>
              </a:spcBef>
            </a:pPr>
            <a:r>
              <a:rPr sz="1800" dirty="0">
                <a:latin typeface="Cambria"/>
                <a:cs typeface="Cambria"/>
              </a:rPr>
              <a:t>Artistic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gymnastics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is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high-precision,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i="1" dirty="0">
                <a:latin typeface="Cambria"/>
                <a:cs typeface="Cambria"/>
              </a:rPr>
              <a:t>closed-skill</a:t>
            </a:r>
            <a:r>
              <a:rPr sz="1800" i="1" spc="-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discipline </a:t>
            </a:r>
            <a:r>
              <a:rPr sz="1800" dirty="0">
                <a:latin typeface="Cambria"/>
                <a:cs typeface="Cambria"/>
              </a:rPr>
              <a:t>requiring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extreme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biomotor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capacities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and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motor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control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under </a:t>
            </a:r>
            <a:r>
              <a:rPr sz="1800" dirty="0">
                <a:latin typeface="Cambria"/>
                <a:cs typeface="Cambria"/>
              </a:rPr>
              <a:t>gravitational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constraints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(Bompa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&amp;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Buzzichelli,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2019;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Sands, 2000).</a:t>
            </a:r>
            <a:endParaRPr sz="1800">
              <a:latin typeface="Cambria"/>
              <a:cs typeface="Cambria"/>
            </a:endParaRPr>
          </a:p>
          <a:p>
            <a:pPr marL="12700" marR="5080">
              <a:lnSpc>
                <a:spcPts val="2100"/>
              </a:lnSpc>
              <a:spcBef>
                <a:spcPts val="1950"/>
              </a:spcBef>
            </a:pPr>
            <a:r>
              <a:rPr sz="1800" dirty="0">
                <a:latin typeface="Cambria"/>
                <a:cs typeface="Cambria"/>
              </a:rPr>
              <a:t>Unlike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team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sports,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minor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execution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errors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carry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high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risks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25" dirty="0">
                <a:latin typeface="Cambria"/>
                <a:cs typeface="Cambria"/>
              </a:rPr>
              <a:t>of </a:t>
            </a:r>
            <a:r>
              <a:rPr sz="1800" dirty="0">
                <a:latin typeface="Cambria"/>
                <a:cs typeface="Cambria"/>
              </a:rPr>
              <a:t>severe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physical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injury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and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substantial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score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deductions,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making </a:t>
            </a:r>
            <a:r>
              <a:rPr sz="1800" dirty="0">
                <a:latin typeface="Cambria"/>
                <a:cs typeface="Cambria"/>
              </a:rPr>
              <a:t>psychological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resilience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paramount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for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performance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consistency </a:t>
            </a:r>
            <a:r>
              <a:rPr sz="1800" dirty="0">
                <a:latin typeface="Cambria"/>
                <a:cs typeface="Cambria"/>
              </a:rPr>
              <a:t>(Clough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&amp;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Strycharczyk,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2019).</a:t>
            </a:r>
            <a:endParaRPr sz="1800">
              <a:latin typeface="Cambria"/>
              <a:cs typeface="Cambria"/>
            </a:endParaRPr>
          </a:p>
          <a:p>
            <a:pPr marL="61594" marR="64135" algn="just">
              <a:lnSpc>
                <a:spcPts val="2100"/>
              </a:lnSpc>
              <a:spcBef>
                <a:spcPts val="1875"/>
              </a:spcBef>
            </a:pPr>
            <a:r>
              <a:rPr sz="1800" dirty="0">
                <a:latin typeface="Cambria"/>
                <a:cs typeface="Cambria"/>
              </a:rPr>
              <a:t>In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Indonesia,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elite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youth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gymnastics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development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is</a:t>
            </a:r>
            <a:r>
              <a:rPr sz="1800" spc="-10" dirty="0">
                <a:latin typeface="Cambria"/>
                <a:cs typeface="Cambria"/>
              </a:rPr>
              <a:t> centralized </a:t>
            </a:r>
            <a:r>
              <a:rPr sz="1800" dirty="0">
                <a:latin typeface="Cambria"/>
                <a:cs typeface="Cambria"/>
              </a:rPr>
              <a:t>in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PPLP,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aligned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with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the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National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Sports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Grand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Design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(DBON) </a:t>
            </a:r>
            <a:r>
              <a:rPr sz="1800" dirty="0">
                <a:latin typeface="Cambria"/>
                <a:cs typeface="Cambria"/>
              </a:rPr>
              <a:t>and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Law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No.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11/2022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(Balyi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et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al.,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2013).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403848" y="4257190"/>
            <a:ext cx="6264910" cy="44830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400" dirty="0">
                <a:latin typeface="Cambria"/>
                <a:cs typeface="Cambria"/>
              </a:rPr>
              <a:t>Empirical</a:t>
            </a:r>
            <a:r>
              <a:rPr sz="1400" spc="-4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research</a:t>
            </a:r>
            <a:r>
              <a:rPr sz="1400" spc="-4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mapping</a:t>
            </a:r>
            <a:r>
              <a:rPr sz="1400" spc="-4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motivational</a:t>
            </a:r>
            <a:r>
              <a:rPr sz="1400" spc="-4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dynamics</a:t>
            </a:r>
            <a:r>
              <a:rPr sz="1400" spc="-4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(Intrinsic</a:t>
            </a:r>
            <a:r>
              <a:rPr sz="1400" spc="-4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vs.</a:t>
            </a:r>
            <a:r>
              <a:rPr sz="1400" spc="-4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Extrinsic)</a:t>
            </a:r>
            <a:r>
              <a:rPr sz="1400" spc="-4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among </a:t>
            </a:r>
            <a:r>
              <a:rPr sz="1400" dirty="0">
                <a:latin typeface="Cambria"/>
                <a:cs typeface="Cambria"/>
              </a:rPr>
              <a:t>elite</a:t>
            </a:r>
            <a:r>
              <a:rPr sz="1400" spc="-5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student-</a:t>
            </a:r>
            <a:r>
              <a:rPr sz="1400" dirty="0">
                <a:latin typeface="Cambria"/>
                <a:cs typeface="Cambria"/>
              </a:rPr>
              <a:t>gymnasts</a:t>
            </a:r>
            <a:r>
              <a:rPr sz="1400" spc="-5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in</a:t>
            </a:r>
            <a:r>
              <a:rPr sz="1400" spc="-5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developing</a:t>
            </a:r>
            <a:r>
              <a:rPr sz="1400" spc="-5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training</a:t>
            </a:r>
            <a:r>
              <a:rPr sz="1400" spc="-5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centers</a:t>
            </a:r>
            <a:r>
              <a:rPr sz="1400" spc="-5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remains</a:t>
            </a:r>
            <a:r>
              <a:rPr sz="1400" spc="-5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limited.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24748" y="5429072"/>
            <a:ext cx="6351270" cy="65786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400" dirty="0">
                <a:latin typeface="Cambria"/>
                <a:cs typeface="Cambria"/>
              </a:rPr>
              <a:t>Existing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literature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predominantly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focuses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on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team-</a:t>
            </a:r>
            <a:r>
              <a:rPr sz="1400" dirty="0">
                <a:latin typeface="Cambria"/>
                <a:cs typeface="Cambria"/>
              </a:rPr>
              <a:t>based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or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martial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arts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disciplines, </a:t>
            </a:r>
            <a:r>
              <a:rPr sz="1400" dirty="0">
                <a:latin typeface="Cambria"/>
                <a:cs typeface="Cambria"/>
              </a:rPr>
              <a:t>leaving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a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significant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void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in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understanding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individual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high-</a:t>
            </a:r>
            <a:r>
              <a:rPr sz="1400" dirty="0">
                <a:latin typeface="Cambria"/>
                <a:cs typeface="Cambria"/>
              </a:rPr>
              <a:t>risk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sports psychometrics.</a:t>
            </a:r>
            <a:endParaRPr sz="1400">
              <a:latin typeface="Cambria"/>
              <a:cs typeface="Cambri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884757" y="2042361"/>
            <a:ext cx="13112115" cy="7914005"/>
            <a:chOff x="1884757" y="2042361"/>
            <a:chExt cx="13112115" cy="7914005"/>
          </a:xfrm>
        </p:grpSpPr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13017" y="2042361"/>
              <a:ext cx="4705349" cy="102869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84757" y="3259388"/>
              <a:ext cx="819149" cy="99059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84757" y="4497885"/>
              <a:ext cx="819149" cy="99059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46575" y="5734692"/>
              <a:ext cx="819149" cy="99059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91379" y="2729861"/>
              <a:ext cx="4705349" cy="102869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51819" y="5945866"/>
              <a:ext cx="3848099" cy="4010024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322697" y="759235"/>
            <a:ext cx="78232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30" dirty="0">
                <a:solidFill>
                  <a:srgbClr val="33820D"/>
                </a:solidFill>
                <a:latin typeface="Cambria"/>
                <a:cs typeface="Cambria"/>
              </a:rPr>
              <a:t>P</a:t>
            </a:r>
            <a:r>
              <a:rPr sz="2350" b="1" spc="-35" dirty="0">
                <a:solidFill>
                  <a:srgbClr val="33820D"/>
                </a:solidFill>
                <a:latin typeface="Cambria"/>
                <a:cs typeface="Cambria"/>
              </a:rPr>
              <a:t>E</a:t>
            </a:r>
            <a:r>
              <a:rPr sz="2350" b="1" spc="-25" dirty="0">
                <a:solidFill>
                  <a:srgbClr val="33820D"/>
                </a:solidFill>
                <a:latin typeface="Cambria"/>
                <a:cs typeface="Cambria"/>
              </a:rPr>
              <a:t>H</a:t>
            </a:r>
            <a:r>
              <a:rPr sz="2350" b="1" spc="-1425" dirty="0">
                <a:solidFill>
                  <a:srgbClr val="33820D"/>
                </a:solidFill>
                <a:latin typeface="Cambria"/>
                <a:cs typeface="Cambria"/>
              </a:rPr>
              <a:t>R</a:t>
            </a:r>
            <a:endParaRPr sz="235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30575" y="769178"/>
            <a:ext cx="781685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UNIVERSITAS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PENDIDIKAN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Cambria"/>
                <a:cs typeface="Cambria"/>
              </a:rPr>
              <a:t>INDONESIA</a:t>
            </a:r>
            <a:endParaRPr sz="300">
              <a:latin typeface="Cambria"/>
              <a:cs typeface="Cambr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414136" y="1068730"/>
            <a:ext cx="75438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dirty="0">
                <a:solidFill>
                  <a:srgbClr val="008037"/>
                </a:solidFill>
                <a:latin typeface="Cambria"/>
                <a:cs typeface="Cambria"/>
              </a:rPr>
              <a:t>STUDY</a:t>
            </a:r>
            <a:r>
              <a:rPr sz="700" b="1" spc="-15" dirty="0">
                <a:solidFill>
                  <a:srgbClr val="008037"/>
                </a:solidFill>
                <a:latin typeface="Cambria"/>
                <a:cs typeface="Cambri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ambria"/>
                <a:cs typeface="Cambria"/>
              </a:rPr>
              <a:t>PROGRAM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66647" y="1152093"/>
            <a:ext cx="7486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dirty="0">
                <a:latin typeface="Cambria"/>
                <a:cs typeface="Cambria"/>
              </a:rPr>
              <a:t>Faculty</a:t>
            </a:r>
            <a:r>
              <a:rPr sz="350" spc="10" dirty="0">
                <a:latin typeface="Cambria"/>
                <a:cs typeface="Cambria"/>
              </a:rPr>
              <a:t> </a:t>
            </a:r>
            <a:r>
              <a:rPr sz="350" dirty="0">
                <a:latin typeface="Cambria"/>
                <a:cs typeface="Cambria"/>
              </a:rPr>
              <a:t>of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Sport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Education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and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Health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56063" y="1035135"/>
            <a:ext cx="3575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Physical</a:t>
            </a:r>
            <a:r>
              <a:rPr sz="350" b="1" i="1" spc="-1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Educati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88110" y="1035135"/>
            <a:ext cx="5607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on, Health,</a:t>
            </a:r>
            <a:r>
              <a:rPr sz="350" b="1" i="1" spc="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and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Recreation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803785" y="2223176"/>
            <a:ext cx="38779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A2957"/>
                </a:solidFill>
                <a:latin typeface="Cambria"/>
                <a:cs typeface="Cambria"/>
              </a:rPr>
              <a:t>Background</a:t>
            </a:r>
            <a:r>
              <a:rPr sz="3200" b="1" spc="-105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3200" b="1" dirty="0">
                <a:solidFill>
                  <a:srgbClr val="0A2957"/>
                </a:solidFill>
                <a:latin typeface="Cambria"/>
                <a:cs typeface="Cambria"/>
              </a:rPr>
              <a:t>of</a:t>
            </a:r>
            <a:r>
              <a:rPr sz="3200" b="1" spc="-100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3200" b="1" spc="-10" dirty="0">
                <a:solidFill>
                  <a:srgbClr val="0A2957"/>
                </a:solidFill>
                <a:latin typeface="Cambria"/>
                <a:cs typeface="Cambria"/>
              </a:rPr>
              <a:t>study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425739" y="2898549"/>
            <a:ext cx="24072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A2957"/>
                </a:solidFill>
                <a:latin typeface="Cambria"/>
                <a:cs typeface="Cambria"/>
              </a:rPr>
              <a:t>Gap</a:t>
            </a:r>
            <a:r>
              <a:rPr sz="3200" b="1" spc="-55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3200" b="1" spc="-10" dirty="0">
                <a:solidFill>
                  <a:srgbClr val="0A2957"/>
                </a:solidFill>
                <a:latin typeface="Cambria"/>
                <a:cs typeface="Cambria"/>
              </a:rPr>
              <a:t>Analysis</a:t>
            </a:r>
            <a:endParaRPr sz="3200">
              <a:latin typeface="Cambria"/>
              <a:cs typeface="Cambri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9476189" y="4000819"/>
            <a:ext cx="1165225" cy="2227580"/>
            <a:chOff x="9476189" y="4000819"/>
            <a:chExt cx="1165225" cy="2227580"/>
          </a:xfrm>
        </p:grpSpPr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22258" y="5237626"/>
              <a:ext cx="819149" cy="99059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76189" y="4000819"/>
              <a:ext cx="819149" cy="9905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3823" rIns="0" bIns="0" rtlCol="0">
            <a:spAutoFit/>
          </a:bodyPr>
          <a:lstStyle/>
          <a:p>
            <a:pPr marL="1187450">
              <a:lnSpc>
                <a:spcPct val="100000"/>
              </a:lnSpc>
              <a:spcBef>
                <a:spcPts val="100"/>
              </a:spcBef>
            </a:pPr>
            <a:r>
              <a:rPr sz="8000" spc="-10" dirty="0"/>
              <a:t>Introduction</a:t>
            </a:r>
            <a:endParaRPr sz="8000"/>
          </a:p>
        </p:txBody>
      </p:sp>
      <p:grpSp>
        <p:nvGrpSpPr>
          <p:cNvPr id="3" name="object 3"/>
          <p:cNvGrpSpPr/>
          <p:nvPr/>
        </p:nvGrpSpPr>
        <p:grpSpPr>
          <a:xfrm>
            <a:off x="0" y="373608"/>
            <a:ext cx="18288000" cy="9913620"/>
            <a:chOff x="0" y="373608"/>
            <a:chExt cx="18288000" cy="9913620"/>
          </a:xfrm>
        </p:grpSpPr>
        <p:sp>
          <p:nvSpPr>
            <p:cNvPr id="4" name="object 4"/>
            <p:cNvSpPr/>
            <p:nvPr/>
          </p:nvSpPr>
          <p:spPr>
            <a:xfrm>
              <a:off x="7927428" y="9764770"/>
              <a:ext cx="10360660" cy="522605"/>
            </a:xfrm>
            <a:custGeom>
              <a:avLst/>
              <a:gdLst/>
              <a:ahLst/>
              <a:cxnLst/>
              <a:rect l="l" t="t" r="r" b="b"/>
              <a:pathLst>
                <a:path w="10360660" h="522604">
                  <a:moveTo>
                    <a:pt x="0" y="522229"/>
                  </a:moveTo>
                  <a:lnTo>
                    <a:pt x="0" y="0"/>
                  </a:lnTo>
                  <a:lnTo>
                    <a:pt x="10360571" y="0"/>
                  </a:lnTo>
                  <a:lnTo>
                    <a:pt x="10360571" y="522229"/>
                  </a:lnTo>
                  <a:lnTo>
                    <a:pt x="0" y="522229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8747" y="7704876"/>
              <a:ext cx="6224978" cy="258212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09409" y="373608"/>
              <a:ext cx="5600065" cy="933450"/>
            </a:xfrm>
            <a:custGeom>
              <a:avLst/>
              <a:gdLst/>
              <a:ahLst/>
              <a:cxnLst/>
              <a:rect l="l" t="t" r="r" b="b"/>
              <a:pathLst>
                <a:path w="5600065" h="933450">
                  <a:moveTo>
                    <a:pt x="5475729" y="933450"/>
                  </a:moveTo>
                  <a:lnTo>
                    <a:pt x="124076" y="933450"/>
                  </a:lnTo>
                  <a:lnTo>
                    <a:pt x="75765" y="923698"/>
                  </a:lnTo>
                  <a:lnTo>
                    <a:pt x="36327" y="897101"/>
                  </a:lnTo>
                  <a:lnTo>
                    <a:pt x="9745" y="857640"/>
                  </a:lnTo>
                  <a:lnTo>
                    <a:pt x="0" y="809301"/>
                  </a:lnTo>
                  <a:lnTo>
                    <a:pt x="0" y="124148"/>
                  </a:lnTo>
                  <a:lnTo>
                    <a:pt x="9745" y="75809"/>
                  </a:lnTo>
                  <a:lnTo>
                    <a:pt x="36327" y="36349"/>
                  </a:lnTo>
                  <a:lnTo>
                    <a:pt x="75765" y="9751"/>
                  </a:lnTo>
                  <a:lnTo>
                    <a:pt x="124076" y="0"/>
                  </a:lnTo>
                  <a:lnTo>
                    <a:pt x="5475729" y="0"/>
                  </a:lnTo>
                  <a:lnTo>
                    <a:pt x="5524000" y="9751"/>
                  </a:lnTo>
                  <a:lnTo>
                    <a:pt x="5563442" y="36349"/>
                  </a:lnTo>
                  <a:lnTo>
                    <a:pt x="5590047" y="75809"/>
                  </a:lnTo>
                  <a:lnTo>
                    <a:pt x="5599806" y="124148"/>
                  </a:lnTo>
                  <a:lnTo>
                    <a:pt x="5599806" y="809301"/>
                  </a:lnTo>
                  <a:lnTo>
                    <a:pt x="5590060" y="857600"/>
                  </a:lnTo>
                  <a:lnTo>
                    <a:pt x="5563478" y="897065"/>
                  </a:lnTo>
                  <a:lnTo>
                    <a:pt x="5524040" y="923685"/>
                  </a:lnTo>
                  <a:lnTo>
                    <a:pt x="5475729" y="9334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0" y="559593"/>
              <a:ext cx="1924049" cy="5608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4170" y="594836"/>
              <a:ext cx="880377" cy="4695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32143" y="469830"/>
              <a:ext cx="738516" cy="7195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497053" y="3259388"/>
              <a:ext cx="1790946" cy="674550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33891" y="529285"/>
              <a:ext cx="725804" cy="62116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840181"/>
              <a:ext cx="1736064" cy="67455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26663" y="416880"/>
              <a:ext cx="809910" cy="3685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68687" y="4364117"/>
              <a:ext cx="838199" cy="8381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72682" y="2194761"/>
              <a:ext cx="4705349" cy="10286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92896" y="3057936"/>
              <a:ext cx="5714999" cy="12477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30498" y="5546626"/>
              <a:ext cx="514349" cy="56197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76966" y="6551048"/>
              <a:ext cx="514349" cy="56197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98082" y="3822691"/>
              <a:ext cx="590549" cy="66674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322697" y="759235"/>
            <a:ext cx="78232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30" dirty="0">
                <a:solidFill>
                  <a:srgbClr val="33820D"/>
                </a:solidFill>
                <a:latin typeface="Cambria"/>
                <a:cs typeface="Cambria"/>
              </a:rPr>
              <a:t>P</a:t>
            </a:r>
            <a:r>
              <a:rPr sz="2350" b="1" spc="-35" dirty="0">
                <a:solidFill>
                  <a:srgbClr val="33820D"/>
                </a:solidFill>
                <a:latin typeface="Cambria"/>
                <a:cs typeface="Cambria"/>
              </a:rPr>
              <a:t>E</a:t>
            </a:r>
            <a:r>
              <a:rPr sz="2350" b="1" spc="-25" dirty="0">
                <a:solidFill>
                  <a:srgbClr val="33820D"/>
                </a:solidFill>
                <a:latin typeface="Cambria"/>
                <a:cs typeface="Cambria"/>
              </a:rPr>
              <a:t>H</a:t>
            </a:r>
            <a:r>
              <a:rPr sz="2350" b="1" spc="-1425" dirty="0">
                <a:solidFill>
                  <a:srgbClr val="33820D"/>
                </a:solidFill>
                <a:latin typeface="Cambria"/>
                <a:cs typeface="Cambria"/>
              </a:rPr>
              <a:t>R</a:t>
            </a:r>
            <a:endParaRPr sz="235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30575" y="769178"/>
            <a:ext cx="781685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UNIVERSITAS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PENDIDIKAN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Cambria"/>
                <a:cs typeface="Cambria"/>
              </a:rPr>
              <a:t>INDONESIA</a:t>
            </a:r>
            <a:endParaRPr sz="3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414136" y="1068730"/>
            <a:ext cx="75438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dirty="0">
                <a:solidFill>
                  <a:srgbClr val="008037"/>
                </a:solidFill>
                <a:latin typeface="Cambria"/>
                <a:cs typeface="Cambria"/>
              </a:rPr>
              <a:t>STUDY</a:t>
            </a:r>
            <a:r>
              <a:rPr sz="700" b="1" spc="-15" dirty="0">
                <a:solidFill>
                  <a:srgbClr val="008037"/>
                </a:solidFill>
                <a:latin typeface="Cambria"/>
                <a:cs typeface="Cambri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ambria"/>
                <a:cs typeface="Cambria"/>
              </a:rPr>
              <a:t>PROGRAM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66647" y="1152093"/>
            <a:ext cx="7486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dirty="0">
                <a:latin typeface="Cambria"/>
                <a:cs typeface="Cambria"/>
              </a:rPr>
              <a:t>Faculty</a:t>
            </a:r>
            <a:r>
              <a:rPr sz="350" spc="10" dirty="0">
                <a:latin typeface="Cambria"/>
                <a:cs typeface="Cambria"/>
              </a:rPr>
              <a:t> </a:t>
            </a:r>
            <a:r>
              <a:rPr sz="350" dirty="0">
                <a:latin typeface="Cambria"/>
                <a:cs typeface="Cambria"/>
              </a:rPr>
              <a:t>of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Sport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Education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and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Health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56063" y="1035135"/>
            <a:ext cx="3575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Physical</a:t>
            </a:r>
            <a:r>
              <a:rPr sz="350" b="1" i="1" spc="-1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Educati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88110" y="1035135"/>
            <a:ext cx="5607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on, Health,</a:t>
            </a:r>
            <a:r>
              <a:rPr sz="350" b="1" i="1" spc="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and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Recreation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10714" y="3706345"/>
            <a:ext cx="6139180" cy="25101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3189" marR="5080" algn="just">
              <a:lnSpc>
                <a:spcPts val="2250"/>
              </a:lnSpc>
              <a:spcBef>
                <a:spcPts val="200"/>
              </a:spcBef>
            </a:pPr>
            <a:r>
              <a:rPr sz="1900" dirty="0">
                <a:latin typeface="Cambria"/>
                <a:cs typeface="Cambria"/>
              </a:rPr>
              <a:t>PPLP</a:t>
            </a:r>
            <a:r>
              <a:rPr sz="1900" spc="-2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West</a:t>
            </a:r>
            <a:r>
              <a:rPr sz="1900" spc="-2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Java</a:t>
            </a:r>
            <a:r>
              <a:rPr sz="1900" spc="-20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student-</a:t>
            </a:r>
            <a:r>
              <a:rPr sz="1900" dirty="0">
                <a:latin typeface="Cambria"/>
                <a:cs typeface="Cambria"/>
              </a:rPr>
              <a:t>athletes</a:t>
            </a:r>
            <a:r>
              <a:rPr sz="1900" spc="-2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face</a:t>
            </a:r>
            <a:r>
              <a:rPr sz="1900" spc="-2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unique</a:t>
            </a:r>
            <a:r>
              <a:rPr sz="1900" spc="-20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dual-demand </a:t>
            </a:r>
            <a:r>
              <a:rPr sz="1900" dirty="0">
                <a:latin typeface="Cambria"/>
                <a:cs typeface="Cambria"/>
              </a:rPr>
              <a:t>pressures:</a:t>
            </a:r>
            <a:r>
              <a:rPr sz="1900" spc="-50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high-</a:t>
            </a:r>
            <a:r>
              <a:rPr sz="1900" dirty="0">
                <a:latin typeface="Cambria"/>
                <a:cs typeface="Cambria"/>
              </a:rPr>
              <a:t>volume</a:t>
            </a:r>
            <a:r>
              <a:rPr sz="1900" spc="-4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elite</a:t>
            </a:r>
            <a:r>
              <a:rPr sz="1900" spc="-4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training</a:t>
            </a:r>
            <a:r>
              <a:rPr sz="1900" spc="-4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paired</a:t>
            </a:r>
            <a:r>
              <a:rPr sz="1900" spc="-4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with</a:t>
            </a:r>
            <a:r>
              <a:rPr sz="1900" spc="-45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rigorous </a:t>
            </a:r>
            <a:r>
              <a:rPr sz="1900" dirty="0">
                <a:latin typeface="Cambria"/>
                <a:cs typeface="Cambria"/>
              </a:rPr>
              <a:t>academic</a:t>
            </a:r>
            <a:r>
              <a:rPr sz="1900" spc="-4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requirements</a:t>
            </a:r>
            <a:r>
              <a:rPr sz="1900" spc="-4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(Stambulova</a:t>
            </a:r>
            <a:r>
              <a:rPr sz="1900" spc="-4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et</a:t>
            </a:r>
            <a:r>
              <a:rPr sz="1900" spc="-4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al.,</a:t>
            </a:r>
            <a:r>
              <a:rPr sz="1900" spc="-45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2009).</a:t>
            </a:r>
            <a:endParaRPr sz="19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55"/>
              </a:spcBef>
            </a:pPr>
            <a:endParaRPr sz="1900">
              <a:latin typeface="Cambria"/>
              <a:cs typeface="Cambria"/>
            </a:endParaRPr>
          </a:p>
          <a:p>
            <a:pPr marL="12700" marR="136525">
              <a:lnSpc>
                <a:spcPts val="2250"/>
              </a:lnSpc>
            </a:pPr>
            <a:r>
              <a:rPr sz="1900" dirty="0">
                <a:latin typeface="Cambria"/>
                <a:cs typeface="Cambria"/>
              </a:rPr>
              <a:t>It</a:t>
            </a:r>
            <a:r>
              <a:rPr sz="1900" spc="-3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is</a:t>
            </a:r>
            <a:r>
              <a:rPr sz="1900" spc="-3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critical</a:t>
            </a:r>
            <a:r>
              <a:rPr sz="1900" spc="-3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to</a:t>
            </a:r>
            <a:r>
              <a:rPr sz="1900" spc="-3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determine</a:t>
            </a:r>
            <a:r>
              <a:rPr sz="1900" spc="-3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whether</a:t>
            </a:r>
            <a:r>
              <a:rPr sz="1900" spc="-25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medal-</a:t>
            </a:r>
            <a:r>
              <a:rPr sz="1900" dirty="0">
                <a:latin typeface="Cambria"/>
                <a:cs typeface="Cambria"/>
              </a:rPr>
              <a:t>oriented</a:t>
            </a:r>
            <a:r>
              <a:rPr sz="1900" spc="-30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training </a:t>
            </a:r>
            <a:r>
              <a:rPr sz="1900" dirty="0">
                <a:latin typeface="Cambria"/>
                <a:cs typeface="Cambria"/>
              </a:rPr>
              <a:t>ecosystems</a:t>
            </a:r>
            <a:r>
              <a:rPr sz="1900" spc="-5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effectively</a:t>
            </a:r>
            <a:r>
              <a:rPr sz="1900" spc="-5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build</a:t>
            </a:r>
            <a:r>
              <a:rPr sz="1900" spc="-5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mental</a:t>
            </a:r>
            <a:r>
              <a:rPr sz="1900" spc="-5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toughness</a:t>
            </a:r>
            <a:r>
              <a:rPr sz="1900" spc="-50" dirty="0">
                <a:latin typeface="Cambria"/>
                <a:cs typeface="Cambria"/>
              </a:rPr>
              <a:t> </a:t>
            </a:r>
            <a:r>
              <a:rPr sz="1900" spc="-25" dirty="0">
                <a:latin typeface="Cambria"/>
                <a:cs typeface="Cambria"/>
              </a:rPr>
              <a:t>or </a:t>
            </a:r>
            <a:r>
              <a:rPr sz="1900" dirty="0">
                <a:latin typeface="Cambria"/>
                <a:cs typeface="Cambria"/>
              </a:rPr>
              <a:t>inadvertently</a:t>
            </a:r>
            <a:r>
              <a:rPr sz="1900" spc="-6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induce</a:t>
            </a:r>
            <a:r>
              <a:rPr sz="1900" spc="-6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psychological</a:t>
            </a:r>
            <a:r>
              <a:rPr sz="1900" spc="-55" dirty="0">
                <a:latin typeface="Cambria"/>
                <a:cs typeface="Cambria"/>
              </a:rPr>
              <a:t> </a:t>
            </a:r>
            <a:r>
              <a:rPr sz="1900" i="1" dirty="0">
                <a:latin typeface="Cambria"/>
                <a:cs typeface="Cambria"/>
              </a:rPr>
              <a:t>burnout</a:t>
            </a:r>
            <a:r>
              <a:rPr sz="1900" i="1" spc="-5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in</a:t>
            </a:r>
            <a:r>
              <a:rPr sz="1900" spc="-60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adolescent athletes.</a:t>
            </a:r>
            <a:endParaRPr sz="1900">
              <a:latin typeface="Cambria"/>
              <a:cs typeface="Cambr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42514" y="2407924"/>
            <a:ext cx="427926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b="1" dirty="0">
                <a:solidFill>
                  <a:srgbClr val="0A2957"/>
                </a:solidFill>
                <a:latin typeface="Cambria"/>
                <a:cs typeface="Cambria"/>
              </a:rPr>
              <a:t>Rationate</a:t>
            </a:r>
            <a:r>
              <a:rPr sz="3300" b="1" spc="-35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3300" b="1" dirty="0">
                <a:solidFill>
                  <a:srgbClr val="0A2957"/>
                </a:solidFill>
                <a:latin typeface="Cambria"/>
                <a:cs typeface="Cambria"/>
              </a:rPr>
              <a:t>of</a:t>
            </a:r>
            <a:r>
              <a:rPr sz="3300" b="1" spc="-30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3300" b="1" dirty="0">
                <a:solidFill>
                  <a:srgbClr val="0A2957"/>
                </a:solidFill>
                <a:latin typeface="Cambria"/>
                <a:cs typeface="Cambria"/>
              </a:rPr>
              <a:t>the</a:t>
            </a:r>
            <a:r>
              <a:rPr sz="3300" b="1" spc="-35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3300" b="1" spc="-10" dirty="0">
                <a:solidFill>
                  <a:srgbClr val="0A2957"/>
                </a:solidFill>
                <a:latin typeface="Cambria"/>
                <a:cs typeface="Cambria"/>
              </a:rPr>
              <a:t>Study</a:t>
            </a:r>
            <a:endParaRPr sz="3300">
              <a:latin typeface="Cambria"/>
              <a:cs typeface="Cambr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895538" y="3437417"/>
            <a:ext cx="7515859" cy="3586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8285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0A2957"/>
                </a:solidFill>
                <a:latin typeface="Cambria"/>
                <a:cs typeface="Cambria"/>
              </a:rPr>
              <a:t>Purpose</a:t>
            </a:r>
            <a:r>
              <a:rPr sz="2800" b="1" spc="-70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A2957"/>
                </a:solidFill>
                <a:latin typeface="Cambria"/>
                <a:cs typeface="Cambria"/>
              </a:rPr>
              <a:t>or</a:t>
            </a:r>
            <a:r>
              <a:rPr sz="2800" b="1" spc="-65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A2957"/>
                </a:solidFill>
                <a:latin typeface="Cambria"/>
                <a:cs typeface="Cambria"/>
              </a:rPr>
              <a:t>Hypotheses</a:t>
            </a:r>
            <a:r>
              <a:rPr sz="2800" b="1" spc="-65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A2957"/>
                </a:solidFill>
                <a:latin typeface="Cambria"/>
                <a:cs typeface="Cambria"/>
              </a:rPr>
              <a:t>of</a:t>
            </a:r>
            <a:r>
              <a:rPr sz="2800" b="1" spc="-65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A2957"/>
                </a:solidFill>
                <a:latin typeface="Cambria"/>
                <a:cs typeface="Cambria"/>
              </a:rPr>
              <a:t>study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170"/>
              </a:spcBef>
            </a:pPr>
            <a:endParaRPr sz="2800">
              <a:latin typeface="Cambria"/>
              <a:cs typeface="Cambria"/>
            </a:endParaRPr>
          </a:p>
          <a:p>
            <a:pPr marL="153670" marR="951865">
              <a:lnSpc>
                <a:spcPts val="2330"/>
              </a:lnSpc>
            </a:pPr>
            <a:r>
              <a:rPr sz="2000" b="1" dirty="0">
                <a:latin typeface="Cambria"/>
                <a:cs typeface="Cambria"/>
              </a:rPr>
              <a:t>Purpose:</a:t>
            </a:r>
            <a:r>
              <a:rPr sz="2000" b="1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empirically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analyze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effect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intrinsic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and </a:t>
            </a:r>
            <a:r>
              <a:rPr sz="2000" dirty="0">
                <a:latin typeface="Cambria"/>
                <a:cs typeface="Cambria"/>
              </a:rPr>
              <a:t>extrinsic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motivation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on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mental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toughness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PPLP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West </a:t>
            </a:r>
            <a:r>
              <a:rPr sz="2000" dirty="0">
                <a:latin typeface="Cambria"/>
                <a:cs typeface="Cambria"/>
              </a:rPr>
              <a:t>Java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gymnasts.</a:t>
            </a:r>
            <a:endParaRPr sz="2000">
              <a:latin typeface="Cambria"/>
              <a:cs typeface="Cambria"/>
            </a:endParaRPr>
          </a:p>
          <a:p>
            <a:pPr marL="12700" marR="5080">
              <a:lnSpc>
                <a:spcPts val="2330"/>
              </a:lnSpc>
              <a:spcBef>
                <a:spcPts val="1875"/>
              </a:spcBef>
            </a:pPr>
            <a:r>
              <a:rPr sz="2000" b="1" dirty="0">
                <a:latin typeface="Cambria"/>
                <a:cs typeface="Cambria"/>
              </a:rPr>
              <a:t>Hypothesis</a:t>
            </a:r>
            <a:r>
              <a:rPr sz="2000" b="1" spc="-5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1</a:t>
            </a:r>
            <a:r>
              <a:rPr sz="2000" b="1" spc="-4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(H1):</a:t>
            </a:r>
            <a:r>
              <a:rPr sz="2000" b="1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Intrinsic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motivation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has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statistically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significant </a:t>
            </a:r>
            <a:r>
              <a:rPr sz="2000" dirty="0">
                <a:latin typeface="Cambria"/>
                <a:cs typeface="Cambria"/>
              </a:rPr>
              <a:t>effect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on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mental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toughness.</a:t>
            </a:r>
            <a:endParaRPr sz="2000">
              <a:latin typeface="Cambria"/>
              <a:cs typeface="Cambria"/>
            </a:endParaRPr>
          </a:p>
          <a:p>
            <a:pPr marL="12700" marR="1776095">
              <a:lnSpc>
                <a:spcPts val="2480"/>
              </a:lnSpc>
              <a:spcBef>
                <a:spcPts val="1820"/>
              </a:spcBef>
            </a:pPr>
            <a:r>
              <a:rPr sz="2100" b="1" dirty="0">
                <a:latin typeface="Cambria"/>
                <a:cs typeface="Cambria"/>
              </a:rPr>
              <a:t>Hypothesis</a:t>
            </a:r>
            <a:r>
              <a:rPr sz="2100" b="1" spc="-50" dirty="0">
                <a:latin typeface="Cambria"/>
                <a:cs typeface="Cambria"/>
              </a:rPr>
              <a:t> </a:t>
            </a:r>
            <a:r>
              <a:rPr sz="2100" b="1" dirty="0">
                <a:latin typeface="Cambria"/>
                <a:cs typeface="Cambria"/>
              </a:rPr>
              <a:t>2</a:t>
            </a:r>
            <a:r>
              <a:rPr sz="2100" b="1" spc="-45" dirty="0">
                <a:latin typeface="Cambria"/>
                <a:cs typeface="Cambria"/>
              </a:rPr>
              <a:t> </a:t>
            </a:r>
            <a:r>
              <a:rPr sz="2100" b="1" dirty="0">
                <a:latin typeface="Cambria"/>
                <a:cs typeface="Cambria"/>
              </a:rPr>
              <a:t>(H2):</a:t>
            </a:r>
            <a:r>
              <a:rPr sz="2100" b="1" spc="-45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Extrinsic</a:t>
            </a:r>
            <a:r>
              <a:rPr sz="2100" spc="-45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motivation</a:t>
            </a:r>
            <a:r>
              <a:rPr sz="2100" spc="-45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has</a:t>
            </a:r>
            <a:r>
              <a:rPr sz="2100" spc="-45" dirty="0">
                <a:latin typeface="Cambria"/>
                <a:cs typeface="Cambria"/>
              </a:rPr>
              <a:t> </a:t>
            </a:r>
            <a:r>
              <a:rPr sz="2100" spc="-50" dirty="0">
                <a:latin typeface="Cambria"/>
                <a:cs typeface="Cambria"/>
              </a:rPr>
              <a:t>a </a:t>
            </a:r>
            <a:r>
              <a:rPr sz="2100" dirty="0">
                <a:latin typeface="Cambria"/>
                <a:cs typeface="Cambria"/>
              </a:rPr>
              <a:t>statistically</a:t>
            </a:r>
            <a:r>
              <a:rPr sz="2100" spc="-7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significant</a:t>
            </a:r>
            <a:r>
              <a:rPr sz="2100" spc="-65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effect</a:t>
            </a:r>
            <a:r>
              <a:rPr sz="2100" spc="-65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on</a:t>
            </a:r>
            <a:r>
              <a:rPr sz="2100" spc="-7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mental</a:t>
            </a:r>
            <a:r>
              <a:rPr sz="2100" spc="-65" dirty="0">
                <a:latin typeface="Cambria"/>
                <a:cs typeface="Cambria"/>
              </a:rPr>
              <a:t> </a:t>
            </a:r>
            <a:r>
              <a:rPr sz="2100" spc="-10" dirty="0">
                <a:latin typeface="Cambria"/>
                <a:cs typeface="Cambria"/>
              </a:rPr>
              <a:t>toughness.</a:t>
            </a:r>
            <a:endParaRPr sz="2100">
              <a:latin typeface="Cambria"/>
              <a:cs typeface="Cambria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31943" y="5232958"/>
            <a:ext cx="590549" cy="66674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0335" y="2087601"/>
            <a:ext cx="4606290" cy="1412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100" b="1" spc="-10" dirty="0">
                <a:solidFill>
                  <a:srgbClr val="0A2957"/>
                </a:solidFill>
                <a:latin typeface="Cambria"/>
                <a:cs typeface="Cambria"/>
              </a:rPr>
              <a:t>Methods</a:t>
            </a:r>
            <a:endParaRPr sz="91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32143" y="469830"/>
            <a:ext cx="738516" cy="71951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33891" y="529285"/>
            <a:ext cx="725804" cy="62116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104822"/>
            <a:ext cx="18288000" cy="10182225"/>
            <a:chOff x="0" y="104822"/>
            <a:chExt cx="18288000" cy="10182225"/>
          </a:xfrm>
        </p:grpSpPr>
        <p:sp>
          <p:nvSpPr>
            <p:cNvPr id="6" name="object 6"/>
            <p:cNvSpPr/>
            <p:nvPr/>
          </p:nvSpPr>
          <p:spPr>
            <a:xfrm>
              <a:off x="7927428" y="9764770"/>
              <a:ext cx="10360660" cy="522605"/>
            </a:xfrm>
            <a:custGeom>
              <a:avLst/>
              <a:gdLst/>
              <a:ahLst/>
              <a:cxnLst/>
              <a:rect l="l" t="t" r="r" b="b"/>
              <a:pathLst>
                <a:path w="10360660" h="522604">
                  <a:moveTo>
                    <a:pt x="0" y="522229"/>
                  </a:moveTo>
                  <a:lnTo>
                    <a:pt x="0" y="0"/>
                  </a:lnTo>
                  <a:lnTo>
                    <a:pt x="10360571" y="0"/>
                  </a:lnTo>
                  <a:lnTo>
                    <a:pt x="10360571" y="522229"/>
                  </a:lnTo>
                  <a:lnTo>
                    <a:pt x="0" y="522229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26449" y="7693474"/>
              <a:ext cx="6224978" cy="25935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4340" y="559593"/>
              <a:ext cx="1924049" cy="5608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54170" y="594836"/>
              <a:ext cx="880377" cy="46953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97053" y="3259388"/>
              <a:ext cx="1790946" cy="674550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840181"/>
              <a:ext cx="1736064" cy="67455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26663" y="416880"/>
              <a:ext cx="809910" cy="3685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47423" y="3743052"/>
              <a:ext cx="3981449" cy="21431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47200" y="104822"/>
              <a:ext cx="4772024" cy="136207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15846" y="1541351"/>
              <a:ext cx="352424" cy="51434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15846" y="2320947"/>
              <a:ext cx="352424" cy="51434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30427" y="3056337"/>
              <a:ext cx="6253506" cy="30479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7906366" y="1588598"/>
            <a:ext cx="7590155" cy="149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mbria"/>
                <a:cs typeface="Cambria"/>
              </a:rPr>
              <a:t>This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study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utilized</a:t>
            </a:r>
            <a:r>
              <a:rPr sz="2100" spc="-45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a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quantitative</a:t>
            </a:r>
            <a:r>
              <a:rPr sz="2100" spc="-45" dirty="0">
                <a:latin typeface="Cambria"/>
                <a:cs typeface="Cambria"/>
              </a:rPr>
              <a:t> </a:t>
            </a:r>
            <a:r>
              <a:rPr sz="2100" i="1" spc="-10" dirty="0">
                <a:latin typeface="Cambria"/>
                <a:cs typeface="Cambria"/>
              </a:rPr>
              <a:t>cross-</a:t>
            </a:r>
            <a:r>
              <a:rPr sz="2100" i="1" dirty="0">
                <a:latin typeface="Cambria"/>
                <a:cs typeface="Cambria"/>
              </a:rPr>
              <a:t>sectional</a:t>
            </a:r>
            <a:r>
              <a:rPr sz="2100" i="1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research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spc="-10" dirty="0">
                <a:latin typeface="Cambria"/>
                <a:cs typeface="Cambria"/>
              </a:rPr>
              <a:t>design.</a:t>
            </a:r>
            <a:endParaRPr sz="2100">
              <a:latin typeface="Cambria"/>
              <a:cs typeface="Cambria"/>
            </a:endParaRPr>
          </a:p>
          <a:p>
            <a:pPr marL="36830" marR="5080" algn="just">
              <a:lnSpc>
                <a:spcPts val="2480"/>
              </a:lnSpc>
              <a:spcBef>
                <a:spcPts val="1720"/>
              </a:spcBef>
            </a:pPr>
            <a:r>
              <a:rPr sz="2100" dirty="0">
                <a:latin typeface="Cambria"/>
                <a:cs typeface="Cambria"/>
              </a:rPr>
              <a:t>A</a:t>
            </a:r>
            <a:r>
              <a:rPr sz="2100" spc="-40" dirty="0">
                <a:latin typeface="Cambria"/>
                <a:cs typeface="Cambria"/>
              </a:rPr>
              <a:t> </a:t>
            </a:r>
            <a:r>
              <a:rPr sz="2100" i="1" dirty="0">
                <a:latin typeface="Cambria"/>
                <a:cs typeface="Cambria"/>
              </a:rPr>
              <a:t>Total</a:t>
            </a:r>
            <a:r>
              <a:rPr sz="2100" i="1" spc="-40" dirty="0">
                <a:latin typeface="Cambria"/>
                <a:cs typeface="Cambria"/>
              </a:rPr>
              <a:t> </a:t>
            </a:r>
            <a:r>
              <a:rPr sz="2100" i="1" dirty="0">
                <a:latin typeface="Cambria"/>
                <a:cs typeface="Cambria"/>
              </a:rPr>
              <a:t>Sampling</a:t>
            </a:r>
            <a:r>
              <a:rPr sz="2100" i="1" spc="-35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technique</a:t>
            </a:r>
            <a:r>
              <a:rPr sz="2100" spc="-4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was</a:t>
            </a:r>
            <a:r>
              <a:rPr sz="2100" spc="-35" dirty="0">
                <a:latin typeface="Cambria"/>
                <a:cs typeface="Cambria"/>
              </a:rPr>
              <a:t> </a:t>
            </a:r>
            <a:r>
              <a:rPr sz="2100" spc="-10" dirty="0">
                <a:latin typeface="Cambria"/>
                <a:cs typeface="Cambria"/>
              </a:rPr>
              <a:t>implemented,</a:t>
            </a:r>
            <a:r>
              <a:rPr sz="2100" spc="-4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involving</a:t>
            </a:r>
            <a:r>
              <a:rPr sz="2100" spc="-35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the</a:t>
            </a:r>
            <a:r>
              <a:rPr sz="2100" spc="-40" dirty="0">
                <a:latin typeface="Cambria"/>
                <a:cs typeface="Cambria"/>
              </a:rPr>
              <a:t> </a:t>
            </a:r>
            <a:r>
              <a:rPr sz="2100" spc="-10" dirty="0">
                <a:latin typeface="Cambria"/>
                <a:cs typeface="Cambria"/>
              </a:rPr>
              <a:t>entire </a:t>
            </a:r>
            <a:r>
              <a:rPr sz="2100" dirty="0">
                <a:latin typeface="Cambria"/>
                <a:cs typeface="Cambria"/>
              </a:rPr>
              <a:t>population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of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elite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adolescent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artistic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gymnasts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at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PPLP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dirty="0">
                <a:latin typeface="Cambria"/>
                <a:cs typeface="Cambria"/>
              </a:rPr>
              <a:t>West</a:t>
            </a:r>
            <a:r>
              <a:rPr sz="2100" spc="-50" dirty="0">
                <a:latin typeface="Cambria"/>
                <a:cs typeface="Cambria"/>
              </a:rPr>
              <a:t> </a:t>
            </a:r>
            <a:r>
              <a:rPr sz="2100" spc="-20" dirty="0">
                <a:latin typeface="Cambria"/>
                <a:cs typeface="Cambria"/>
              </a:rPr>
              <a:t>Java </a:t>
            </a:r>
            <a:r>
              <a:rPr sz="2100" spc="-10" dirty="0">
                <a:latin typeface="Cambria"/>
                <a:cs typeface="Cambria"/>
              </a:rPr>
              <a:t>(</a:t>
            </a:r>
            <a:r>
              <a:rPr sz="2100" i="1" spc="-10" dirty="0">
                <a:latin typeface="Cambria"/>
                <a:cs typeface="Cambria"/>
              </a:rPr>
              <a:t>N</a:t>
            </a:r>
            <a:r>
              <a:rPr sz="2100" spc="-10" dirty="0">
                <a:latin typeface="Cambria"/>
                <a:cs typeface="Cambria"/>
              </a:rPr>
              <a:t>=11).</a:t>
            </a:r>
            <a:endParaRPr sz="2100">
              <a:latin typeface="Cambria"/>
              <a:cs typeface="Cambri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465367" y="3343282"/>
            <a:ext cx="8214995" cy="6504940"/>
            <a:chOff x="6465367" y="3343282"/>
            <a:chExt cx="8214995" cy="6504940"/>
          </a:xfrm>
        </p:grpSpPr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74085" y="3343282"/>
              <a:ext cx="3238499" cy="9239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65367" y="4258546"/>
              <a:ext cx="847724" cy="7334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30427" y="5736690"/>
              <a:ext cx="6253506" cy="30479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02469" y="5096639"/>
              <a:ext cx="847724" cy="7334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941360" y="6038544"/>
              <a:ext cx="3038474" cy="8667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41514" y="6849394"/>
              <a:ext cx="504824" cy="3905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89459" y="7448822"/>
              <a:ext cx="504824" cy="39052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89459" y="7966202"/>
              <a:ext cx="504824" cy="39052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426588" y="8419583"/>
              <a:ext cx="6253506" cy="30479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17254" y="8493314"/>
              <a:ext cx="3038474" cy="86677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31927" y="9247587"/>
              <a:ext cx="619124" cy="600074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3322697" y="759235"/>
            <a:ext cx="78232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35" dirty="0">
                <a:solidFill>
                  <a:srgbClr val="33820D"/>
                </a:solidFill>
                <a:latin typeface="Cambria"/>
                <a:cs typeface="Cambria"/>
              </a:rPr>
              <a:t>P</a:t>
            </a:r>
            <a:r>
              <a:rPr sz="2350" b="1" spc="-40" dirty="0">
                <a:solidFill>
                  <a:srgbClr val="33820D"/>
                </a:solidFill>
                <a:latin typeface="Cambria"/>
                <a:cs typeface="Cambria"/>
              </a:rPr>
              <a:t>EH</a:t>
            </a:r>
            <a:r>
              <a:rPr sz="2350" b="1" spc="-1465" dirty="0">
                <a:solidFill>
                  <a:srgbClr val="33820D"/>
                </a:solidFill>
                <a:latin typeface="Cambria"/>
                <a:cs typeface="Cambria"/>
              </a:rPr>
              <a:t>R</a:t>
            </a:r>
            <a:endParaRPr sz="2350">
              <a:latin typeface="Cambria"/>
              <a:cs typeface="Cambri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30575" y="769178"/>
            <a:ext cx="781685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UNIVERSITAS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PENDIDIKAN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Cambria"/>
                <a:cs typeface="Cambria"/>
              </a:rPr>
              <a:t>INDONESIA</a:t>
            </a:r>
            <a:endParaRPr sz="300">
              <a:latin typeface="Cambria"/>
              <a:cs typeface="Cambri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414136" y="1068730"/>
            <a:ext cx="75438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dirty="0">
                <a:solidFill>
                  <a:srgbClr val="008037"/>
                </a:solidFill>
                <a:latin typeface="Cambria"/>
                <a:cs typeface="Cambria"/>
              </a:rPr>
              <a:t>STUDY</a:t>
            </a:r>
            <a:r>
              <a:rPr sz="700" b="1" spc="-15" dirty="0">
                <a:solidFill>
                  <a:srgbClr val="008037"/>
                </a:solidFill>
                <a:latin typeface="Cambria"/>
                <a:cs typeface="Cambri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ambria"/>
                <a:cs typeface="Cambria"/>
              </a:rPr>
              <a:t>PROGRAM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366647" y="1152093"/>
            <a:ext cx="7486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dirty="0">
                <a:latin typeface="Cambria"/>
                <a:cs typeface="Cambria"/>
              </a:rPr>
              <a:t>Faculty</a:t>
            </a:r>
            <a:r>
              <a:rPr sz="350" spc="10" dirty="0">
                <a:latin typeface="Cambria"/>
                <a:cs typeface="Cambria"/>
              </a:rPr>
              <a:t> </a:t>
            </a:r>
            <a:r>
              <a:rPr sz="350" dirty="0">
                <a:latin typeface="Cambria"/>
                <a:cs typeface="Cambria"/>
              </a:rPr>
              <a:t>of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Sport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Education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and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Health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356063" y="1035135"/>
            <a:ext cx="8928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Physical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Education,</a:t>
            </a:r>
            <a:r>
              <a:rPr sz="350" b="1" i="1" spc="-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Health,</a:t>
            </a:r>
            <a:r>
              <a:rPr sz="350" b="1" i="1" spc="-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and</a:t>
            </a:r>
            <a:r>
              <a:rPr sz="350" b="1" i="1" spc="-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Recreation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027825" y="568143"/>
            <a:ext cx="3935729" cy="3848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50" b="1" dirty="0">
                <a:solidFill>
                  <a:srgbClr val="0A2957"/>
                </a:solidFill>
                <a:latin typeface="Cambria"/>
                <a:cs typeface="Cambria"/>
              </a:rPr>
              <a:t>Research</a:t>
            </a:r>
            <a:r>
              <a:rPr sz="2350" b="1" spc="-25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2350" b="1" dirty="0">
                <a:solidFill>
                  <a:srgbClr val="0A2957"/>
                </a:solidFill>
                <a:latin typeface="Cambria"/>
                <a:cs typeface="Cambria"/>
              </a:rPr>
              <a:t>Design</a:t>
            </a:r>
            <a:r>
              <a:rPr sz="2350" b="1" spc="-25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2350" b="1" dirty="0">
                <a:solidFill>
                  <a:srgbClr val="0A2957"/>
                </a:solidFill>
                <a:latin typeface="Cambria"/>
                <a:cs typeface="Cambria"/>
              </a:rPr>
              <a:t>&amp;</a:t>
            </a:r>
            <a:r>
              <a:rPr sz="2350" b="1" spc="-20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2350" b="1" spc="-10" dirty="0">
                <a:solidFill>
                  <a:srgbClr val="0A2957"/>
                </a:solidFill>
                <a:latin typeface="Cambria"/>
                <a:cs typeface="Cambria"/>
              </a:rPr>
              <a:t>Sampling</a:t>
            </a:r>
            <a:endParaRPr sz="2350">
              <a:latin typeface="Cambria"/>
              <a:cs typeface="Cambri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453330" y="3368427"/>
            <a:ext cx="7767320" cy="2394585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544830" algn="ctr">
              <a:lnSpc>
                <a:spcPct val="100000"/>
              </a:lnSpc>
              <a:spcBef>
                <a:spcPts val="1670"/>
              </a:spcBef>
            </a:pPr>
            <a:r>
              <a:rPr sz="2800" b="1" spc="-10" dirty="0">
                <a:solidFill>
                  <a:srgbClr val="0A2957"/>
                </a:solidFill>
                <a:latin typeface="Cambria"/>
                <a:cs typeface="Cambria"/>
              </a:rPr>
              <a:t>Instrument</a:t>
            </a:r>
            <a:endParaRPr sz="2800">
              <a:latin typeface="Cambria"/>
              <a:cs typeface="Cambria"/>
            </a:endParaRPr>
          </a:p>
          <a:p>
            <a:pPr marL="12700" marR="47625">
              <a:lnSpc>
                <a:spcPct val="100000"/>
              </a:lnSpc>
              <a:spcBef>
                <a:spcPts val="1125"/>
              </a:spcBef>
            </a:pPr>
            <a:r>
              <a:rPr sz="2000" dirty="0">
                <a:latin typeface="Cambria"/>
                <a:cs typeface="Cambria"/>
              </a:rPr>
              <a:t>Two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validated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instruments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were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used: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i="1" dirty="0">
                <a:latin typeface="Cambria"/>
                <a:cs typeface="Cambria"/>
              </a:rPr>
              <a:t>Sports</a:t>
            </a:r>
            <a:r>
              <a:rPr sz="2000" i="1" spc="-45" dirty="0">
                <a:latin typeface="Cambria"/>
                <a:cs typeface="Cambria"/>
              </a:rPr>
              <a:t> </a:t>
            </a:r>
            <a:r>
              <a:rPr sz="2000" i="1" dirty="0">
                <a:latin typeface="Cambria"/>
                <a:cs typeface="Cambria"/>
              </a:rPr>
              <a:t>Mental</a:t>
            </a:r>
            <a:r>
              <a:rPr sz="2000" i="1" spc="-45" dirty="0">
                <a:latin typeface="Cambria"/>
                <a:cs typeface="Cambria"/>
              </a:rPr>
              <a:t> </a:t>
            </a:r>
            <a:r>
              <a:rPr sz="2000" i="1" spc="-10" dirty="0">
                <a:latin typeface="Cambria"/>
                <a:cs typeface="Cambria"/>
              </a:rPr>
              <a:t>Toughness </a:t>
            </a:r>
            <a:r>
              <a:rPr sz="2000" i="1" dirty="0">
                <a:latin typeface="Cambria"/>
                <a:cs typeface="Cambria"/>
              </a:rPr>
              <a:t>Questionnaire</a:t>
            </a:r>
            <a:r>
              <a:rPr sz="2000" i="1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(SMTQ)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measure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mental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toughnessand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i="1" spc="-10" dirty="0">
                <a:latin typeface="Cambria"/>
                <a:cs typeface="Cambria"/>
              </a:rPr>
              <a:t>Sport </a:t>
            </a:r>
            <a:r>
              <a:rPr sz="2000" i="1" dirty="0">
                <a:latin typeface="Cambria"/>
                <a:cs typeface="Cambria"/>
              </a:rPr>
              <a:t>Motivation</a:t>
            </a:r>
            <a:r>
              <a:rPr sz="2000" i="1" spc="-40" dirty="0">
                <a:latin typeface="Cambria"/>
                <a:cs typeface="Cambria"/>
              </a:rPr>
              <a:t> </a:t>
            </a:r>
            <a:r>
              <a:rPr sz="2000" i="1" spc="-10" dirty="0">
                <a:latin typeface="Cambria"/>
                <a:cs typeface="Cambria"/>
              </a:rPr>
              <a:t>Scale-</a:t>
            </a:r>
            <a:r>
              <a:rPr sz="2000" i="1" dirty="0">
                <a:latin typeface="Cambria"/>
                <a:cs typeface="Cambria"/>
              </a:rPr>
              <a:t>II</a:t>
            </a:r>
            <a:r>
              <a:rPr sz="2000" i="1" spc="-3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(SMS-</a:t>
            </a:r>
            <a:r>
              <a:rPr sz="2000" dirty="0">
                <a:latin typeface="Cambria"/>
                <a:cs typeface="Cambria"/>
              </a:rPr>
              <a:t>II)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assess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intrinsic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and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extrinsic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motivation.</a:t>
            </a:r>
            <a:endParaRPr sz="2000">
              <a:latin typeface="Cambria"/>
              <a:cs typeface="Cambria"/>
            </a:endParaRPr>
          </a:p>
          <a:p>
            <a:pPr marL="14604" marR="5080">
              <a:lnSpc>
                <a:spcPts val="2330"/>
              </a:lnSpc>
              <a:spcBef>
                <a:spcPts val="810"/>
              </a:spcBef>
            </a:pPr>
            <a:r>
              <a:rPr sz="2000" dirty="0">
                <a:latin typeface="Cambria"/>
                <a:cs typeface="Cambria"/>
              </a:rPr>
              <a:t>Both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instruments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utilized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5-</a:t>
            </a:r>
            <a:r>
              <a:rPr sz="2000" dirty="0">
                <a:latin typeface="Cambria"/>
                <a:cs typeface="Cambria"/>
              </a:rPr>
              <a:t>point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Likert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scale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(1=Strongly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Disagree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to </a:t>
            </a:r>
            <a:r>
              <a:rPr sz="2000" dirty="0">
                <a:latin typeface="Cambria"/>
                <a:cs typeface="Cambria"/>
              </a:rPr>
              <a:t>5=Strongly</a:t>
            </a:r>
            <a:r>
              <a:rPr sz="2000" spc="-9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Agree).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453330" y="6293016"/>
            <a:ext cx="9845675" cy="3423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20340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solidFill>
                  <a:srgbClr val="0A2957"/>
                </a:solidFill>
                <a:latin typeface="Cambria"/>
                <a:cs typeface="Cambria"/>
              </a:rPr>
              <a:t>Statistical</a:t>
            </a:r>
            <a:r>
              <a:rPr sz="2300" b="1" spc="-80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2300" b="1" spc="-10" dirty="0">
                <a:solidFill>
                  <a:srgbClr val="0A2957"/>
                </a:solidFill>
                <a:latin typeface="Cambria"/>
                <a:cs typeface="Cambria"/>
              </a:rPr>
              <a:t>Analysis</a:t>
            </a:r>
            <a:endParaRPr sz="2300">
              <a:latin typeface="Cambria"/>
              <a:cs typeface="Cambria"/>
            </a:endParaRPr>
          </a:p>
          <a:p>
            <a:pPr marL="136525">
              <a:lnSpc>
                <a:spcPct val="100000"/>
              </a:lnSpc>
              <a:spcBef>
                <a:spcPts val="1760"/>
              </a:spcBef>
            </a:pPr>
            <a:r>
              <a:rPr sz="2000" dirty="0">
                <a:latin typeface="Cambria"/>
                <a:cs typeface="Cambria"/>
              </a:rPr>
              <a:t>Data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were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processed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using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SPSS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software.</a:t>
            </a:r>
            <a:endParaRPr sz="2000">
              <a:latin typeface="Cambria"/>
              <a:cs typeface="Cambria"/>
            </a:endParaRPr>
          </a:p>
          <a:p>
            <a:pPr marL="136525" marR="3829050">
              <a:lnSpc>
                <a:spcPts val="1880"/>
              </a:lnSpc>
              <a:spcBef>
                <a:spcPts val="1225"/>
              </a:spcBef>
            </a:pPr>
            <a:r>
              <a:rPr sz="1600" dirty="0">
                <a:latin typeface="Cambria"/>
                <a:cs typeface="Cambria"/>
              </a:rPr>
              <a:t>A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prerequisite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normality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test</a:t>
            </a:r>
            <a:r>
              <a:rPr sz="1600" spc="-20" dirty="0">
                <a:latin typeface="Cambria"/>
                <a:cs typeface="Cambria"/>
              </a:rPr>
              <a:t> (Shapiro-</a:t>
            </a:r>
            <a:r>
              <a:rPr sz="1600" dirty="0">
                <a:latin typeface="Cambria"/>
                <a:cs typeface="Cambria"/>
              </a:rPr>
              <a:t>Wilk)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revealed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a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non-normal </a:t>
            </a:r>
            <a:r>
              <a:rPr sz="1600" dirty="0">
                <a:latin typeface="Cambria"/>
                <a:cs typeface="Cambria"/>
              </a:rPr>
              <a:t>distribution</a:t>
            </a:r>
            <a:r>
              <a:rPr sz="1600" spc="-5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for</a:t>
            </a:r>
            <a:r>
              <a:rPr sz="1600" spc="-5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the</a:t>
            </a:r>
            <a:r>
              <a:rPr sz="1600" spc="-5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mental</a:t>
            </a:r>
            <a:r>
              <a:rPr sz="1600" spc="-5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toughness</a:t>
            </a:r>
            <a:r>
              <a:rPr sz="1600" spc="-5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variable</a:t>
            </a:r>
            <a:r>
              <a:rPr sz="1600" spc="-5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(</a:t>
            </a:r>
            <a:r>
              <a:rPr sz="1600" i="1" spc="-10" dirty="0">
                <a:latin typeface="Cambria"/>
                <a:cs typeface="Cambria"/>
              </a:rPr>
              <a:t>p</a:t>
            </a:r>
            <a:r>
              <a:rPr sz="1600" spc="-10" dirty="0">
                <a:latin typeface="Cambria"/>
                <a:cs typeface="Cambria"/>
              </a:rPr>
              <a:t>=0.005).</a:t>
            </a:r>
            <a:endParaRPr sz="1600">
              <a:latin typeface="Cambria"/>
              <a:cs typeface="Cambria"/>
            </a:endParaRPr>
          </a:p>
          <a:p>
            <a:pPr marL="12700" marR="2763520">
              <a:lnSpc>
                <a:spcPct val="100000"/>
              </a:lnSpc>
              <a:spcBef>
                <a:spcPts val="745"/>
              </a:spcBef>
            </a:pPr>
            <a:r>
              <a:rPr sz="1500" spc="-10" dirty="0">
                <a:latin typeface="Cambria"/>
                <a:cs typeface="Cambria"/>
              </a:rPr>
              <a:t>Consequently,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hypothesis</a:t>
            </a:r>
            <a:r>
              <a:rPr sz="1500" spc="-3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testing</a:t>
            </a:r>
            <a:r>
              <a:rPr sz="1500" spc="-3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was</a:t>
            </a:r>
            <a:r>
              <a:rPr sz="1500" spc="-3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conducted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using</a:t>
            </a:r>
            <a:r>
              <a:rPr sz="1500" spc="-3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the</a:t>
            </a:r>
            <a:r>
              <a:rPr sz="1500" spc="-30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non-</a:t>
            </a:r>
            <a:r>
              <a:rPr sz="1500" dirty="0">
                <a:latin typeface="Cambria"/>
                <a:cs typeface="Cambria"/>
              </a:rPr>
              <a:t>parametric</a:t>
            </a:r>
            <a:r>
              <a:rPr sz="1500" spc="-30" dirty="0">
                <a:latin typeface="Cambria"/>
                <a:cs typeface="Cambria"/>
              </a:rPr>
              <a:t> </a:t>
            </a:r>
            <a:r>
              <a:rPr sz="1500" i="1" spc="-10" dirty="0">
                <a:latin typeface="Cambria"/>
                <a:cs typeface="Cambria"/>
              </a:rPr>
              <a:t>Spearman's </a:t>
            </a:r>
            <a:r>
              <a:rPr sz="1500" i="1" dirty="0">
                <a:latin typeface="Cambria"/>
                <a:cs typeface="Cambria"/>
              </a:rPr>
              <a:t>Rho</a:t>
            </a:r>
            <a:r>
              <a:rPr sz="1500" i="1" spc="-4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correlation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test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to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measure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the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strength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and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direction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of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the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bivariate</a:t>
            </a:r>
            <a:r>
              <a:rPr sz="1500" spc="-35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relationship.</a:t>
            </a:r>
            <a:endParaRPr sz="15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5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500">
              <a:latin typeface="Cambria"/>
              <a:cs typeface="Cambria"/>
            </a:endParaRPr>
          </a:p>
          <a:p>
            <a:pPr marL="2192655">
              <a:lnSpc>
                <a:spcPct val="100000"/>
              </a:lnSpc>
              <a:spcBef>
                <a:spcPts val="5"/>
              </a:spcBef>
            </a:pPr>
            <a:r>
              <a:rPr sz="1700" b="1" spc="-10" dirty="0">
                <a:solidFill>
                  <a:srgbClr val="0A2957"/>
                </a:solidFill>
                <a:latin typeface="Cambria"/>
                <a:cs typeface="Cambria"/>
              </a:rPr>
              <a:t>Methodological</a:t>
            </a:r>
            <a:r>
              <a:rPr sz="1700" b="1" spc="20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1700" b="1" spc="-10" dirty="0">
                <a:solidFill>
                  <a:srgbClr val="0A2957"/>
                </a:solidFill>
                <a:latin typeface="Cambria"/>
                <a:cs typeface="Cambria"/>
              </a:rPr>
              <a:t>Limitation</a:t>
            </a:r>
            <a:endParaRPr sz="1700">
              <a:latin typeface="Cambria"/>
              <a:cs typeface="Cambria"/>
            </a:endParaRPr>
          </a:p>
          <a:p>
            <a:pPr marL="2192655" marR="5080">
              <a:lnSpc>
                <a:spcPts val="1650"/>
              </a:lnSpc>
              <a:spcBef>
                <a:spcPts val="1430"/>
              </a:spcBef>
            </a:pPr>
            <a:r>
              <a:rPr sz="1400" dirty="0">
                <a:latin typeface="Cambria"/>
                <a:cs typeface="Cambria"/>
              </a:rPr>
              <a:t>The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study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is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methodologically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constrained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by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its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small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sample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size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(Total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Sampling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of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PPLP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athletes), </a:t>
            </a:r>
            <a:r>
              <a:rPr sz="1400" dirty="0">
                <a:latin typeface="Cambria"/>
                <a:cs typeface="Cambria"/>
              </a:rPr>
              <a:t>which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limits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broad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generalization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of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findings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to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other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demographics</a:t>
            </a:r>
            <a:endParaRPr sz="1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633713" y="1979420"/>
          <a:ext cx="7486648" cy="27235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7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7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73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040"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Variable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66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Statistic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66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df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66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Sig.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66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235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Distribution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Status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825">
                <a:tc>
                  <a:txBody>
                    <a:bodyPr/>
                    <a:lstStyle/>
                    <a:p>
                      <a:pPr marL="116205" marR="467359">
                        <a:lnSpc>
                          <a:spcPct val="145800"/>
                        </a:lnSpc>
                        <a:spcBef>
                          <a:spcPts val="409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Intrinsic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Motivation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0.878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25" dirty="0">
                          <a:latin typeface="Arial MT"/>
                          <a:cs typeface="Arial MT"/>
                        </a:rPr>
                        <a:t>11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0.098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Normal </a:t>
                      </a:r>
                      <a:r>
                        <a:rPr sz="1200" spc="-25" dirty="0">
                          <a:latin typeface="Arial MT"/>
                          <a:cs typeface="Arial MT"/>
                        </a:rPr>
                        <a:t>()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825">
                <a:tc>
                  <a:txBody>
                    <a:bodyPr/>
                    <a:lstStyle/>
                    <a:p>
                      <a:pPr marL="116205" marR="467359">
                        <a:lnSpc>
                          <a:spcPct val="145800"/>
                        </a:lnSpc>
                        <a:spcBef>
                          <a:spcPts val="409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Extrinsic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Motivation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0.873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25" dirty="0">
                          <a:latin typeface="Arial MT"/>
                          <a:cs typeface="Arial MT"/>
                        </a:rPr>
                        <a:t>11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0.084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Normal </a:t>
                      </a:r>
                      <a:r>
                        <a:rPr sz="1200" spc="-25" dirty="0">
                          <a:latin typeface="Arial MT"/>
                          <a:cs typeface="Arial MT"/>
                        </a:rPr>
                        <a:t>()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8825">
                <a:tc>
                  <a:txBody>
                    <a:bodyPr/>
                    <a:lstStyle/>
                    <a:p>
                      <a:pPr marL="116205" marR="416559">
                        <a:lnSpc>
                          <a:spcPct val="145800"/>
                        </a:lnSpc>
                        <a:spcBef>
                          <a:spcPts val="409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Mental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Toughness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0.780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25" dirty="0">
                          <a:latin typeface="Arial MT"/>
                          <a:cs typeface="Arial MT"/>
                        </a:rPr>
                        <a:t>11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0.005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Not Normal </a:t>
                      </a:r>
                      <a:r>
                        <a:rPr sz="1200" spc="-25" dirty="0">
                          <a:latin typeface="Arial MT"/>
                          <a:cs typeface="Arial MT"/>
                        </a:rPr>
                        <a:t>()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439521" y="3199793"/>
          <a:ext cx="7486648" cy="2356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7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7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73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6715"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Variable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Mean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Std.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Deviation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Minimum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Maximum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590">
                <a:tc>
                  <a:txBody>
                    <a:bodyPr/>
                    <a:lstStyle/>
                    <a:p>
                      <a:pPr marL="116205" marR="467359">
                        <a:lnSpc>
                          <a:spcPts val="2100"/>
                        </a:lnSpc>
                        <a:spcBef>
                          <a:spcPts val="13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Intrinsic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Motivation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26.27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3.64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19.00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30.00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590">
                <a:tc>
                  <a:txBody>
                    <a:bodyPr/>
                    <a:lstStyle/>
                    <a:p>
                      <a:pPr marL="116205" marR="467359">
                        <a:lnSpc>
                          <a:spcPts val="2100"/>
                        </a:lnSpc>
                        <a:spcBef>
                          <a:spcPts val="13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Extrinsic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Motivation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23.64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5.14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18.00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33.00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590">
                <a:tc>
                  <a:txBody>
                    <a:bodyPr/>
                    <a:lstStyle/>
                    <a:p>
                      <a:pPr marL="116205" marR="416559">
                        <a:lnSpc>
                          <a:spcPts val="2100"/>
                        </a:lnSpc>
                        <a:spcBef>
                          <a:spcPts val="13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Mental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Toughness</a:t>
                      </a:r>
                      <a:r>
                        <a:rPr sz="12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41.36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20" dirty="0">
                          <a:latin typeface="Arial MT"/>
                          <a:cs typeface="Arial MT"/>
                        </a:rPr>
                        <a:t>4.23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38.00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52.00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495593" y="5198398"/>
            <a:ext cx="7749540" cy="151130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235"/>
              </a:spcBef>
            </a:pPr>
            <a:r>
              <a:rPr sz="2000" dirty="0">
                <a:latin typeface="Cambria"/>
                <a:cs typeface="Cambria"/>
              </a:rPr>
              <a:t>The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Shapiro-</a:t>
            </a:r>
            <a:r>
              <a:rPr sz="2000" dirty="0">
                <a:latin typeface="Cambria"/>
                <a:cs typeface="Cambria"/>
              </a:rPr>
              <a:t>Wilk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test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confirmed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that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Intrinsic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and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Extrinsic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Motivation </a:t>
            </a:r>
            <a:r>
              <a:rPr sz="2000" dirty="0">
                <a:latin typeface="Cambria"/>
                <a:cs typeface="Cambria"/>
              </a:rPr>
              <a:t>variables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are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normally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distributed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(p&gt;0.05).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However,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Mental </a:t>
            </a:r>
            <a:r>
              <a:rPr sz="2000" dirty="0">
                <a:latin typeface="Cambria"/>
                <a:cs typeface="Cambria"/>
              </a:rPr>
              <a:t>Toughness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variable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is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non-</a:t>
            </a:r>
            <a:r>
              <a:rPr sz="2000" dirty="0">
                <a:latin typeface="Cambria"/>
                <a:cs typeface="Cambria"/>
              </a:rPr>
              <a:t>normal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(p&lt;0.05).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Consequently,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non-</a:t>
            </a:r>
            <a:r>
              <a:rPr sz="2000" dirty="0">
                <a:latin typeface="Cambria"/>
                <a:cs typeface="Cambria"/>
              </a:rPr>
              <a:t>parametric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Spearman’s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Rho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test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was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used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hypothesis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testing,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as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the </a:t>
            </a:r>
            <a:r>
              <a:rPr sz="2000" dirty="0">
                <a:latin typeface="Cambria"/>
                <a:cs typeface="Cambria"/>
              </a:rPr>
              <a:t>normality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assumption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was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violated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(Siegel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&amp;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Castellan,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1988).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47034" y="6095463"/>
            <a:ext cx="7635875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sz="1800" dirty="0">
                <a:latin typeface="Cambria"/>
                <a:cs typeface="Cambria"/>
              </a:rPr>
              <a:t>Descriptive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analysis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(N=11)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reveals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mean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Mental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Toughness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score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of</a:t>
            </a:r>
            <a:r>
              <a:rPr sz="1800" spc="-10" dirty="0">
                <a:latin typeface="Cambria"/>
                <a:cs typeface="Cambria"/>
              </a:rPr>
              <a:t> 41.36</a:t>
            </a:r>
            <a:endParaRPr sz="1800">
              <a:latin typeface="Cambria"/>
              <a:cs typeface="Cambria"/>
            </a:endParaRPr>
          </a:p>
          <a:p>
            <a:pPr marL="12700" marR="5080">
              <a:lnSpc>
                <a:spcPts val="2100"/>
              </a:lnSpc>
              <a:spcBef>
                <a:spcPts val="90"/>
              </a:spcBef>
            </a:pPr>
            <a:r>
              <a:rPr sz="1800" dirty="0">
                <a:latin typeface="Cambria"/>
                <a:cs typeface="Cambria"/>
              </a:rPr>
              <a:t>±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4.23.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Participants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exhibited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slightly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higher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intrinsic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motivation (Mean=26.27) </a:t>
            </a:r>
            <a:r>
              <a:rPr sz="1800" dirty="0">
                <a:latin typeface="Cambria"/>
                <a:cs typeface="Cambria"/>
              </a:rPr>
              <a:t>compared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to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extrinsic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motivation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(Mean=23.64).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Consequently, </a:t>
            </a:r>
            <a:r>
              <a:rPr sz="1800" dirty="0">
                <a:latin typeface="Cambria"/>
                <a:cs typeface="Cambria"/>
              </a:rPr>
              <a:t>a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non-parametric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correlation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test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was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conducted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to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analyze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the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relationship </a:t>
            </a:r>
            <a:r>
              <a:rPr sz="1800" dirty="0">
                <a:latin typeface="Cambria"/>
                <a:cs typeface="Cambria"/>
              </a:rPr>
              <a:t>between these motivational orientations and mental </a:t>
            </a:r>
            <a:r>
              <a:rPr sz="1800" spc="-10" dirty="0">
                <a:latin typeface="Cambria"/>
                <a:cs typeface="Cambria"/>
              </a:rPr>
              <a:t>toughness.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372" y="4938497"/>
            <a:ext cx="3170585" cy="1523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80856" y="4938497"/>
            <a:ext cx="3170585" cy="15239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88073" y="1696025"/>
            <a:ext cx="3685367" cy="351310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268537" y="2912944"/>
            <a:ext cx="3513103" cy="171444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3378124" y="6820023"/>
            <a:ext cx="2412365" cy="763905"/>
            <a:chOff x="3378124" y="6820023"/>
            <a:chExt cx="2412365" cy="76390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78124" y="6820023"/>
              <a:ext cx="1657349" cy="3809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32686" y="7202515"/>
              <a:ext cx="1657349" cy="380999"/>
            </a:xfrm>
            <a:prstGeom prst="rect">
              <a:avLst/>
            </a:prstGeom>
          </p:spPr>
        </p:pic>
      </p:grp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7223" rIns="0" bIns="0" rtlCol="0">
            <a:spAutoFit/>
          </a:bodyPr>
          <a:lstStyle/>
          <a:p>
            <a:pPr marL="2404110">
              <a:lnSpc>
                <a:spcPct val="100000"/>
              </a:lnSpc>
              <a:spcBef>
                <a:spcPts val="100"/>
              </a:spcBef>
            </a:pPr>
            <a:r>
              <a:rPr sz="6600" dirty="0"/>
              <a:t>Result</a:t>
            </a:r>
            <a:r>
              <a:rPr sz="6600" spc="-25" dirty="0"/>
              <a:t> </a:t>
            </a:r>
            <a:r>
              <a:rPr sz="6600" dirty="0"/>
              <a:t>&amp;</a:t>
            </a:r>
            <a:r>
              <a:rPr sz="6600" spc="-25" dirty="0"/>
              <a:t> </a:t>
            </a:r>
            <a:r>
              <a:rPr sz="6600" spc="-10" dirty="0"/>
              <a:t>Discussion</a:t>
            </a:r>
            <a:endParaRPr sz="6600"/>
          </a:p>
        </p:txBody>
      </p:sp>
      <p:sp>
        <p:nvSpPr>
          <p:cNvPr id="14" name="object 14"/>
          <p:cNvSpPr txBox="1"/>
          <p:nvPr/>
        </p:nvSpPr>
        <p:spPr>
          <a:xfrm>
            <a:off x="3322697" y="759235"/>
            <a:ext cx="78232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30" dirty="0">
                <a:solidFill>
                  <a:srgbClr val="33820D"/>
                </a:solidFill>
                <a:latin typeface="Cambria"/>
                <a:cs typeface="Cambria"/>
              </a:rPr>
              <a:t>P</a:t>
            </a:r>
            <a:r>
              <a:rPr sz="2350" b="1" spc="-35" dirty="0">
                <a:solidFill>
                  <a:srgbClr val="33820D"/>
                </a:solidFill>
                <a:latin typeface="Cambria"/>
                <a:cs typeface="Cambria"/>
              </a:rPr>
              <a:t>E</a:t>
            </a:r>
            <a:r>
              <a:rPr sz="2350" b="1" spc="-25" dirty="0">
                <a:solidFill>
                  <a:srgbClr val="33820D"/>
                </a:solidFill>
                <a:latin typeface="Cambria"/>
                <a:cs typeface="Cambria"/>
              </a:rPr>
              <a:t>H</a:t>
            </a:r>
            <a:r>
              <a:rPr sz="2350" b="1" spc="-1425" dirty="0">
                <a:solidFill>
                  <a:srgbClr val="33820D"/>
                </a:solidFill>
                <a:latin typeface="Cambria"/>
                <a:cs typeface="Cambria"/>
              </a:rPr>
              <a:t>R</a:t>
            </a:r>
            <a:endParaRPr sz="235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30575" y="769178"/>
            <a:ext cx="781685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UNIVERSITAS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PENDIDIKAN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Cambria"/>
                <a:cs typeface="Cambria"/>
              </a:rPr>
              <a:t>INDONESIA</a:t>
            </a:r>
            <a:endParaRPr sz="300">
              <a:latin typeface="Cambria"/>
              <a:cs typeface="Cambr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14136" y="1068730"/>
            <a:ext cx="75438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dirty="0">
                <a:solidFill>
                  <a:srgbClr val="008037"/>
                </a:solidFill>
                <a:latin typeface="Cambria"/>
                <a:cs typeface="Cambria"/>
              </a:rPr>
              <a:t>STUDY</a:t>
            </a:r>
            <a:r>
              <a:rPr sz="700" b="1" spc="-15" dirty="0">
                <a:solidFill>
                  <a:srgbClr val="008037"/>
                </a:solidFill>
                <a:latin typeface="Cambria"/>
                <a:cs typeface="Cambri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ambria"/>
                <a:cs typeface="Cambria"/>
              </a:rPr>
              <a:t>PROGRAM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66647" y="1152093"/>
            <a:ext cx="7486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dirty="0">
                <a:latin typeface="Cambria"/>
                <a:cs typeface="Cambria"/>
              </a:rPr>
              <a:t>Faculty</a:t>
            </a:r>
            <a:r>
              <a:rPr sz="350" spc="10" dirty="0">
                <a:latin typeface="Cambria"/>
                <a:cs typeface="Cambria"/>
              </a:rPr>
              <a:t> </a:t>
            </a:r>
            <a:r>
              <a:rPr sz="350" dirty="0">
                <a:latin typeface="Cambria"/>
                <a:cs typeface="Cambria"/>
              </a:rPr>
              <a:t>of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Sport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Education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and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Health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56063" y="1035135"/>
            <a:ext cx="3575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Physical</a:t>
            </a:r>
            <a:r>
              <a:rPr sz="350" b="1" i="1" spc="-1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Educati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88110" y="1035135"/>
            <a:ext cx="5607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on, Health,</a:t>
            </a:r>
            <a:r>
              <a:rPr sz="350" b="1" i="1" spc="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and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Recreation</a:t>
            </a:r>
            <a:endParaRPr sz="350">
              <a:latin typeface="Cambria"/>
              <a:cs typeface="Cambri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0510859" y="7786287"/>
            <a:ext cx="4199890" cy="1089660"/>
            <a:chOff x="10510859" y="7786287"/>
            <a:chExt cx="4199890" cy="1089660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10859" y="7786287"/>
              <a:ext cx="2362199" cy="5429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348502" y="8332847"/>
              <a:ext cx="2362199" cy="5429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887684" y="1105096"/>
          <a:ext cx="10026648" cy="2864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5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5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5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5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53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6090"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Variable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Intrinsic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Motivation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(X1)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31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Extrinsic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Motivation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(X2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Mental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Toughness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(Y)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Intrinsic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Motivation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Correlation Coefficient </a:t>
                      </a:r>
                      <a:r>
                        <a:rPr sz="1200" spc="-25" dirty="0">
                          <a:latin typeface="Arial MT"/>
                          <a:cs typeface="Arial MT"/>
                        </a:rPr>
                        <a:t>()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1.000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0.407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0.562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Sig. (2-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tailed)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—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0.214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0.072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Extrinsic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Motivation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Correlation Coefficient </a:t>
                      </a:r>
                      <a:r>
                        <a:rPr sz="1200" spc="-25" dirty="0">
                          <a:latin typeface="Arial MT"/>
                          <a:cs typeface="Arial MT"/>
                        </a:rPr>
                        <a:t>()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0.407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1.000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0.774**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Sig. (2-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tailed)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0.214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—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0.005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Mental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Toughness</a:t>
                      </a:r>
                      <a:r>
                        <a:rPr sz="12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Correlation Coefficient </a:t>
                      </a:r>
                      <a:r>
                        <a:rPr sz="1200" spc="-25" dirty="0">
                          <a:latin typeface="Arial MT"/>
                          <a:cs typeface="Arial MT"/>
                        </a:rPr>
                        <a:t>()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0.562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0.774**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1.000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162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4E81BD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Sig. (2-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tailed)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0.072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spc="-10" dirty="0">
                          <a:latin typeface="Arial MT"/>
                          <a:cs typeface="Arial MT"/>
                        </a:rPr>
                        <a:t>0,005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—</a:t>
                      </a: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6601373" y="5336675"/>
            <a:ext cx="2947670" cy="1514475"/>
            <a:chOff x="6601373" y="5336675"/>
            <a:chExt cx="2947670" cy="15144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10621" y="5825371"/>
              <a:ext cx="2438399" cy="5429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01373" y="5336675"/>
              <a:ext cx="1323974" cy="1514474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2199" y="2505446"/>
            <a:ext cx="3857624" cy="3305174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7110621" y="6919624"/>
            <a:ext cx="695325" cy="333375"/>
          </a:xfrm>
          <a:custGeom>
            <a:avLst/>
            <a:gdLst/>
            <a:ahLst/>
            <a:cxnLst/>
            <a:rect l="l" t="t" r="r" b="b"/>
            <a:pathLst>
              <a:path w="695325" h="333375">
                <a:moveTo>
                  <a:pt x="164398" y="333149"/>
                </a:moveTo>
                <a:lnTo>
                  <a:pt x="120695" y="327199"/>
                </a:lnTo>
                <a:lnTo>
                  <a:pt x="81423" y="310407"/>
                </a:lnTo>
                <a:lnTo>
                  <a:pt x="48151" y="284360"/>
                </a:lnTo>
                <a:lnTo>
                  <a:pt x="22445" y="250647"/>
                </a:lnTo>
                <a:lnTo>
                  <a:pt x="5872" y="210856"/>
                </a:lnTo>
                <a:lnTo>
                  <a:pt x="0" y="166574"/>
                </a:lnTo>
                <a:lnTo>
                  <a:pt x="5872" y="122292"/>
                </a:lnTo>
                <a:lnTo>
                  <a:pt x="22445" y="82501"/>
                </a:lnTo>
                <a:lnTo>
                  <a:pt x="48151" y="48788"/>
                </a:lnTo>
                <a:lnTo>
                  <a:pt x="81423" y="22742"/>
                </a:lnTo>
                <a:lnTo>
                  <a:pt x="120695" y="5950"/>
                </a:lnTo>
                <a:lnTo>
                  <a:pt x="164398" y="0"/>
                </a:lnTo>
                <a:lnTo>
                  <a:pt x="207392" y="5754"/>
                </a:lnTo>
                <a:lnTo>
                  <a:pt x="246127" y="22013"/>
                </a:lnTo>
                <a:lnTo>
                  <a:pt x="279117" y="47266"/>
                </a:lnTo>
                <a:lnTo>
                  <a:pt x="304872" y="80001"/>
                </a:lnTo>
                <a:lnTo>
                  <a:pt x="634687" y="80001"/>
                </a:lnTo>
                <a:lnTo>
                  <a:pt x="673035" y="126980"/>
                </a:lnTo>
                <a:lnTo>
                  <a:pt x="92979" y="126980"/>
                </a:lnTo>
                <a:lnTo>
                  <a:pt x="77767" y="130091"/>
                </a:lnTo>
                <a:lnTo>
                  <a:pt x="65345" y="138576"/>
                </a:lnTo>
                <a:lnTo>
                  <a:pt x="56970" y="151161"/>
                </a:lnTo>
                <a:lnTo>
                  <a:pt x="53899" y="166574"/>
                </a:lnTo>
                <a:lnTo>
                  <a:pt x="56970" y="181989"/>
                </a:lnTo>
                <a:lnTo>
                  <a:pt x="65345" y="194575"/>
                </a:lnTo>
                <a:lnTo>
                  <a:pt x="77767" y="203060"/>
                </a:lnTo>
                <a:lnTo>
                  <a:pt x="92979" y="206171"/>
                </a:lnTo>
                <a:lnTo>
                  <a:pt x="414464" y="206171"/>
                </a:lnTo>
                <a:lnTo>
                  <a:pt x="371922" y="253142"/>
                </a:lnTo>
                <a:lnTo>
                  <a:pt x="304872" y="253142"/>
                </a:lnTo>
                <a:lnTo>
                  <a:pt x="279117" y="285882"/>
                </a:lnTo>
                <a:lnTo>
                  <a:pt x="246127" y="311136"/>
                </a:lnTo>
                <a:lnTo>
                  <a:pt x="207392" y="327394"/>
                </a:lnTo>
                <a:lnTo>
                  <a:pt x="164398" y="333149"/>
                </a:lnTo>
                <a:close/>
              </a:path>
              <a:path w="695325" h="333375">
                <a:moveTo>
                  <a:pt x="414464" y="206171"/>
                </a:moveTo>
                <a:lnTo>
                  <a:pt x="92979" y="206171"/>
                </a:lnTo>
                <a:lnTo>
                  <a:pt x="108189" y="203060"/>
                </a:lnTo>
                <a:lnTo>
                  <a:pt x="120610" y="194575"/>
                </a:lnTo>
                <a:lnTo>
                  <a:pt x="128985" y="181989"/>
                </a:lnTo>
                <a:lnTo>
                  <a:pt x="132056" y="166574"/>
                </a:lnTo>
                <a:lnTo>
                  <a:pt x="128985" y="151161"/>
                </a:lnTo>
                <a:lnTo>
                  <a:pt x="120610" y="138576"/>
                </a:lnTo>
                <a:lnTo>
                  <a:pt x="108189" y="130091"/>
                </a:lnTo>
                <a:lnTo>
                  <a:pt x="92979" y="126980"/>
                </a:lnTo>
                <a:lnTo>
                  <a:pt x="673035" y="126980"/>
                </a:lnTo>
                <a:lnTo>
                  <a:pt x="695325" y="154286"/>
                </a:lnTo>
                <a:lnTo>
                  <a:pt x="657472" y="196609"/>
                </a:lnTo>
                <a:lnTo>
                  <a:pt x="423124" y="196609"/>
                </a:lnTo>
                <a:lnTo>
                  <a:pt x="414464" y="206171"/>
                </a:lnTo>
                <a:close/>
              </a:path>
              <a:path w="695325" h="333375">
                <a:moveTo>
                  <a:pt x="462202" y="241670"/>
                </a:moveTo>
                <a:lnTo>
                  <a:pt x="423124" y="196609"/>
                </a:lnTo>
                <a:lnTo>
                  <a:pt x="499936" y="196609"/>
                </a:lnTo>
                <a:lnTo>
                  <a:pt x="462202" y="241670"/>
                </a:lnTo>
                <a:close/>
              </a:path>
              <a:path w="695325" h="333375">
                <a:moveTo>
                  <a:pt x="539013" y="243040"/>
                </a:moveTo>
                <a:lnTo>
                  <a:pt x="499936" y="196609"/>
                </a:lnTo>
                <a:lnTo>
                  <a:pt x="580784" y="196609"/>
                </a:lnTo>
                <a:lnTo>
                  <a:pt x="539013" y="243040"/>
                </a:lnTo>
                <a:close/>
              </a:path>
              <a:path w="695325" h="333375">
                <a:moveTo>
                  <a:pt x="617172" y="241670"/>
                </a:moveTo>
                <a:lnTo>
                  <a:pt x="580784" y="196609"/>
                </a:lnTo>
                <a:lnTo>
                  <a:pt x="657472" y="196609"/>
                </a:lnTo>
                <a:lnTo>
                  <a:pt x="617172" y="241670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814579" y="4431887"/>
            <a:ext cx="10222230" cy="4750017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lang="id-ID" dirty="0"/>
              <a:t>The </a:t>
            </a:r>
            <a:r>
              <a:rPr lang="id-ID" dirty="0" err="1"/>
              <a:t>test</a:t>
            </a:r>
            <a:r>
              <a:rPr lang="id-ID" dirty="0"/>
              <a:t> </a:t>
            </a:r>
            <a:r>
              <a:rPr lang="id-ID" dirty="0" err="1"/>
              <a:t>results</a:t>
            </a:r>
            <a:r>
              <a:rPr lang="id-ID" dirty="0"/>
              <a:t> </a:t>
            </a:r>
            <a:r>
              <a:rPr lang="id-ID" dirty="0" err="1"/>
              <a:t>reveal</a:t>
            </a:r>
            <a:r>
              <a:rPr lang="id-ID" dirty="0"/>
              <a:t> </a:t>
            </a:r>
            <a:r>
              <a:rPr lang="id-ID" dirty="0" err="1"/>
              <a:t>a</a:t>
            </a:r>
            <a:r>
              <a:rPr lang="id-ID" dirty="0"/>
              <a:t> </a:t>
            </a:r>
            <a:r>
              <a:rPr lang="id-ID" dirty="0" err="1"/>
              <a:t>significant</a:t>
            </a:r>
            <a:r>
              <a:rPr lang="id-ID" dirty="0"/>
              <a:t> </a:t>
            </a:r>
            <a:r>
              <a:rPr lang="id-ID" dirty="0" err="1"/>
              <a:t>contrast</a:t>
            </a:r>
            <a:r>
              <a:rPr lang="id-ID" dirty="0"/>
              <a:t> </a:t>
            </a:r>
            <a:r>
              <a:rPr lang="id-ID" dirty="0" err="1"/>
              <a:t>where</a:t>
            </a:r>
            <a:r>
              <a:rPr lang="id-ID" dirty="0"/>
              <a:t> </a:t>
            </a:r>
            <a:r>
              <a:rPr lang="id-ID" dirty="0" err="1"/>
              <a:t>extrinsic</a:t>
            </a:r>
            <a:r>
              <a:rPr lang="id-ID" dirty="0"/>
              <a:t> </a:t>
            </a:r>
            <a:r>
              <a:rPr lang="id-ID" dirty="0" err="1"/>
              <a:t>motivation</a:t>
            </a:r>
            <a:r>
              <a:rPr lang="id-ID" dirty="0"/>
              <a:t> has </a:t>
            </a:r>
            <a:r>
              <a:rPr lang="id-ID" dirty="0" err="1"/>
              <a:t>a</a:t>
            </a:r>
            <a:r>
              <a:rPr lang="id-ID" dirty="0"/>
              <a:t> </a:t>
            </a:r>
            <a:r>
              <a:rPr lang="id-ID" dirty="0" err="1"/>
              <a:t>strong</a:t>
            </a:r>
            <a:r>
              <a:rPr lang="id-ID" dirty="0"/>
              <a:t> </a:t>
            </a:r>
            <a:r>
              <a:rPr lang="id-ID" dirty="0" err="1"/>
              <a:t>and</a:t>
            </a:r>
            <a:r>
              <a:rPr lang="id-ID" dirty="0"/>
              <a:t> </a:t>
            </a:r>
            <a:r>
              <a:rPr lang="id-ID" dirty="0" err="1"/>
              <a:t>statistically</a:t>
            </a:r>
            <a:r>
              <a:rPr lang="id-ID" dirty="0"/>
              <a:t> </a:t>
            </a:r>
            <a:r>
              <a:rPr lang="id-ID" dirty="0" err="1"/>
              <a:t>significant</a:t>
            </a:r>
            <a:r>
              <a:rPr lang="id-ID" dirty="0"/>
              <a:t> </a:t>
            </a:r>
            <a:r>
              <a:rPr lang="id-ID" dirty="0" err="1"/>
              <a:t>positive</a:t>
            </a:r>
            <a:r>
              <a:rPr lang="id-ID" dirty="0"/>
              <a:t> </a:t>
            </a:r>
            <a:r>
              <a:rPr lang="id-ID" dirty="0" err="1"/>
              <a:t>relationship</a:t>
            </a:r>
            <a:r>
              <a:rPr lang="id-ID" dirty="0"/>
              <a:t> </a:t>
            </a:r>
            <a:r>
              <a:rPr lang="id-ID" dirty="0" err="1"/>
              <a:t>with</a:t>
            </a:r>
            <a:r>
              <a:rPr lang="id-ID" dirty="0"/>
              <a:t> mental </a:t>
            </a:r>
            <a:r>
              <a:rPr lang="id-ID" dirty="0" err="1"/>
              <a:t>toughness</a:t>
            </a:r>
            <a:r>
              <a:rPr lang="id-ID" dirty="0"/>
              <a:t> (</a:t>
            </a:r>
            <a:r>
              <a:rPr lang="id-ID" i="1" dirty="0" err="1"/>
              <a:t>rs</a:t>
            </a:r>
            <a:r>
              <a:rPr lang="id-ID" dirty="0"/>
              <a:t> = 0.774, </a:t>
            </a:r>
            <a:r>
              <a:rPr lang="id-ID" i="1" dirty="0" err="1"/>
              <a:t>p</a:t>
            </a:r>
            <a:r>
              <a:rPr lang="id-ID" dirty="0"/>
              <a:t> = 0.005), </a:t>
            </a:r>
            <a:r>
              <a:rPr lang="id-ID" dirty="0" err="1"/>
              <a:t>leading</a:t>
            </a:r>
            <a:r>
              <a:rPr lang="id-ID" dirty="0"/>
              <a:t> </a:t>
            </a:r>
            <a:r>
              <a:rPr lang="id-ID" dirty="0" err="1"/>
              <a:t>to</a:t>
            </a:r>
            <a:r>
              <a:rPr lang="id-ID" dirty="0"/>
              <a:t> </a:t>
            </a:r>
            <a:r>
              <a:rPr lang="id-ID" dirty="0" err="1"/>
              <a:t>the</a:t>
            </a:r>
            <a:r>
              <a:rPr lang="id-ID" dirty="0"/>
              <a:t> </a:t>
            </a:r>
            <a:r>
              <a:rPr lang="id-ID" b="1" dirty="0" err="1"/>
              <a:t>acceptance</a:t>
            </a:r>
            <a:r>
              <a:rPr lang="id-ID" b="1" dirty="0"/>
              <a:t> </a:t>
            </a:r>
            <a:r>
              <a:rPr lang="id-ID" b="1" dirty="0" err="1"/>
              <a:t>of</a:t>
            </a:r>
            <a:r>
              <a:rPr lang="id-ID" b="1" dirty="0"/>
              <a:t> H2</a:t>
            </a:r>
            <a:r>
              <a:rPr lang="id-ID" dirty="0"/>
              <a:t>. </a:t>
            </a:r>
            <a:r>
              <a:rPr lang="id-ID" dirty="0" err="1"/>
              <a:t>Conversely</a:t>
            </a:r>
            <a:r>
              <a:rPr lang="id-ID" dirty="0"/>
              <a:t>, </a:t>
            </a:r>
            <a:r>
              <a:rPr lang="id-ID" dirty="0" err="1"/>
              <a:t>intrinsic</a:t>
            </a:r>
            <a:r>
              <a:rPr lang="id-ID" dirty="0"/>
              <a:t> </a:t>
            </a:r>
            <a:r>
              <a:rPr lang="id-ID" dirty="0" err="1"/>
              <a:t>motivation</a:t>
            </a:r>
            <a:r>
              <a:rPr lang="id-ID" dirty="0"/>
              <a:t> </a:t>
            </a:r>
            <a:r>
              <a:rPr lang="id-ID" dirty="0" err="1"/>
              <a:t>shows</a:t>
            </a:r>
            <a:r>
              <a:rPr lang="id-ID" dirty="0"/>
              <a:t> </a:t>
            </a:r>
            <a:r>
              <a:rPr lang="id-ID" dirty="0" err="1"/>
              <a:t>a</a:t>
            </a:r>
            <a:r>
              <a:rPr lang="id-ID" dirty="0"/>
              <a:t> </a:t>
            </a:r>
            <a:r>
              <a:rPr lang="id-ID" dirty="0" err="1"/>
              <a:t>statistically</a:t>
            </a:r>
            <a:r>
              <a:rPr lang="id-ID" dirty="0"/>
              <a:t> non-</a:t>
            </a:r>
            <a:r>
              <a:rPr lang="id-ID" dirty="0" err="1"/>
              <a:t>significant</a:t>
            </a:r>
            <a:r>
              <a:rPr lang="id-ID" dirty="0"/>
              <a:t> </a:t>
            </a:r>
            <a:r>
              <a:rPr lang="id-ID" dirty="0" err="1"/>
              <a:t>negative</a:t>
            </a:r>
            <a:r>
              <a:rPr lang="id-ID" dirty="0"/>
              <a:t> </a:t>
            </a:r>
            <a:r>
              <a:rPr lang="id-ID" dirty="0" err="1"/>
              <a:t>correlation</a:t>
            </a:r>
            <a:r>
              <a:rPr lang="id-ID" dirty="0"/>
              <a:t> </a:t>
            </a:r>
            <a:r>
              <a:rPr lang="id-ID" dirty="0" err="1"/>
              <a:t>with</a:t>
            </a:r>
            <a:r>
              <a:rPr lang="id-ID" dirty="0"/>
              <a:t> mental </a:t>
            </a:r>
            <a:r>
              <a:rPr lang="id-ID" dirty="0" err="1"/>
              <a:t>toughness</a:t>
            </a:r>
            <a:r>
              <a:rPr lang="id-ID" dirty="0"/>
              <a:t> (</a:t>
            </a:r>
            <a:r>
              <a:rPr lang="id-ID" i="1" dirty="0" err="1"/>
              <a:t>rs</a:t>
            </a:r>
            <a:r>
              <a:rPr lang="id-ID" dirty="0"/>
              <a:t> = -0.562, </a:t>
            </a:r>
            <a:r>
              <a:rPr lang="id-ID" i="1" dirty="0" err="1"/>
              <a:t>p</a:t>
            </a:r>
            <a:r>
              <a:rPr lang="id-ID" dirty="0"/>
              <a:t> = 0.072), </a:t>
            </a:r>
            <a:r>
              <a:rPr lang="id-ID" dirty="0" err="1"/>
              <a:t>which</a:t>
            </a:r>
            <a:r>
              <a:rPr lang="id-ID" dirty="0"/>
              <a:t> </a:t>
            </a:r>
            <a:r>
              <a:rPr lang="id-ID" dirty="0" err="1"/>
              <a:t>results</a:t>
            </a:r>
            <a:r>
              <a:rPr lang="id-ID" dirty="0"/>
              <a:t> in </a:t>
            </a:r>
            <a:r>
              <a:rPr lang="id-ID" dirty="0" err="1"/>
              <a:t>the</a:t>
            </a:r>
            <a:r>
              <a:rPr lang="id-ID" dirty="0"/>
              <a:t> </a:t>
            </a:r>
            <a:r>
              <a:rPr lang="id-ID" b="1" dirty="0" err="1"/>
              <a:t>rejection</a:t>
            </a:r>
            <a:r>
              <a:rPr lang="id-ID" b="1" dirty="0"/>
              <a:t> </a:t>
            </a:r>
            <a:r>
              <a:rPr lang="id-ID" b="1" dirty="0" err="1"/>
              <a:t>of</a:t>
            </a:r>
            <a:r>
              <a:rPr lang="id-ID" b="1" dirty="0"/>
              <a:t> H1</a:t>
            </a:r>
            <a:r>
              <a:rPr lang="id-ID" dirty="0"/>
              <a:t>.</a:t>
            </a:r>
            <a:endParaRPr lang="id-ID" sz="18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10"/>
              </a:spcBef>
            </a:pPr>
            <a:endParaRPr sz="1800" dirty="0">
              <a:latin typeface="Cambria"/>
              <a:cs typeface="Cambria"/>
            </a:endParaRPr>
          </a:p>
          <a:p>
            <a:pPr marL="1870075">
              <a:lnSpc>
                <a:spcPct val="100000"/>
              </a:lnSpc>
            </a:pPr>
            <a:r>
              <a:rPr sz="2400" b="1" dirty="0">
                <a:solidFill>
                  <a:srgbClr val="0A2957"/>
                </a:solidFill>
                <a:latin typeface="Cambria"/>
                <a:cs typeface="Cambria"/>
              </a:rPr>
              <a:t>Key</a:t>
            </a:r>
            <a:r>
              <a:rPr sz="2400" b="1" spc="-45" dirty="0">
                <a:solidFill>
                  <a:srgbClr val="0A2957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A2957"/>
                </a:solidFill>
                <a:latin typeface="Cambria"/>
                <a:cs typeface="Cambria"/>
              </a:rPr>
              <a:t>Insights</a:t>
            </a:r>
            <a:endParaRPr sz="2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160"/>
              </a:spcBef>
            </a:pPr>
            <a:endParaRPr sz="2400" dirty="0">
              <a:latin typeface="Cambria"/>
              <a:cs typeface="Cambria"/>
            </a:endParaRPr>
          </a:p>
          <a:p>
            <a:pPr marL="2150745" marR="241300">
              <a:lnSpc>
                <a:spcPts val="1880"/>
              </a:lnSpc>
              <a:spcBef>
                <a:spcPts val="5"/>
              </a:spcBef>
            </a:pPr>
            <a:r>
              <a:rPr sz="1650" dirty="0">
                <a:latin typeface="Cambria"/>
                <a:cs typeface="Cambria"/>
              </a:rPr>
              <a:t>Dominance</a:t>
            </a:r>
            <a:r>
              <a:rPr sz="1650" spc="-3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of</a:t>
            </a:r>
            <a:r>
              <a:rPr sz="1650" spc="-3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Extrinsic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Motivation:</a:t>
            </a:r>
            <a:r>
              <a:rPr sz="1650" spc="-3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Extrinsic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motivation</a:t>
            </a:r>
            <a:r>
              <a:rPr sz="1650" spc="-3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serves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as</a:t>
            </a:r>
            <a:r>
              <a:rPr sz="1650" spc="-3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the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primary</a:t>
            </a:r>
            <a:r>
              <a:rPr sz="1650" spc="-35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adaptive driver</a:t>
            </a:r>
            <a:r>
              <a:rPr sz="1650" spc="-3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for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mental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toughness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in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spc="-20" dirty="0">
                <a:latin typeface="Cambria"/>
                <a:cs typeface="Cambria"/>
              </a:rPr>
              <a:t>high-</a:t>
            </a:r>
            <a:r>
              <a:rPr sz="1650" spc="-10" dirty="0">
                <a:latin typeface="Cambria"/>
                <a:cs typeface="Cambria"/>
              </a:rPr>
              <a:t>pressure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PPLP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environments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(rs=0.774,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p=0.005).</a:t>
            </a:r>
            <a:endParaRPr sz="1650" dirty="0">
              <a:latin typeface="Cambria"/>
              <a:cs typeface="Cambria"/>
            </a:endParaRPr>
          </a:p>
          <a:p>
            <a:pPr marL="2915285" marR="554990">
              <a:lnSpc>
                <a:spcPts val="1870"/>
              </a:lnSpc>
              <a:spcBef>
                <a:spcPts val="1855"/>
              </a:spcBef>
            </a:pPr>
            <a:r>
              <a:rPr sz="1650" dirty="0">
                <a:latin typeface="Cambria"/>
                <a:cs typeface="Cambria"/>
              </a:rPr>
              <a:t>The</a:t>
            </a:r>
            <a:r>
              <a:rPr sz="1650" spc="-2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"Intrinsic</a:t>
            </a:r>
            <a:r>
              <a:rPr sz="1650" spc="-15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Anomaly":</a:t>
            </a:r>
            <a:r>
              <a:rPr sz="1650" spc="-2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Intrinsic</a:t>
            </a:r>
            <a:r>
              <a:rPr sz="1650" spc="-15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motivation</a:t>
            </a:r>
            <a:r>
              <a:rPr sz="1650" spc="-1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showed</a:t>
            </a:r>
            <a:r>
              <a:rPr sz="1650" spc="-2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a</a:t>
            </a:r>
            <a:r>
              <a:rPr sz="1650" spc="-15" dirty="0">
                <a:latin typeface="Cambria"/>
                <a:cs typeface="Cambria"/>
              </a:rPr>
              <a:t> </a:t>
            </a:r>
            <a:r>
              <a:rPr sz="1650" spc="-20" dirty="0">
                <a:latin typeface="Cambria"/>
                <a:cs typeface="Cambria"/>
              </a:rPr>
              <a:t>non-</a:t>
            </a:r>
            <a:r>
              <a:rPr sz="1650" spc="-10" dirty="0">
                <a:latin typeface="Cambria"/>
                <a:cs typeface="Cambria"/>
              </a:rPr>
              <a:t>significant negative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correlation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(rs=-</a:t>
            </a:r>
            <a:r>
              <a:rPr sz="1650" dirty="0">
                <a:latin typeface="Cambria"/>
                <a:cs typeface="Cambria"/>
              </a:rPr>
              <a:t>0.562,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p=0.072),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suggesting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internal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pleasure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spc="-25" dirty="0">
                <a:latin typeface="Cambria"/>
                <a:cs typeface="Cambria"/>
              </a:rPr>
              <a:t>may </a:t>
            </a:r>
            <a:r>
              <a:rPr sz="1650" dirty="0">
                <a:latin typeface="Cambria"/>
                <a:cs typeface="Cambria"/>
              </a:rPr>
              <a:t>conflict</a:t>
            </a:r>
            <a:r>
              <a:rPr sz="1650" spc="-4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with</a:t>
            </a:r>
            <a:r>
              <a:rPr sz="1650" spc="-4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rigid,</a:t>
            </a:r>
            <a:r>
              <a:rPr sz="1650" spc="-4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authoritative</a:t>
            </a:r>
            <a:r>
              <a:rPr sz="1650" spc="-4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training</a:t>
            </a:r>
            <a:r>
              <a:rPr sz="1650" spc="-4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structures.</a:t>
            </a:r>
            <a:endParaRPr sz="1650" dirty="0">
              <a:latin typeface="Cambria"/>
              <a:cs typeface="Cambria"/>
            </a:endParaRPr>
          </a:p>
          <a:p>
            <a:pPr marL="3608704" marR="335280" algn="just">
              <a:lnSpc>
                <a:spcPts val="1870"/>
              </a:lnSpc>
              <a:spcBef>
                <a:spcPts val="1875"/>
              </a:spcBef>
            </a:pPr>
            <a:r>
              <a:rPr sz="1650" spc="-10" dirty="0">
                <a:latin typeface="Cambria"/>
                <a:cs typeface="Cambria"/>
              </a:rPr>
              <a:t>Antithesis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to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SDT: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Unlike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traditional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Self-Determination</a:t>
            </a:r>
            <a:r>
              <a:rPr sz="1650" spc="-2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Theory</a:t>
            </a:r>
            <a:r>
              <a:rPr sz="1650" spc="-3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(SDT), </a:t>
            </a:r>
            <a:r>
              <a:rPr sz="1650" dirty="0">
                <a:latin typeface="Cambria"/>
                <a:cs typeface="Cambria"/>
              </a:rPr>
              <a:t>this</a:t>
            </a:r>
            <a:r>
              <a:rPr sz="1650" spc="-5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elite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context</a:t>
            </a:r>
            <a:r>
              <a:rPr sz="1650" spc="-55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requires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external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"anchors"</a:t>
            </a:r>
            <a:r>
              <a:rPr sz="1650" spc="-5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(targets,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coach</a:t>
            </a:r>
            <a:r>
              <a:rPr sz="1650" spc="-5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praise)</a:t>
            </a:r>
            <a:r>
              <a:rPr sz="1650" spc="-50" dirty="0">
                <a:latin typeface="Cambria"/>
                <a:cs typeface="Cambria"/>
              </a:rPr>
              <a:t> </a:t>
            </a:r>
            <a:r>
              <a:rPr sz="1650" spc="-25" dirty="0">
                <a:latin typeface="Cambria"/>
                <a:cs typeface="Cambria"/>
              </a:rPr>
              <a:t>to </a:t>
            </a:r>
            <a:r>
              <a:rPr sz="1650" dirty="0">
                <a:latin typeface="Cambria"/>
                <a:cs typeface="Cambria"/>
              </a:rPr>
              <a:t>build</a:t>
            </a:r>
            <a:r>
              <a:rPr sz="1650" spc="-4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mental</a:t>
            </a:r>
            <a:r>
              <a:rPr sz="1650" spc="-35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armor.</a:t>
            </a:r>
            <a:endParaRPr sz="1650" dirty="0">
              <a:latin typeface="Cambria"/>
              <a:cs typeface="Cambria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6782482" y="-181706"/>
            <a:ext cx="761238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dirty="0"/>
              <a:t>Result</a:t>
            </a:r>
            <a:r>
              <a:rPr sz="6600" spc="-25" dirty="0"/>
              <a:t> </a:t>
            </a:r>
            <a:r>
              <a:rPr sz="6600" dirty="0"/>
              <a:t>&amp;</a:t>
            </a:r>
            <a:r>
              <a:rPr sz="6600" spc="-25" dirty="0"/>
              <a:t> </a:t>
            </a:r>
            <a:r>
              <a:rPr sz="6600" spc="-10" dirty="0"/>
              <a:t>Discussion</a:t>
            </a:r>
            <a:endParaRPr sz="6600"/>
          </a:p>
        </p:txBody>
      </p:sp>
      <p:sp>
        <p:nvSpPr>
          <p:cNvPr id="10" name="object 10"/>
          <p:cNvSpPr txBox="1"/>
          <p:nvPr/>
        </p:nvSpPr>
        <p:spPr>
          <a:xfrm>
            <a:off x="3322697" y="759235"/>
            <a:ext cx="78232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30" dirty="0">
                <a:solidFill>
                  <a:srgbClr val="33820D"/>
                </a:solidFill>
                <a:latin typeface="Cambria"/>
                <a:cs typeface="Cambria"/>
              </a:rPr>
              <a:t>P</a:t>
            </a:r>
            <a:r>
              <a:rPr sz="2350" b="1" spc="-35" dirty="0">
                <a:solidFill>
                  <a:srgbClr val="33820D"/>
                </a:solidFill>
                <a:latin typeface="Cambria"/>
                <a:cs typeface="Cambria"/>
              </a:rPr>
              <a:t>E</a:t>
            </a:r>
            <a:r>
              <a:rPr sz="2350" b="1" spc="-25" dirty="0">
                <a:solidFill>
                  <a:srgbClr val="33820D"/>
                </a:solidFill>
                <a:latin typeface="Cambria"/>
                <a:cs typeface="Cambria"/>
              </a:rPr>
              <a:t>H</a:t>
            </a:r>
            <a:r>
              <a:rPr sz="2350" b="1" spc="-1425" dirty="0">
                <a:solidFill>
                  <a:srgbClr val="33820D"/>
                </a:solidFill>
                <a:latin typeface="Cambria"/>
                <a:cs typeface="Cambria"/>
              </a:rPr>
              <a:t>R</a:t>
            </a:r>
            <a:endParaRPr sz="235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30575" y="769178"/>
            <a:ext cx="781685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UNIVERSITAS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PENDIDIKAN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Cambria"/>
                <a:cs typeface="Cambria"/>
              </a:rPr>
              <a:t>INDONESIA</a:t>
            </a:r>
            <a:endParaRPr sz="30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14136" y="1068730"/>
            <a:ext cx="75438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dirty="0">
                <a:solidFill>
                  <a:srgbClr val="008037"/>
                </a:solidFill>
                <a:latin typeface="Cambria"/>
                <a:cs typeface="Cambria"/>
              </a:rPr>
              <a:t>STUDY</a:t>
            </a:r>
            <a:r>
              <a:rPr sz="700" b="1" spc="-15" dirty="0">
                <a:solidFill>
                  <a:srgbClr val="008037"/>
                </a:solidFill>
                <a:latin typeface="Cambria"/>
                <a:cs typeface="Cambri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ambria"/>
                <a:cs typeface="Cambria"/>
              </a:rPr>
              <a:t>PROGRAM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66647" y="1152093"/>
            <a:ext cx="7486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dirty="0">
                <a:latin typeface="Cambria"/>
                <a:cs typeface="Cambria"/>
              </a:rPr>
              <a:t>Faculty</a:t>
            </a:r>
            <a:r>
              <a:rPr sz="350" spc="10" dirty="0">
                <a:latin typeface="Cambria"/>
                <a:cs typeface="Cambria"/>
              </a:rPr>
              <a:t> </a:t>
            </a:r>
            <a:r>
              <a:rPr sz="350" dirty="0">
                <a:latin typeface="Cambria"/>
                <a:cs typeface="Cambria"/>
              </a:rPr>
              <a:t>of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Sport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Education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and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Health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56063" y="1035135"/>
            <a:ext cx="3575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Physical</a:t>
            </a:r>
            <a:r>
              <a:rPr sz="350" b="1" i="1" spc="-1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Educati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88110" y="1035135"/>
            <a:ext cx="5607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on, Health,</a:t>
            </a:r>
            <a:r>
              <a:rPr sz="350" b="1" i="1" spc="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and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Recreation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807371" y="7737568"/>
            <a:ext cx="695325" cy="333375"/>
          </a:xfrm>
          <a:custGeom>
            <a:avLst/>
            <a:gdLst/>
            <a:ahLst/>
            <a:cxnLst/>
            <a:rect l="l" t="t" r="r" b="b"/>
            <a:pathLst>
              <a:path w="695325" h="333375">
                <a:moveTo>
                  <a:pt x="164398" y="333149"/>
                </a:moveTo>
                <a:lnTo>
                  <a:pt x="120695" y="327199"/>
                </a:lnTo>
                <a:lnTo>
                  <a:pt x="81423" y="310407"/>
                </a:lnTo>
                <a:lnTo>
                  <a:pt x="48151" y="284360"/>
                </a:lnTo>
                <a:lnTo>
                  <a:pt x="22445" y="250647"/>
                </a:lnTo>
                <a:lnTo>
                  <a:pt x="5872" y="210856"/>
                </a:lnTo>
                <a:lnTo>
                  <a:pt x="0" y="166574"/>
                </a:lnTo>
                <a:lnTo>
                  <a:pt x="5872" y="122292"/>
                </a:lnTo>
                <a:lnTo>
                  <a:pt x="22445" y="82501"/>
                </a:lnTo>
                <a:lnTo>
                  <a:pt x="48151" y="48788"/>
                </a:lnTo>
                <a:lnTo>
                  <a:pt x="81423" y="22742"/>
                </a:lnTo>
                <a:lnTo>
                  <a:pt x="120695" y="5950"/>
                </a:lnTo>
                <a:lnTo>
                  <a:pt x="164398" y="0"/>
                </a:lnTo>
                <a:lnTo>
                  <a:pt x="207392" y="5754"/>
                </a:lnTo>
                <a:lnTo>
                  <a:pt x="246127" y="22013"/>
                </a:lnTo>
                <a:lnTo>
                  <a:pt x="279117" y="47266"/>
                </a:lnTo>
                <a:lnTo>
                  <a:pt x="304872" y="80001"/>
                </a:lnTo>
                <a:lnTo>
                  <a:pt x="634687" y="80001"/>
                </a:lnTo>
                <a:lnTo>
                  <a:pt x="673035" y="126980"/>
                </a:lnTo>
                <a:lnTo>
                  <a:pt x="92979" y="126980"/>
                </a:lnTo>
                <a:lnTo>
                  <a:pt x="77767" y="130091"/>
                </a:lnTo>
                <a:lnTo>
                  <a:pt x="65345" y="138576"/>
                </a:lnTo>
                <a:lnTo>
                  <a:pt x="56970" y="151161"/>
                </a:lnTo>
                <a:lnTo>
                  <a:pt x="53899" y="166574"/>
                </a:lnTo>
                <a:lnTo>
                  <a:pt x="56970" y="181989"/>
                </a:lnTo>
                <a:lnTo>
                  <a:pt x="65345" y="194575"/>
                </a:lnTo>
                <a:lnTo>
                  <a:pt x="77767" y="203060"/>
                </a:lnTo>
                <a:lnTo>
                  <a:pt x="92979" y="206171"/>
                </a:lnTo>
                <a:lnTo>
                  <a:pt x="414464" y="206171"/>
                </a:lnTo>
                <a:lnTo>
                  <a:pt x="371922" y="253142"/>
                </a:lnTo>
                <a:lnTo>
                  <a:pt x="304872" y="253142"/>
                </a:lnTo>
                <a:lnTo>
                  <a:pt x="279117" y="285882"/>
                </a:lnTo>
                <a:lnTo>
                  <a:pt x="246127" y="311136"/>
                </a:lnTo>
                <a:lnTo>
                  <a:pt x="207392" y="327394"/>
                </a:lnTo>
                <a:lnTo>
                  <a:pt x="164398" y="333149"/>
                </a:lnTo>
                <a:close/>
              </a:path>
              <a:path w="695325" h="333375">
                <a:moveTo>
                  <a:pt x="414464" y="206171"/>
                </a:moveTo>
                <a:lnTo>
                  <a:pt x="92979" y="206171"/>
                </a:lnTo>
                <a:lnTo>
                  <a:pt x="108189" y="203060"/>
                </a:lnTo>
                <a:lnTo>
                  <a:pt x="120610" y="194575"/>
                </a:lnTo>
                <a:lnTo>
                  <a:pt x="128985" y="181989"/>
                </a:lnTo>
                <a:lnTo>
                  <a:pt x="132056" y="166574"/>
                </a:lnTo>
                <a:lnTo>
                  <a:pt x="128985" y="151161"/>
                </a:lnTo>
                <a:lnTo>
                  <a:pt x="120610" y="138576"/>
                </a:lnTo>
                <a:lnTo>
                  <a:pt x="108189" y="130091"/>
                </a:lnTo>
                <a:lnTo>
                  <a:pt x="92979" y="126980"/>
                </a:lnTo>
                <a:lnTo>
                  <a:pt x="673035" y="126980"/>
                </a:lnTo>
                <a:lnTo>
                  <a:pt x="695325" y="154286"/>
                </a:lnTo>
                <a:lnTo>
                  <a:pt x="657472" y="196609"/>
                </a:lnTo>
                <a:lnTo>
                  <a:pt x="423124" y="196609"/>
                </a:lnTo>
                <a:lnTo>
                  <a:pt x="414464" y="206171"/>
                </a:lnTo>
                <a:close/>
              </a:path>
              <a:path w="695325" h="333375">
                <a:moveTo>
                  <a:pt x="462202" y="241670"/>
                </a:moveTo>
                <a:lnTo>
                  <a:pt x="423124" y="196609"/>
                </a:lnTo>
                <a:lnTo>
                  <a:pt x="499936" y="196609"/>
                </a:lnTo>
                <a:lnTo>
                  <a:pt x="462202" y="241670"/>
                </a:lnTo>
                <a:close/>
              </a:path>
              <a:path w="695325" h="333375">
                <a:moveTo>
                  <a:pt x="539013" y="243040"/>
                </a:moveTo>
                <a:lnTo>
                  <a:pt x="499936" y="196609"/>
                </a:lnTo>
                <a:lnTo>
                  <a:pt x="580784" y="196609"/>
                </a:lnTo>
                <a:lnTo>
                  <a:pt x="539013" y="243040"/>
                </a:lnTo>
                <a:close/>
              </a:path>
              <a:path w="695325" h="333375">
                <a:moveTo>
                  <a:pt x="617172" y="241670"/>
                </a:moveTo>
                <a:lnTo>
                  <a:pt x="580784" y="196609"/>
                </a:lnTo>
                <a:lnTo>
                  <a:pt x="657472" y="196609"/>
                </a:lnTo>
                <a:lnTo>
                  <a:pt x="617172" y="241670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447250" y="8628298"/>
            <a:ext cx="695325" cy="333375"/>
          </a:xfrm>
          <a:custGeom>
            <a:avLst/>
            <a:gdLst/>
            <a:ahLst/>
            <a:cxnLst/>
            <a:rect l="l" t="t" r="r" b="b"/>
            <a:pathLst>
              <a:path w="695325" h="333375">
                <a:moveTo>
                  <a:pt x="164398" y="333149"/>
                </a:moveTo>
                <a:lnTo>
                  <a:pt x="120695" y="327199"/>
                </a:lnTo>
                <a:lnTo>
                  <a:pt x="81423" y="310407"/>
                </a:lnTo>
                <a:lnTo>
                  <a:pt x="48151" y="284360"/>
                </a:lnTo>
                <a:lnTo>
                  <a:pt x="22445" y="250647"/>
                </a:lnTo>
                <a:lnTo>
                  <a:pt x="5872" y="210856"/>
                </a:lnTo>
                <a:lnTo>
                  <a:pt x="0" y="166574"/>
                </a:lnTo>
                <a:lnTo>
                  <a:pt x="5872" y="122292"/>
                </a:lnTo>
                <a:lnTo>
                  <a:pt x="22445" y="82501"/>
                </a:lnTo>
                <a:lnTo>
                  <a:pt x="48151" y="48788"/>
                </a:lnTo>
                <a:lnTo>
                  <a:pt x="81423" y="22742"/>
                </a:lnTo>
                <a:lnTo>
                  <a:pt x="120695" y="5950"/>
                </a:lnTo>
                <a:lnTo>
                  <a:pt x="164398" y="0"/>
                </a:lnTo>
                <a:lnTo>
                  <a:pt x="207392" y="5754"/>
                </a:lnTo>
                <a:lnTo>
                  <a:pt x="246127" y="22013"/>
                </a:lnTo>
                <a:lnTo>
                  <a:pt x="279117" y="47266"/>
                </a:lnTo>
                <a:lnTo>
                  <a:pt x="304872" y="80001"/>
                </a:lnTo>
                <a:lnTo>
                  <a:pt x="634687" y="80001"/>
                </a:lnTo>
                <a:lnTo>
                  <a:pt x="673035" y="126980"/>
                </a:lnTo>
                <a:lnTo>
                  <a:pt x="92979" y="126980"/>
                </a:lnTo>
                <a:lnTo>
                  <a:pt x="77767" y="130091"/>
                </a:lnTo>
                <a:lnTo>
                  <a:pt x="65345" y="138576"/>
                </a:lnTo>
                <a:lnTo>
                  <a:pt x="56970" y="151161"/>
                </a:lnTo>
                <a:lnTo>
                  <a:pt x="53899" y="166574"/>
                </a:lnTo>
                <a:lnTo>
                  <a:pt x="56970" y="181989"/>
                </a:lnTo>
                <a:lnTo>
                  <a:pt x="65345" y="194575"/>
                </a:lnTo>
                <a:lnTo>
                  <a:pt x="77767" y="203060"/>
                </a:lnTo>
                <a:lnTo>
                  <a:pt x="92979" y="206171"/>
                </a:lnTo>
                <a:lnTo>
                  <a:pt x="414464" y="206171"/>
                </a:lnTo>
                <a:lnTo>
                  <a:pt x="371922" y="253142"/>
                </a:lnTo>
                <a:lnTo>
                  <a:pt x="304872" y="253142"/>
                </a:lnTo>
                <a:lnTo>
                  <a:pt x="279117" y="285882"/>
                </a:lnTo>
                <a:lnTo>
                  <a:pt x="246127" y="311136"/>
                </a:lnTo>
                <a:lnTo>
                  <a:pt x="207392" y="327394"/>
                </a:lnTo>
                <a:lnTo>
                  <a:pt x="164398" y="333149"/>
                </a:lnTo>
                <a:close/>
              </a:path>
              <a:path w="695325" h="333375">
                <a:moveTo>
                  <a:pt x="414464" y="206171"/>
                </a:moveTo>
                <a:lnTo>
                  <a:pt x="92979" y="206171"/>
                </a:lnTo>
                <a:lnTo>
                  <a:pt x="108189" y="203060"/>
                </a:lnTo>
                <a:lnTo>
                  <a:pt x="120610" y="194575"/>
                </a:lnTo>
                <a:lnTo>
                  <a:pt x="128985" y="181989"/>
                </a:lnTo>
                <a:lnTo>
                  <a:pt x="132056" y="166574"/>
                </a:lnTo>
                <a:lnTo>
                  <a:pt x="128985" y="151161"/>
                </a:lnTo>
                <a:lnTo>
                  <a:pt x="120610" y="138576"/>
                </a:lnTo>
                <a:lnTo>
                  <a:pt x="108189" y="130091"/>
                </a:lnTo>
                <a:lnTo>
                  <a:pt x="92979" y="126980"/>
                </a:lnTo>
                <a:lnTo>
                  <a:pt x="673035" y="126980"/>
                </a:lnTo>
                <a:lnTo>
                  <a:pt x="695325" y="154286"/>
                </a:lnTo>
                <a:lnTo>
                  <a:pt x="657472" y="196609"/>
                </a:lnTo>
                <a:lnTo>
                  <a:pt x="423124" y="196609"/>
                </a:lnTo>
                <a:lnTo>
                  <a:pt x="414464" y="206171"/>
                </a:lnTo>
                <a:close/>
              </a:path>
              <a:path w="695325" h="333375">
                <a:moveTo>
                  <a:pt x="462202" y="241670"/>
                </a:moveTo>
                <a:lnTo>
                  <a:pt x="423124" y="196609"/>
                </a:lnTo>
                <a:lnTo>
                  <a:pt x="499936" y="196609"/>
                </a:lnTo>
                <a:lnTo>
                  <a:pt x="462202" y="241670"/>
                </a:lnTo>
                <a:close/>
              </a:path>
              <a:path w="695325" h="333375">
                <a:moveTo>
                  <a:pt x="539013" y="243040"/>
                </a:moveTo>
                <a:lnTo>
                  <a:pt x="499936" y="196609"/>
                </a:lnTo>
                <a:lnTo>
                  <a:pt x="580784" y="196609"/>
                </a:lnTo>
                <a:lnTo>
                  <a:pt x="539013" y="243040"/>
                </a:lnTo>
                <a:close/>
              </a:path>
              <a:path w="695325" h="333375">
                <a:moveTo>
                  <a:pt x="617172" y="241670"/>
                </a:moveTo>
                <a:lnTo>
                  <a:pt x="580784" y="196609"/>
                </a:lnTo>
                <a:lnTo>
                  <a:pt x="657472" y="196609"/>
                </a:lnTo>
                <a:lnTo>
                  <a:pt x="617172" y="241670"/>
                </a:lnTo>
                <a:close/>
              </a:path>
            </a:pathLst>
          </a:custGeom>
          <a:solidFill>
            <a:srgbClr val="F4BC3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26449" y="7693474"/>
            <a:ext cx="14961869" cy="2593975"/>
            <a:chOff x="3326449" y="7693474"/>
            <a:chExt cx="14961869" cy="2593975"/>
          </a:xfrm>
        </p:grpSpPr>
        <p:sp>
          <p:nvSpPr>
            <p:cNvPr id="3" name="object 3"/>
            <p:cNvSpPr/>
            <p:nvPr/>
          </p:nvSpPr>
          <p:spPr>
            <a:xfrm>
              <a:off x="7927428" y="9764770"/>
              <a:ext cx="10360660" cy="522605"/>
            </a:xfrm>
            <a:custGeom>
              <a:avLst/>
              <a:gdLst/>
              <a:ahLst/>
              <a:cxnLst/>
              <a:rect l="l" t="t" r="r" b="b"/>
              <a:pathLst>
                <a:path w="10360660" h="522604">
                  <a:moveTo>
                    <a:pt x="0" y="522229"/>
                  </a:moveTo>
                  <a:lnTo>
                    <a:pt x="0" y="0"/>
                  </a:lnTo>
                  <a:lnTo>
                    <a:pt x="10360571" y="0"/>
                  </a:lnTo>
                  <a:lnTo>
                    <a:pt x="10360571" y="522229"/>
                  </a:lnTo>
                  <a:lnTo>
                    <a:pt x="0" y="522229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26449" y="7693474"/>
              <a:ext cx="6224978" cy="2593525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34340" y="559593"/>
            <a:ext cx="2800350" cy="561340"/>
            <a:chOff x="434340" y="559593"/>
            <a:chExt cx="2800350" cy="5613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0" y="559593"/>
              <a:ext cx="1924049" cy="5608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4170" y="594836"/>
              <a:ext cx="880377" cy="469534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32143" y="469830"/>
            <a:ext cx="738516" cy="71951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497053" y="3259388"/>
            <a:ext cx="1790946" cy="674550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33891" y="529285"/>
            <a:ext cx="725804" cy="62116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81"/>
            <a:ext cx="1736064" cy="674552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326663" y="416880"/>
            <a:ext cx="809910" cy="368522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028700" y="1509412"/>
            <a:ext cx="16231869" cy="7228840"/>
            <a:chOff x="1028700" y="1509412"/>
            <a:chExt cx="16231869" cy="7228840"/>
          </a:xfrm>
        </p:grpSpPr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70374" y="4643172"/>
              <a:ext cx="4114799" cy="250507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8700" y="1509412"/>
              <a:ext cx="7820024" cy="402907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44634" y="4080233"/>
              <a:ext cx="10315574" cy="465772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723888" y="1648759"/>
            <a:ext cx="59677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b="1" spc="-10" dirty="0">
                <a:solidFill>
                  <a:srgbClr val="0A2957"/>
                </a:solidFill>
                <a:latin typeface="Cambria"/>
                <a:cs typeface="Cambria"/>
              </a:rPr>
              <a:t>CONCLUSSION</a:t>
            </a:r>
            <a:endParaRPr sz="720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22697" y="759235"/>
            <a:ext cx="78232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30" dirty="0">
                <a:solidFill>
                  <a:srgbClr val="33820D"/>
                </a:solidFill>
                <a:latin typeface="Cambria"/>
                <a:cs typeface="Cambria"/>
              </a:rPr>
              <a:t>P</a:t>
            </a:r>
            <a:r>
              <a:rPr sz="2350" b="1" spc="-35" dirty="0">
                <a:solidFill>
                  <a:srgbClr val="33820D"/>
                </a:solidFill>
                <a:latin typeface="Cambria"/>
                <a:cs typeface="Cambria"/>
              </a:rPr>
              <a:t>E</a:t>
            </a:r>
            <a:r>
              <a:rPr sz="2350" b="1" spc="-25" dirty="0">
                <a:solidFill>
                  <a:srgbClr val="33820D"/>
                </a:solidFill>
                <a:latin typeface="Cambria"/>
                <a:cs typeface="Cambria"/>
              </a:rPr>
              <a:t>H</a:t>
            </a:r>
            <a:r>
              <a:rPr sz="2350" b="1" spc="-1425" dirty="0">
                <a:solidFill>
                  <a:srgbClr val="33820D"/>
                </a:solidFill>
                <a:latin typeface="Cambria"/>
                <a:cs typeface="Cambria"/>
              </a:rPr>
              <a:t>R</a:t>
            </a:r>
            <a:endParaRPr sz="235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30575" y="769178"/>
            <a:ext cx="781685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UNIVERSITAS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10" dirty="0">
                <a:solidFill>
                  <a:srgbClr val="FF1616"/>
                </a:solidFill>
                <a:latin typeface="Cambria"/>
                <a:cs typeface="Cambria"/>
              </a:rPr>
              <a:t>PENDIDIKAN</a:t>
            </a:r>
            <a:r>
              <a:rPr sz="300" b="1" spc="6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Cambria"/>
                <a:cs typeface="Cambria"/>
              </a:rPr>
              <a:t>INDONESIA</a:t>
            </a:r>
            <a:endParaRPr sz="300">
              <a:latin typeface="Cambria"/>
              <a:cs typeface="Cambr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14136" y="1068730"/>
            <a:ext cx="75438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dirty="0">
                <a:solidFill>
                  <a:srgbClr val="008037"/>
                </a:solidFill>
                <a:latin typeface="Cambria"/>
                <a:cs typeface="Cambria"/>
              </a:rPr>
              <a:t>STUDY</a:t>
            </a:r>
            <a:r>
              <a:rPr sz="700" b="1" spc="-15" dirty="0">
                <a:solidFill>
                  <a:srgbClr val="008037"/>
                </a:solidFill>
                <a:latin typeface="Cambria"/>
                <a:cs typeface="Cambri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ambria"/>
                <a:cs typeface="Cambria"/>
              </a:rPr>
              <a:t>PROGRAM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66647" y="1152093"/>
            <a:ext cx="74866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dirty="0">
                <a:latin typeface="Cambria"/>
                <a:cs typeface="Cambria"/>
              </a:rPr>
              <a:t>Faculty</a:t>
            </a:r>
            <a:r>
              <a:rPr sz="350" spc="10" dirty="0">
                <a:latin typeface="Cambria"/>
                <a:cs typeface="Cambria"/>
              </a:rPr>
              <a:t> </a:t>
            </a:r>
            <a:r>
              <a:rPr sz="350" dirty="0">
                <a:latin typeface="Cambria"/>
                <a:cs typeface="Cambria"/>
              </a:rPr>
              <a:t>of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Sport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Education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and</a:t>
            </a:r>
            <a:r>
              <a:rPr sz="350" spc="15" dirty="0">
                <a:latin typeface="Cambria"/>
                <a:cs typeface="Cambria"/>
              </a:rPr>
              <a:t> </a:t>
            </a:r>
            <a:r>
              <a:rPr sz="350" spc="-10" dirty="0">
                <a:latin typeface="Cambria"/>
                <a:cs typeface="Cambria"/>
              </a:rPr>
              <a:t>Health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56063" y="1035135"/>
            <a:ext cx="3575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Physical</a:t>
            </a:r>
            <a:r>
              <a:rPr sz="350" b="1" i="1" spc="-1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Educati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88110" y="1035135"/>
            <a:ext cx="56070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on, Health,</a:t>
            </a:r>
            <a:r>
              <a:rPr sz="350" b="1" i="1" spc="5" dirty="0">
                <a:solidFill>
                  <a:srgbClr val="FF1616"/>
                </a:solidFill>
                <a:latin typeface="Cambria"/>
                <a:cs typeface="Cambria"/>
              </a:rPr>
              <a:t> </a:t>
            </a:r>
            <a:r>
              <a:rPr sz="350" b="1" i="1" dirty="0">
                <a:solidFill>
                  <a:srgbClr val="FF1616"/>
                </a:solidFill>
                <a:latin typeface="Cambria"/>
                <a:cs typeface="Cambria"/>
              </a:rPr>
              <a:t>and </a:t>
            </a:r>
            <a:r>
              <a:rPr sz="350" b="1" i="1" spc="-10" dirty="0">
                <a:solidFill>
                  <a:srgbClr val="FF1616"/>
                </a:solidFill>
                <a:latin typeface="Cambria"/>
                <a:cs typeface="Cambria"/>
              </a:rPr>
              <a:t>Recreation</a:t>
            </a:r>
            <a:endParaRPr sz="35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75206" y="4358701"/>
            <a:ext cx="9445625" cy="404558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330"/>
              </a:spcBef>
            </a:pPr>
            <a:r>
              <a:rPr sz="2750" dirty="0">
                <a:latin typeface="Cambria"/>
                <a:cs typeface="Cambria"/>
              </a:rPr>
              <a:t>in</a:t>
            </a:r>
            <a:r>
              <a:rPr sz="2750" spc="-8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conclusion,</a:t>
            </a:r>
            <a:r>
              <a:rPr sz="2750" spc="-7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extrinsic</a:t>
            </a:r>
            <a:r>
              <a:rPr sz="2750" spc="-85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motivation,</a:t>
            </a:r>
            <a:r>
              <a:rPr sz="2750" spc="-7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rather</a:t>
            </a:r>
            <a:r>
              <a:rPr sz="2750" spc="-8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than</a:t>
            </a:r>
            <a:r>
              <a:rPr sz="2750" spc="-8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intrinsic</a:t>
            </a:r>
            <a:r>
              <a:rPr sz="2750" spc="-80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serves </a:t>
            </a:r>
            <a:r>
              <a:rPr sz="2750" dirty="0">
                <a:latin typeface="Cambria"/>
                <a:cs typeface="Cambria"/>
              </a:rPr>
              <a:t>as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the</a:t>
            </a:r>
            <a:r>
              <a:rPr sz="2750" spc="-7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primary</a:t>
            </a:r>
            <a:r>
              <a:rPr sz="2750" spc="-7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driver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for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mental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toughness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among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elite</a:t>
            </a:r>
            <a:r>
              <a:rPr sz="2750" spc="-70" dirty="0">
                <a:latin typeface="Cambria"/>
                <a:cs typeface="Cambria"/>
              </a:rPr>
              <a:t> </a:t>
            </a:r>
            <a:r>
              <a:rPr sz="2750" spc="-20" dirty="0">
                <a:latin typeface="Cambria"/>
                <a:cs typeface="Cambria"/>
              </a:rPr>
              <a:t>PPLP </a:t>
            </a:r>
            <a:r>
              <a:rPr sz="2750" spc="-25" dirty="0">
                <a:latin typeface="Cambria"/>
                <a:cs typeface="Cambria"/>
              </a:rPr>
              <a:t>West</a:t>
            </a:r>
            <a:r>
              <a:rPr sz="2750" spc="-10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Java</a:t>
            </a:r>
            <a:r>
              <a:rPr sz="2750" spc="-10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gymnasts,</a:t>
            </a:r>
            <a:r>
              <a:rPr sz="2750" spc="-10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suggesting</a:t>
            </a:r>
            <a:r>
              <a:rPr sz="2750" spc="-10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that</a:t>
            </a:r>
            <a:r>
              <a:rPr sz="2750" spc="-10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structured</a:t>
            </a:r>
            <a:r>
              <a:rPr sz="2750" spc="-10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external</a:t>
            </a:r>
            <a:r>
              <a:rPr sz="2750" spc="-100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targets </a:t>
            </a:r>
            <a:r>
              <a:rPr sz="2750" dirty="0">
                <a:latin typeface="Cambria"/>
                <a:cs typeface="Cambria"/>
              </a:rPr>
              <a:t>are</a:t>
            </a:r>
            <a:r>
              <a:rPr sz="2750" spc="-8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essential</a:t>
            </a:r>
            <a:r>
              <a:rPr sz="2750" spc="-7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in</a:t>
            </a:r>
            <a:r>
              <a:rPr sz="2750" spc="-80" dirty="0">
                <a:latin typeface="Cambria"/>
                <a:cs typeface="Cambria"/>
              </a:rPr>
              <a:t> </a:t>
            </a:r>
            <a:r>
              <a:rPr sz="2750" spc="-20" dirty="0">
                <a:latin typeface="Cambria"/>
                <a:cs typeface="Cambria"/>
              </a:rPr>
              <a:t>high-</a:t>
            </a:r>
            <a:r>
              <a:rPr sz="2750" dirty="0">
                <a:latin typeface="Cambria"/>
                <a:cs typeface="Cambria"/>
              </a:rPr>
              <a:t>pressure</a:t>
            </a:r>
            <a:r>
              <a:rPr sz="2750" spc="-8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training</a:t>
            </a:r>
            <a:r>
              <a:rPr sz="2750" spc="-80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environments.</a:t>
            </a:r>
            <a:endParaRPr sz="2750">
              <a:latin typeface="Cambria"/>
              <a:cs typeface="Cambria"/>
            </a:endParaRPr>
          </a:p>
          <a:p>
            <a:pPr marL="12700" marR="60960">
              <a:lnSpc>
                <a:spcPts val="3150"/>
              </a:lnSpc>
            </a:pPr>
            <a:r>
              <a:rPr sz="2750" spc="-10" dirty="0">
                <a:latin typeface="Cambria"/>
                <a:cs typeface="Cambria"/>
              </a:rPr>
              <a:t>Therefore,</a:t>
            </a:r>
            <a:r>
              <a:rPr sz="2750" spc="-5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it</a:t>
            </a:r>
            <a:r>
              <a:rPr sz="2750" spc="-4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is</a:t>
            </a:r>
            <a:r>
              <a:rPr sz="2750" spc="-4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recommended</a:t>
            </a:r>
            <a:r>
              <a:rPr sz="2750" spc="-5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that</a:t>
            </a:r>
            <a:r>
              <a:rPr sz="2750" spc="-4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coaches</a:t>
            </a:r>
            <a:r>
              <a:rPr sz="2750" spc="-4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and</a:t>
            </a:r>
            <a:r>
              <a:rPr sz="2750" spc="-50" dirty="0">
                <a:latin typeface="Cambria"/>
                <a:cs typeface="Cambria"/>
              </a:rPr>
              <a:t> </a:t>
            </a:r>
            <a:r>
              <a:rPr sz="2750" spc="-20" dirty="0">
                <a:latin typeface="Cambria"/>
                <a:cs typeface="Cambria"/>
              </a:rPr>
              <a:t>PPLP </a:t>
            </a:r>
            <a:r>
              <a:rPr sz="2750" dirty="0">
                <a:latin typeface="Cambria"/>
                <a:cs typeface="Cambria"/>
              </a:rPr>
              <a:t>management</a:t>
            </a:r>
            <a:r>
              <a:rPr sz="2750" spc="-8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optimize</a:t>
            </a:r>
            <a:r>
              <a:rPr sz="2750" spc="-8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external</a:t>
            </a:r>
            <a:r>
              <a:rPr sz="2750" spc="-75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reinforcement</a:t>
            </a:r>
            <a:r>
              <a:rPr sz="2750" spc="-80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strategies,</a:t>
            </a:r>
            <a:r>
              <a:rPr sz="2750" spc="-75" dirty="0">
                <a:latin typeface="Cambria"/>
                <a:cs typeface="Cambria"/>
              </a:rPr>
              <a:t> </a:t>
            </a:r>
            <a:r>
              <a:rPr sz="2750" spc="-20" dirty="0">
                <a:latin typeface="Cambria"/>
                <a:cs typeface="Cambria"/>
              </a:rPr>
              <a:t>such </a:t>
            </a:r>
            <a:r>
              <a:rPr sz="2750" dirty="0">
                <a:latin typeface="Cambria"/>
                <a:cs typeface="Cambria"/>
              </a:rPr>
              <a:t>as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target-</a:t>
            </a:r>
            <a:r>
              <a:rPr sz="2750" dirty="0">
                <a:latin typeface="Cambria"/>
                <a:cs typeface="Cambria"/>
              </a:rPr>
              <a:t>oriented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rewards</a:t>
            </a:r>
            <a:r>
              <a:rPr sz="2750" spc="-6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and</a:t>
            </a:r>
            <a:r>
              <a:rPr sz="2750" spc="-7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clear</a:t>
            </a:r>
            <a:r>
              <a:rPr sz="2750" spc="-6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performance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milestones, </a:t>
            </a:r>
            <a:r>
              <a:rPr sz="2750" dirty="0">
                <a:latin typeface="Cambria"/>
                <a:cs typeface="Cambria"/>
              </a:rPr>
              <a:t>to</a:t>
            </a:r>
            <a:r>
              <a:rPr sz="2750" spc="-75" dirty="0">
                <a:latin typeface="Cambria"/>
                <a:cs typeface="Cambria"/>
              </a:rPr>
              <a:t> </a:t>
            </a:r>
            <a:r>
              <a:rPr sz="2750" spc="-20" dirty="0">
                <a:latin typeface="Cambria"/>
                <a:cs typeface="Cambria"/>
              </a:rPr>
              <a:t>effectively</a:t>
            </a:r>
            <a:r>
              <a:rPr sz="2750" spc="-7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bolster</a:t>
            </a:r>
            <a:r>
              <a:rPr sz="2750" spc="-7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athlete</a:t>
            </a:r>
            <a:r>
              <a:rPr sz="2750" spc="-7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resilience,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while</a:t>
            </a:r>
            <a:r>
              <a:rPr sz="2750" spc="-7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further</a:t>
            </a:r>
            <a:r>
              <a:rPr sz="2750" spc="-65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research</a:t>
            </a:r>
            <a:r>
              <a:rPr sz="2750" spc="68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is</a:t>
            </a:r>
            <a:r>
              <a:rPr sz="2750" spc="-9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encouraged</a:t>
            </a:r>
            <a:r>
              <a:rPr sz="2750" spc="-9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to</a:t>
            </a:r>
            <a:r>
              <a:rPr sz="2750" spc="-90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investigate</a:t>
            </a:r>
            <a:r>
              <a:rPr sz="2750" spc="-9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the</a:t>
            </a:r>
            <a:r>
              <a:rPr sz="2750" spc="-9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'intrinsic</a:t>
            </a:r>
            <a:r>
              <a:rPr sz="2750" spc="-90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anomaly'</a:t>
            </a:r>
            <a:r>
              <a:rPr sz="2750" spc="-85" dirty="0">
                <a:latin typeface="Cambria"/>
                <a:cs typeface="Cambria"/>
              </a:rPr>
              <a:t> </a:t>
            </a:r>
            <a:r>
              <a:rPr sz="2750" dirty="0">
                <a:latin typeface="Cambria"/>
                <a:cs typeface="Cambria"/>
              </a:rPr>
              <a:t>observed</a:t>
            </a:r>
            <a:r>
              <a:rPr sz="2750" spc="-90" dirty="0">
                <a:latin typeface="Cambria"/>
                <a:cs typeface="Cambria"/>
              </a:rPr>
              <a:t> </a:t>
            </a:r>
            <a:r>
              <a:rPr sz="2750" spc="-25" dirty="0">
                <a:latin typeface="Cambria"/>
                <a:cs typeface="Cambria"/>
              </a:rPr>
              <a:t>in </a:t>
            </a:r>
            <a:r>
              <a:rPr sz="2750" dirty="0">
                <a:latin typeface="Cambria"/>
                <a:cs typeface="Cambria"/>
              </a:rPr>
              <a:t>this</a:t>
            </a:r>
            <a:r>
              <a:rPr sz="2750" spc="-30" dirty="0">
                <a:latin typeface="Cambria"/>
                <a:cs typeface="Cambria"/>
              </a:rPr>
              <a:t> </a:t>
            </a:r>
            <a:r>
              <a:rPr sz="2750" spc="-10" dirty="0">
                <a:latin typeface="Cambria"/>
                <a:cs typeface="Cambria"/>
              </a:rPr>
              <a:t>study.</a:t>
            </a:r>
            <a:endParaRPr sz="27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40260" y="0"/>
            <a:ext cx="3247739" cy="407685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9014704"/>
            <a:ext cx="5066030" cy="1272540"/>
          </a:xfrm>
          <a:custGeom>
            <a:avLst/>
            <a:gdLst/>
            <a:ahLst/>
            <a:cxnLst/>
            <a:rect l="l" t="t" r="r" b="b"/>
            <a:pathLst>
              <a:path w="5066030" h="1272540">
                <a:moveTo>
                  <a:pt x="0" y="0"/>
                </a:moveTo>
                <a:lnTo>
                  <a:pt x="5065718" y="0"/>
                </a:lnTo>
                <a:lnTo>
                  <a:pt x="5065702" y="1272295"/>
                </a:lnTo>
                <a:lnTo>
                  <a:pt x="0" y="1272295"/>
                </a:lnTo>
                <a:lnTo>
                  <a:pt x="0" y="0"/>
                </a:lnTo>
                <a:close/>
              </a:path>
            </a:pathLst>
          </a:custGeom>
          <a:solidFill>
            <a:srgbClr val="0C3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Bompa,</a:t>
            </a:r>
            <a:r>
              <a:rPr spc="-25" dirty="0"/>
              <a:t> </a:t>
            </a:r>
            <a:r>
              <a:rPr dirty="0"/>
              <a:t>T.</a:t>
            </a:r>
            <a:r>
              <a:rPr spc="-20" dirty="0"/>
              <a:t> </a:t>
            </a:r>
            <a:r>
              <a:rPr dirty="0"/>
              <a:t>O.,</a:t>
            </a:r>
            <a:r>
              <a:rPr spc="-20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dirty="0"/>
              <a:t>Buzzichelli,</a:t>
            </a:r>
            <a:r>
              <a:rPr spc="-25" dirty="0"/>
              <a:t> </a:t>
            </a:r>
            <a:r>
              <a:rPr dirty="0"/>
              <a:t>C.</a:t>
            </a:r>
            <a:r>
              <a:rPr spc="-20" dirty="0"/>
              <a:t> </a:t>
            </a:r>
            <a:r>
              <a:rPr dirty="0"/>
              <a:t>(2019).</a:t>
            </a:r>
            <a:r>
              <a:rPr spc="-20" dirty="0"/>
              <a:t> </a:t>
            </a:r>
            <a:r>
              <a:rPr i="1" dirty="0">
                <a:latin typeface="Cambria"/>
                <a:cs typeface="Cambria"/>
              </a:rPr>
              <a:t>Periodization: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Theory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and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methodology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of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training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dirty="0"/>
              <a:t>(6th</a:t>
            </a:r>
            <a:r>
              <a:rPr spc="-20" dirty="0"/>
              <a:t> </a:t>
            </a:r>
            <a:r>
              <a:rPr dirty="0"/>
              <a:t>ed.).</a:t>
            </a:r>
            <a:r>
              <a:rPr spc="-25" dirty="0"/>
              <a:t> </a:t>
            </a:r>
            <a:r>
              <a:rPr dirty="0"/>
              <a:t>Human</a:t>
            </a:r>
            <a:r>
              <a:rPr spc="-20" dirty="0"/>
              <a:t> </a:t>
            </a:r>
            <a:r>
              <a:rPr spc="-10" dirty="0"/>
              <a:t>Kinetics.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pc="-10" dirty="0"/>
          </a:p>
          <a:p>
            <a:pPr marL="12700" marR="4482465">
              <a:lnSpc>
                <a:spcPts val="1430"/>
              </a:lnSpc>
              <a:spcBef>
                <a:spcPts val="5"/>
              </a:spcBef>
            </a:pPr>
            <a:r>
              <a:rPr dirty="0"/>
              <a:t>Clough,</a:t>
            </a:r>
            <a:r>
              <a:rPr spc="-20" dirty="0"/>
              <a:t> </a:t>
            </a:r>
            <a:r>
              <a:rPr dirty="0"/>
              <a:t>P.,</a:t>
            </a:r>
            <a:r>
              <a:rPr spc="-15" dirty="0"/>
              <a:t> </a:t>
            </a:r>
            <a:r>
              <a:rPr dirty="0"/>
              <a:t>&amp;</a:t>
            </a:r>
            <a:r>
              <a:rPr spc="-15" dirty="0"/>
              <a:t> </a:t>
            </a:r>
            <a:r>
              <a:rPr dirty="0"/>
              <a:t>Strycharczyk,</a:t>
            </a:r>
            <a:r>
              <a:rPr spc="-15" dirty="0"/>
              <a:t> </a:t>
            </a:r>
            <a:r>
              <a:rPr dirty="0"/>
              <a:t>D.</a:t>
            </a:r>
            <a:r>
              <a:rPr spc="-15" dirty="0"/>
              <a:t> </a:t>
            </a:r>
            <a:r>
              <a:rPr dirty="0"/>
              <a:t>(2019).</a:t>
            </a:r>
            <a:r>
              <a:rPr spc="-15" dirty="0"/>
              <a:t> </a:t>
            </a:r>
            <a:r>
              <a:rPr i="1" dirty="0">
                <a:latin typeface="Cambria"/>
                <a:cs typeface="Cambria"/>
              </a:rPr>
              <a:t>Developing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mental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toughness: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Coaching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strategies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to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improve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spc="-10" dirty="0">
                <a:latin typeface="Cambria"/>
                <a:cs typeface="Cambria"/>
              </a:rPr>
              <a:t>performance,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resilience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spc="-25" dirty="0">
                <a:latin typeface="Cambria"/>
                <a:cs typeface="Cambria"/>
              </a:rPr>
              <a:t>and </a:t>
            </a:r>
            <a:r>
              <a:rPr i="1" dirty="0">
                <a:latin typeface="Cambria"/>
                <a:cs typeface="Cambria"/>
              </a:rPr>
              <a:t>wellbeing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dirty="0"/>
              <a:t>(2nd</a:t>
            </a:r>
            <a:r>
              <a:rPr spc="-25" dirty="0"/>
              <a:t> </a:t>
            </a:r>
            <a:r>
              <a:rPr dirty="0"/>
              <a:t>ed.).</a:t>
            </a:r>
            <a:r>
              <a:rPr spc="-25" dirty="0"/>
              <a:t> </a:t>
            </a:r>
            <a:r>
              <a:rPr dirty="0"/>
              <a:t>Kogan</a:t>
            </a:r>
            <a:r>
              <a:rPr spc="-25" dirty="0"/>
              <a:t> </a:t>
            </a:r>
            <a:r>
              <a:rPr spc="-10" dirty="0"/>
              <a:t>Page.</a:t>
            </a:r>
          </a:p>
          <a:p>
            <a:pPr marL="12700" marR="3253740">
              <a:lnSpc>
                <a:spcPts val="2850"/>
              </a:lnSpc>
              <a:spcBef>
                <a:spcPts val="275"/>
              </a:spcBef>
            </a:pPr>
            <a:r>
              <a:rPr dirty="0"/>
              <a:t>Cowden,</a:t>
            </a:r>
            <a:r>
              <a:rPr spc="-20" dirty="0"/>
              <a:t> </a:t>
            </a:r>
            <a:r>
              <a:rPr dirty="0"/>
              <a:t>R.</a:t>
            </a:r>
            <a:r>
              <a:rPr spc="-20" dirty="0"/>
              <a:t> </a:t>
            </a:r>
            <a:r>
              <a:rPr dirty="0"/>
              <a:t>G.</a:t>
            </a:r>
            <a:r>
              <a:rPr spc="-20" dirty="0"/>
              <a:t> </a:t>
            </a:r>
            <a:r>
              <a:rPr dirty="0"/>
              <a:t>(2021).</a:t>
            </a:r>
            <a:r>
              <a:rPr spc="-20" dirty="0"/>
              <a:t> </a:t>
            </a:r>
            <a:r>
              <a:rPr dirty="0"/>
              <a:t>Mental</a:t>
            </a:r>
            <a:r>
              <a:rPr spc="-20" dirty="0"/>
              <a:t> </a:t>
            </a:r>
            <a:r>
              <a:rPr dirty="0"/>
              <a:t>toughness</a:t>
            </a:r>
            <a:r>
              <a:rPr spc="-20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sport.</a:t>
            </a:r>
            <a:r>
              <a:rPr spc="-1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i="1" dirty="0">
                <a:latin typeface="Cambria"/>
                <a:cs typeface="Cambria"/>
              </a:rPr>
              <a:t>Mental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toughness: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Processes,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nature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and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implications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for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performance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dirty="0"/>
              <a:t>(pp.</a:t>
            </a:r>
            <a:r>
              <a:rPr spc="-20" dirty="0"/>
              <a:t> </a:t>
            </a:r>
            <a:r>
              <a:rPr dirty="0"/>
              <a:t>53–71).</a:t>
            </a:r>
            <a:r>
              <a:rPr spc="-20" dirty="0"/>
              <a:t> </a:t>
            </a:r>
            <a:r>
              <a:rPr spc="-10" dirty="0"/>
              <a:t>Routledge. </a:t>
            </a:r>
            <a:r>
              <a:rPr dirty="0"/>
              <a:t>Creswell,</a:t>
            </a:r>
            <a:r>
              <a:rPr spc="-20" dirty="0"/>
              <a:t> </a:t>
            </a:r>
            <a:r>
              <a:rPr dirty="0"/>
              <a:t>J.</a:t>
            </a:r>
            <a:r>
              <a:rPr spc="-20" dirty="0"/>
              <a:t> </a:t>
            </a:r>
            <a:r>
              <a:rPr dirty="0"/>
              <a:t>W.,</a:t>
            </a:r>
            <a:r>
              <a:rPr spc="-20" dirty="0"/>
              <a:t> </a:t>
            </a:r>
            <a:r>
              <a:rPr dirty="0"/>
              <a:t>&amp;</a:t>
            </a:r>
            <a:r>
              <a:rPr spc="-15" dirty="0"/>
              <a:t> </a:t>
            </a:r>
            <a:r>
              <a:rPr dirty="0"/>
              <a:t>Creswell,</a:t>
            </a:r>
            <a:r>
              <a:rPr spc="-20" dirty="0"/>
              <a:t> </a:t>
            </a:r>
            <a:r>
              <a:rPr dirty="0"/>
              <a:t>J.</a:t>
            </a:r>
            <a:r>
              <a:rPr spc="-20" dirty="0"/>
              <a:t> </a:t>
            </a:r>
            <a:r>
              <a:rPr dirty="0"/>
              <a:t>D.</a:t>
            </a:r>
            <a:r>
              <a:rPr spc="-20" dirty="0"/>
              <a:t> </a:t>
            </a:r>
            <a:r>
              <a:rPr dirty="0"/>
              <a:t>(2018).</a:t>
            </a:r>
            <a:r>
              <a:rPr spc="-15" dirty="0"/>
              <a:t> </a:t>
            </a:r>
            <a:r>
              <a:rPr i="1" dirty="0">
                <a:latin typeface="Cambria"/>
                <a:cs typeface="Cambria"/>
              </a:rPr>
              <a:t>Research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design: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Qualitative,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quantitative,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and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mixed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methods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approaches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dirty="0"/>
              <a:t>(5th</a:t>
            </a:r>
            <a:r>
              <a:rPr spc="-20" dirty="0"/>
              <a:t> </a:t>
            </a:r>
            <a:r>
              <a:rPr dirty="0"/>
              <a:t>ed.).</a:t>
            </a:r>
            <a:r>
              <a:rPr spc="-20" dirty="0"/>
              <a:t> </a:t>
            </a:r>
            <a:r>
              <a:rPr dirty="0"/>
              <a:t>SAGE</a:t>
            </a:r>
            <a:r>
              <a:rPr spc="-15" dirty="0"/>
              <a:t> </a:t>
            </a:r>
            <a:r>
              <a:rPr spc="-10" dirty="0"/>
              <a:t>Publications.</a:t>
            </a: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dirty="0"/>
              <a:t>Cronbach,</a:t>
            </a:r>
            <a:r>
              <a:rPr spc="-15" dirty="0"/>
              <a:t> </a:t>
            </a:r>
            <a:r>
              <a:rPr dirty="0"/>
              <a:t>L.</a:t>
            </a:r>
            <a:r>
              <a:rPr spc="-15" dirty="0"/>
              <a:t> </a:t>
            </a:r>
            <a:r>
              <a:rPr dirty="0"/>
              <a:t>J.</a:t>
            </a:r>
            <a:r>
              <a:rPr spc="-15" dirty="0"/>
              <a:t> </a:t>
            </a:r>
            <a:r>
              <a:rPr dirty="0"/>
              <a:t>(1951).</a:t>
            </a:r>
            <a:r>
              <a:rPr spc="-10" dirty="0"/>
              <a:t> </a:t>
            </a:r>
            <a:r>
              <a:rPr dirty="0"/>
              <a:t>Coefficient</a:t>
            </a:r>
            <a:r>
              <a:rPr spc="-15" dirty="0"/>
              <a:t> </a:t>
            </a:r>
            <a:r>
              <a:rPr dirty="0"/>
              <a:t>alpha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internal</a:t>
            </a:r>
            <a:r>
              <a:rPr spc="-15" dirty="0"/>
              <a:t> </a:t>
            </a:r>
            <a:r>
              <a:rPr dirty="0"/>
              <a:t>structure</a:t>
            </a:r>
            <a:r>
              <a:rPr spc="-1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tests.</a:t>
            </a:r>
            <a:r>
              <a:rPr spc="-15" dirty="0"/>
              <a:t> </a:t>
            </a:r>
            <a:r>
              <a:rPr i="1" spc="-10" dirty="0">
                <a:latin typeface="Cambria"/>
                <a:cs typeface="Cambria"/>
              </a:rPr>
              <a:t>Psychometrika,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16</a:t>
            </a:r>
            <a:r>
              <a:rPr dirty="0"/>
              <a:t>(3),</a:t>
            </a:r>
            <a:r>
              <a:rPr spc="-15" dirty="0"/>
              <a:t> </a:t>
            </a:r>
            <a:r>
              <a:rPr dirty="0"/>
              <a:t>297–</a:t>
            </a:r>
            <a:r>
              <a:rPr spc="-20" dirty="0"/>
              <a:t>334.</a:t>
            </a: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pc="-20" dirty="0"/>
          </a:p>
          <a:p>
            <a:pPr marL="12700" marR="3762375">
              <a:lnSpc>
                <a:spcPts val="1420"/>
              </a:lnSpc>
            </a:pPr>
            <a:r>
              <a:rPr dirty="0"/>
              <a:t>Crust,</a:t>
            </a:r>
            <a:r>
              <a:rPr spc="-25" dirty="0"/>
              <a:t> </a:t>
            </a:r>
            <a:r>
              <a:rPr dirty="0"/>
              <a:t>L.,</a:t>
            </a:r>
            <a:r>
              <a:rPr spc="-25" dirty="0"/>
              <a:t> </a:t>
            </a:r>
            <a:r>
              <a:rPr dirty="0"/>
              <a:t>&amp;</a:t>
            </a:r>
            <a:r>
              <a:rPr spc="-25" dirty="0"/>
              <a:t> </a:t>
            </a:r>
            <a:r>
              <a:rPr dirty="0"/>
              <a:t>Clough,</a:t>
            </a:r>
            <a:r>
              <a:rPr spc="-25" dirty="0"/>
              <a:t> </a:t>
            </a:r>
            <a:r>
              <a:rPr dirty="0"/>
              <a:t>P.</a:t>
            </a:r>
            <a:r>
              <a:rPr spc="-25" dirty="0"/>
              <a:t> </a:t>
            </a:r>
            <a:r>
              <a:rPr dirty="0"/>
              <a:t>J.</a:t>
            </a:r>
            <a:r>
              <a:rPr spc="-25" dirty="0"/>
              <a:t> </a:t>
            </a:r>
            <a:r>
              <a:rPr dirty="0"/>
              <a:t>(2011).</a:t>
            </a:r>
            <a:r>
              <a:rPr spc="-25" dirty="0"/>
              <a:t> </a:t>
            </a:r>
            <a:r>
              <a:rPr dirty="0"/>
              <a:t>Developing</a:t>
            </a:r>
            <a:r>
              <a:rPr spc="-25" dirty="0"/>
              <a:t> </a:t>
            </a:r>
            <a:r>
              <a:rPr dirty="0"/>
              <a:t>mental</a:t>
            </a:r>
            <a:r>
              <a:rPr spc="-25" dirty="0"/>
              <a:t> </a:t>
            </a:r>
            <a:r>
              <a:rPr dirty="0"/>
              <a:t>toughness:</a:t>
            </a:r>
            <a:r>
              <a:rPr spc="-25" dirty="0"/>
              <a:t> </a:t>
            </a:r>
            <a:r>
              <a:rPr dirty="0"/>
              <a:t>From</a:t>
            </a:r>
            <a:r>
              <a:rPr spc="-25" dirty="0"/>
              <a:t> </a:t>
            </a:r>
            <a:r>
              <a:rPr dirty="0"/>
              <a:t>research</a:t>
            </a:r>
            <a:r>
              <a:rPr spc="-25" dirty="0"/>
              <a:t> </a:t>
            </a:r>
            <a:r>
              <a:rPr dirty="0"/>
              <a:t>to</a:t>
            </a:r>
            <a:r>
              <a:rPr spc="-25" dirty="0"/>
              <a:t> </a:t>
            </a:r>
            <a:r>
              <a:rPr dirty="0"/>
              <a:t>practice.</a:t>
            </a:r>
            <a:r>
              <a:rPr spc="-25" dirty="0"/>
              <a:t> </a:t>
            </a:r>
            <a:r>
              <a:rPr i="1" dirty="0">
                <a:latin typeface="Cambria"/>
                <a:cs typeface="Cambria"/>
              </a:rPr>
              <a:t>Journal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of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Applied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Sport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Psychology,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23</a:t>
            </a:r>
            <a:r>
              <a:rPr dirty="0"/>
              <a:t>(3),</a:t>
            </a:r>
            <a:r>
              <a:rPr spc="-25" dirty="0"/>
              <a:t> </a:t>
            </a:r>
            <a:r>
              <a:rPr spc="-20" dirty="0"/>
              <a:t>349–368.</a:t>
            </a:r>
          </a:p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dirty="0"/>
              <a:t>Field,</a:t>
            </a:r>
            <a:r>
              <a:rPr spc="-25" dirty="0"/>
              <a:t> </a:t>
            </a:r>
            <a:r>
              <a:rPr dirty="0"/>
              <a:t>A.</a:t>
            </a:r>
            <a:r>
              <a:rPr spc="-25" dirty="0"/>
              <a:t> </a:t>
            </a:r>
            <a:r>
              <a:rPr dirty="0"/>
              <a:t>(2018).</a:t>
            </a:r>
            <a:r>
              <a:rPr spc="-20" dirty="0"/>
              <a:t> </a:t>
            </a:r>
            <a:r>
              <a:rPr i="1" dirty="0">
                <a:latin typeface="Cambria"/>
                <a:cs typeface="Cambria"/>
              </a:rPr>
              <a:t>Discovering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statistics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using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IBM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SPSS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statistics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dirty="0"/>
              <a:t>(5th</a:t>
            </a:r>
            <a:r>
              <a:rPr spc="-20" dirty="0"/>
              <a:t> </a:t>
            </a:r>
            <a:r>
              <a:rPr dirty="0"/>
              <a:t>ed.).</a:t>
            </a:r>
            <a:r>
              <a:rPr spc="-25" dirty="0"/>
              <a:t> </a:t>
            </a:r>
            <a:r>
              <a:rPr dirty="0"/>
              <a:t>SAGE</a:t>
            </a:r>
            <a:r>
              <a:rPr spc="-20" dirty="0"/>
              <a:t> </a:t>
            </a:r>
            <a:r>
              <a:rPr spc="-10" dirty="0"/>
              <a:t>Publications.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Gould,</a:t>
            </a:r>
            <a:r>
              <a:rPr spc="-25" dirty="0"/>
              <a:t> </a:t>
            </a:r>
            <a:r>
              <a:rPr dirty="0"/>
              <a:t>D.,</a:t>
            </a:r>
            <a:r>
              <a:rPr spc="-20" dirty="0"/>
              <a:t> </a:t>
            </a:r>
            <a:r>
              <a:rPr dirty="0"/>
              <a:t>Dieffenbach,</a:t>
            </a:r>
            <a:r>
              <a:rPr spc="-20" dirty="0"/>
              <a:t> </a:t>
            </a:r>
            <a:r>
              <a:rPr dirty="0"/>
              <a:t>K.,</a:t>
            </a:r>
            <a:r>
              <a:rPr spc="-20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dirty="0"/>
              <a:t>Moffett,</a:t>
            </a:r>
            <a:r>
              <a:rPr spc="-25" dirty="0"/>
              <a:t> </a:t>
            </a:r>
            <a:r>
              <a:rPr dirty="0"/>
              <a:t>A.</a:t>
            </a:r>
            <a:r>
              <a:rPr spc="-20" dirty="0"/>
              <a:t> </a:t>
            </a:r>
            <a:r>
              <a:rPr dirty="0"/>
              <a:t>(2002).</a:t>
            </a:r>
            <a:r>
              <a:rPr spc="-20" dirty="0"/>
              <a:t> </a:t>
            </a:r>
            <a:r>
              <a:rPr dirty="0"/>
              <a:t>Psychological</a:t>
            </a:r>
            <a:r>
              <a:rPr spc="-20" dirty="0"/>
              <a:t> </a:t>
            </a:r>
            <a:r>
              <a:rPr dirty="0"/>
              <a:t>characteristics</a:t>
            </a:r>
            <a:r>
              <a:rPr spc="-2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their</a:t>
            </a:r>
            <a:r>
              <a:rPr spc="-20" dirty="0"/>
              <a:t> </a:t>
            </a:r>
            <a:r>
              <a:rPr dirty="0"/>
              <a:t>development</a:t>
            </a:r>
            <a:r>
              <a:rPr spc="-20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Olympic</a:t>
            </a:r>
            <a:r>
              <a:rPr spc="-20" dirty="0"/>
              <a:t> </a:t>
            </a:r>
            <a:r>
              <a:rPr dirty="0"/>
              <a:t>champions.</a:t>
            </a:r>
            <a:r>
              <a:rPr spc="-20" dirty="0"/>
              <a:t> </a:t>
            </a:r>
            <a:r>
              <a:rPr i="1" dirty="0">
                <a:latin typeface="Cambria"/>
                <a:cs typeface="Cambria"/>
              </a:rPr>
              <a:t>Journal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of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Applied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Sport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Psychology,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14</a:t>
            </a:r>
            <a:r>
              <a:rPr dirty="0"/>
              <a:t>(3),</a:t>
            </a:r>
            <a:r>
              <a:rPr spc="-25" dirty="0"/>
              <a:t> </a:t>
            </a:r>
            <a:r>
              <a:rPr dirty="0"/>
              <a:t>172–</a:t>
            </a:r>
            <a:r>
              <a:rPr spc="-20" dirty="0"/>
              <a:t>204.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pc="-20" dirty="0"/>
          </a:p>
          <a:p>
            <a:pPr marL="12700" marR="5080">
              <a:lnSpc>
                <a:spcPts val="1430"/>
              </a:lnSpc>
            </a:pPr>
            <a:r>
              <a:rPr dirty="0"/>
              <a:t>Gucciardi,</a:t>
            </a:r>
            <a:r>
              <a:rPr spc="-20" dirty="0"/>
              <a:t> </a:t>
            </a:r>
            <a:r>
              <a:rPr dirty="0"/>
              <a:t>D.</a:t>
            </a:r>
            <a:r>
              <a:rPr spc="-15" dirty="0"/>
              <a:t> </a:t>
            </a:r>
            <a:r>
              <a:rPr dirty="0"/>
              <a:t>F.,</a:t>
            </a:r>
            <a:r>
              <a:rPr spc="-20" dirty="0"/>
              <a:t> </a:t>
            </a:r>
            <a:r>
              <a:rPr dirty="0"/>
              <a:t>Hanton,</a:t>
            </a:r>
            <a:r>
              <a:rPr spc="-15" dirty="0"/>
              <a:t> </a:t>
            </a:r>
            <a:r>
              <a:rPr dirty="0"/>
              <a:t>S.,</a:t>
            </a:r>
            <a:r>
              <a:rPr spc="-15" dirty="0"/>
              <a:t> </a:t>
            </a:r>
            <a:r>
              <a:rPr dirty="0"/>
              <a:t>Gordon,</a:t>
            </a:r>
            <a:r>
              <a:rPr spc="-20" dirty="0"/>
              <a:t> </a:t>
            </a:r>
            <a:r>
              <a:rPr dirty="0"/>
              <a:t>S.,</a:t>
            </a:r>
            <a:r>
              <a:rPr spc="-15" dirty="0"/>
              <a:t> </a:t>
            </a:r>
            <a:r>
              <a:rPr dirty="0"/>
              <a:t>Mallett,</a:t>
            </a:r>
            <a:r>
              <a:rPr spc="-20" dirty="0"/>
              <a:t> </a:t>
            </a:r>
            <a:r>
              <a:rPr dirty="0"/>
              <a:t>C.</a:t>
            </a:r>
            <a:r>
              <a:rPr spc="-15" dirty="0"/>
              <a:t> </a:t>
            </a:r>
            <a:r>
              <a:rPr dirty="0"/>
              <a:t>J.,</a:t>
            </a:r>
            <a:r>
              <a:rPr spc="-15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dirty="0"/>
              <a:t>Temby,</a:t>
            </a:r>
            <a:r>
              <a:rPr spc="-15" dirty="0"/>
              <a:t> </a:t>
            </a:r>
            <a:r>
              <a:rPr dirty="0"/>
              <a:t>P.</a:t>
            </a:r>
            <a:r>
              <a:rPr spc="-20" dirty="0"/>
              <a:t> </a:t>
            </a:r>
            <a:r>
              <a:rPr dirty="0"/>
              <a:t>(2017).</a:t>
            </a:r>
            <a:r>
              <a:rPr spc="-15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concept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mental</a:t>
            </a:r>
            <a:r>
              <a:rPr spc="-20" dirty="0"/>
              <a:t> </a:t>
            </a:r>
            <a:r>
              <a:rPr dirty="0"/>
              <a:t>toughness:</a:t>
            </a:r>
            <a:r>
              <a:rPr spc="-15" dirty="0"/>
              <a:t> </a:t>
            </a:r>
            <a:r>
              <a:rPr dirty="0"/>
              <a:t>Tests</a:t>
            </a:r>
            <a:r>
              <a:rPr spc="-2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-10" dirty="0"/>
              <a:t>dimensionality,</a:t>
            </a:r>
            <a:r>
              <a:rPr spc="-15" dirty="0"/>
              <a:t> </a:t>
            </a:r>
            <a:r>
              <a:rPr dirty="0"/>
              <a:t>nomological</a:t>
            </a:r>
            <a:r>
              <a:rPr spc="-20" dirty="0"/>
              <a:t> </a:t>
            </a:r>
            <a:r>
              <a:rPr dirty="0"/>
              <a:t>network,</a:t>
            </a:r>
            <a:r>
              <a:rPr spc="-1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traitness.</a:t>
            </a:r>
            <a:r>
              <a:rPr spc="-15" dirty="0"/>
              <a:t> </a:t>
            </a:r>
            <a:r>
              <a:rPr i="1" dirty="0">
                <a:latin typeface="Cambria"/>
                <a:cs typeface="Cambria"/>
              </a:rPr>
              <a:t>Journal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of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Personality,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spc="-10" dirty="0">
                <a:latin typeface="Cambria"/>
                <a:cs typeface="Cambria"/>
              </a:rPr>
              <a:t>85</a:t>
            </a:r>
            <a:r>
              <a:rPr spc="-10" dirty="0"/>
              <a:t>(1), </a:t>
            </a:r>
            <a:r>
              <a:rPr dirty="0"/>
              <a:t>26–</a:t>
            </a:r>
            <a:r>
              <a:rPr spc="-25" dirty="0"/>
              <a:t>44.</a:t>
            </a:r>
          </a:p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dirty="0"/>
              <a:t>Lochbaum,</a:t>
            </a:r>
            <a:r>
              <a:rPr spc="-15" dirty="0"/>
              <a:t> </a:t>
            </a:r>
            <a:r>
              <a:rPr dirty="0"/>
              <a:t>M.,</a:t>
            </a:r>
            <a:r>
              <a:rPr spc="-15" dirty="0"/>
              <a:t> </a:t>
            </a:r>
            <a:r>
              <a:rPr dirty="0"/>
              <a:t>Zanatta,</a:t>
            </a:r>
            <a:r>
              <a:rPr spc="-15" dirty="0"/>
              <a:t> </a:t>
            </a:r>
            <a:r>
              <a:rPr dirty="0"/>
              <a:t>T.,</a:t>
            </a:r>
            <a:r>
              <a:rPr spc="-15" dirty="0"/>
              <a:t> </a:t>
            </a:r>
            <a:r>
              <a:rPr dirty="0"/>
              <a:t>&amp;</a:t>
            </a:r>
            <a:r>
              <a:rPr spc="-15" dirty="0"/>
              <a:t> </a:t>
            </a:r>
            <a:r>
              <a:rPr dirty="0"/>
              <a:t>Kirschling,</a:t>
            </a:r>
            <a:r>
              <a:rPr spc="-15" dirty="0"/>
              <a:t> </a:t>
            </a:r>
            <a:r>
              <a:rPr dirty="0"/>
              <a:t>D.</a:t>
            </a:r>
            <a:r>
              <a:rPr spc="-10" dirty="0"/>
              <a:t> </a:t>
            </a:r>
            <a:r>
              <a:rPr dirty="0"/>
              <a:t>(2022).</a:t>
            </a:r>
            <a:r>
              <a:rPr spc="-15" dirty="0"/>
              <a:t> </a:t>
            </a:r>
            <a:r>
              <a:rPr spc="-10" dirty="0"/>
              <a:t>Self-determination</a:t>
            </a:r>
            <a:r>
              <a:rPr spc="-15" dirty="0"/>
              <a:t> </a:t>
            </a:r>
            <a:r>
              <a:rPr dirty="0"/>
              <a:t>theory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sport</a:t>
            </a:r>
            <a:r>
              <a:rPr spc="-15" dirty="0"/>
              <a:t> </a:t>
            </a:r>
            <a:r>
              <a:rPr spc="-10" dirty="0"/>
              <a:t>performance: </a:t>
            </a:r>
            <a:r>
              <a:rPr dirty="0"/>
              <a:t>A</a:t>
            </a:r>
            <a:r>
              <a:rPr spc="-15" dirty="0"/>
              <a:t> </a:t>
            </a:r>
            <a:r>
              <a:rPr spc="-10" dirty="0"/>
              <a:t>meta-</a:t>
            </a:r>
            <a:r>
              <a:rPr dirty="0"/>
              <a:t>analysis.</a:t>
            </a:r>
            <a:r>
              <a:rPr spc="-15" dirty="0"/>
              <a:t> </a:t>
            </a:r>
            <a:r>
              <a:rPr i="1" dirty="0">
                <a:latin typeface="Cambria"/>
                <a:cs typeface="Cambria"/>
              </a:rPr>
              <a:t>Psychology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of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Sport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and</a:t>
            </a:r>
            <a:r>
              <a:rPr i="1" spc="-1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Exercise,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63</a:t>
            </a:r>
            <a:r>
              <a:rPr dirty="0"/>
              <a:t>,</a:t>
            </a:r>
            <a:r>
              <a:rPr spc="-15" dirty="0"/>
              <a:t> </a:t>
            </a:r>
            <a:r>
              <a:rPr spc="-10" dirty="0"/>
              <a:t>102273.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pc="-10" dirty="0"/>
          </a:p>
          <a:p>
            <a:pPr marL="12700">
              <a:lnSpc>
                <a:spcPct val="100000"/>
              </a:lnSpc>
            </a:pPr>
            <a:r>
              <a:rPr dirty="0"/>
              <a:t>Pelletier,</a:t>
            </a:r>
            <a:r>
              <a:rPr spc="-25" dirty="0"/>
              <a:t> </a:t>
            </a:r>
            <a:r>
              <a:rPr dirty="0"/>
              <a:t>L.</a:t>
            </a:r>
            <a:r>
              <a:rPr spc="-20" dirty="0"/>
              <a:t> </a:t>
            </a:r>
            <a:r>
              <a:rPr dirty="0"/>
              <a:t>G.,</a:t>
            </a:r>
            <a:r>
              <a:rPr spc="-20" dirty="0"/>
              <a:t> </a:t>
            </a:r>
            <a:r>
              <a:rPr dirty="0"/>
              <a:t>Rocchi,</a:t>
            </a:r>
            <a:r>
              <a:rPr spc="-25" dirty="0"/>
              <a:t> </a:t>
            </a:r>
            <a:r>
              <a:rPr dirty="0"/>
              <a:t>M.</a:t>
            </a:r>
            <a:r>
              <a:rPr spc="-20" dirty="0"/>
              <a:t> </a:t>
            </a:r>
            <a:r>
              <a:rPr dirty="0"/>
              <a:t>A.,</a:t>
            </a:r>
            <a:r>
              <a:rPr spc="-20" dirty="0"/>
              <a:t> </a:t>
            </a:r>
            <a:r>
              <a:rPr dirty="0"/>
              <a:t>Vallerand,</a:t>
            </a:r>
            <a:r>
              <a:rPr spc="-20" dirty="0"/>
              <a:t> </a:t>
            </a:r>
            <a:r>
              <a:rPr dirty="0"/>
              <a:t>R.</a:t>
            </a:r>
            <a:r>
              <a:rPr spc="-25" dirty="0"/>
              <a:t> </a:t>
            </a:r>
            <a:r>
              <a:rPr dirty="0"/>
              <a:t>J.,</a:t>
            </a:r>
            <a:r>
              <a:rPr spc="-20" dirty="0"/>
              <a:t> </a:t>
            </a:r>
            <a:r>
              <a:rPr dirty="0"/>
              <a:t>Deci,</a:t>
            </a:r>
            <a:r>
              <a:rPr spc="-20" dirty="0"/>
              <a:t> </a:t>
            </a:r>
            <a:r>
              <a:rPr dirty="0"/>
              <a:t>E.</a:t>
            </a:r>
            <a:r>
              <a:rPr spc="-25" dirty="0"/>
              <a:t> </a:t>
            </a:r>
            <a:r>
              <a:rPr dirty="0"/>
              <a:t>L.,</a:t>
            </a:r>
            <a:r>
              <a:rPr spc="-20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dirty="0"/>
              <a:t>Ryan,</a:t>
            </a:r>
            <a:r>
              <a:rPr spc="-25" dirty="0"/>
              <a:t> </a:t>
            </a:r>
            <a:r>
              <a:rPr dirty="0"/>
              <a:t>R.</a:t>
            </a:r>
            <a:r>
              <a:rPr spc="-20" dirty="0"/>
              <a:t> </a:t>
            </a:r>
            <a:r>
              <a:rPr dirty="0"/>
              <a:t>M.</a:t>
            </a:r>
            <a:r>
              <a:rPr spc="-20" dirty="0"/>
              <a:t> </a:t>
            </a:r>
            <a:r>
              <a:rPr dirty="0"/>
              <a:t>(2013).</a:t>
            </a:r>
            <a:r>
              <a:rPr spc="-20" dirty="0"/>
              <a:t> </a:t>
            </a:r>
            <a:r>
              <a:rPr dirty="0"/>
              <a:t>Validation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revised</a:t>
            </a:r>
            <a:r>
              <a:rPr spc="-25" dirty="0"/>
              <a:t> </a:t>
            </a:r>
            <a:r>
              <a:rPr dirty="0"/>
              <a:t>sport</a:t>
            </a:r>
            <a:r>
              <a:rPr spc="-20" dirty="0"/>
              <a:t> </a:t>
            </a:r>
            <a:r>
              <a:rPr dirty="0"/>
              <a:t>motivation</a:t>
            </a:r>
            <a:r>
              <a:rPr spc="-20" dirty="0"/>
              <a:t> </a:t>
            </a:r>
            <a:r>
              <a:rPr dirty="0"/>
              <a:t>scale</a:t>
            </a:r>
            <a:r>
              <a:rPr spc="-20" dirty="0"/>
              <a:t> </a:t>
            </a:r>
            <a:r>
              <a:rPr spc="-10" dirty="0"/>
              <a:t>(SMS-</a:t>
            </a:r>
            <a:r>
              <a:rPr dirty="0"/>
              <a:t>II).</a:t>
            </a:r>
            <a:r>
              <a:rPr spc="-25" dirty="0"/>
              <a:t> </a:t>
            </a:r>
            <a:r>
              <a:rPr i="1" dirty="0">
                <a:latin typeface="Cambria"/>
                <a:cs typeface="Cambria"/>
              </a:rPr>
              <a:t>Psychology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of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Sport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and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Exercise,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14</a:t>
            </a:r>
            <a:r>
              <a:rPr dirty="0"/>
              <a:t>(2),</a:t>
            </a:r>
            <a:r>
              <a:rPr spc="-20" dirty="0"/>
              <a:t> </a:t>
            </a:r>
            <a:r>
              <a:rPr dirty="0"/>
              <a:t>329–</a:t>
            </a:r>
            <a:r>
              <a:rPr spc="-20" dirty="0"/>
              <a:t>341.</a:t>
            </a: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pc="-20" dirty="0"/>
          </a:p>
          <a:p>
            <a:pPr marL="12700" marR="227965">
              <a:lnSpc>
                <a:spcPts val="1430"/>
              </a:lnSpc>
            </a:pPr>
            <a:r>
              <a:rPr dirty="0"/>
              <a:t>Ryan,</a:t>
            </a:r>
            <a:r>
              <a:rPr spc="-15" dirty="0"/>
              <a:t> </a:t>
            </a:r>
            <a:r>
              <a:rPr dirty="0"/>
              <a:t>R.</a:t>
            </a:r>
            <a:r>
              <a:rPr spc="-15" dirty="0"/>
              <a:t> </a:t>
            </a:r>
            <a:r>
              <a:rPr dirty="0"/>
              <a:t>M.,</a:t>
            </a:r>
            <a:r>
              <a:rPr spc="-15" dirty="0"/>
              <a:t> </a:t>
            </a:r>
            <a:r>
              <a:rPr dirty="0"/>
              <a:t>&amp;</a:t>
            </a:r>
            <a:r>
              <a:rPr spc="-15" dirty="0"/>
              <a:t> </a:t>
            </a:r>
            <a:r>
              <a:rPr dirty="0"/>
              <a:t>Deci,</a:t>
            </a:r>
            <a:r>
              <a:rPr spc="-15" dirty="0"/>
              <a:t> </a:t>
            </a:r>
            <a:r>
              <a:rPr dirty="0"/>
              <a:t>E.</a:t>
            </a:r>
            <a:r>
              <a:rPr spc="-10" dirty="0"/>
              <a:t> </a:t>
            </a:r>
            <a:r>
              <a:rPr dirty="0"/>
              <a:t>L.</a:t>
            </a:r>
            <a:r>
              <a:rPr spc="-15" dirty="0"/>
              <a:t> </a:t>
            </a:r>
            <a:r>
              <a:rPr dirty="0"/>
              <a:t>(2020).</a:t>
            </a:r>
            <a:r>
              <a:rPr spc="-15" dirty="0"/>
              <a:t> </a:t>
            </a:r>
            <a:r>
              <a:rPr dirty="0"/>
              <a:t>Intrinsic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extrinsic</a:t>
            </a:r>
            <a:r>
              <a:rPr spc="-15" dirty="0"/>
              <a:t> </a:t>
            </a:r>
            <a:r>
              <a:rPr dirty="0"/>
              <a:t>motivation</a:t>
            </a:r>
            <a:r>
              <a:rPr spc="-10" dirty="0"/>
              <a:t> </a:t>
            </a:r>
            <a:r>
              <a:rPr dirty="0"/>
              <a:t>from</a:t>
            </a:r>
            <a:r>
              <a:rPr spc="-15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spc="-10" dirty="0"/>
              <a:t>self-determination</a:t>
            </a:r>
            <a:r>
              <a:rPr spc="-15" dirty="0"/>
              <a:t> </a:t>
            </a:r>
            <a:r>
              <a:rPr dirty="0"/>
              <a:t>theory</a:t>
            </a:r>
            <a:r>
              <a:rPr spc="-15" dirty="0"/>
              <a:t> </a:t>
            </a:r>
            <a:r>
              <a:rPr dirty="0"/>
              <a:t>perspective:</a:t>
            </a:r>
            <a:r>
              <a:rPr spc="-10" dirty="0"/>
              <a:t> </a:t>
            </a:r>
            <a:r>
              <a:rPr dirty="0"/>
              <a:t>Definitions,</a:t>
            </a:r>
            <a:r>
              <a:rPr spc="-15" dirty="0"/>
              <a:t> </a:t>
            </a:r>
            <a:r>
              <a:rPr dirty="0"/>
              <a:t>theory,</a:t>
            </a:r>
            <a:r>
              <a:rPr spc="-15" dirty="0"/>
              <a:t> </a:t>
            </a:r>
            <a:r>
              <a:rPr dirty="0"/>
              <a:t>practices,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future</a:t>
            </a:r>
            <a:r>
              <a:rPr spc="-15" dirty="0"/>
              <a:t> </a:t>
            </a:r>
            <a:r>
              <a:rPr dirty="0"/>
              <a:t>directions.</a:t>
            </a:r>
            <a:r>
              <a:rPr spc="-10" dirty="0"/>
              <a:t> </a:t>
            </a:r>
            <a:r>
              <a:rPr i="1" spc="-10" dirty="0">
                <a:latin typeface="Cambria"/>
                <a:cs typeface="Cambria"/>
              </a:rPr>
              <a:t>Contemporary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spc="-10" dirty="0">
                <a:latin typeface="Cambria"/>
                <a:cs typeface="Cambria"/>
              </a:rPr>
              <a:t>Educational </a:t>
            </a:r>
            <a:r>
              <a:rPr i="1" dirty="0">
                <a:latin typeface="Cambria"/>
                <a:cs typeface="Cambria"/>
              </a:rPr>
              <a:t>Psychology,</a:t>
            </a:r>
            <a:r>
              <a:rPr i="1" spc="-4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61</a:t>
            </a:r>
            <a:r>
              <a:rPr dirty="0"/>
              <a:t>,</a:t>
            </a:r>
            <a:r>
              <a:rPr spc="-40" dirty="0"/>
              <a:t> </a:t>
            </a:r>
            <a:r>
              <a:rPr spc="-10" dirty="0"/>
              <a:t>101860.</a:t>
            </a: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dirty="0"/>
              <a:t>Sands,</a:t>
            </a:r>
            <a:r>
              <a:rPr spc="-25" dirty="0"/>
              <a:t> </a:t>
            </a:r>
            <a:r>
              <a:rPr dirty="0"/>
              <a:t>W.</a:t>
            </a:r>
            <a:r>
              <a:rPr spc="-25" dirty="0"/>
              <a:t> </a:t>
            </a:r>
            <a:r>
              <a:rPr dirty="0"/>
              <a:t>A.</a:t>
            </a:r>
            <a:r>
              <a:rPr spc="-20" dirty="0"/>
              <a:t> </a:t>
            </a:r>
            <a:r>
              <a:rPr dirty="0"/>
              <a:t>(2000).</a:t>
            </a:r>
            <a:r>
              <a:rPr spc="-25" dirty="0"/>
              <a:t> </a:t>
            </a:r>
            <a:r>
              <a:rPr i="1" dirty="0">
                <a:latin typeface="Cambria"/>
                <a:cs typeface="Cambria"/>
              </a:rPr>
              <a:t>Drills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and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skills</a:t>
            </a:r>
            <a:r>
              <a:rPr i="1" spc="-2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for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gymnastics</a:t>
            </a:r>
            <a:r>
              <a:rPr dirty="0"/>
              <a:t>.</a:t>
            </a:r>
            <a:r>
              <a:rPr spc="-25" dirty="0"/>
              <a:t> </a:t>
            </a:r>
            <a:r>
              <a:rPr dirty="0"/>
              <a:t>USA</a:t>
            </a:r>
            <a:r>
              <a:rPr spc="-20" dirty="0"/>
              <a:t> </a:t>
            </a:r>
            <a:r>
              <a:rPr spc="-10" dirty="0"/>
              <a:t>Gymnastics.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pc="-10" dirty="0"/>
          </a:p>
          <a:p>
            <a:pPr marL="12700">
              <a:lnSpc>
                <a:spcPct val="100000"/>
              </a:lnSpc>
            </a:pPr>
            <a:r>
              <a:rPr dirty="0"/>
              <a:t>Siegel,</a:t>
            </a:r>
            <a:r>
              <a:rPr spc="-20" dirty="0"/>
              <a:t> </a:t>
            </a:r>
            <a:r>
              <a:rPr dirty="0"/>
              <a:t>S.,</a:t>
            </a:r>
            <a:r>
              <a:rPr spc="-20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dirty="0"/>
              <a:t>Castellan,</a:t>
            </a:r>
            <a:r>
              <a:rPr spc="-15" dirty="0"/>
              <a:t> </a:t>
            </a:r>
            <a:r>
              <a:rPr dirty="0"/>
              <a:t>N.</a:t>
            </a:r>
            <a:r>
              <a:rPr spc="-20" dirty="0"/>
              <a:t> </a:t>
            </a:r>
            <a:r>
              <a:rPr dirty="0"/>
              <a:t>J.</a:t>
            </a:r>
            <a:r>
              <a:rPr spc="-20" dirty="0"/>
              <a:t> </a:t>
            </a:r>
            <a:r>
              <a:rPr dirty="0"/>
              <a:t>(1988).</a:t>
            </a:r>
            <a:r>
              <a:rPr spc="-20" dirty="0"/>
              <a:t> </a:t>
            </a:r>
            <a:r>
              <a:rPr i="1" dirty="0">
                <a:latin typeface="Cambria"/>
                <a:cs typeface="Cambria"/>
              </a:rPr>
              <a:t>Nonparametric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statistics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for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the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behavioral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sciences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dirty="0"/>
              <a:t>(2nd</a:t>
            </a:r>
            <a:r>
              <a:rPr spc="-20" dirty="0"/>
              <a:t> </a:t>
            </a:r>
            <a:r>
              <a:rPr dirty="0"/>
              <a:t>ed.).</a:t>
            </a:r>
            <a:r>
              <a:rPr spc="-20" dirty="0"/>
              <a:t> </a:t>
            </a:r>
            <a:r>
              <a:rPr spc="-10" dirty="0"/>
              <a:t>McGraw-Hill.</a:t>
            </a:r>
          </a:p>
          <a:p>
            <a:pPr marL="12700" marR="993140">
              <a:lnSpc>
                <a:spcPct val="197900"/>
              </a:lnSpc>
            </a:pPr>
            <a:r>
              <a:rPr dirty="0"/>
              <a:t>Stambulova,</a:t>
            </a:r>
            <a:r>
              <a:rPr spc="-55" dirty="0"/>
              <a:t> </a:t>
            </a:r>
            <a:r>
              <a:rPr dirty="0"/>
              <a:t>N.,</a:t>
            </a:r>
            <a:r>
              <a:rPr spc="-20" dirty="0"/>
              <a:t> </a:t>
            </a:r>
            <a:r>
              <a:rPr dirty="0"/>
              <a:t>Alfermann,</a:t>
            </a:r>
            <a:r>
              <a:rPr spc="-20" dirty="0"/>
              <a:t> </a:t>
            </a:r>
            <a:r>
              <a:rPr dirty="0"/>
              <a:t>D.,</a:t>
            </a:r>
            <a:r>
              <a:rPr spc="-20" dirty="0"/>
              <a:t> </a:t>
            </a:r>
            <a:r>
              <a:rPr dirty="0"/>
              <a:t>Statler,</a:t>
            </a:r>
            <a:r>
              <a:rPr spc="-20" dirty="0"/>
              <a:t> </a:t>
            </a:r>
            <a:r>
              <a:rPr dirty="0"/>
              <a:t>T.,</a:t>
            </a:r>
            <a:r>
              <a:rPr spc="-25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spc="-10" dirty="0"/>
              <a:t>C</a:t>
            </a:r>
            <a:r>
              <a:rPr spc="-170" dirty="0"/>
              <a:t>o</a:t>
            </a:r>
            <a:r>
              <a:rPr spc="-675" dirty="0"/>
              <a:t>^</a:t>
            </a:r>
            <a:r>
              <a:rPr spc="-114" dirty="0"/>
              <a:t> </a:t>
            </a:r>
            <a:r>
              <a:rPr spc="-95" dirty="0"/>
              <a:t>te´,</a:t>
            </a:r>
            <a:r>
              <a:rPr dirty="0"/>
              <a:t> J.</a:t>
            </a:r>
            <a:r>
              <a:rPr spc="-20" dirty="0"/>
              <a:t> </a:t>
            </a:r>
            <a:r>
              <a:rPr dirty="0"/>
              <a:t>(2009).</a:t>
            </a:r>
            <a:r>
              <a:rPr spc="-20" dirty="0"/>
              <a:t> </a:t>
            </a:r>
            <a:r>
              <a:rPr dirty="0"/>
              <a:t>ISSP</a:t>
            </a:r>
            <a:r>
              <a:rPr spc="-20" dirty="0"/>
              <a:t> </a:t>
            </a:r>
            <a:r>
              <a:rPr dirty="0"/>
              <a:t>position</a:t>
            </a:r>
            <a:r>
              <a:rPr spc="-20" dirty="0"/>
              <a:t> </a:t>
            </a:r>
            <a:r>
              <a:rPr dirty="0"/>
              <a:t>stand:</a:t>
            </a:r>
            <a:r>
              <a:rPr spc="-20" dirty="0"/>
              <a:t> </a:t>
            </a:r>
            <a:r>
              <a:rPr dirty="0"/>
              <a:t>Career</a:t>
            </a:r>
            <a:r>
              <a:rPr spc="-20" dirty="0"/>
              <a:t> </a:t>
            </a:r>
            <a:r>
              <a:rPr dirty="0"/>
              <a:t>transitions</a:t>
            </a:r>
            <a:r>
              <a:rPr spc="-20" dirty="0"/>
              <a:t> </a:t>
            </a:r>
            <a:r>
              <a:rPr dirty="0"/>
              <a:t>for</a:t>
            </a:r>
            <a:r>
              <a:rPr spc="-25" dirty="0"/>
              <a:t> </a:t>
            </a:r>
            <a:r>
              <a:rPr dirty="0"/>
              <a:t>athletes.</a:t>
            </a:r>
            <a:r>
              <a:rPr spc="-20" dirty="0"/>
              <a:t> </a:t>
            </a:r>
            <a:r>
              <a:rPr i="1" dirty="0">
                <a:latin typeface="Cambria"/>
                <a:cs typeface="Cambria"/>
              </a:rPr>
              <a:t>International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Journal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of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Sport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and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Exercise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Psychology,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7</a:t>
            </a:r>
            <a:r>
              <a:rPr dirty="0"/>
              <a:t>(4),</a:t>
            </a:r>
            <a:r>
              <a:rPr spc="-25" dirty="0"/>
              <a:t> </a:t>
            </a:r>
            <a:r>
              <a:rPr dirty="0"/>
              <a:t>395–</a:t>
            </a:r>
            <a:r>
              <a:rPr spc="-20" dirty="0"/>
              <a:t>412. </a:t>
            </a:r>
            <a:r>
              <a:rPr dirty="0"/>
              <a:t>Sugiyono.</a:t>
            </a:r>
            <a:r>
              <a:rPr spc="-20" dirty="0"/>
              <a:t> </a:t>
            </a:r>
            <a:r>
              <a:rPr dirty="0"/>
              <a:t>(2019).</a:t>
            </a:r>
            <a:r>
              <a:rPr spc="-15" dirty="0"/>
              <a:t> </a:t>
            </a:r>
            <a:r>
              <a:rPr i="1" dirty="0">
                <a:latin typeface="Cambria"/>
                <a:cs typeface="Cambria"/>
              </a:rPr>
              <a:t>Metode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penelitian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kuantitatif,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kualitatif,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dan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R&amp;D</a:t>
            </a:r>
            <a:r>
              <a:rPr dirty="0"/>
              <a:t>.</a:t>
            </a:r>
            <a:r>
              <a:rPr spc="-20" dirty="0"/>
              <a:t> </a:t>
            </a:r>
            <a:r>
              <a:rPr spc="-10" dirty="0"/>
              <a:t>Alfabeta.</a:t>
            </a: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pc="-10" dirty="0"/>
          </a:p>
          <a:p>
            <a:pPr marL="12700" marR="22225">
              <a:lnSpc>
                <a:spcPts val="1430"/>
              </a:lnSpc>
            </a:pPr>
            <a:r>
              <a:rPr dirty="0"/>
              <a:t>Vallerand,</a:t>
            </a:r>
            <a:r>
              <a:rPr spc="-20" dirty="0"/>
              <a:t> </a:t>
            </a:r>
            <a:r>
              <a:rPr dirty="0"/>
              <a:t>R.</a:t>
            </a:r>
            <a:r>
              <a:rPr spc="-20" dirty="0"/>
              <a:t> </a:t>
            </a:r>
            <a:r>
              <a:rPr dirty="0"/>
              <a:t>J.</a:t>
            </a:r>
            <a:r>
              <a:rPr spc="-20" dirty="0"/>
              <a:t> </a:t>
            </a:r>
            <a:r>
              <a:rPr dirty="0"/>
              <a:t>(2007).</a:t>
            </a:r>
            <a:r>
              <a:rPr spc="-20" dirty="0"/>
              <a:t> </a:t>
            </a:r>
            <a:r>
              <a:rPr dirty="0"/>
              <a:t>Intrinsic</a:t>
            </a:r>
            <a:r>
              <a:rPr spc="-1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extrinsic</a:t>
            </a:r>
            <a:r>
              <a:rPr spc="-20" dirty="0"/>
              <a:t> </a:t>
            </a:r>
            <a:r>
              <a:rPr dirty="0"/>
              <a:t>motivation</a:t>
            </a:r>
            <a:r>
              <a:rPr spc="-20" dirty="0"/>
              <a:t> </a:t>
            </a:r>
            <a:r>
              <a:rPr dirty="0"/>
              <a:t>in</a:t>
            </a:r>
            <a:r>
              <a:rPr spc="-15" dirty="0"/>
              <a:t> </a:t>
            </a:r>
            <a:r>
              <a:rPr dirty="0"/>
              <a:t>sport</a:t>
            </a:r>
            <a:r>
              <a:rPr spc="-20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physical</a:t>
            </a:r>
            <a:r>
              <a:rPr spc="-20" dirty="0"/>
              <a:t> </a:t>
            </a:r>
            <a:r>
              <a:rPr dirty="0"/>
              <a:t>activity:</a:t>
            </a:r>
            <a:r>
              <a:rPr spc="-1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dirty="0"/>
              <a:t>review</a:t>
            </a:r>
            <a:r>
              <a:rPr spc="-20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look</a:t>
            </a:r>
            <a:r>
              <a:rPr spc="-20" dirty="0"/>
              <a:t> </a:t>
            </a:r>
            <a:r>
              <a:rPr dirty="0"/>
              <a:t>at</a:t>
            </a:r>
            <a:r>
              <a:rPr spc="-2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future.</a:t>
            </a:r>
            <a:r>
              <a:rPr spc="-1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G.</a:t>
            </a:r>
            <a:r>
              <a:rPr spc="-20" dirty="0"/>
              <a:t> </a:t>
            </a:r>
            <a:r>
              <a:rPr dirty="0"/>
              <a:t>Tenenbaum</a:t>
            </a:r>
            <a:r>
              <a:rPr spc="-20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dirty="0"/>
              <a:t>R.</a:t>
            </a:r>
            <a:r>
              <a:rPr spc="-15" dirty="0"/>
              <a:t> </a:t>
            </a:r>
            <a:r>
              <a:rPr dirty="0"/>
              <a:t>C.</a:t>
            </a:r>
            <a:r>
              <a:rPr spc="-20" dirty="0"/>
              <a:t> </a:t>
            </a:r>
            <a:r>
              <a:rPr dirty="0"/>
              <a:t>Eklund</a:t>
            </a:r>
            <a:r>
              <a:rPr spc="-20" dirty="0"/>
              <a:t> </a:t>
            </a:r>
            <a:r>
              <a:rPr dirty="0"/>
              <a:t>(Eds.),</a:t>
            </a:r>
            <a:r>
              <a:rPr spc="-20" dirty="0"/>
              <a:t> </a:t>
            </a:r>
            <a:r>
              <a:rPr i="1" dirty="0">
                <a:latin typeface="Cambria"/>
                <a:cs typeface="Cambria"/>
              </a:rPr>
              <a:t>Handbook</a:t>
            </a:r>
            <a:r>
              <a:rPr i="1" spc="-15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of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sport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i="1" dirty="0">
                <a:latin typeface="Cambria"/>
                <a:cs typeface="Cambria"/>
              </a:rPr>
              <a:t>psychology</a:t>
            </a:r>
            <a:r>
              <a:rPr i="1" spc="-20" dirty="0">
                <a:latin typeface="Cambria"/>
                <a:cs typeface="Cambria"/>
              </a:rPr>
              <a:t> </a:t>
            </a:r>
            <a:r>
              <a:rPr spc="-20" dirty="0"/>
              <a:t>(3rd </a:t>
            </a:r>
            <a:r>
              <a:rPr dirty="0"/>
              <a:t>ed.,</a:t>
            </a:r>
            <a:r>
              <a:rPr spc="-10" dirty="0"/>
              <a:t> </a:t>
            </a:r>
            <a:r>
              <a:rPr dirty="0"/>
              <a:t>pp.</a:t>
            </a:r>
            <a:r>
              <a:rPr spc="-5" dirty="0"/>
              <a:t> </a:t>
            </a:r>
            <a:r>
              <a:rPr dirty="0"/>
              <a:t>59–83).</a:t>
            </a:r>
            <a:r>
              <a:rPr spc="-10" dirty="0"/>
              <a:t> </a:t>
            </a:r>
            <a:r>
              <a:rPr dirty="0"/>
              <a:t>John</a:t>
            </a:r>
            <a:r>
              <a:rPr spc="-5" dirty="0"/>
              <a:t> </a:t>
            </a:r>
            <a:r>
              <a:rPr dirty="0"/>
              <a:t>Wiley</a:t>
            </a:r>
            <a:r>
              <a:rPr spc="-5" dirty="0"/>
              <a:t> </a:t>
            </a:r>
            <a:r>
              <a:rPr dirty="0"/>
              <a:t>&amp;</a:t>
            </a:r>
            <a:r>
              <a:rPr spc="-10" dirty="0"/>
              <a:t> Sons.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14356" y="525046"/>
            <a:ext cx="2800350" cy="561340"/>
            <a:chOff x="414356" y="525046"/>
            <a:chExt cx="2800350" cy="5613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356" y="525046"/>
              <a:ext cx="1924049" cy="5608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34186" y="560289"/>
              <a:ext cx="880377" cy="469534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12159" y="435292"/>
            <a:ext cx="738516" cy="71951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13907" y="494747"/>
            <a:ext cx="725804" cy="621163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0" y="1272206"/>
            <a:ext cx="18288000" cy="9015095"/>
            <a:chOff x="0" y="1272206"/>
            <a:chExt cx="18288000" cy="9015095"/>
          </a:xfrm>
        </p:grpSpPr>
        <p:sp>
          <p:nvSpPr>
            <p:cNvPr id="11" name="object 11"/>
            <p:cNvSpPr/>
            <p:nvPr/>
          </p:nvSpPr>
          <p:spPr>
            <a:xfrm>
              <a:off x="7927428" y="9764770"/>
              <a:ext cx="10360660" cy="522605"/>
            </a:xfrm>
            <a:custGeom>
              <a:avLst/>
              <a:gdLst/>
              <a:ahLst/>
              <a:cxnLst/>
              <a:rect l="l" t="t" r="r" b="b"/>
              <a:pathLst>
                <a:path w="10360660" h="522604">
                  <a:moveTo>
                    <a:pt x="0" y="522229"/>
                  </a:moveTo>
                  <a:lnTo>
                    <a:pt x="0" y="0"/>
                  </a:lnTo>
                  <a:lnTo>
                    <a:pt x="10360571" y="0"/>
                  </a:lnTo>
                  <a:lnTo>
                    <a:pt x="10360571" y="522229"/>
                  </a:lnTo>
                  <a:lnTo>
                    <a:pt x="0" y="522229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02289" y="9107813"/>
              <a:ext cx="6224978" cy="117918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497053" y="3259388"/>
              <a:ext cx="1790946" cy="674550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272206"/>
              <a:ext cx="2764769" cy="6745528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26663" y="416880"/>
            <a:ext cx="809910" cy="368522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3322697" y="749710"/>
            <a:ext cx="84328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30" dirty="0">
                <a:solidFill>
                  <a:srgbClr val="33820D"/>
                </a:solidFill>
                <a:latin typeface="Arial"/>
                <a:cs typeface="Arial"/>
              </a:rPr>
              <a:t>PE</a:t>
            </a:r>
            <a:r>
              <a:rPr sz="2350" b="1" spc="-35" dirty="0">
                <a:solidFill>
                  <a:srgbClr val="33820D"/>
                </a:solidFill>
                <a:latin typeface="Arial"/>
                <a:cs typeface="Arial"/>
              </a:rPr>
              <a:t>H</a:t>
            </a:r>
            <a:r>
              <a:rPr sz="2350" b="1" spc="-1625" dirty="0">
                <a:solidFill>
                  <a:srgbClr val="33820D"/>
                </a:solidFill>
                <a:latin typeface="Arial"/>
                <a:cs typeface="Arial"/>
              </a:rPr>
              <a:t>R</a:t>
            </a:r>
            <a:endParaRPr sz="23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30575" y="769178"/>
            <a:ext cx="831215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spc="10" dirty="0">
                <a:solidFill>
                  <a:srgbClr val="FF1616"/>
                </a:solidFill>
                <a:latin typeface="Arial"/>
                <a:cs typeface="Arial"/>
              </a:rPr>
              <a:t>UNIVERSITAS</a:t>
            </a:r>
            <a:r>
              <a:rPr sz="300" b="1" spc="70" dirty="0">
                <a:solidFill>
                  <a:srgbClr val="FF1616"/>
                </a:solidFill>
                <a:latin typeface="Arial"/>
                <a:cs typeface="Arial"/>
              </a:rPr>
              <a:t> </a:t>
            </a:r>
            <a:r>
              <a:rPr sz="300" b="1" spc="10" dirty="0">
                <a:solidFill>
                  <a:srgbClr val="FF1616"/>
                </a:solidFill>
                <a:latin typeface="Arial"/>
                <a:cs typeface="Arial"/>
              </a:rPr>
              <a:t>PENDIDIKAN</a:t>
            </a:r>
            <a:r>
              <a:rPr sz="300" b="1" spc="75" dirty="0">
                <a:solidFill>
                  <a:srgbClr val="FF1616"/>
                </a:solidFill>
                <a:latin typeface="Arial"/>
                <a:cs typeface="Arial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Arial"/>
                <a:cs typeface="Arial"/>
              </a:rPr>
              <a:t>INDONESIA</a:t>
            </a:r>
            <a:endParaRPr sz="3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88240" y="1068730"/>
            <a:ext cx="80645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2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51020" y="1161618"/>
            <a:ext cx="780415" cy="7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" spc="-10" dirty="0">
                <a:latin typeface="Arial MT"/>
                <a:cs typeface="Arial MT"/>
              </a:rPr>
              <a:t>Faculty</a:t>
            </a:r>
            <a:r>
              <a:rPr sz="350" spc="10" dirty="0">
                <a:latin typeface="Arial MT"/>
                <a:cs typeface="Arial MT"/>
              </a:rPr>
              <a:t> </a:t>
            </a:r>
            <a:r>
              <a:rPr sz="350" dirty="0">
                <a:latin typeface="Arial MT"/>
                <a:cs typeface="Arial MT"/>
              </a:rPr>
              <a:t>of</a:t>
            </a:r>
            <a:r>
              <a:rPr sz="350" spc="10" dirty="0">
                <a:latin typeface="Arial MT"/>
                <a:cs typeface="Arial MT"/>
              </a:rPr>
              <a:t> </a:t>
            </a:r>
            <a:r>
              <a:rPr sz="350" spc="-10" dirty="0">
                <a:latin typeface="Arial MT"/>
                <a:cs typeface="Arial MT"/>
              </a:rPr>
              <a:t>Sport</a:t>
            </a:r>
            <a:r>
              <a:rPr sz="350" spc="10" dirty="0">
                <a:latin typeface="Arial MT"/>
                <a:cs typeface="Arial MT"/>
              </a:rPr>
              <a:t> </a:t>
            </a:r>
            <a:r>
              <a:rPr sz="350" spc="-10" dirty="0">
                <a:latin typeface="Arial MT"/>
                <a:cs typeface="Arial MT"/>
              </a:rPr>
              <a:t>Education</a:t>
            </a:r>
            <a:r>
              <a:rPr sz="350" spc="10" dirty="0">
                <a:latin typeface="Arial MT"/>
                <a:cs typeface="Arial MT"/>
              </a:rPr>
              <a:t> </a:t>
            </a:r>
            <a:r>
              <a:rPr sz="350" dirty="0">
                <a:latin typeface="Arial MT"/>
                <a:cs typeface="Arial MT"/>
              </a:rPr>
              <a:t>and</a:t>
            </a:r>
            <a:r>
              <a:rPr sz="350" spc="10" dirty="0">
                <a:latin typeface="Arial MT"/>
                <a:cs typeface="Arial MT"/>
              </a:rPr>
              <a:t> </a:t>
            </a:r>
            <a:r>
              <a:rPr sz="350" spc="-10" dirty="0">
                <a:latin typeface="Arial MT"/>
                <a:cs typeface="Arial MT"/>
              </a:rPr>
              <a:t>Health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25851" y="1035135"/>
            <a:ext cx="95313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10" dirty="0">
                <a:solidFill>
                  <a:srgbClr val="FF1616"/>
                </a:solidFill>
                <a:latin typeface="Arial"/>
                <a:cs typeface="Arial"/>
              </a:rPr>
              <a:t>Physical</a:t>
            </a:r>
            <a:r>
              <a:rPr sz="350" b="1" i="1" spc="30" dirty="0">
                <a:solidFill>
                  <a:srgbClr val="FF1616"/>
                </a:solidFill>
                <a:latin typeface="Arial"/>
                <a:cs typeface="Arial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Arial"/>
                <a:cs typeface="Arial"/>
              </a:rPr>
              <a:t>Education,</a:t>
            </a:r>
            <a:r>
              <a:rPr sz="350" b="1" i="1" spc="30" dirty="0">
                <a:solidFill>
                  <a:srgbClr val="FF1616"/>
                </a:solidFill>
                <a:latin typeface="Arial"/>
                <a:cs typeface="Arial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Arial"/>
                <a:cs typeface="Arial"/>
              </a:rPr>
              <a:t>Health,</a:t>
            </a:r>
            <a:r>
              <a:rPr sz="350" b="1" i="1" spc="35" dirty="0">
                <a:solidFill>
                  <a:srgbClr val="FF1616"/>
                </a:solidFill>
                <a:latin typeface="Arial"/>
                <a:cs typeface="Arial"/>
              </a:rPr>
              <a:t> </a:t>
            </a:r>
            <a:r>
              <a:rPr sz="350" b="1" i="1" dirty="0">
                <a:solidFill>
                  <a:srgbClr val="FF1616"/>
                </a:solidFill>
                <a:latin typeface="Arial"/>
                <a:cs typeface="Arial"/>
              </a:rPr>
              <a:t>and</a:t>
            </a:r>
            <a:r>
              <a:rPr sz="350" b="1" i="1" spc="30" dirty="0">
                <a:solidFill>
                  <a:srgbClr val="FF1616"/>
                </a:solidFill>
                <a:latin typeface="Arial"/>
                <a:cs typeface="Arial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Arial"/>
                <a:cs typeface="Arial"/>
              </a:rPr>
              <a:t>Recreation</a:t>
            </a:r>
            <a:endParaRPr sz="350">
              <a:latin typeface="Arial"/>
              <a:cs typeface="Arial"/>
            </a:endParaRPr>
          </a:p>
        </p:txBody>
      </p:sp>
      <p:sp>
        <p:nvSpPr>
          <p:cNvPr id="21" name="object 21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5910" rIns="0" bIns="0" rtlCol="0">
            <a:spAutoFit/>
          </a:bodyPr>
          <a:lstStyle/>
          <a:p>
            <a:pPr marL="224218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REFERENCE</a:t>
            </a: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1200" b="0" dirty="0">
                <a:solidFill>
                  <a:srgbClr val="000000"/>
                </a:solidFill>
                <a:latin typeface="Cambria"/>
                <a:cs typeface="Cambria"/>
              </a:rPr>
              <a:t>Balyi,</a:t>
            </a:r>
            <a:r>
              <a:rPr sz="1200" b="0" spc="-1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1200" b="0" dirty="0">
                <a:solidFill>
                  <a:srgbClr val="000000"/>
                </a:solidFill>
                <a:latin typeface="Cambria"/>
                <a:cs typeface="Cambria"/>
              </a:rPr>
              <a:t>I.,</a:t>
            </a:r>
            <a:r>
              <a:rPr sz="1200" b="0" spc="-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1200" b="0" dirty="0">
                <a:solidFill>
                  <a:srgbClr val="000000"/>
                </a:solidFill>
                <a:latin typeface="Cambria"/>
                <a:cs typeface="Cambria"/>
              </a:rPr>
              <a:t>Way,</a:t>
            </a:r>
            <a:r>
              <a:rPr sz="1200" b="0" spc="-1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1200" b="0" dirty="0">
                <a:solidFill>
                  <a:srgbClr val="000000"/>
                </a:solidFill>
                <a:latin typeface="Cambria"/>
                <a:cs typeface="Cambria"/>
              </a:rPr>
              <a:t>R.,</a:t>
            </a:r>
            <a:r>
              <a:rPr sz="1200" b="0" spc="-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1200" b="0" dirty="0">
                <a:solidFill>
                  <a:srgbClr val="000000"/>
                </a:solidFill>
                <a:latin typeface="Cambria"/>
                <a:cs typeface="Cambria"/>
              </a:rPr>
              <a:t>&amp;</a:t>
            </a:r>
            <a:r>
              <a:rPr sz="1200" b="0" spc="-1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1200" b="0" dirty="0">
                <a:solidFill>
                  <a:srgbClr val="000000"/>
                </a:solidFill>
                <a:latin typeface="Cambria"/>
                <a:cs typeface="Cambria"/>
              </a:rPr>
              <a:t>Higgs,</a:t>
            </a:r>
            <a:r>
              <a:rPr sz="1200" b="0" spc="-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1200" b="0" dirty="0">
                <a:solidFill>
                  <a:srgbClr val="000000"/>
                </a:solidFill>
                <a:latin typeface="Cambria"/>
                <a:cs typeface="Cambria"/>
              </a:rPr>
              <a:t>C.</a:t>
            </a:r>
            <a:r>
              <a:rPr sz="1200" b="0" spc="-1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1200" b="0" dirty="0">
                <a:solidFill>
                  <a:srgbClr val="000000"/>
                </a:solidFill>
                <a:latin typeface="Cambria"/>
                <a:cs typeface="Cambria"/>
              </a:rPr>
              <a:t>(2013).</a:t>
            </a:r>
            <a:r>
              <a:rPr sz="1200" b="0" spc="-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1200" b="0" i="1" spc="-10" dirty="0">
                <a:solidFill>
                  <a:srgbClr val="000000"/>
                </a:solidFill>
                <a:latin typeface="Cambria"/>
                <a:cs typeface="Cambria"/>
              </a:rPr>
              <a:t>Long-</a:t>
            </a:r>
            <a:r>
              <a:rPr sz="1200" b="0" i="1" dirty="0">
                <a:solidFill>
                  <a:srgbClr val="000000"/>
                </a:solidFill>
                <a:latin typeface="Cambria"/>
                <a:cs typeface="Cambria"/>
              </a:rPr>
              <a:t>term</a:t>
            </a:r>
            <a:r>
              <a:rPr sz="1200" b="0" i="1" spc="-1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1200" b="0" i="1" dirty="0">
                <a:solidFill>
                  <a:srgbClr val="000000"/>
                </a:solidFill>
                <a:latin typeface="Cambria"/>
                <a:cs typeface="Cambria"/>
              </a:rPr>
              <a:t>athlete</a:t>
            </a:r>
            <a:r>
              <a:rPr sz="1200" b="0" i="1" spc="-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1200" b="0" i="1" spc="-10" dirty="0">
                <a:solidFill>
                  <a:srgbClr val="000000"/>
                </a:solidFill>
                <a:latin typeface="Cambria"/>
                <a:cs typeface="Cambria"/>
              </a:rPr>
              <a:t>development</a:t>
            </a:r>
            <a:r>
              <a:rPr sz="1200" b="0" spc="-10" dirty="0">
                <a:solidFill>
                  <a:srgbClr val="000000"/>
                </a:solidFill>
                <a:latin typeface="Cambria"/>
                <a:cs typeface="Cambria"/>
              </a:rPr>
              <a:t>.</a:t>
            </a:r>
            <a:r>
              <a:rPr sz="1200" b="0" spc="-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1200" b="0" dirty="0">
                <a:solidFill>
                  <a:srgbClr val="000000"/>
                </a:solidFill>
                <a:latin typeface="Cambria"/>
                <a:cs typeface="Cambria"/>
              </a:rPr>
              <a:t>Human</a:t>
            </a:r>
            <a:r>
              <a:rPr sz="1200" b="0" spc="-10" dirty="0">
                <a:solidFill>
                  <a:srgbClr val="000000"/>
                </a:solidFill>
                <a:latin typeface="Cambria"/>
                <a:cs typeface="Cambria"/>
              </a:rPr>
              <a:t> Kinetics.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1720</Words>
  <Application>Microsoft Macintosh PowerPoint</Application>
  <PresentationFormat>Kustom</PresentationFormat>
  <Paragraphs>219</Paragraphs>
  <Slides>8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8</vt:i4>
      </vt:variant>
    </vt:vector>
  </HeadingPairs>
  <TitlesOfParts>
    <vt:vector size="14" baseType="lpstr">
      <vt:lpstr>Arial</vt:lpstr>
      <vt:lpstr>Arial MT</vt:lpstr>
      <vt:lpstr>Cambria</vt:lpstr>
      <vt:lpstr>Tahoma</vt:lpstr>
      <vt:lpstr>Times New Roman</vt:lpstr>
      <vt:lpstr>Office Theme</vt:lpstr>
      <vt:lpstr>Presentasi PowerPoint</vt:lpstr>
      <vt:lpstr>Introduction</vt:lpstr>
      <vt:lpstr>Introduction</vt:lpstr>
      <vt:lpstr>Presentasi PowerPoint</vt:lpstr>
      <vt:lpstr>Result &amp; Discussion</vt:lpstr>
      <vt:lpstr>Result &amp; Discussion</vt:lpstr>
      <vt:lpstr>Presentasi PowerPoint</vt:lpstr>
      <vt:lpstr>REFERENCE Balyi, I., Way, R., &amp; Higgs, C. (2013). Long-term athlete development. Human Kinetics.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Maranata Tarigan.pptx</dc:title>
  <dc:creator>Bapak!23</dc:creator>
  <cp:keywords>DAHP7XSiDkk,BAFbTAtZ7Sc</cp:keywords>
  <cp:lastModifiedBy>maranata tarigan</cp:lastModifiedBy>
  <cp:revision>1</cp:revision>
  <dcterms:created xsi:type="dcterms:W3CDTF">2026-07-20T17:54:49Z</dcterms:created>
  <dcterms:modified xsi:type="dcterms:W3CDTF">2026-07-21T15:55:20Z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2026-07-20T00:00:00Z</vt:filetime>
  </property>
  <property fmtid="{D5CDD505-2E9C-101B-9397-08002B2CF9AE}" pid="4" name="Creator">
    <vt:lpwstr>Canva</vt:lpwstr>
  </property>
  <property fmtid="{D5CDD505-2E9C-101B-9397-08002B2CF9AE}" pid="5" name="LastSaved">
    <vt:filetime>2026-07-20T00:00:00Z</vt:filetime>
  </property>
  <property fmtid="{D5CDD505-2E9C-101B-9397-08002B2CF9AE}" pid="6" name="Producer">
    <vt:lpwstr>Canva</vt:lpwstr>
  </property>
  <property fmtid="{D5CDD505-2E9C-101B-9397-08002B2CF9AE}" pid="7" name="containsAiGeneratedContent">
    <vt:lpwstr>Yes</vt:lpwstr>
  </property>
</Properties>
</file>