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64" r:id="rId9"/>
  </p:sldIdLst>
  <p:sldSz cx="18288000" cy="10287000"/>
  <p:notesSz cx="6858000" cy="9144000"/>
  <p:embeddedFontLst>
    <p:embeddedFont>
      <p:font typeface="Cambria" panose="02040503050406030204" pitchFamily="18" charset="0"/>
      <p:regular r:id="rId11"/>
      <p:bold r:id="rId12"/>
      <p:italic r:id="rId13"/>
      <p:boldItalic r:id="rId14"/>
    </p:embeddedFont>
    <p:embeddedFont>
      <p:font typeface="Fira Sans" panose="020B0503050000020004" pitchFamily="34" charset="0"/>
      <p:regular r:id="rId15"/>
      <p:bold r:id="rId16"/>
      <p:italic r:id="rId17"/>
      <p:boldItalic r:id="rId18"/>
    </p:embeddedFont>
    <p:embeddedFont>
      <p:font typeface="Livvic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jimq11ysSFI7AEjmQnVGIjbShZ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29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9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customschemas.google.com/relationships/presentationmetadata" Target="meta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30222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1521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2725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3426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7165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6437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7828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2565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565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12" Type="http://schemas.openxmlformats.org/officeDocument/2006/relationships/image" Target="../media/image1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package" Target="../embeddings/Microsoft_Word_Document.docx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12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2.emf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12" Type="http://schemas.openxmlformats.org/officeDocument/2006/relationships/image" Target="../media/image16.emf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5.emf"/><Relationship Id="rId5" Type="http://schemas.openxmlformats.org/officeDocument/2006/relationships/image" Target="../media/image3.png"/><Relationship Id="rId15" Type="http://schemas.openxmlformats.org/officeDocument/2006/relationships/image" Target="../media/image18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Relationship Id="rId1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hyperlink" Target="https://www.who.int/data/gho/data/themes/topics/gshs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3550910" y="-7515750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>
            <a:off x="-3742728" y="-620883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grpSp>
        <p:nvGrpSpPr>
          <p:cNvPr id="86" name="Google Shape;86;p1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87" name="Google Shape;87;p1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88" name="Google Shape;88;p1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1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1" name="Google Shape;91;p1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2" name="Google Shape;92;p1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3" name="Google Shape;93;p1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4" name="Google Shape;94;p1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l="-36060" r="-34662" b="-150150"/>
              </a:stretch>
            </a:blipFill>
            <a:ln>
              <a:noFill/>
            </a:ln>
          </p:spPr>
        </p:sp>
        <p:sp>
          <p:nvSpPr>
            <p:cNvPr id="95" name="Google Shape;95;p1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98" name="Google Shape;98;p1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99" name="Google Shape;99;p1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100" name="Google Shape;100;p1"/>
          <p:cNvSpPr/>
          <p:nvPr/>
        </p:nvSpPr>
        <p:spPr>
          <a:xfrm>
            <a:off x="15290103" y="-663350"/>
            <a:ext cx="5638198" cy="10950350"/>
          </a:xfrm>
          <a:custGeom>
            <a:avLst/>
            <a:gdLst/>
            <a:ahLst/>
            <a:cxnLst/>
            <a:rect l="l" t="t" r="r" b="b"/>
            <a:pathLst>
              <a:path w="5638198" h="10950350" extrusionOk="0">
                <a:moveTo>
                  <a:pt x="0" y="0"/>
                </a:moveTo>
                <a:lnTo>
                  <a:pt x="5638198" y="0"/>
                </a:lnTo>
                <a:lnTo>
                  <a:pt x="5638198" y="10950350"/>
                </a:lnTo>
                <a:lnTo>
                  <a:pt x="0" y="109503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01" name="Google Shape;101;p1"/>
          <p:cNvSpPr txBox="1"/>
          <p:nvPr/>
        </p:nvSpPr>
        <p:spPr>
          <a:xfrm>
            <a:off x="1028701" y="3555541"/>
            <a:ext cx="13013870" cy="2708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4400" b="1" dirty="0"/>
              <a:t>EFFECT BRAIN GYM ON MOTOR REACTION SPEED IN VOLLEYBALL LEARNING: A 2X2 FACTORIAL STUDY ON GENDER DIFFERENCES AMONG JUNIOR SCHOOL STUDENTS</a:t>
            </a:r>
            <a:endParaRPr lang="en-US" sz="4400" dirty="0"/>
          </a:p>
        </p:txBody>
      </p:sp>
      <p:sp>
        <p:nvSpPr>
          <p:cNvPr id="102" name="Google Shape;102;p1"/>
          <p:cNvSpPr/>
          <p:nvPr/>
        </p:nvSpPr>
        <p:spPr>
          <a:xfrm rot="8100000">
            <a:off x="-1674568" y="7051144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" name="Google Shape;103;p1"/>
          <p:cNvSpPr/>
          <p:nvPr/>
        </p:nvSpPr>
        <p:spPr>
          <a:xfrm rot="10800000">
            <a:off x="3384971" y="7925287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sp>
        <p:nvSpPr>
          <p:cNvPr id="104" name="Google Shape;104;p1"/>
          <p:cNvSpPr txBox="1"/>
          <p:nvPr/>
        </p:nvSpPr>
        <p:spPr>
          <a:xfrm>
            <a:off x="940913" y="8796862"/>
            <a:ext cx="5418324" cy="53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44" b="1" dirty="0">
                <a:solidFill>
                  <a:srgbClr val="FFFFFF"/>
                </a:solidFill>
                <a:latin typeface="Fira Sans"/>
                <a:sym typeface="Fira Sans"/>
              </a:rPr>
              <a:t>Moch Fauzan </a:t>
            </a:r>
            <a:r>
              <a:rPr lang="en-US" sz="3344" b="1" dirty="0" err="1">
                <a:solidFill>
                  <a:srgbClr val="FFFFFF"/>
                </a:solidFill>
                <a:latin typeface="Fira Sans"/>
                <a:sym typeface="Fira Sans"/>
              </a:rPr>
              <a:t>Adhima</a:t>
            </a:r>
            <a:endParaRPr dirty="0"/>
          </a:p>
        </p:txBody>
      </p:sp>
      <p:sp>
        <p:nvSpPr>
          <p:cNvPr id="105" name="Google Shape;105;p1"/>
          <p:cNvSpPr txBox="1"/>
          <p:nvPr/>
        </p:nvSpPr>
        <p:spPr>
          <a:xfrm>
            <a:off x="940913" y="9326944"/>
            <a:ext cx="7226342" cy="53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44" b="1" i="0" u="none" strike="noStrike" cap="none" dirty="0" err="1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Universitas</a:t>
            </a:r>
            <a:r>
              <a:rPr lang="en-US" sz="3344" b="1" i="0" u="none" strike="noStrike" cap="none" dirty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3344" b="1" i="0" u="none" strike="noStrike" cap="none" dirty="0" err="1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Pendidikan</a:t>
            </a:r>
            <a:r>
              <a:rPr lang="en-US" sz="3344" b="1" i="0" u="none" strike="noStrike" cap="none" dirty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 Indonesia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299809" y="1645456"/>
            <a:ext cx="8050105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dirty="0">
                <a:solidFill>
                  <a:srgbClr val="0B2957"/>
                </a:solidFill>
                <a:latin typeface="+mn-lt"/>
                <a:sym typeface="Fira Sans"/>
              </a:rPr>
              <a:t>Introduction</a:t>
            </a:r>
            <a:endParaRPr dirty="0">
              <a:latin typeface="+mn-lt"/>
            </a:endParaRPr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3456687" y="6903837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2147032" y="3602946"/>
            <a:ext cx="1451447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Many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junior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high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school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students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show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slow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motor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responses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during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volleyball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learning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Only 6.79%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of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Indonesian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children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aged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10–15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have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good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physical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fitness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78.9%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of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adolescents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do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not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meet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the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60-minute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daily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physical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activity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recommendation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Most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Brain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Gym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studies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focus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on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young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children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, not junior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high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school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volleyball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id-ID" sz="2800" dirty="0" err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learning</a:t>
            </a:r>
            <a:r>
              <a:rPr lang="id-ID" sz="28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.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59171" y="2962001"/>
            <a:ext cx="5353293" cy="657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0001"/>
              </a:lnSpc>
            </a:pPr>
            <a:r>
              <a:rPr lang="en-US" sz="3600" b="1" dirty="0">
                <a:solidFill>
                  <a:srgbClr val="0B2957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Fira Sans"/>
              </a:rPr>
              <a:t>Background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005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316780" y="3618784"/>
            <a:ext cx="6036272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dirty="0">
                <a:solidFill>
                  <a:srgbClr val="0B2957"/>
                </a:solidFill>
                <a:latin typeface="Fira Sans"/>
                <a:sym typeface="Fira Sans"/>
              </a:rPr>
              <a:t>Introduction</a:t>
            </a:r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3456687" y="6903837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4" name="Rectangle 3"/>
          <p:cNvSpPr/>
          <p:nvPr/>
        </p:nvSpPr>
        <p:spPr>
          <a:xfrm>
            <a:off x="7241059" y="1626745"/>
            <a:ext cx="10307808" cy="5487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/>
              <a:t>Research Gap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Most previous studies investigated: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2800" dirty="0" err="1"/>
              <a:t>Previous</a:t>
            </a:r>
            <a:r>
              <a:rPr lang="id-ID" sz="2800" dirty="0"/>
              <a:t> </a:t>
            </a:r>
            <a:r>
              <a:rPr lang="id-ID" sz="2800" dirty="0" err="1"/>
              <a:t>studies</a:t>
            </a:r>
            <a:r>
              <a:rPr lang="id-ID" sz="2800" dirty="0"/>
              <a:t> </a:t>
            </a:r>
            <a:r>
              <a:rPr lang="id-ID" sz="2800" dirty="0" err="1"/>
              <a:t>mainly</a:t>
            </a:r>
            <a:r>
              <a:rPr lang="id-ID" sz="2800" dirty="0"/>
              <a:t> </a:t>
            </a:r>
            <a:r>
              <a:rPr lang="id-ID" sz="2800" dirty="0" err="1"/>
              <a:t>focused</a:t>
            </a:r>
            <a:r>
              <a:rPr lang="id-ID" sz="2800" dirty="0"/>
              <a:t> </a:t>
            </a:r>
            <a:r>
              <a:rPr lang="id-ID" sz="2800" dirty="0" err="1"/>
              <a:t>on</a:t>
            </a:r>
            <a:r>
              <a:rPr lang="id-ID" sz="2800" dirty="0"/>
              <a:t> </a:t>
            </a:r>
            <a:r>
              <a:rPr lang="id-ID" sz="2800" dirty="0" err="1"/>
              <a:t>early</a:t>
            </a:r>
            <a:r>
              <a:rPr lang="id-ID" sz="2800" dirty="0"/>
              <a:t> </a:t>
            </a:r>
            <a:r>
              <a:rPr lang="id-ID" sz="2800" dirty="0" err="1"/>
              <a:t>childhood</a:t>
            </a:r>
            <a:r>
              <a:rPr lang="id-ID" sz="2800" dirty="0"/>
              <a:t> </a:t>
            </a:r>
            <a:r>
              <a:rPr lang="id-ID" sz="2800" dirty="0" err="1"/>
              <a:t>populations</a:t>
            </a:r>
            <a:r>
              <a:rPr lang="id-ID" sz="2800" dirty="0"/>
              <a:t>.</a:t>
            </a:r>
            <a:endParaRPr lang="en-US" sz="28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2800" dirty="0" err="1"/>
              <a:t>Limited</a:t>
            </a:r>
            <a:r>
              <a:rPr lang="id-ID" sz="2800" dirty="0"/>
              <a:t> </a:t>
            </a:r>
            <a:r>
              <a:rPr lang="id-ID" sz="2800" dirty="0" err="1"/>
              <a:t>evidence</a:t>
            </a:r>
            <a:r>
              <a:rPr lang="id-ID" sz="2800" dirty="0"/>
              <a:t> </a:t>
            </a:r>
            <a:r>
              <a:rPr lang="id-ID" sz="2800" dirty="0" err="1"/>
              <a:t>exists</a:t>
            </a:r>
            <a:r>
              <a:rPr lang="id-ID" sz="2800" dirty="0"/>
              <a:t> </a:t>
            </a:r>
            <a:r>
              <a:rPr lang="id-ID" sz="2800" dirty="0" err="1"/>
              <a:t>among</a:t>
            </a:r>
            <a:r>
              <a:rPr lang="id-ID" sz="2800" dirty="0"/>
              <a:t> junior </a:t>
            </a:r>
            <a:r>
              <a:rPr lang="id-ID" sz="2800" dirty="0" err="1"/>
              <a:t>high</a:t>
            </a:r>
            <a:r>
              <a:rPr lang="id-ID" sz="2800" dirty="0"/>
              <a:t> </a:t>
            </a:r>
            <a:r>
              <a:rPr lang="id-ID" sz="2800" dirty="0" err="1"/>
              <a:t>school</a:t>
            </a:r>
            <a:r>
              <a:rPr lang="id-ID" sz="2800" dirty="0"/>
              <a:t> </a:t>
            </a:r>
            <a:r>
              <a:rPr lang="id-ID" sz="2800" dirty="0" err="1"/>
              <a:t>students</a:t>
            </a:r>
            <a:r>
              <a:rPr lang="id-ID" sz="2800" dirty="0"/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2800" dirty="0" err="1"/>
              <a:t>Few</a:t>
            </a:r>
            <a:r>
              <a:rPr lang="id-ID" sz="2800" dirty="0"/>
              <a:t> </a:t>
            </a:r>
            <a:r>
              <a:rPr lang="id-ID" sz="2800" dirty="0" err="1"/>
              <a:t>studies</a:t>
            </a:r>
            <a:r>
              <a:rPr lang="id-ID" sz="2800" dirty="0"/>
              <a:t> </a:t>
            </a:r>
            <a:r>
              <a:rPr lang="id-ID" sz="2800" dirty="0" err="1"/>
              <a:t>investigated</a:t>
            </a:r>
            <a:r>
              <a:rPr lang="id-ID" sz="2800" dirty="0"/>
              <a:t> </a:t>
            </a:r>
            <a:r>
              <a:rPr lang="id-ID" sz="2800" dirty="0" err="1"/>
              <a:t>Brain</a:t>
            </a:r>
            <a:r>
              <a:rPr lang="id-ID" sz="2800" dirty="0"/>
              <a:t> </a:t>
            </a:r>
            <a:r>
              <a:rPr lang="id-ID" sz="2800" dirty="0" err="1"/>
              <a:t>Gym</a:t>
            </a:r>
            <a:r>
              <a:rPr lang="id-ID" sz="2800" dirty="0"/>
              <a:t> in </a:t>
            </a:r>
            <a:r>
              <a:rPr lang="id-ID" sz="2800" dirty="0" err="1"/>
              <a:t>volleyball</a:t>
            </a:r>
            <a:r>
              <a:rPr lang="id-ID" sz="2800" dirty="0"/>
              <a:t> </a:t>
            </a:r>
            <a:r>
              <a:rPr lang="id-ID" sz="2800" dirty="0" err="1"/>
              <a:t>learning</a:t>
            </a:r>
            <a:r>
              <a:rPr lang="id-ID" sz="2800" dirty="0"/>
              <a:t> </a:t>
            </a:r>
            <a:r>
              <a:rPr lang="id-ID" sz="2800" dirty="0" err="1"/>
              <a:t>contexts</a:t>
            </a:r>
            <a:r>
              <a:rPr lang="id-ID" sz="2800" dirty="0"/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2800" dirty="0"/>
              <a:t>Gender </a:t>
            </a:r>
            <a:r>
              <a:rPr lang="id-ID" sz="2800" dirty="0" err="1"/>
              <a:t>differences</a:t>
            </a:r>
            <a:r>
              <a:rPr lang="id-ID" sz="2800" dirty="0"/>
              <a:t> </a:t>
            </a:r>
            <a:r>
              <a:rPr lang="id-ID" sz="2800" dirty="0" err="1"/>
              <a:t>remain</a:t>
            </a:r>
            <a:r>
              <a:rPr lang="id-ID" sz="2800" dirty="0"/>
              <a:t> </a:t>
            </a:r>
            <a:r>
              <a:rPr lang="id-ID" sz="2800" dirty="0" err="1"/>
              <a:t>uncle</a:t>
            </a:r>
            <a:r>
              <a:rPr lang="en-US" sz="2800" dirty="0"/>
              <a:t>r</a:t>
            </a:r>
          </a:p>
          <a:p>
            <a:pPr lvl="0" algn="just">
              <a:lnSpc>
                <a:spcPct val="110001"/>
              </a:lnSpc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46919" y="753072"/>
            <a:ext cx="6308137" cy="7959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0001"/>
              </a:lnSpc>
            </a:pPr>
            <a:r>
              <a:rPr lang="en-US" sz="4400" b="1" dirty="0" err="1">
                <a:solidFill>
                  <a:srgbClr val="0B2957"/>
                </a:solidFill>
                <a:latin typeface="Fira Sans"/>
                <a:sym typeface="Fira Sans"/>
              </a:rPr>
              <a:t>Reseach</a:t>
            </a:r>
            <a:r>
              <a:rPr lang="en-US" sz="4400" b="1" dirty="0">
                <a:solidFill>
                  <a:srgbClr val="0B2957"/>
                </a:solidFill>
                <a:latin typeface="Fira Sans"/>
                <a:sym typeface="Fira Sans"/>
              </a:rPr>
              <a:t> Gap &amp; Purpose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7353052" y="6534467"/>
            <a:ext cx="9144000" cy="259782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Purpose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To Examine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d-ID" sz="2800" dirty="0"/>
              <a:t>The </a:t>
            </a:r>
            <a:r>
              <a:rPr lang="id-ID" sz="2800" dirty="0" err="1"/>
              <a:t>effect</a:t>
            </a:r>
            <a:r>
              <a:rPr lang="id-ID" sz="2800" dirty="0"/>
              <a:t> </a:t>
            </a:r>
            <a:r>
              <a:rPr lang="id-ID" sz="2800" dirty="0" err="1"/>
              <a:t>of</a:t>
            </a:r>
            <a:r>
              <a:rPr lang="id-ID" sz="2800" dirty="0"/>
              <a:t> </a:t>
            </a:r>
            <a:r>
              <a:rPr lang="id-ID" sz="2800" dirty="0" err="1"/>
              <a:t>Brain</a:t>
            </a:r>
            <a:r>
              <a:rPr lang="id-ID" sz="2800" dirty="0"/>
              <a:t> </a:t>
            </a:r>
            <a:r>
              <a:rPr lang="id-ID" sz="2800" dirty="0" err="1"/>
              <a:t>Gym</a:t>
            </a:r>
            <a:r>
              <a:rPr lang="id-ID" sz="2800" dirty="0"/>
              <a:t> </a:t>
            </a:r>
            <a:r>
              <a:rPr lang="id-ID" sz="2800" dirty="0" err="1"/>
              <a:t>on</a:t>
            </a:r>
            <a:r>
              <a:rPr lang="id-ID" sz="2800" dirty="0"/>
              <a:t> motor </a:t>
            </a:r>
            <a:r>
              <a:rPr lang="id-ID" sz="2800" dirty="0" err="1"/>
              <a:t>reaction</a:t>
            </a:r>
            <a:r>
              <a:rPr lang="id-ID" sz="2800" dirty="0"/>
              <a:t>.</a:t>
            </a:r>
            <a:endParaRPr lang="en-US" sz="28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id-ID" sz="2800" dirty="0"/>
              <a:t>The </a:t>
            </a:r>
            <a:r>
              <a:rPr lang="id-ID" sz="2800" dirty="0" err="1"/>
              <a:t>moderating</a:t>
            </a:r>
            <a:r>
              <a:rPr lang="id-ID" sz="2800" dirty="0"/>
              <a:t> </a:t>
            </a:r>
            <a:r>
              <a:rPr lang="id-ID" sz="2800" dirty="0" err="1"/>
              <a:t>role</a:t>
            </a:r>
            <a:r>
              <a:rPr lang="id-ID" sz="2800" dirty="0"/>
              <a:t> </a:t>
            </a:r>
            <a:r>
              <a:rPr lang="id-ID" sz="2800" dirty="0" err="1"/>
              <a:t>of</a:t>
            </a:r>
            <a:r>
              <a:rPr lang="id-ID" sz="2800" dirty="0"/>
              <a:t> gender.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77380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432004" y="1546875"/>
            <a:ext cx="6424181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Methods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8941789" y="2377439"/>
            <a:ext cx="7456616" cy="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6708510" y="1189359"/>
            <a:ext cx="9144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B2957"/>
                </a:solidFill>
              </a:rPr>
              <a:t>Research Design</a:t>
            </a:r>
          </a:p>
          <a:p>
            <a:r>
              <a:rPr lang="en-US" sz="2800" dirty="0"/>
              <a:t>Quasi-Experimental 2x2 Factorial Design</a:t>
            </a:r>
          </a:p>
        </p:txBody>
      </p:sp>
      <p:sp>
        <p:nvSpPr>
          <p:cNvPr id="3" name="Rectangle 2"/>
          <p:cNvSpPr/>
          <p:nvPr/>
        </p:nvSpPr>
        <p:spPr>
          <a:xfrm>
            <a:off x="6737961" y="2492053"/>
            <a:ext cx="9144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B2957"/>
                </a:solidFill>
              </a:rPr>
              <a:t>Participants</a:t>
            </a:r>
          </a:p>
          <a:p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6737961" y="7142006"/>
            <a:ext cx="9144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0B2957"/>
                </a:solidFill>
              </a:rPr>
              <a:t>Instrumen</a:t>
            </a:r>
            <a:endParaRPr lang="en-US" sz="3200" b="1" dirty="0">
              <a:solidFill>
                <a:srgbClr val="0B295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Ruller Drop Test</a:t>
            </a:r>
          </a:p>
        </p:txBody>
      </p:sp>
      <p:graphicFrame>
        <p:nvGraphicFramePr>
          <p:cNvPr id="6" name="Objek 5">
            <a:extLst>
              <a:ext uri="{FF2B5EF4-FFF2-40B4-BE49-F238E27FC236}">
                <a16:creationId xmlns:a16="http://schemas.microsoft.com/office/drawing/2014/main" id="{B21FD7A1-DD46-A99B-343B-619E3C2D5E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4361060"/>
              </p:ext>
            </p:extLst>
          </p:nvPr>
        </p:nvGraphicFramePr>
        <p:xfrm>
          <a:off x="4587032" y="3353456"/>
          <a:ext cx="9724826" cy="2403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11" imgW="5731682" imgH="999718" progId="Word.Document.12">
                  <p:embed/>
                </p:oleObj>
              </mc:Choice>
              <mc:Fallback>
                <p:oleObj name="Document" r:id="rId11" imgW="5731682" imgH="99971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587032" y="3353456"/>
                        <a:ext cx="9724826" cy="24030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">
            <a:extLst>
              <a:ext uri="{FF2B5EF4-FFF2-40B4-BE49-F238E27FC236}">
                <a16:creationId xmlns:a16="http://schemas.microsoft.com/office/drawing/2014/main" id="{8FB17B03-166D-EF86-F039-9038A7FFAAED}"/>
              </a:ext>
            </a:extLst>
          </p:cNvPr>
          <p:cNvSpPr/>
          <p:nvPr/>
        </p:nvSpPr>
        <p:spPr>
          <a:xfrm>
            <a:off x="6737961" y="5053848"/>
            <a:ext cx="9144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B2957"/>
                </a:solidFill>
              </a:rPr>
              <a:t>Intervention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8 Session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4 Week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2 Seasons / Week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C5D9EAFD-90A4-E545-6021-571137EFE718}"/>
              </a:ext>
            </a:extLst>
          </p:cNvPr>
          <p:cNvSpPr/>
          <p:nvPr/>
        </p:nvSpPr>
        <p:spPr>
          <a:xfrm>
            <a:off x="12388141" y="3394359"/>
            <a:ext cx="9144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/>
              <a:t>Total Sample = 90 Student</a:t>
            </a:r>
          </a:p>
          <a:p>
            <a:endParaRPr lang="en-US" sz="2400" dirty="0"/>
          </a:p>
          <a:p>
            <a:r>
              <a:rPr lang="en-US" sz="2400" dirty="0"/>
              <a:t>School: SMPN 4 </a:t>
            </a:r>
            <a:r>
              <a:rPr lang="en-US" sz="2400" dirty="0" err="1"/>
              <a:t>Rancaekek</a:t>
            </a:r>
            <a:endParaRPr lang="en-US" sz="2400" dirty="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F3E1FDEB-A432-329F-AD45-8BC962C92F5E}"/>
              </a:ext>
            </a:extLst>
          </p:cNvPr>
          <p:cNvSpPr/>
          <p:nvPr/>
        </p:nvSpPr>
        <p:spPr>
          <a:xfrm>
            <a:off x="1722555" y="3524681"/>
            <a:ext cx="9144000" cy="298543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B2957"/>
                </a:solidFill>
              </a:rPr>
              <a:t>Brain Gym Activities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Balance Buttons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Lazy 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Arm Activation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Gravity </a:t>
            </a:r>
            <a:r>
              <a:rPr lang="en-US" sz="2800" dirty="0" err="1"/>
              <a:t>Glinder</a:t>
            </a: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Double Doodle</a:t>
            </a:r>
          </a:p>
        </p:txBody>
      </p:sp>
    </p:spTree>
    <p:extLst>
      <p:ext uri="{BB962C8B-B14F-4D97-AF65-F5344CB8AC3E}">
        <p14:creationId xmlns:p14="http://schemas.microsoft.com/office/powerpoint/2010/main" val="186017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6347276" y="232633"/>
            <a:ext cx="11167058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dirty="0">
                <a:solidFill>
                  <a:srgbClr val="0B2957"/>
                </a:solidFill>
                <a:latin typeface="Fira Sans"/>
                <a:sym typeface="Fira Sans"/>
              </a:rPr>
              <a:t>Result &amp; Discussion</a:t>
            </a:r>
            <a:endParaRPr sz="8000"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8941789" y="2377439"/>
            <a:ext cx="7456616" cy="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2008527" y="1703654"/>
            <a:ext cx="58265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B2957"/>
                </a:solidFill>
              </a:rPr>
              <a:t>Descriptive Results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022417-E4E8-FC61-1366-38F60AF30628}"/>
              </a:ext>
            </a:extLst>
          </p:cNvPr>
          <p:cNvSpPr/>
          <p:nvPr/>
        </p:nvSpPr>
        <p:spPr>
          <a:xfrm>
            <a:off x="2127122" y="3913532"/>
            <a:ext cx="347319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B2957"/>
                </a:solidFill>
              </a:rPr>
              <a:t>Main Effect</a:t>
            </a:r>
          </a:p>
          <a:p>
            <a:r>
              <a:rPr lang="en-US" sz="2800" dirty="0"/>
              <a:t>F = 11.421</a:t>
            </a:r>
          </a:p>
          <a:p>
            <a:r>
              <a:rPr lang="en-US" sz="2800" dirty="0"/>
              <a:t>P = 0.001</a:t>
            </a:r>
          </a:p>
        </p:txBody>
      </p:sp>
      <p:pic>
        <p:nvPicPr>
          <p:cNvPr id="13" name="Gambar 12">
            <a:extLst>
              <a:ext uri="{FF2B5EF4-FFF2-40B4-BE49-F238E27FC236}">
                <a16:creationId xmlns:a16="http://schemas.microsoft.com/office/drawing/2014/main" id="{06E231AB-4B27-C0F9-335B-610CE095D7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25271" y="2491485"/>
            <a:ext cx="9383150" cy="2180852"/>
          </a:xfrm>
          <a:prstGeom prst="rect">
            <a:avLst/>
          </a:prstGeom>
        </p:spPr>
      </p:pic>
      <p:sp>
        <p:nvSpPr>
          <p:cNvPr id="15" name="Rectangle 3">
            <a:extLst>
              <a:ext uri="{FF2B5EF4-FFF2-40B4-BE49-F238E27FC236}">
                <a16:creationId xmlns:a16="http://schemas.microsoft.com/office/drawing/2014/main" id="{70C97A8F-854E-28AA-AE9A-8B34EE6B99C6}"/>
              </a:ext>
            </a:extLst>
          </p:cNvPr>
          <p:cNvSpPr/>
          <p:nvPr/>
        </p:nvSpPr>
        <p:spPr>
          <a:xfrm>
            <a:off x="2181473" y="5596323"/>
            <a:ext cx="676031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</a:rPr>
              <a:t>Significant</a:t>
            </a:r>
          </a:p>
          <a:p>
            <a:r>
              <a:rPr lang="id-ID" sz="3200" dirty="0" err="1"/>
              <a:t>Brain</a:t>
            </a:r>
            <a:r>
              <a:rPr lang="id-ID" sz="3200" dirty="0"/>
              <a:t> </a:t>
            </a:r>
            <a:r>
              <a:rPr lang="id-ID" sz="3200" dirty="0" err="1"/>
              <a:t>Gym</a:t>
            </a:r>
            <a:r>
              <a:rPr lang="id-ID" sz="3200" dirty="0"/>
              <a:t> </a:t>
            </a:r>
            <a:r>
              <a:rPr lang="id-ID" sz="3200" dirty="0" err="1"/>
              <a:t>improved</a:t>
            </a:r>
            <a:r>
              <a:rPr lang="id-ID" sz="3200" dirty="0"/>
              <a:t> </a:t>
            </a:r>
            <a:r>
              <a:rPr lang="id-ID" sz="3200" dirty="0" err="1"/>
              <a:t>students</a:t>
            </a:r>
            <a:r>
              <a:rPr lang="id-ID" sz="3200" dirty="0"/>
              <a:t>' motor </a:t>
            </a:r>
            <a:r>
              <a:rPr lang="id-ID" sz="3200" dirty="0" err="1"/>
              <a:t>reaction</a:t>
            </a:r>
            <a:r>
              <a:rPr lang="id-ID" sz="3200" dirty="0"/>
              <a:t> </a:t>
            </a:r>
            <a:r>
              <a:rPr lang="id-ID" sz="3200" dirty="0" err="1"/>
              <a:t>performance</a:t>
            </a:r>
            <a:r>
              <a:rPr lang="id-ID" sz="3200" dirty="0"/>
              <a:t>.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7" name="Grafik 16" descr="Tanda Centang dengan isian solid">
            <a:extLst>
              <a:ext uri="{FF2B5EF4-FFF2-40B4-BE49-F238E27FC236}">
                <a16:creationId xmlns:a16="http://schemas.microsoft.com/office/drawing/2014/main" id="{D9115D38-77CA-1CDD-44F8-F4E6E870B4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269175" y="5772842"/>
            <a:ext cx="455044" cy="455044"/>
          </a:xfrm>
          <a:prstGeom prst="rect">
            <a:avLst/>
          </a:prstGeom>
        </p:spPr>
      </p:pic>
      <p:pic>
        <p:nvPicPr>
          <p:cNvPr id="20" name="Gambar 19">
            <a:extLst>
              <a:ext uri="{FF2B5EF4-FFF2-40B4-BE49-F238E27FC236}">
                <a16:creationId xmlns:a16="http://schemas.microsoft.com/office/drawing/2014/main" id="{1FEE1723-BD6C-DCF0-AEA7-CFBA66135A5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6526" y="2101276"/>
            <a:ext cx="7991780" cy="53799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4117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6521710" y="331696"/>
            <a:ext cx="8963923" cy="1117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rgbClr val="0B2957"/>
                </a:solidFill>
                <a:latin typeface="Fira Sans"/>
                <a:sym typeface="Fira Sans"/>
              </a:rPr>
              <a:t>Result &amp; Discussion</a:t>
            </a:r>
            <a:endParaRPr sz="6600"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8941789" y="2377439"/>
            <a:ext cx="7456616" cy="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6" name="Rectangle 1">
            <a:extLst>
              <a:ext uri="{FF2B5EF4-FFF2-40B4-BE49-F238E27FC236}">
                <a16:creationId xmlns:a16="http://schemas.microsoft.com/office/drawing/2014/main" id="{E03798D3-A0C3-B2D7-B0A9-F7B8CBDDE308}"/>
              </a:ext>
            </a:extLst>
          </p:cNvPr>
          <p:cNvSpPr/>
          <p:nvPr/>
        </p:nvSpPr>
        <p:spPr>
          <a:xfrm>
            <a:off x="10596010" y="1408047"/>
            <a:ext cx="58265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B2957"/>
                </a:solidFill>
              </a:rPr>
              <a:t>Interaction Effect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31CFAD5-A60F-2570-11CC-DB354591978B}"/>
              </a:ext>
            </a:extLst>
          </p:cNvPr>
          <p:cNvSpPr/>
          <p:nvPr/>
        </p:nvSpPr>
        <p:spPr>
          <a:xfrm>
            <a:off x="2997028" y="1564374"/>
            <a:ext cx="58265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B2957"/>
                </a:solidFill>
              </a:rPr>
              <a:t>Tukey HSD</a:t>
            </a:r>
          </a:p>
        </p:txBody>
      </p:sp>
      <p:pic>
        <p:nvPicPr>
          <p:cNvPr id="12" name="Gambar 11">
            <a:extLst>
              <a:ext uri="{FF2B5EF4-FFF2-40B4-BE49-F238E27FC236}">
                <a16:creationId xmlns:a16="http://schemas.microsoft.com/office/drawing/2014/main" id="{1E0CFEBD-B3BD-592D-2C7A-D94BF642C2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837551" y="2219854"/>
            <a:ext cx="10068951" cy="2741949"/>
          </a:xfrm>
          <a:prstGeom prst="rect">
            <a:avLst/>
          </a:prstGeom>
        </p:spPr>
      </p:pic>
      <p:pic>
        <p:nvPicPr>
          <p:cNvPr id="15" name="Gambar 14">
            <a:extLst>
              <a:ext uri="{FF2B5EF4-FFF2-40B4-BE49-F238E27FC236}">
                <a16:creationId xmlns:a16="http://schemas.microsoft.com/office/drawing/2014/main" id="{1F82EFED-669F-4C06-D95F-45D4E862B3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886626" y="4658578"/>
            <a:ext cx="10241025" cy="2989839"/>
          </a:xfrm>
          <a:prstGeom prst="rect">
            <a:avLst/>
          </a:prstGeom>
        </p:spPr>
      </p:pic>
      <p:sp>
        <p:nvSpPr>
          <p:cNvPr id="20" name="Kotak Teks 19">
            <a:extLst>
              <a:ext uri="{FF2B5EF4-FFF2-40B4-BE49-F238E27FC236}">
                <a16:creationId xmlns:a16="http://schemas.microsoft.com/office/drawing/2014/main" id="{532E8534-F047-9AC5-8E0E-3603F7FFF835}"/>
              </a:ext>
            </a:extLst>
          </p:cNvPr>
          <p:cNvSpPr txBox="1"/>
          <p:nvPr/>
        </p:nvSpPr>
        <p:spPr>
          <a:xfrm>
            <a:off x="1393154" y="6770907"/>
            <a:ext cx="2269359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tx1"/>
                </a:solidFill>
              </a:rPr>
              <a:t>Not Significant</a:t>
            </a:r>
          </a:p>
        </p:txBody>
      </p:sp>
      <p:sp>
        <p:nvSpPr>
          <p:cNvPr id="22" name="Kotak Teks 21">
            <a:extLst>
              <a:ext uri="{FF2B5EF4-FFF2-40B4-BE49-F238E27FC236}">
                <a16:creationId xmlns:a16="http://schemas.microsoft.com/office/drawing/2014/main" id="{93DF4298-0DD5-4EDB-600A-EC028535FDE4}"/>
              </a:ext>
            </a:extLst>
          </p:cNvPr>
          <p:cNvSpPr txBox="1"/>
          <p:nvPr/>
        </p:nvSpPr>
        <p:spPr>
          <a:xfrm>
            <a:off x="1362353" y="4053806"/>
            <a:ext cx="2269359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tx1"/>
                </a:solidFill>
              </a:rPr>
              <a:t>Significant</a:t>
            </a:r>
          </a:p>
        </p:txBody>
      </p:sp>
      <p:pic>
        <p:nvPicPr>
          <p:cNvPr id="24" name="Grafik 23" descr="Tanda Centang dengan isian solid">
            <a:extLst>
              <a:ext uri="{FF2B5EF4-FFF2-40B4-BE49-F238E27FC236}">
                <a16:creationId xmlns:a16="http://schemas.microsoft.com/office/drawing/2014/main" id="{C795277F-9E34-1A0B-C751-9FF4C9F197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60309" y="4142525"/>
            <a:ext cx="374920" cy="374920"/>
          </a:xfrm>
          <a:prstGeom prst="rect">
            <a:avLst/>
          </a:prstGeom>
        </p:spPr>
      </p:pic>
      <p:pic>
        <p:nvPicPr>
          <p:cNvPr id="26" name="Grafik 25" descr="Tutup dengan isian solid">
            <a:extLst>
              <a:ext uri="{FF2B5EF4-FFF2-40B4-BE49-F238E27FC236}">
                <a16:creationId xmlns:a16="http://schemas.microsoft.com/office/drawing/2014/main" id="{6CF6EEDC-B447-B71A-3C97-FC235F88D0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387994" y="6890721"/>
            <a:ext cx="328872" cy="328872"/>
          </a:xfrm>
          <a:prstGeom prst="rect">
            <a:avLst/>
          </a:prstGeom>
        </p:spPr>
      </p:pic>
      <p:sp>
        <p:nvSpPr>
          <p:cNvPr id="28" name="Kotak Teks 27">
            <a:extLst>
              <a:ext uri="{FF2B5EF4-FFF2-40B4-BE49-F238E27FC236}">
                <a16:creationId xmlns:a16="http://schemas.microsoft.com/office/drawing/2014/main" id="{2EE06869-7BAA-CD70-9786-86989D7576E4}"/>
              </a:ext>
            </a:extLst>
          </p:cNvPr>
          <p:cNvSpPr txBox="1"/>
          <p:nvPr/>
        </p:nvSpPr>
        <p:spPr>
          <a:xfrm>
            <a:off x="9022142" y="7821223"/>
            <a:ext cx="7807168" cy="1595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sz="2000" b="1" dirty="0" err="1"/>
              <a:t>Interpretation</a:t>
            </a:r>
            <a:endParaRPr lang="id-ID" sz="2000" b="1" dirty="0"/>
          </a:p>
          <a:p>
            <a:pPr>
              <a:lnSpc>
                <a:spcPct val="150000"/>
              </a:lnSpc>
              <a:buNone/>
            </a:pPr>
            <a:r>
              <a:rPr lang="id-ID" dirty="0"/>
              <a:t>• </a:t>
            </a:r>
            <a:r>
              <a:rPr lang="id-ID" sz="1800" dirty="0" err="1"/>
              <a:t>Brain</a:t>
            </a:r>
            <a:r>
              <a:rPr lang="id-ID" sz="1800" dirty="0"/>
              <a:t> </a:t>
            </a:r>
            <a:r>
              <a:rPr lang="id-ID" sz="1800" dirty="0" err="1"/>
              <a:t>Gym</a:t>
            </a:r>
            <a:r>
              <a:rPr lang="id-ID" sz="1800" dirty="0"/>
              <a:t> </a:t>
            </a:r>
            <a:r>
              <a:rPr lang="id-ID" sz="1800" dirty="0" err="1"/>
              <a:t>benefited</a:t>
            </a:r>
            <a:r>
              <a:rPr lang="id-ID" sz="1800" dirty="0"/>
              <a:t> </a:t>
            </a:r>
            <a:r>
              <a:rPr lang="id-ID" sz="1800" dirty="0" err="1"/>
              <a:t>both</a:t>
            </a:r>
            <a:r>
              <a:rPr lang="id-ID" sz="1800" dirty="0"/>
              <a:t> </a:t>
            </a:r>
            <a:r>
              <a:rPr lang="id-ID" sz="1800" dirty="0" err="1"/>
              <a:t>genders</a:t>
            </a:r>
            <a:r>
              <a:rPr lang="id-ID" sz="1800" dirty="0"/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id-ID" sz="1800" dirty="0"/>
              <a:t>• </a:t>
            </a:r>
            <a:r>
              <a:rPr lang="id-ID" sz="1800" dirty="0" err="1"/>
              <a:t>No</a:t>
            </a:r>
            <a:r>
              <a:rPr lang="id-ID" sz="1800" dirty="0"/>
              <a:t> </a:t>
            </a:r>
            <a:r>
              <a:rPr lang="id-ID" sz="1800" dirty="0" err="1"/>
              <a:t>significant</a:t>
            </a:r>
            <a:r>
              <a:rPr lang="id-ID" sz="1800" dirty="0"/>
              <a:t> gender </a:t>
            </a:r>
            <a:r>
              <a:rPr lang="id-ID" sz="1800" dirty="0" err="1"/>
              <a:t>interaction</a:t>
            </a:r>
            <a:r>
              <a:rPr lang="id-ID" sz="1800" dirty="0"/>
              <a:t> </a:t>
            </a:r>
            <a:r>
              <a:rPr lang="id-ID" sz="1800" dirty="0" err="1"/>
              <a:t>was</a:t>
            </a:r>
            <a:r>
              <a:rPr lang="id-ID" sz="1800" dirty="0"/>
              <a:t> </a:t>
            </a:r>
            <a:r>
              <a:rPr lang="id-ID" sz="1800" dirty="0" err="1"/>
              <a:t>found</a:t>
            </a:r>
            <a:r>
              <a:rPr lang="id-ID" sz="1800" dirty="0"/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id-ID" sz="1800" dirty="0"/>
              <a:t>• </a:t>
            </a:r>
            <a:r>
              <a:rPr lang="id-ID" sz="1800" dirty="0" err="1"/>
              <a:t>Significant</a:t>
            </a:r>
            <a:r>
              <a:rPr lang="id-ID" sz="1800" dirty="0"/>
              <a:t> </a:t>
            </a:r>
            <a:r>
              <a:rPr lang="id-ID" sz="1800" dirty="0" err="1"/>
              <a:t>improvement</a:t>
            </a:r>
            <a:r>
              <a:rPr lang="id-ID" sz="1800" dirty="0"/>
              <a:t> </a:t>
            </a:r>
            <a:r>
              <a:rPr lang="id-ID" sz="1800" dirty="0" err="1"/>
              <a:t>occurred</a:t>
            </a:r>
            <a:r>
              <a:rPr lang="id-ID" sz="1800" dirty="0"/>
              <a:t> </a:t>
            </a:r>
            <a:r>
              <a:rPr lang="id-ID" sz="1800" dirty="0" err="1"/>
              <a:t>only</a:t>
            </a:r>
            <a:r>
              <a:rPr lang="id-ID" sz="1800" dirty="0"/>
              <a:t> </a:t>
            </a:r>
            <a:r>
              <a:rPr lang="id-ID" sz="1800" dirty="0" err="1"/>
              <a:t>among</a:t>
            </a:r>
            <a:r>
              <a:rPr lang="id-ID" sz="1800" dirty="0"/>
              <a:t> </a:t>
            </a:r>
            <a:r>
              <a:rPr lang="id-ID" sz="1800" dirty="0" err="1"/>
              <a:t>males</a:t>
            </a:r>
            <a:r>
              <a:rPr lang="id-ID" dirty="0"/>
              <a:t>.</a:t>
            </a:r>
          </a:p>
        </p:txBody>
      </p:sp>
      <p:pic>
        <p:nvPicPr>
          <p:cNvPr id="29" name="Gambar 28">
            <a:extLst>
              <a:ext uri="{FF2B5EF4-FFF2-40B4-BE49-F238E27FC236}">
                <a16:creationId xmlns:a16="http://schemas.microsoft.com/office/drawing/2014/main" id="{FDE4D50D-9012-00B6-3DDF-9D61DE433A2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759" y="4035692"/>
            <a:ext cx="8247607" cy="3764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ambar 32">
            <a:extLst>
              <a:ext uri="{FF2B5EF4-FFF2-40B4-BE49-F238E27FC236}">
                <a16:creationId xmlns:a16="http://schemas.microsoft.com/office/drawing/2014/main" id="{B04FA985-1EC3-D795-5C01-834ADAC61ED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80841" y="2363836"/>
            <a:ext cx="11831126" cy="213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49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620612" y="3717003"/>
            <a:ext cx="6027098" cy="121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solidFill>
                  <a:srgbClr val="0B2957"/>
                </a:solidFill>
                <a:latin typeface="Fira Sans"/>
                <a:sym typeface="Fira Sans"/>
              </a:rPr>
              <a:t>CONCLUSSION</a:t>
            </a:r>
            <a:endParaRPr sz="1100"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8941789" y="2377439"/>
            <a:ext cx="7456616" cy="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5" name="Rectangle 4"/>
          <p:cNvSpPr/>
          <p:nvPr/>
        </p:nvSpPr>
        <p:spPr>
          <a:xfrm>
            <a:off x="7927220" y="2036063"/>
            <a:ext cx="9144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B2957"/>
                </a:solidFill>
              </a:rPr>
              <a:t>Conclusion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</a:t>
            </a:r>
            <a:r>
              <a:rPr lang="en-US" sz="2400" dirty="0"/>
              <a:t> </a:t>
            </a:r>
            <a:r>
              <a:rPr lang="id-ID" sz="2400" dirty="0" err="1"/>
              <a:t>Brain</a:t>
            </a:r>
            <a:r>
              <a:rPr lang="id-ID" sz="2400" dirty="0"/>
              <a:t> </a:t>
            </a:r>
            <a:r>
              <a:rPr lang="id-ID" sz="2400" dirty="0" err="1"/>
              <a:t>Gym</a:t>
            </a:r>
            <a:r>
              <a:rPr lang="id-ID" sz="2400" dirty="0"/>
              <a:t> </a:t>
            </a:r>
            <a:r>
              <a:rPr lang="id-ID" sz="2400" dirty="0" err="1"/>
              <a:t>significantly</a:t>
            </a:r>
            <a:r>
              <a:rPr lang="id-ID" sz="2400" dirty="0"/>
              <a:t> </a:t>
            </a:r>
            <a:r>
              <a:rPr lang="id-ID" sz="2400" dirty="0" err="1"/>
              <a:t>improves</a:t>
            </a:r>
            <a:r>
              <a:rPr lang="id-ID" sz="2400" dirty="0"/>
              <a:t> motor </a:t>
            </a:r>
            <a:r>
              <a:rPr lang="id-ID" sz="2400" dirty="0" err="1"/>
              <a:t>reaction</a:t>
            </a:r>
            <a:r>
              <a:rPr lang="id-ID" sz="2400" dirty="0"/>
              <a:t> in </a:t>
            </a:r>
            <a:r>
              <a:rPr lang="id-ID" sz="2400" dirty="0" err="1"/>
              <a:t>volleyball</a:t>
            </a:r>
            <a:r>
              <a:rPr lang="id-ID" sz="2400" dirty="0"/>
              <a:t> </a:t>
            </a:r>
            <a:r>
              <a:rPr lang="id-ID" sz="2400" dirty="0" err="1"/>
              <a:t>learning</a:t>
            </a:r>
            <a:r>
              <a:rPr lang="id-ID" sz="2400" dirty="0"/>
              <a:t>.</a:t>
            </a:r>
            <a:endParaRPr lang="en-US" sz="2400" dirty="0"/>
          </a:p>
          <a:p>
            <a:r>
              <a:rPr lang="en-US" sz="2400" dirty="0">
                <a:solidFill>
                  <a:srgbClr val="92D050"/>
                </a:solidFill>
              </a:rPr>
              <a:t>✔</a:t>
            </a:r>
            <a:r>
              <a:rPr lang="en-US" sz="2400" dirty="0"/>
              <a:t> </a:t>
            </a:r>
            <a:r>
              <a:rPr lang="id-ID" sz="2400" dirty="0" err="1"/>
              <a:t>Experimental</a:t>
            </a:r>
            <a:r>
              <a:rPr lang="id-ID" sz="2400" dirty="0"/>
              <a:t> </a:t>
            </a:r>
            <a:r>
              <a:rPr lang="id-ID" sz="2400" dirty="0" err="1"/>
              <a:t>group</a:t>
            </a:r>
            <a:r>
              <a:rPr lang="id-ID" sz="2400" dirty="0"/>
              <a:t> </a:t>
            </a:r>
            <a:r>
              <a:rPr lang="id-ID" sz="2400" dirty="0" err="1"/>
              <a:t>performed</a:t>
            </a:r>
            <a:r>
              <a:rPr lang="id-ID" sz="2400" dirty="0"/>
              <a:t> </a:t>
            </a:r>
            <a:r>
              <a:rPr lang="id-ID" sz="2400" dirty="0" err="1"/>
              <a:t>better</a:t>
            </a:r>
            <a:r>
              <a:rPr lang="id-ID" sz="2400" dirty="0"/>
              <a:t> </a:t>
            </a:r>
            <a:r>
              <a:rPr lang="id-ID" sz="2400" dirty="0" err="1"/>
              <a:t>than</a:t>
            </a:r>
            <a:r>
              <a:rPr lang="id-ID" sz="2400" dirty="0"/>
              <a:t> </a:t>
            </a:r>
            <a:r>
              <a:rPr lang="id-ID" sz="2400" dirty="0" err="1"/>
              <a:t>control</a:t>
            </a:r>
            <a:r>
              <a:rPr lang="id-ID" sz="2400" dirty="0"/>
              <a:t> </a:t>
            </a:r>
            <a:r>
              <a:rPr lang="id-ID" sz="2400" dirty="0" err="1"/>
              <a:t>group</a:t>
            </a:r>
            <a:r>
              <a:rPr lang="id-ID" sz="2400" dirty="0"/>
              <a:t>.</a:t>
            </a:r>
            <a:endParaRPr lang="en-US" sz="2400" dirty="0"/>
          </a:p>
          <a:p>
            <a:r>
              <a:rPr lang="en-US" sz="2400" dirty="0">
                <a:solidFill>
                  <a:srgbClr val="92D050"/>
                </a:solidFill>
              </a:rPr>
              <a:t>✔ </a:t>
            </a:r>
            <a:r>
              <a:rPr lang="id-ID" sz="2400" dirty="0"/>
              <a:t>Gender </a:t>
            </a:r>
            <a:r>
              <a:rPr lang="id-ID" sz="2400" dirty="0" err="1"/>
              <a:t>did</a:t>
            </a:r>
            <a:r>
              <a:rPr lang="id-ID" sz="2400" dirty="0"/>
              <a:t> not </a:t>
            </a:r>
            <a:r>
              <a:rPr lang="id-ID" sz="2400" dirty="0" err="1"/>
              <a:t>significantly</a:t>
            </a:r>
            <a:r>
              <a:rPr lang="id-ID" sz="2400" dirty="0"/>
              <a:t> </a:t>
            </a:r>
            <a:r>
              <a:rPr lang="id-ID" sz="2400" dirty="0" err="1"/>
              <a:t>moderate</a:t>
            </a:r>
            <a:r>
              <a:rPr lang="id-ID" sz="2400" dirty="0"/>
              <a:t> </a:t>
            </a:r>
            <a:r>
              <a:rPr lang="id-ID" sz="2400" dirty="0" err="1"/>
              <a:t>the</a:t>
            </a:r>
            <a:r>
              <a:rPr lang="id-ID" sz="2400" dirty="0"/>
              <a:t> </a:t>
            </a:r>
            <a:r>
              <a:rPr lang="id-ID" sz="2400" dirty="0" err="1"/>
              <a:t>effect</a:t>
            </a:r>
            <a:r>
              <a:rPr lang="id-ID" sz="2400" dirty="0"/>
              <a:t>.</a:t>
            </a:r>
            <a:endParaRPr lang="en-US" sz="2400" dirty="0"/>
          </a:p>
          <a:p>
            <a:r>
              <a:rPr lang="en-US" sz="2400" dirty="0">
                <a:solidFill>
                  <a:srgbClr val="92D050"/>
                </a:solidFill>
              </a:rPr>
              <a:t>✔</a:t>
            </a:r>
            <a:r>
              <a:rPr lang="en-US" sz="2400" dirty="0"/>
              <a:t> </a:t>
            </a:r>
            <a:r>
              <a:rPr lang="id-ID" sz="2400" dirty="0" err="1"/>
              <a:t>Brain</a:t>
            </a:r>
            <a:r>
              <a:rPr lang="id-ID" sz="2400" dirty="0"/>
              <a:t> </a:t>
            </a:r>
            <a:r>
              <a:rPr lang="id-ID" sz="2400" dirty="0" err="1"/>
              <a:t>Gym</a:t>
            </a:r>
            <a:r>
              <a:rPr lang="id-ID" sz="2400" dirty="0"/>
              <a:t> </a:t>
            </a:r>
            <a:r>
              <a:rPr lang="id-ID" sz="2400" dirty="0" err="1"/>
              <a:t>can</a:t>
            </a:r>
            <a:r>
              <a:rPr lang="id-ID" sz="2400" dirty="0"/>
              <a:t> </a:t>
            </a:r>
            <a:r>
              <a:rPr lang="id-ID" sz="2400" dirty="0" err="1"/>
              <a:t>be</a:t>
            </a:r>
            <a:r>
              <a:rPr lang="id-ID" sz="2400" dirty="0"/>
              <a:t> </a:t>
            </a:r>
            <a:r>
              <a:rPr lang="id-ID" sz="2400" dirty="0" err="1"/>
              <a:t>implemented</a:t>
            </a:r>
            <a:r>
              <a:rPr lang="id-ID" sz="2400" dirty="0"/>
              <a:t> as a </a:t>
            </a:r>
            <a:r>
              <a:rPr lang="id-ID" sz="2400" dirty="0" err="1"/>
              <a:t>practical</a:t>
            </a:r>
            <a:r>
              <a:rPr lang="id-ID" sz="2400" dirty="0"/>
              <a:t> </a:t>
            </a:r>
            <a:r>
              <a:rPr lang="id-ID" sz="2400" dirty="0" err="1"/>
              <a:t>and</a:t>
            </a:r>
            <a:r>
              <a:rPr lang="id-ID" sz="2400" dirty="0"/>
              <a:t> </a:t>
            </a:r>
            <a:r>
              <a:rPr lang="id-ID" sz="2400" dirty="0" err="1"/>
              <a:t>low-cost</a:t>
            </a:r>
            <a:r>
              <a:rPr lang="id-ID" sz="2400" dirty="0"/>
              <a:t> </a:t>
            </a:r>
            <a:r>
              <a:rPr lang="id-ID" sz="2400" dirty="0" err="1"/>
              <a:t>warm-up</a:t>
            </a:r>
            <a:r>
              <a:rPr lang="id-ID" sz="2400" dirty="0"/>
              <a:t> </a:t>
            </a:r>
            <a:r>
              <a:rPr lang="id-ID" sz="2400" dirty="0" err="1"/>
              <a:t>strategy</a:t>
            </a:r>
            <a:r>
              <a:rPr lang="id-ID" sz="2400" dirty="0"/>
              <a:t> in </a:t>
            </a:r>
            <a:r>
              <a:rPr lang="id-ID" sz="2400" dirty="0" err="1"/>
              <a:t>physical</a:t>
            </a:r>
            <a:r>
              <a:rPr lang="id-ID" sz="2400" dirty="0"/>
              <a:t> </a:t>
            </a:r>
            <a:r>
              <a:rPr lang="id-ID" sz="2400" dirty="0" err="1"/>
              <a:t>education</a:t>
            </a:r>
            <a:r>
              <a:rPr lang="id-ID" sz="2400" dirty="0"/>
              <a:t>.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7927220" y="5053304"/>
            <a:ext cx="81789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B2957"/>
                </a:solidFill>
              </a:rPr>
              <a:t>Recommendation</a:t>
            </a:r>
          </a:p>
          <a:p>
            <a:r>
              <a:rPr lang="id-ID" sz="2400" dirty="0"/>
              <a:t>Future </a:t>
            </a:r>
            <a:r>
              <a:rPr lang="id-ID" sz="2400" dirty="0" err="1"/>
              <a:t>studies</a:t>
            </a:r>
            <a:r>
              <a:rPr lang="id-ID" sz="2400" dirty="0"/>
              <a:t> </a:t>
            </a:r>
            <a:r>
              <a:rPr lang="id-ID" sz="2400" dirty="0" err="1"/>
              <a:t>should</a:t>
            </a:r>
            <a:r>
              <a:rPr lang="id-ID" sz="2400" dirty="0"/>
              <a:t> </a:t>
            </a:r>
            <a:r>
              <a:rPr lang="id-ID" sz="2400" dirty="0" err="1"/>
              <a:t>involve</a:t>
            </a:r>
            <a:r>
              <a:rPr lang="id-ID" sz="2400" dirty="0"/>
              <a:t> </a:t>
            </a:r>
            <a:r>
              <a:rPr lang="id-ID" sz="2400" dirty="0" err="1"/>
              <a:t>larger</a:t>
            </a:r>
            <a:r>
              <a:rPr lang="id-ID" sz="2400" dirty="0"/>
              <a:t> </a:t>
            </a:r>
            <a:r>
              <a:rPr lang="id-ID" sz="2400" dirty="0" err="1"/>
              <a:t>samples</a:t>
            </a:r>
            <a:r>
              <a:rPr lang="id-ID" sz="2400" dirty="0"/>
              <a:t> </a:t>
            </a:r>
            <a:r>
              <a:rPr lang="id-ID" sz="2400" dirty="0" err="1"/>
              <a:t>and</a:t>
            </a:r>
            <a:r>
              <a:rPr lang="id-ID" sz="2400" dirty="0"/>
              <a:t> </a:t>
            </a:r>
            <a:r>
              <a:rPr lang="id-ID" sz="2400" dirty="0" err="1"/>
              <a:t>longer</a:t>
            </a:r>
            <a:r>
              <a:rPr lang="id-ID" sz="2400" dirty="0"/>
              <a:t> </a:t>
            </a:r>
            <a:r>
              <a:rPr lang="id-ID" sz="2400" dirty="0" err="1"/>
              <a:t>intervention</a:t>
            </a:r>
            <a:r>
              <a:rPr lang="id-ID" sz="2400" dirty="0"/>
              <a:t> </a:t>
            </a:r>
            <a:r>
              <a:rPr lang="id-ID" sz="2400" dirty="0" err="1"/>
              <a:t>periods</a:t>
            </a:r>
            <a:r>
              <a:rPr lang="id-ID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48773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620612" y="3717003"/>
            <a:ext cx="6027098" cy="1117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rgbClr val="0B2957"/>
                </a:solidFill>
                <a:latin typeface="Fira Sans"/>
                <a:sym typeface="Fira Sans"/>
              </a:rPr>
              <a:t>REFERENCES</a:t>
            </a:r>
            <a:endParaRPr sz="6600"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8941789" y="2377439"/>
            <a:ext cx="7456616" cy="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15" name="Rectangle 14"/>
          <p:cNvSpPr/>
          <p:nvPr/>
        </p:nvSpPr>
        <p:spPr>
          <a:xfrm>
            <a:off x="6827802" y="1306750"/>
            <a:ext cx="9224872" cy="7521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US" sz="1800" dirty="0"/>
              <a:t>Ministry of Youth and Sports of the Republic of Indonesia. (2024). </a:t>
            </a:r>
            <a:r>
              <a:rPr lang="en-US" sz="1800" i="1" dirty="0"/>
              <a:t>Performance report of the Ministry of Youth and Sports 2023.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 startAt="2"/>
              <a:tabLst>
                <a:tab pos="457200" algn="l"/>
              </a:tabLst>
            </a:pPr>
            <a:r>
              <a:rPr lang="id-ID" sz="1800" dirty="0"/>
              <a:t>World </a:t>
            </a:r>
            <a:r>
              <a:rPr lang="id-ID" sz="1800" dirty="0" err="1"/>
              <a:t>Health</a:t>
            </a:r>
            <a:r>
              <a:rPr lang="id-ID" sz="1800" dirty="0"/>
              <a:t> </a:t>
            </a:r>
            <a:r>
              <a:rPr lang="id-ID" sz="1800" dirty="0" err="1"/>
              <a:t>Organization</a:t>
            </a:r>
            <a:r>
              <a:rPr lang="id-ID" sz="1800" dirty="0"/>
              <a:t>, &amp; </a:t>
            </a:r>
            <a:r>
              <a:rPr lang="id-ID" sz="1800" dirty="0" err="1"/>
              <a:t>Centers</a:t>
            </a:r>
            <a:r>
              <a:rPr lang="id-ID" sz="1800" dirty="0"/>
              <a:t> </a:t>
            </a:r>
            <a:r>
              <a:rPr lang="id-ID" sz="1800" dirty="0" err="1"/>
              <a:t>for</a:t>
            </a:r>
            <a:r>
              <a:rPr lang="id-ID" sz="1800" dirty="0"/>
              <a:t> </a:t>
            </a:r>
            <a:r>
              <a:rPr lang="id-ID" sz="1800" dirty="0" err="1"/>
              <a:t>Disease</a:t>
            </a:r>
            <a:r>
              <a:rPr lang="id-ID" sz="1800" dirty="0"/>
              <a:t> </a:t>
            </a:r>
            <a:r>
              <a:rPr lang="id-ID" sz="1800" dirty="0" err="1"/>
              <a:t>Control</a:t>
            </a:r>
            <a:r>
              <a:rPr lang="id-ID" sz="1800" dirty="0"/>
              <a:t> </a:t>
            </a:r>
            <a:r>
              <a:rPr lang="id-ID" sz="1800" dirty="0" err="1"/>
              <a:t>and</a:t>
            </a:r>
            <a:r>
              <a:rPr lang="id-ID" sz="1800" dirty="0"/>
              <a:t> </a:t>
            </a:r>
            <a:r>
              <a:rPr lang="id-ID" sz="1800" dirty="0" err="1"/>
              <a:t>Prevention</a:t>
            </a:r>
            <a:r>
              <a:rPr lang="id-ID" sz="1800" dirty="0"/>
              <a:t>. (2023). </a:t>
            </a:r>
            <a:r>
              <a:rPr lang="id-ID" sz="1800" i="1" dirty="0"/>
              <a:t>Global </a:t>
            </a:r>
            <a:r>
              <a:rPr lang="id-ID" sz="1800" i="1" dirty="0" err="1"/>
              <a:t>school-based</a:t>
            </a:r>
            <a:r>
              <a:rPr lang="id-ID" sz="1800" i="1" dirty="0"/>
              <a:t> </a:t>
            </a:r>
            <a:r>
              <a:rPr lang="id-ID" sz="1800" i="1" dirty="0" err="1"/>
              <a:t>student</a:t>
            </a:r>
            <a:r>
              <a:rPr lang="id-ID" sz="1800" i="1" dirty="0"/>
              <a:t> </a:t>
            </a:r>
            <a:r>
              <a:rPr lang="id-ID" sz="1800" i="1" dirty="0" err="1"/>
              <a:t>health</a:t>
            </a:r>
            <a:r>
              <a:rPr lang="id-ID" sz="1800" i="1" dirty="0"/>
              <a:t> </a:t>
            </a:r>
            <a:r>
              <a:rPr lang="id-ID" sz="1800" i="1" dirty="0" err="1"/>
              <a:t>survey</a:t>
            </a:r>
            <a:r>
              <a:rPr lang="id-ID" sz="1800" i="1" dirty="0"/>
              <a:t> (GSHS): Indonesia 2023 </a:t>
            </a:r>
            <a:r>
              <a:rPr lang="id-ID" sz="1800" i="1" dirty="0" err="1"/>
              <a:t>fact</a:t>
            </a:r>
            <a:r>
              <a:rPr lang="id-ID" sz="1800" i="1" dirty="0"/>
              <a:t> </a:t>
            </a:r>
            <a:r>
              <a:rPr lang="id-ID" sz="1800" i="1" dirty="0" err="1"/>
              <a:t>sheet</a:t>
            </a:r>
            <a:r>
              <a:rPr lang="id-ID" sz="1800" i="1" dirty="0"/>
              <a:t>.</a:t>
            </a:r>
            <a:r>
              <a:rPr lang="id-ID" sz="1800" dirty="0"/>
              <a:t> </a:t>
            </a:r>
            <a:r>
              <a:rPr lang="id-ID" sz="1800" u="sng" dirty="0">
                <a:hlinkClick r:id="rId11"/>
              </a:rPr>
              <a:t>https://www.who.int/data/gho/data/themes/topics/gshs</a:t>
            </a:r>
            <a:endParaRPr lang="id-ID" sz="1800" dirty="0"/>
          </a:p>
          <a:p>
            <a:pPr marL="342900" indent="-342900" algn="just">
              <a:lnSpc>
                <a:spcPct val="150000"/>
              </a:lnSpc>
              <a:buFont typeface="+mj-lt"/>
              <a:buAutoNum type="arabicPeriod" startAt="2"/>
              <a:tabLst>
                <a:tab pos="457200" algn="l"/>
              </a:tabLst>
            </a:pPr>
            <a:r>
              <a:rPr lang="id-ID" sz="1800" dirty="0" err="1"/>
              <a:t>Jalilinasab</a:t>
            </a:r>
            <a:r>
              <a:rPr lang="id-ID" sz="1800" dirty="0"/>
              <a:t>, S., </a:t>
            </a:r>
            <a:r>
              <a:rPr lang="id-ID" sz="1800" dirty="0" err="1"/>
              <a:t>Saemi</a:t>
            </a:r>
            <a:r>
              <a:rPr lang="id-ID" sz="1800" dirty="0"/>
              <a:t>, E., &amp; </a:t>
            </a:r>
            <a:r>
              <a:rPr lang="id-ID" sz="1800" dirty="0" err="1"/>
              <a:t>Abedanzadeh</a:t>
            </a:r>
            <a:r>
              <a:rPr lang="id-ID" sz="1800" dirty="0"/>
              <a:t>, R. (2022). Fundamental motor </a:t>
            </a:r>
            <a:r>
              <a:rPr lang="id-ID" sz="1800" dirty="0" err="1"/>
              <a:t>and</a:t>
            </a:r>
            <a:r>
              <a:rPr lang="id-ID" sz="1800" dirty="0"/>
              <a:t> </a:t>
            </a:r>
            <a:r>
              <a:rPr lang="id-ID" sz="1800" dirty="0" err="1"/>
              <a:t>social</a:t>
            </a:r>
            <a:r>
              <a:rPr lang="id-ID" sz="1800" dirty="0"/>
              <a:t> </a:t>
            </a:r>
            <a:r>
              <a:rPr lang="id-ID" sz="1800" dirty="0" err="1"/>
              <a:t>skills</a:t>
            </a:r>
            <a:r>
              <a:rPr lang="id-ID" sz="1800" dirty="0"/>
              <a:t> </a:t>
            </a:r>
            <a:r>
              <a:rPr lang="id-ID" sz="1800" dirty="0" err="1"/>
              <a:t>of</a:t>
            </a:r>
            <a:r>
              <a:rPr lang="id-ID" sz="1800" dirty="0"/>
              <a:t> </a:t>
            </a:r>
            <a:r>
              <a:rPr lang="id-ID" sz="1800" dirty="0" err="1"/>
              <a:t>children</a:t>
            </a:r>
            <a:r>
              <a:rPr lang="id-ID" sz="1800" dirty="0"/>
              <a:t>: The </a:t>
            </a:r>
            <a:r>
              <a:rPr lang="id-ID" sz="1800" dirty="0" err="1"/>
              <a:t>role</a:t>
            </a:r>
            <a:r>
              <a:rPr lang="id-ID" sz="1800" dirty="0"/>
              <a:t> </a:t>
            </a:r>
            <a:r>
              <a:rPr lang="id-ID" sz="1800" dirty="0" err="1"/>
              <a:t>of</a:t>
            </a:r>
            <a:r>
              <a:rPr lang="id-ID" sz="1800" dirty="0"/>
              <a:t> </a:t>
            </a:r>
            <a:r>
              <a:rPr lang="id-ID" sz="1800" dirty="0" err="1"/>
              <a:t>Brain</a:t>
            </a:r>
            <a:r>
              <a:rPr lang="id-ID" sz="1800" dirty="0"/>
              <a:t> </a:t>
            </a:r>
            <a:r>
              <a:rPr lang="id-ID" sz="1800" dirty="0" err="1"/>
              <a:t>Gym</a:t>
            </a:r>
            <a:r>
              <a:rPr lang="id-ID" sz="1800" dirty="0"/>
              <a:t> </a:t>
            </a:r>
            <a:r>
              <a:rPr lang="id-ID" sz="1800" dirty="0" err="1"/>
              <a:t>exercise</a:t>
            </a:r>
            <a:r>
              <a:rPr lang="id-ID" sz="1800" dirty="0"/>
              <a:t>. </a:t>
            </a:r>
            <a:r>
              <a:rPr lang="id-ID" sz="1800" i="1" dirty="0"/>
              <a:t>Early </a:t>
            </a:r>
            <a:r>
              <a:rPr lang="id-ID" sz="1800" i="1" dirty="0" err="1"/>
              <a:t>Child</a:t>
            </a:r>
            <a:r>
              <a:rPr lang="id-ID" sz="1800" i="1" dirty="0"/>
              <a:t> Development </a:t>
            </a:r>
            <a:r>
              <a:rPr lang="id-ID" sz="1800" i="1" dirty="0" err="1"/>
              <a:t>and</a:t>
            </a:r>
            <a:r>
              <a:rPr lang="id-ID" sz="1800" i="1" dirty="0"/>
              <a:t> </a:t>
            </a:r>
            <a:r>
              <a:rPr lang="id-ID" sz="1800" i="1" dirty="0" err="1"/>
              <a:t>Care</a:t>
            </a:r>
            <a:r>
              <a:rPr lang="id-ID" sz="1800" i="1" dirty="0"/>
              <a:t>, 192</a:t>
            </a:r>
            <a:r>
              <a:rPr lang="id-ID" sz="1800" dirty="0"/>
              <a:t>(14), 2256–2267.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 startAt="2"/>
              <a:tabLst>
                <a:tab pos="457200" algn="l"/>
              </a:tabLst>
            </a:pPr>
            <a:r>
              <a:rPr lang="id-ID" sz="1800" dirty="0"/>
              <a:t>Ramos-</a:t>
            </a:r>
            <a:r>
              <a:rPr lang="id-ID" sz="1800" dirty="0" err="1"/>
              <a:t>Galarza</a:t>
            </a:r>
            <a:r>
              <a:rPr lang="id-ID" sz="1800" dirty="0"/>
              <a:t>, C., </a:t>
            </a:r>
            <a:r>
              <a:rPr lang="id-ID" sz="1800" dirty="0" err="1"/>
              <a:t>Aymacaña-Villacreses</a:t>
            </a:r>
            <a:r>
              <a:rPr lang="id-ID" sz="1800" dirty="0"/>
              <a:t>, C., &amp; </a:t>
            </a:r>
            <a:r>
              <a:rPr lang="id-ID" sz="1800" dirty="0" err="1"/>
              <a:t>Cruz-Cárdenas</a:t>
            </a:r>
            <a:r>
              <a:rPr lang="id-ID" sz="1800" dirty="0"/>
              <a:t>, J. (2023). The </a:t>
            </a:r>
            <a:r>
              <a:rPr lang="id-ID" sz="1800" dirty="0" err="1"/>
              <a:t>intervention</a:t>
            </a:r>
            <a:r>
              <a:rPr lang="id-ID" sz="1800" dirty="0"/>
              <a:t> </a:t>
            </a:r>
            <a:r>
              <a:rPr lang="id-ID" sz="1800" dirty="0" err="1"/>
              <a:t>of</a:t>
            </a:r>
            <a:r>
              <a:rPr lang="id-ID" sz="1800" dirty="0"/>
              <a:t> </a:t>
            </a:r>
            <a:r>
              <a:rPr lang="id-ID" sz="1800" dirty="0" err="1"/>
              <a:t>Brain</a:t>
            </a:r>
            <a:r>
              <a:rPr lang="id-ID" sz="1800" dirty="0"/>
              <a:t> </a:t>
            </a:r>
            <a:r>
              <a:rPr lang="id-ID" sz="1800" dirty="0" err="1"/>
              <a:t>Gym</a:t>
            </a:r>
            <a:r>
              <a:rPr lang="id-ID" sz="1800" dirty="0"/>
              <a:t> in </a:t>
            </a:r>
            <a:r>
              <a:rPr lang="id-ID" sz="1800" dirty="0" err="1"/>
              <a:t>the</a:t>
            </a:r>
            <a:r>
              <a:rPr lang="id-ID" sz="1800" dirty="0"/>
              <a:t> </a:t>
            </a:r>
            <a:r>
              <a:rPr lang="id-ID" sz="1800" dirty="0" err="1"/>
              <a:t>mathematical</a:t>
            </a:r>
            <a:r>
              <a:rPr lang="id-ID" sz="1800" dirty="0"/>
              <a:t> </a:t>
            </a:r>
            <a:r>
              <a:rPr lang="id-ID" sz="1800" dirty="0" err="1"/>
              <a:t>abilities</a:t>
            </a:r>
            <a:r>
              <a:rPr lang="id-ID" sz="1800" dirty="0"/>
              <a:t> </a:t>
            </a:r>
            <a:r>
              <a:rPr lang="id-ID" sz="1800" dirty="0" err="1"/>
              <a:t>of</a:t>
            </a:r>
            <a:r>
              <a:rPr lang="id-ID" sz="1800" dirty="0"/>
              <a:t> </a:t>
            </a:r>
            <a:r>
              <a:rPr lang="id-ID" sz="1800" dirty="0" err="1"/>
              <a:t>high-school</a:t>
            </a:r>
            <a:r>
              <a:rPr lang="id-ID" sz="1800" dirty="0"/>
              <a:t> </a:t>
            </a:r>
            <a:r>
              <a:rPr lang="id-ID" sz="1800" dirty="0" err="1"/>
              <a:t>students</a:t>
            </a:r>
            <a:r>
              <a:rPr lang="id-ID" sz="1800" dirty="0"/>
              <a:t>: A pilot study. </a:t>
            </a:r>
            <a:r>
              <a:rPr lang="id-ID" sz="1800" i="1" dirty="0" err="1"/>
              <a:t>Frontiers</a:t>
            </a:r>
            <a:r>
              <a:rPr lang="id-ID" sz="1800" i="1" dirty="0"/>
              <a:t> in </a:t>
            </a:r>
            <a:r>
              <a:rPr lang="id-ID" sz="1800" i="1" dirty="0" err="1"/>
              <a:t>Psychology</a:t>
            </a:r>
            <a:r>
              <a:rPr lang="id-ID" sz="1800" i="1" dirty="0"/>
              <a:t>, 13</a:t>
            </a:r>
            <a:r>
              <a:rPr lang="id-ID" sz="1800" dirty="0"/>
              <a:t>, 1045567.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 startAt="2"/>
              <a:tabLst>
                <a:tab pos="457200" algn="l"/>
              </a:tabLst>
            </a:pPr>
            <a:r>
              <a:rPr lang="id-ID" sz="1800" dirty="0" err="1"/>
              <a:t>Varela</a:t>
            </a:r>
            <a:r>
              <a:rPr lang="id-ID" sz="1800" dirty="0"/>
              <a:t>, S., Ayan, C., </a:t>
            </a:r>
            <a:r>
              <a:rPr lang="id-ID" sz="1800" dirty="0" err="1"/>
              <a:t>Bidaurrazaga-Letona</a:t>
            </a:r>
            <a:r>
              <a:rPr lang="id-ID" sz="1800" dirty="0"/>
              <a:t>, I., </a:t>
            </a:r>
            <a:r>
              <a:rPr lang="id-ID" sz="1800" dirty="0" err="1"/>
              <a:t>Diz</a:t>
            </a:r>
            <a:r>
              <a:rPr lang="id-ID" sz="1800" dirty="0"/>
              <a:t>, J. C., &amp; </a:t>
            </a:r>
            <a:r>
              <a:rPr lang="id-ID" sz="1800" dirty="0" err="1"/>
              <a:t>Dunabeitia</a:t>
            </a:r>
            <a:r>
              <a:rPr lang="id-ID" sz="1800" dirty="0"/>
              <a:t>, I. (2023). The </a:t>
            </a:r>
            <a:r>
              <a:rPr lang="id-ID" sz="1800" dirty="0" err="1"/>
              <a:t>effect</a:t>
            </a:r>
            <a:r>
              <a:rPr lang="id-ID" sz="1800" dirty="0"/>
              <a:t> </a:t>
            </a:r>
            <a:r>
              <a:rPr lang="id-ID" sz="1800" dirty="0" err="1"/>
              <a:t>of</a:t>
            </a:r>
            <a:r>
              <a:rPr lang="id-ID" sz="1800" dirty="0"/>
              <a:t> </a:t>
            </a:r>
            <a:r>
              <a:rPr lang="id-ID" sz="1800" dirty="0" err="1"/>
              <a:t>Brain</a:t>
            </a:r>
            <a:r>
              <a:rPr lang="id-ID" sz="1800" dirty="0"/>
              <a:t> </a:t>
            </a:r>
            <a:r>
              <a:rPr lang="id-ID" sz="1800" dirty="0" err="1"/>
              <a:t>Gym</a:t>
            </a:r>
            <a:r>
              <a:rPr lang="id-ID" sz="1800" dirty="0"/>
              <a:t> </a:t>
            </a:r>
            <a:r>
              <a:rPr lang="id-ID" sz="1800" dirty="0" err="1"/>
              <a:t>on</a:t>
            </a:r>
            <a:r>
              <a:rPr lang="id-ID" sz="1800" dirty="0"/>
              <a:t> </a:t>
            </a:r>
            <a:r>
              <a:rPr lang="id-ID" sz="1800" dirty="0" err="1"/>
              <a:t>cognitive</a:t>
            </a:r>
            <a:r>
              <a:rPr lang="id-ID" sz="1800" dirty="0"/>
              <a:t> </a:t>
            </a:r>
            <a:r>
              <a:rPr lang="id-ID" sz="1800" dirty="0" err="1"/>
              <a:t>function</a:t>
            </a:r>
            <a:r>
              <a:rPr lang="id-ID" sz="1800" dirty="0"/>
              <a:t> in </a:t>
            </a:r>
            <a:r>
              <a:rPr lang="id-ID" sz="1800" dirty="0" err="1"/>
              <a:t>older</a:t>
            </a:r>
            <a:r>
              <a:rPr lang="id-ID" sz="1800" dirty="0"/>
              <a:t> </a:t>
            </a:r>
            <a:r>
              <a:rPr lang="id-ID" sz="1800" dirty="0" err="1"/>
              <a:t>people</a:t>
            </a:r>
            <a:r>
              <a:rPr lang="id-ID" sz="1800" dirty="0"/>
              <a:t>: A </a:t>
            </a:r>
            <a:r>
              <a:rPr lang="id-ID" sz="1800" dirty="0" err="1"/>
              <a:t>systematic</a:t>
            </a:r>
            <a:r>
              <a:rPr lang="id-ID" sz="1800" dirty="0"/>
              <a:t> </a:t>
            </a:r>
            <a:r>
              <a:rPr lang="id-ID" sz="1800" dirty="0" err="1"/>
              <a:t>review</a:t>
            </a:r>
            <a:r>
              <a:rPr lang="id-ID" sz="1800" dirty="0"/>
              <a:t> </a:t>
            </a:r>
            <a:r>
              <a:rPr lang="id-ID" sz="1800" dirty="0" err="1"/>
              <a:t>and</a:t>
            </a:r>
            <a:r>
              <a:rPr lang="id-ID" sz="1800" dirty="0"/>
              <a:t> meta-</a:t>
            </a:r>
            <a:r>
              <a:rPr lang="id-ID" sz="1800" dirty="0" err="1"/>
              <a:t>analysis</a:t>
            </a:r>
            <a:r>
              <a:rPr lang="id-ID" sz="1800" dirty="0"/>
              <a:t>. </a:t>
            </a:r>
            <a:r>
              <a:rPr lang="id-ID" sz="1800" i="1" dirty="0" err="1"/>
              <a:t>Geriatric</a:t>
            </a:r>
            <a:r>
              <a:rPr lang="id-ID" sz="1800" i="1" dirty="0"/>
              <a:t> </a:t>
            </a:r>
            <a:r>
              <a:rPr lang="id-ID" sz="1800" i="1" dirty="0" err="1"/>
              <a:t>Nursing</a:t>
            </a:r>
            <a:r>
              <a:rPr lang="id-ID" sz="1800" i="1" dirty="0"/>
              <a:t>, 53</a:t>
            </a:r>
            <a:r>
              <a:rPr lang="id-ID" sz="1800" dirty="0"/>
              <a:t>, 175–180.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 startAt="2"/>
              <a:tabLst>
                <a:tab pos="457200" algn="l"/>
              </a:tabLst>
            </a:pPr>
            <a:r>
              <a:rPr lang="id-ID" sz="1800" dirty="0" err="1"/>
              <a:t>Thakre</a:t>
            </a:r>
            <a:r>
              <a:rPr lang="id-ID" sz="1800" dirty="0"/>
              <a:t>, V. M., </a:t>
            </a:r>
            <a:r>
              <a:rPr lang="id-ID" sz="1800" dirty="0" err="1"/>
              <a:t>Deshmukh</a:t>
            </a:r>
            <a:r>
              <a:rPr lang="id-ID" sz="1800" dirty="0"/>
              <a:t>, M., &amp; </a:t>
            </a:r>
            <a:r>
              <a:rPr lang="id-ID" sz="1800" dirty="0" err="1"/>
              <a:t>Gibbs</a:t>
            </a:r>
            <a:r>
              <a:rPr lang="id-ID" sz="1800" dirty="0"/>
              <a:t>, J. (2024). </a:t>
            </a:r>
            <a:r>
              <a:rPr lang="id-ID" sz="1800" dirty="0" err="1"/>
              <a:t>Effectiveness</a:t>
            </a:r>
            <a:r>
              <a:rPr lang="id-ID" sz="1800" dirty="0"/>
              <a:t> </a:t>
            </a:r>
            <a:r>
              <a:rPr lang="id-ID" sz="1800" dirty="0" err="1"/>
              <a:t>of</a:t>
            </a:r>
            <a:r>
              <a:rPr lang="id-ID" sz="1800" dirty="0"/>
              <a:t> </a:t>
            </a:r>
            <a:r>
              <a:rPr lang="id-ID" sz="1800" dirty="0" err="1"/>
              <a:t>brain</a:t>
            </a:r>
            <a:r>
              <a:rPr lang="id-ID" sz="1800" dirty="0"/>
              <a:t> </a:t>
            </a:r>
            <a:r>
              <a:rPr lang="id-ID" sz="1800" dirty="0" err="1"/>
              <a:t>gym</a:t>
            </a:r>
            <a:r>
              <a:rPr lang="id-ID" sz="1800" dirty="0"/>
              <a:t> </a:t>
            </a:r>
            <a:r>
              <a:rPr lang="id-ID" sz="1800" dirty="0" err="1"/>
              <a:t>exercises</a:t>
            </a:r>
            <a:r>
              <a:rPr lang="id-ID" sz="1800" dirty="0"/>
              <a:t> over </a:t>
            </a:r>
            <a:r>
              <a:rPr lang="id-ID" sz="1800" dirty="0" err="1"/>
              <a:t>cognitive</a:t>
            </a:r>
            <a:r>
              <a:rPr lang="id-ID" sz="1800" dirty="0"/>
              <a:t> </a:t>
            </a:r>
            <a:r>
              <a:rPr lang="id-ID" sz="1800" dirty="0" err="1"/>
              <a:t>behavioural</a:t>
            </a:r>
            <a:r>
              <a:rPr lang="id-ID" sz="1800" dirty="0"/>
              <a:t> </a:t>
            </a:r>
            <a:r>
              <a:rPr lang="id-ID" sz="1800" dirty="0" err="1"/>
              <a:t>therapy</a:t>
            </a:r>
            <a:r>
              <a:rPr lang="id-ID" sz="1800" dirty="0"/>
              <a:t> in </a:t>
            </a:r>
            <a:r>
              <a:rPr lang="id-ID" sz="1800" dirty="0" err="1"/>
              <a:t>improving</a:t>
            </a:r>
            <a:r>
              <a:rPr lang="id-ID" sz="1800" dirty="0"/>
              <a:t> </a:t>
            </a:r>
            <a:r>
              <a:rPr lang="id-ID" sz="1800" dirty="0" err="1"/>
              <a:t>sleep</a:t>
            </a:r>
            <a:r>
              <a:rPr lang="id-ID" sz="1800" dirty="0"/>
              <a:t> </a:t>
            </a:r>
            <a:r>
              <a:rPr lang="id-ID" sz="1800" dirty="0" err="1"/>
              <a:t>quality</a:t>
            </a:r>
            <a:r>
              <a:rPr lang="id-ID" sz="1800" dirty="0"/>
              <a:t> </a:t>
            </a:r>
            <a:r>
              <a:rPr lang="id-ID" sz="1800" dirty="0" err="1"/>
              <a:t>among</a:t>
            </a:r>
            <a:r>
              <a:rPr lang="id-ID" sz="1800" dirty="0"/>
              <a:t> </a:t>
            </a:r>
            <a:r>
              <a:rPr lang="id-ID" sz="1800" dirty="0" err="1"/>
              <a:t>healthcare</a:t>
            </a:r>
            <a:r>
              <a:rPr lang="id-ID" sz="1800" dirty="0"/>
              <a:t> </a:t>
            </a:r>
            <a:r>
              <a:rPr lang="id-ID" sz="1800" dirty="0" err="1"/>
              <a:t>university</a:t>
            </a:r>
            <a:r>
              <a:rPr lang="id-ID" sz="1800" dirty="0"/>
              <a:t> </a:t>
            </a:r>
            <a:r>
              <a:rPr lang="id-ID" sz="1800" dirty="0" err="1"/>
              <a:t>students</a:t>
            </a:r>
            <a:r>
              <a:rPr lang="id-ID" sz="1800" dirty="0"/>
              <a:t>: A </a:t>
            </a:r>
            <a:r>
              <a:rPr lang="id-ID" sz="1800" dirty="0" err="1"/>
              <a:t>comparative</a:t>
            </a:r>
            <a:r>
              <a:rPr lang="id-ID" sz="1800" dirty="0"/>
              <a:t> study. </a:t>
            </a:r>
            <a:r>
              <a:rPr lang="id-ID" sz="1800" i="1" dirty="0" err="1"/>
              <a:t>Cureus</a:t>
            </a:r>
            <a:r>
              <a:rPr lang="id-ID" sz="1800" i="1" dirty="0"/>
              <a:t>, 16</a:t>
            </a:r>
            <a:r>
              <a:rPr lang="id-ID" sz="1800" dirty="0"/>
              <a:t>(4).</a:t>
            </a:r>
          </a:p>
          <a:p>
            <a:pPr marL="406400" indent="-406400" algn="just">
              <a:lnSpc>
                <a:spcPct val="150000"/>
              </a:lnSpc>
            </a:pPr>
            <a:r>
              <a:rPr lang="en-US" sz="1800" b="1" dirty="0"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976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713</Words>
  <Application>Microsoft Office PowerPoint</Application>
  <PresentationFormat>Kustom</PresentationFormat>
  <Paragraphs>112</Paragraphs>
  <Slides>8</Slides>
  <Notes>8</Notes>
  <HiddenSlides>0</HiddenSlides>
  <MMClips>0</MMClips>
  <ScaleCrop>false</ScaleCrop>
  <HeadingPairs>
    <vt:vector size="8" baseType="variant">
      <vt:variant>
        <vt:lpstr>Font Dipakai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Tertanam</vt:lpstr>
      </vt:variant>
      <vt:variant>
        <vt:i4>1</vt:i4>
      </vt:variant>
      <vt:variant>
        <vt:lpstr>Judul Slide</vt:lpstr>
      </vt:variant>
      <vt:variant>
        <vt:i4>8</vt:i4>
      </vt:variant>
    </vt:vector>
  </HeadingPairs>
  <TitlesOfParts>
    <vt:vector size="16" baseType="lpstr">
      <vt:lpstr>Arial</vt:lpstr>
      <vt:lpstr>Cambria</vt:lpstr>
      <vt:lpstr>Calibri</vt:lpstr>
      <vt:lpstr>Livvic</vt:lpstr>
      <vt:lpstr>Fira Sans</vt:lpstr>
      <vt:lpstr>Times New Roman</vt:lpstr>
      <vt:lpstr>Office Theme</vt:lpstr>
      <vt:lpstr>Document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hanifanurul321@gmail.com</cp:lastModifiedBy>
  <cp:revision>11</cp:revision>
  <dcterms:created xsi:type="dcterms:W3CDTF">2006-08-16T00:00:00Z</dcterms:created>
  <dcterms:modified xsi:type="dcterms:W3CDTF">2026-07-18T19:04:29Z</dcterms:modified>
</cp:coreProperties>
</file>