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Fira Sans" panose="020B0503050000020004" pitchFamily="34" charset="0"/>
      <p:regular r:id="rId11"/>
      <p:bold r:id="rId12"/>
      <p:italic r:id="rId13"/>
      <p:boldItalic r:id="rId14"/>
    </p:embeddedFont>
    <p:embeddedFont>
      <p:font typeface="Lato" panose="020F0502020204030203" pitchFamily="34" charset="0"/>
      <p:regular r:id="rId15"/>
      <p:bold r:id="rId16"/>
      <p:italic r:id="rId17"/>
      <p:boldItalic r:id="rId18"/>
    </p:embeddedFont>
    <p:embeddedFont>
      <p:font typeface="Livvic" pitchFamily="2" charset="0"/>
      <p:regular r:id="rId19"/>
      <p:bold r:id="rId20"/>
      <p:boldItalic r:id="rId21"/>
    </p:embeddedFont>
    <p:embeddedFont>
      <p:font typeface="Poppins SemiBold" panose="00000700000000000000" pitchFamily="2" charset="0"/>
      <p:bold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846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8ADB3988-EABB-4908-1655-53A0D5F22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25B0F6FC-8CCA-B0F1-DFEB-2B70451393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9295C97C-2EF5-35B8-B265-0148C8E05D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2191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BE990D49-51DD-A576-04F6-E00D651A3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F103D768-5E46-6443-3E96-DCEBCCB129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412B7BDC-7E29-086B-4977-D7E6DEA9A1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1025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D0F3E089-5DBA-3889-A828-A947AD08B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F903DD3-03A4-08AA-8040-E22C4596A5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409C4CDD-750A-F607-488F-C11C3DC5F5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1763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1DC68BCF-28C7-9D90-32AA-44CFEB0CC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5D176F42-AC45-9E46-DE41-4BA07C3589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4EA628C1-EFBF-7140-141F-84EC2D321D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6811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0FD16FCB-119E-4E28-C53A-0BD20FD72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8AD50004-EE53-3484-5804-CFEF1A7477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7EAAC43B-6BC3-12B1-A3ED-2B7DC3B985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030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59B1C80D-DB9B-B943-20CB-CB0340F1E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>
            <a:extLst>
              <a:ext uri="{FF2B5EF4-FFF2-40B4-BE49-F238E27FC236}">
                <a16:creationId xmlns:a16="http://schemas.microsoft.com/office/drawing/2014/main" id="{437A45DE-5D98-96C6-C4F5-13E2200B5A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>
            <a:extLst>
              <a:ext uri="{FF2B5EF4-FFF2-40B4-BE49-F238E27FC236}">
                <a16:creationId xmlns:a16="http://schemas.microsoft.com/office/drawing/2014/main" id="{A00F495F-99B0-94E8-838E-920394B8CE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3655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7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028700" y="3555540"/>
            <a:ext cx="14261403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D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COMPARISON OF STUDENTS CONCENTRATION AND MOTIVATION LEVELS BETWEEN EARLY AND LATE CLASS SESSIONS IN PHYSICAL EDUCATION, SPORTS, AND HEALTH (PJOK) LEARNING AT SMP NEGERI 3 LEMBANG</a:t>
            </a:r>
            <a:endParaRPr lang="en-US" sz="4000" dirty="0"/>
          </a:p>
        </p:txBody>
      </p:sp>
      <p:sp>
        <p:nvSpPr>
          <p:cNvPr id="102" name="Google Shape;102;p1"/>
          <p:cNvSpPr/>
          <p:nvPr/>
        </p:nvSpPr>
        <p:spPr>
          <a:xfrm rot="8100000">
            <a:off x="-2606886" y="7051145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028699" y="8718773"/>
            <a:ext cx="5515791" cy="53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Muhammad Fathan Nabil</a:t>
            </a:r>
            <a:endParaRPr dirty="0"/>
          </a:p>
        </p:txBody>
      </p:sp>
      <p:sp>
        <p:nvSpPr>
          <p:cNvPr id="105" name="Google Shape;105;p1"/>
          <p:cNvSpPr txBox="1"/>
          <p:nvPr/>
        </p:nvSpPr>
        <p:spPr>
          <a:xfrm>
            <a:off x="1028699" y="9250072"/>
            <a:ext cx="4601391" cy="31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Universitas Pendidikan Indonesia</a:t>
            </a:r>
            <a:endParaRPr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283362" y="3944620"/>
            <a:ext cx="6424181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D" sz="7200" dirty="0">
                <a:solidFill>
                  <a:srgbClr val="1E3A8A"/>
                </a:solidFill>
                <a:latin typeface="Poppins SemiBold"/>
              </a:rPr>
              <a:t>Background of the Study</a:t>
            </a: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B1943C2-6268-711E-BE1E-8C4BA78BC1AE}"/>
              </a:ext>
            </a:extLst>
          </p:cNvPr>
          <p:cNvSpPr txBox="1"/>
          <p:nvPr/>
        </p:nvSpPr>
        <p:spPr>
          <a:xfrm>
            <a:off x="7366502" y="1339570"/>
            <a:ext cx="8952159" cy="97343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sz="2500" i="0" u="none" dirty="0">
                <a:solidFill>
                  <a:schemeClr val="tx1"/>
                </a:solidFill>
                <a:latin typeface="Lato"/>
              </a:rPr>
              <a:t>Physical Education, Sports, and Health (PE) demands substantial physical activity, requiring high levels of active focus (concentration) and drive (motivation) from students.</a:t>
            </a:r>
            <a:endParaRPr lang="en-US" sz="2500" i="0" u="none" dirty="0">
              <a:solidFill>
                <a:schemeClr val="tx1"/>
              </a:solidFill>
              <a:latin typeface="Lato"/>
            </a:endParaRPr>
          </a:p>
          <a:p>
            <a:pPr algn="just">
              <a:lnSpc>
                <a:spcPct val="150000"/>
              </a:lnSpc>
            </a:pPr>
            <a:endParaRPr lang="en-US" sz="2500" i="0" u="none" dirty="0">
              <a:solidFill>
                <a:schemeClr val="tx1"/>
              </a:solidFill>
              <a:latin typeface="Lato"/>
            </a:endParaRPr>
          </a:p>
          <a:p>
            <a:pPr algn="just">
              <a:lnSpc>
                <a:spcPct val="150000"/>
              </a:lnSpc>
            </a:pPr>
            <a:r>
              <a:rPr lang="en-US" sz="2500" dirty="0">
                <a:solidFill>
                  <a:schemeClr val="tx1"/>
                </a:solidFill>
                <a:latin typeface="Lato"/>
              </a:rPr>
              <a:t>A key administrative challenge is </a:t>
            </a:r>
            <a:r>
              <a:rPr lang="en-US" sz="2500" b="1" dirty="0">
                <a:solidFill>
                  <a:schemeClr val="tx1"/>
                </a:solidFill>
                <a:latin typeface="Lato"/>
              </a:rPr>
              <a:t>class scheduling</a:t>
            </a:r>
            <a:r>
              <a:rPr lang="en-US" sz="2500" dirty="0">
                <a:solidFill>
                  <a:schemeClr val="tx1"/>
                </a:solidFill>
                <a:latin typeface="Lato"/>
              </a:rPr>
              <a:t>, which triggers distinct physiological and psychological states: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ato"/>
                <a:cs typeface="Arial"/>
                <a:sym typeface="Arial"/>
              </a:rPr>
              <a:t>Early Sessions (Morning): Students generally possess peak physical freshness and optimal alertness.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500" dirty="0">
                <a:solidFill>
                  <a:schemeClr val="tx1"/>
                </a:solidFill>
                <a:latin typeface="Lato"/>
              </a:rPr>
              <a:t>Late Sessions (Afternoon): Accumulation of academic fatigue, paired with the endogenously driven *post-lunch dip* (reduced vigilance post-meals).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sz="2500" dirty="0">
                <a:solidFill>
                  <a:schemeClr val="tx1"/>
                </a:solidFill>
                <a:latin typeface="Lato"/>
              </a:rPr>
              <a:t>This raises a crucial question: </a:t>
            </a:r>
            <a:r>
              <a:rPr lang="en-US" sz="2500" b="1" dirty="0">
                <a:solidFill>
                  <a:schemeClr val="tx1"/>
                </a:solidFill>
                <a:latin typeface="Lato"/>
              </a:rPr>
              <a:t>Does class timing significantly degrade students' cognitive efficiency and motivation to learn?</a:t>
            </a:r>
          </a:p>
          <a:p>
            <a:pPr algn="just">
              <a:lnSpc>
                <a:spcPct val="150000"/>
              </a:lnSpc>
              <a:defRPr/>
            </a:pPr>
            <a:endParaRPr lang="en-US" sz="2500" dirty="0">
              <a:solidFill>
                <a:schemeClr val="tx1"/>
              </a:solidFill>
              <a:latin typeface="Lato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5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"/>
              <a:cs typeface="Arial"/>
              <a:sym typeface="Arial"/>
            </a:endParaRPr>
          </a:p>
          <a:p>
            <a:pPr algn="just">
              <a:lnSpc>
                <a:spcPct val="150000"/>
              </a:lnSpc>
            </a:pPr>
            <a:endParaRPr lang="en-US" sz="2500" dirty="0">
              <a:solidFill>
                <a:schemeClr val="tx1"/>
              </a:solidFill>
              <a:latin typeface="Lato"/>
            </a:endParaRPr>
          </a:p>
          <a:p>
            <a:pPr algn="just">
              <a:lnSpc>
                <a:spcPct val="150000"/>
              </a:lnSpc>
            </a:pPr>
            <a:endParaRPr sz="2500" i="0" u="none" dirty="0">
              <a:solidFill>
                <a:schemeClr val="tx1"/>
              </a:solidFill>
              <a:latin typeface="Lato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CD662AC-5B0A-0136-38E7-BBCA0AEC70A5}"/>
              </a:ext>
            </a:extLst>
          </p:cNvPr>
          <p:cNvSpPr txBox="1"/>
          <p:nvPr/>
        </p:nvSpPr>
        <p:spPr>
          <a:xfrm>
            <a:off x="8466393" y="5927719"/>
            <a:ext cx="5815012" cy="2601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endParaRPr sz="1425" b="0" i="0" u="none" dirty="0">
              <a:solidFill>
                <a:srgbClr val="334155"/>
              </a:solidFill>
              <a:latin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42EC3604-5C59-E645-9294-E520D0BBC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ED1D3920-0B21-1812-1CD6-444C373361DF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7580B602-589E-3B58-C0A7-3886D956965B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E8D81356-B1D7-B782-BF23-F5980A14A132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E12022FE-90D1-E25C-6FD6-8648E6C3B10F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55AF3651-8ED9-B784-AB32-B75B28447DA4}"/>
              </a:ext>
            </a:extLst>
          </p:cNvPr>
          <p:cNvSpPr txBox="1"/>
          <p:nvPr/>
        </p:nvSpPr>
        <p:spPr>
          <a:xfrm>
            <a:off x="1410370" y="3197118"/>
            <a:ext cx="4703711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D" sz="6000" dirty="0">
                <a:solidFill>
                  <a:srgbClr val="1E3A8A"/>
                </a:solidFill>
                <a:latin typeface="Poppins SemiBold"/>
              </a:rPr>
              <a:t>Research Gaps &amp; Objectives</a:t>
            </a: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FBED9714-6543-D0F6-D695-0A3A95597465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777638CA-9396-1521-26DF-12DAB4E6AEF7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7C43232D-648B-CC18-3F0B-593EF362C844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33FEBF82-AA56-241F-920E-FFBD613A0D10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83135C6E-975F-9CF8-0B23-5595DFE6F47B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06A79955-A17D-5D64-B6E0-26AD52CA39F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14793968-A87B-6272-AEF7-7325D4859602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F63809BB-9915-7EDD-371A-CC9E69C0DDD9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B7227257-191D-8ECC-92EE-2B0A424DC323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B6BE0ABE-ABE3-2BA4-6C34-15A4BFC8E3E8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59F6A731-56AF-B298-6A0E-14550C6CB4C2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1CCF492B-2BA2-D13C-5A0E-BB62E77801A8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A5FF21B8-45FA-8374-5854-AAB6D448A4F7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81EF4D64-9C52-06B4-945E-819003DA8F7F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468143AB-AF46-3C77-30D6-1E776EFF0B7D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CC29A6FB-C622-9A5D-AD94-1908EF5A8609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9639E842-B15B-E2C2-5386-3134BD9ACEC5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53C18D48-6958-82A8-C9ED-C585FE5B50C4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52F69D78-22EC-BACB-9DD0-B819EEDCAADF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E76C4849-16DB-6FEF-D036-84135273F6D2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B4931D11-6071-1682-2FC9-8F695A063629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F6BEECFE-8AA0-B417-F104-7205B891F3E2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E3C7AE02-83FC-4B9B-FFEC-BD43096F8F82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7BB12727-EA8D-73D7-E5B6-C937D84F2FFE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pic>
        <p:nvPicPr>
          <p:cNvPr id="3" name="Picture 2" descr="image.png">
            <a:extLst>
              <a:ext uri="{FF2B5EF4-FFF2-40B4-BE49-F238E27FC236}">
                <a16:creationId xmlns:a16="http://schemas.microsoft.com/office/drawing/2014/main" id="{E3C4F491-F41D-6EDC-84B9-E68299B737E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1196" y="2561844"/>
            <a:ext cx="5286375" cy="6119648"/>
          </a:xfrm>
          <a:prstGeom prst="rect">
            <a:avLst/>
          </a:prstGeom>
        </p:spPr>
      </p:pic>
      <p:pic>
        <p:nvPicPr>
          <p:cNvPr id="5" name="Picture 4" descr="image.png">
            <a:extLst>
              <a:ext uri="{FF2B5EF4-FFF2-40B4-BE49-F238E27FC236}">
                <a16:creationId xmlns:a16="http://schemas.microsoft.com/office/drawing/2014/main" id="{0C1F6568-843E-976E-0246-6CE475B421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43821" y="2561844"/>
            <a:ext cx="5286375" cy="61196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5E461C-BA1F-30B6-9222-966498E50A29}"/>
              </a:ext>
            </a:extLst>
          </p:cNvPr>
          <p:cNvSpPr txBox="1"/>
          <p:nvPr/>
        </p:nvSpPr>
        <p:spPr>
          <a:xfrm>
            <a:off x="5862000" y="2844140"/>
            <a:ext cx="5341316" cy="430887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1E3A8A"/>
                </a:solidFill>
                <a:latin typeface="Poppins SemiBold"/>
              </a:rPr>
              <a:t>Inconsistent Prior Findings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ADF7BF-B80B-734B-8C79-924A1992F71B}"/>
              </a:ext>
            </a:extLst>
          </p:cNvPr>
          <p:cNvSpPr txBox="1"/>
          <p:nvPr/>
        </p:nvSpPr>
        <p:spPr>
          <a:xfrm>
            <a:off x="6281246" y="3476244"/>
            <a:ext cx="4486275" cy="55399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2400" b="0" i="0" u="none" dirty="0">
                <a:solidFill>
                  <a:schemeClr val="tx1"/>
                </a:solidFill>
                <a:latin typeface="Lato"/>
              </a:rPr>
              <a:t>Prior studies reveal a notable research gap. While some literature points to superior student participation and interest in morning classes, other empirical studies report neutral outcomes with no significant difference.</a:t>
            </a:r>
            <a:endParaRPr lang="en-US" sz="2400" b="0" i="0" u="none" dirty="0">
              <a:solidFill>
                <a:schemeClr val="tx1"/>
              </a:solidFill>
              <a:latin typeface="Lato"/>
            </a:endParaRPr>
          </a:p>
          <a:p>
            <a:pPr algn="just"/>
            <a:endParaRPr lang="en-ID" sz="2400" dirty="0">
              <a:solidFill>
                <a:schemeClr val="tx1"/>
              </a:solidFill>
              <a:latin typeface="Lato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Lato"/>
              </a:rPr>
              <a:t>These inconsistencies are highly likely due to uncontrolled extraneous variables, such as varying instructors or disparate teaching materials across groups.</a:t>
            </a:r>
          </a:p>
          <a:p>
            <a:pPr algn="just"/>
            <a:endParaRPr sz="2400" b="0" i="0" u="none" dirty="0">
              <a:solidFill>
                <a:schemeClr val="tx1"/>
              </a:solidFill>
              <a:latin typeface="Lato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9AD56A-FA97-C1F5-8590-383E2E3BA564}"/>
              </a:ext>
            </a:extLst>
          </p:cNvPr>
          <p:cNvSpPr txBox="1"/>
          <p:nvPr/>
        </p:nvSpPr>
        <p:spPr>
          <a:xfrm>
            <a:off x="11931714" y="2886045"/>
            <a:ext cx="4710588" cy="430887"/>
          </a:xfrm>
          <a:prstGeom prst="rect">
            <a:avLst/>
          </a:prstGeom>
          <a:noFill/>
        </p:spPr>
        <p:txBody>
          <a:bodyPr wrap="square" lIns="342900" tIns="0" rIns="0" bIns="0" anchor="t">
            <a:spAutoFit/>
          </a:bodyPr>
          <a:lstStyle/>
          <a:p>
            <a:pPr algn="ctr"/>
            <a:r>
              <a:rPr sz="2800" b="0" i="0" u="none" dirty="0">
                <a:solidFill>
                  <a:srgbClr val="1E3A8A"/>
                </a:solidFill>
                <a:latin typeface="Poppins SemiBold"/>
              </a:rPr>
              <a:t>Research Purpose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DD2629-64F4-68C4-9988-8151CCD8CF11}"/>
              </a:ext>
            </a:extLst>
          </p:cNvPr>
          <p:cNvSpPr txBox="1"/>
          <p:nvPr/>
        </p:nvSpPr>
        <p:spPr>
          <a:xfrm>
            <a:off x="12043871" y="3476244"/>
            <a:ext cx="4486275" cy="480131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2400" b="0" i="0" u="none" dirty="0">
                <a:solidFill>
                  <a:schemeClr val="tx1"/>
                </a:solidFill>
                <a:latin typeface="Lato"/>
              </a:rPr>
              <a:t>This study aims to empirically analyze differences in concentration and motivation by maintaining highly controlled, identical environments.</a:t>
            </a:r>
            <a:endParaRPr lang="en-US" sz="2400" b="0" i="0" u="none" dirty="0">
              <a:solidFill>
                <a:schemeClr val="tx1"/>
              </a:solidFill>
              <a:latin typeface="Lato"/>
            </a:endParaRPr>
          </a:p>
          <a:p>
            <a:pPr algn="just"/>
            <a:endParaRPr lang="en-ID" sz="2400" dirty="0">
              <a:solidFill>
                <a:schemeClr val="tx1"/>
              </a:solidFill>
              <a:latin typeface="Lato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Lato"/>
              </a:rPr>
              <a:t>We compare Early Sessions (Periods 1-3) with Late Sessions (Periods 7-9) using a rigorous baseline: the same teacher, the same curriculum, and within the exact same week.</a:t>
            </a:r>
          </a:p>
          <a:p>
            <a:pPr algn="just"/>
            <a:endParaRPr sz="2400" b="0" i="0" u="none" dirty="0">
              <a:solidFill>
                <a:schemeClr val="tx1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78133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7CEAAD9F-8F88-366A-8D28-A9E08C2D6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E2F028BC-2404-FAEE-CB8E-4C952F449B54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90B9D450-0DEB-758F-D0DC-A09B4283AC7D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FE859EF5-995A-EAC1-7241-07B69EF9191B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A66AA13F-C2BD-F0CF-9C15-2FFA4A9EB132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F0C3AE73-CCAF-FEB0-8B15-CA06D897B16D}"/>
              </a:ext>
            </a:extLst>
          </p:cNvPr>
          <p:cNvSpPr txBox="1"/>
          <p:nvPr/>
        </p:nvSpPr>
        <p:spPr>
          <a:xfrm>
            <a:off x="1384700" y="3362445"/>
            <a:ext cx="6424181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D" sz="6000" dirty="0">
                <a:solidFill>
                  <a:srgbClr val="1E3A8A"/>
                </a:solidFill>
                <a:latin typeface="Poppins SemiBold"/>
              </a:rPr>
              <a:t>Research Methodology</a:t>
            </a: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261B8B33-4A95-5ADC-6B00-E4FEB0C3BB74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AC718B27-4FC1-3AA4-8711-96BBAA1253AB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9A044A0A-5FF6-0A3E-B7A2-4A2CADD5C52B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563A716D-7ED0-D241-EEA1-F0AE9726684D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D94A05AE-7E83-4CB2-8F91-28FA57DED8F9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7E791277-9052-E770-A627-D60F4A4659D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28739FC7-46E6-324A-166F-D9B5030CB845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2712348F-FE3E-DB00-D5CF-F0D652B89395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5583B0DA-A42C-DD39-F306-DA53C2915D39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265AF572-BE3A-608B-9CC5-149B1672AD95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A8A1C6C1-11C0-14D1-226A-4D148159F4A0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9B448914-456F-6407-0380-A56FAC560001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DF2F4528-982E-CCA2-4918-D1BF77FE53CA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43F74CE3-ABE9-AB35-777B-C9922666BD47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881B6E20-D4E8-04EC-7111-03A872F0F5DE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5D12D994-5BEE-B249-DCE2-5F571FD8EA2C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5DCDCC4D-ED97-F9D6-184B-18A3C3CE6D34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F81D665B-2DDF-A22C-F477-C9BA02C25748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9904F2BC-CCB8-7784-EDCE-5D6AF93D2A2E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37ED1510-6CC0-AECE-37AA-F25C1426BBB7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9956E598-4591-CC2B-7AEA-A4DAF6AC2928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D1DEDBAD-408B-60F8-7916-62947B6DA1B1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973C026F-FFD0-3805-54BC-7D88EE8CA678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83028BC9-E141-AA57-A30B-F920C5363EFB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pic>
        <p:nvPicPr>
          <p:cNvPr id="3" name="Picture 2" descr="image.png">
            <a:extLst>
              <a:ext uri="{FF2B5EF4-FFF2-40B4-BE49-F238E27FC236}">
                <a16:creationId xmlns:a16="http://schemas.microsoft.com/office/drawing/2014/main" id="{609762C3-9C5D-61EE-D087-9039EDDDD4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1623" y="1702359"/>
            <a:ext cx="3492549" cy="4855195"/>
          </a:xfrm>
          <a:prstGeom prst="rect">
            <a:avLst/>
          </a:prstGeom>
        </p:spPr>
      </p:pic>
      <p:pic>
        <p:nvPicPr>
          <p:cNvPr id="5" name="Picture 4" descr="image.png">
            <a:extLst>
              <a:ext uri="{FF2B5EF4-FFF2-40B4-BE49-F238E27FC236}">
                <a16:creationId xmlns:a16="http://schemas.microsoft.com/office/drawing/2014/main" id="{5E4F2574-F9DC-2E2E-C8A1-782CC41E55D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19922" y="1702359"/>
            <a:ext cx="3492549" cy="4855196"/>
          </a:xfrm>
          <a:prstGeom prst="rect">
            <a:avLst/>
          </a:prstGeom>
        </p:spPr>
      </p:pic>
      <p:pic>
        <p:nvPicPr>
          <p:cNvPr id="7" name="Picture 6" descr="image.png">
            <a:extLst>
              <a:ext uri="{FF2B5EF4-FFF2-40B4-BE49-F238E27FC236}">
                <a16:creationId xmlns:a16="http://schemas.microsoft.com/office/drawing/2014/main" id="{F05C123D-4F38-C144-9408-7354C915632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98222" y="1702359"/>
            <a:ext cx="3492549" cy="48551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5AF2FAC-3D4E-6FEE-8284-2EC8D278ECF2}"/>
              </a:ext>
            </a:extLst>
          </p:cNvPr>
          <p:cNvSpPr txBox="1"/>
          <p:nvPr/>
        </p:nvSpPr>
        <p:spPr>
          <a:xfrm>
            <a:off x="7272758" y="1876719"/>
            <a:ext cx="2230278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0" i="0" u="none" dirty="0">
                <a:solidFill>
                  <a:srgbClr val="1E3A8A"/>
                </a:solidFill>
                <a:latin typeface="Poppins SemiBold"/>
              </a:rPr>
              <a:t>Research Design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3700E2-9EC3-314A-AC8C-65ED499CE94A}"/>
              </a:ext>
            </a:extLst>
          </p:cNvPr>
          <p:cNvSpPr txBox="1"/>
          <p:nvPr/>
        </p:nvSpPr>
        <p:spPr>
          <a:xfrm>
            <a:off x="6898797" y="2827949"/>
            <a:ext cx="2978199" cy="27699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2000" b="1" i="0" u="none" dirty="0">
                <a:solidFill>
                  <a:schemeClr val="tx1"/>
                </a:solidFill>
                <a:latin typeface="Lato"/>
              </a:rPr>
              <a:t>Utilized a quantitative approach with a non-experimental</a:t>
            </a:r>
            <a:r>
              <a:rPr lang="en-ID" sz="2000" b="1" i="0" u="none" dirty="0">
                <a:solidFill>
                  <a:schemeClr val="tx1"/>
                </a:solidFill>
                <a:latin typeface="Lato"/>
              </a:rPr>
              <a:t> </a:t>
            </a:r>
            <a:r>
              <a:rPr sz="2000" b="1" i="0" u="none" dirty="0">
                <a:solidFill>
                  <a:schemeClr val="tx1"/>
                </a:solidFill>
                <a:latin typeface="Lato"/>
              </a:rPr>
              <a:t>ex post facto (causal-comparative) design. Independent variables were naturally occurring without researcher manipulation.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141475-7380-72A2-BA0E-4EBD747020DA}"/>
              </a:ext>
            </a:extLst>
          </p:cNvPr>
          <p:cNvSpPr txBox="1"/>
          <p:nvPr/>
        </p:nvSpPr>
        <p:spPr>
          <a:xfrm>
            <a:off x="11259882" y="1876718"/>
            <a:ext cx="1740217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0" i="0" u="none" dirty="0">
                <a:solidFill>
                  <a:srgbClr val="1E3A8A"/>
                </a:solidFill>
                <a:latin typeface="Poppins SemiBold"/>
              </a:rPr>
              <a:t>Sample Data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ABCB46-2CE4-E799-A061-D3493923EB9A}"/>
              </a:ext>
            </a:extLst>
          </p:cNvPr>
          <p:cNvSpPr txBox="1"/>
          <p:nvPr/>
        </p:nvSpPr>
        <p:spPr>
          <a:xfrm>
            <a:off x="10677096" y="2827949"/>
            <a:ext cx="2978199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000" b="1" i="0" u="none" dirty="0">
                <a:solidFill>
                  <a:schemeClr val="tx1"/>
                </a:solidFill>
                <a:latin typeface="Lato"/>
              </a:rPr>
              <a:t>Included 222 seventh-grade students from SMPN 3 Lembang. 114 students represented the morning group (Periods 1-3) and 108 students formed the afternoon group (Periods 7-9).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473D98-40FB-18CB-922B-C5C5D6253D16}"/>
              </a:ext>
            </a:extLst>
          </p:cNvPr>
          <p:cNvSpPr txBox="1"/>
          <p:nvPr/>
        </p:nvSpPr>
        <p:spPr>
          <a:xfrm>
            <a:off x="14384301" y="1873035"/>
            <a:ext cx="312039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0" i="0" u="none" dirty="0">
                <a:solidFill>
                  <a:srgbClr val="1E3A8A"/>
                </a:solidFill>
                <a:latin typeface="Poppins SemiBold"/>
              </a:rPr>
              <a:t>Instruments &amp; Analysis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DA9F76F-5229-2E0C-616D-6D0E43839D7B}"/>
              </a:ext>
            </a:extLst>
          </p:cNvPr>
          <p:cNvSpPr txBox="1"/>
          <p:nvPr/>
        </p:nvSpPr>
        <p:spPr>
          <a:xfrm>
            <a:off x="14455396" y="2827949"/>
            <a:ext cx="2978199" cy="2949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79"/>
              </a:lnSpc>
            </a:pPr>
            <a:r>
              <a:rPr sz="2000" b="1" i="0" u="none" dirty="0">
                <a:solidFill>
                  <a:schemeClr val="tx1"/>
                </a:solidFill>
                <a:latin typeface="Lato"/>
              </a:rPr>
              <a:t>Concentration was evaluated via the Concentration Grid Test (CGT). Motivation was measured via the Perceived Locus of Causality (PLOC) questionnaire. Analyzed using Independent Samples t-test.</a:t>
            </a:r>
          </a:p>
        </p:txBody>
      </p:sp>
    </p:spTree>
    <p:extLst>
      <p:ext uri="{BB962C8B-B14F-4D97-AF65-F5344CB8AC3E}">
        <p14:creationId xmlns:p14="http://schemas.microsoft.com/office/powerpoint/2010/main" val="2626919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D63AF402-5C14-7F94-E169-F3D2CBF84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77E57600-55C2-BE71-411C-B2450DE55443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EDF3C85E-D494-1467-4DDE-94EFB9755473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A126D479-3138-8D8D-A72C-3B547E75C9A7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B770CDF8-2210-39E6-0031-FA8B2BAE7B0C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5F0CC1B1-6AD7-5F01-E4D0-B51D0A0A5FB0}"/>
              </a:ext>
            </a:extLst>
          </p:cNvPr>
          <p:cNvSpPr txBox="1"/>
          <p:nvPr/>
        </p:nvSpPr>
        <p:spPr>
          <a:xfrm>
            <a:off x="4781529" y="1263391"/>
            <a:ext cx="1025872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D" sz="6000" dirty="0">
                <a:solidFill>
                  <a:srgbClr val="1E3A8A"/>
                </a:solidFill>
                <a:latin typeface="Poppins SemiBold"/>
              </a:rPr>
              <a:t>Data Analysis Results</a:t>
            </a: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427B8A30-3B6B-F5F1-383C-1CB5068DB880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4423ED09-5AD4-220D-BC46-DB6D898374DD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FF7060FE-69EB-8B6E-0164-5305BF957028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8155A784-78FC-A8CB-6AC2-65FE39952323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2FACB2E8-E867-DAAF-D3D4-8F06C38552A1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1C396EA3-9864-927C-8748-3C7A2B1DA00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3DB098AE-0298-F2ED-99AC-967A6350F9F0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F1A4D81B-550E-E36A-55BC-04AFD83C35F3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B49914F4-A952-5F49-6AB0-9FBD95A4E558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BD28246F-17C4-4CF8-C6E0-2C4ED1704309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1761DD4B-E4F6-3800-3A08-51A12053E0CE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FA2C11EF-752A-4727-9B46-3D1F3F633183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6076F918-B9C2-D2FE-E89D-357F3E90C273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9EFBF7F4-4C62-50D6-ECD1-6BB25C7FDD6D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DA53B4C2-5C3A-4D85-3CD1-A0AD49317DCA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E5F62E17-9D04-2523-9382-C4EFA9E960AD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CA71C7DA-A288-5A0E-3515-7E46EFBD08A7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2E9D67CD-0E78-4CFE-F211-3E20C5DC23B4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F7263E91-9908-1C0B-9870-E90E54E424AD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E75E8F9C-D27A-9DF9-E78F-E45E6E3DAC5B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E2FE6DB2-4C69-9AE6-BD98-9587D8E8AD56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1CBE6679-E663-FE5B-19A4-76B3701663DE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32AD21BC-238B-B9C1-FA92-7091805A40D6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C4B01FA7-EE23-45E8-D0F5-4C4522983E19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pic>
        <p:nvPicPr>
          <p:cNvPr id="107" name="Picture 106">
            <a:extLst>
              <a:ext uri="{FF2B5EF4-FFF2-40B4-BE49-F238E27FC236}">
                <a16:creationId xmlns:a16="http://schemas.microsoft.com/office/drawing/2014/main" id="{80ABD13B-38D2-D1A9-ED53-79EA0E6886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1973" y="2780493"/>
            <a:ext cx="15858163" cy="534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0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A88F56C5-D8B0-284A-03DE-574BC3979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97294F00-0CB9-2EBD-8CB6-283A62846D49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2F555E83-4696-4922-7DDB-E3202ED97398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B6BFE7BD-08F7-127E-9599-6D231FBB1F21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85F9A3DD-81C7-0DFA-0EC1-5BD1DF4DCAAE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AE28E145-4F8D-FED5-B817-E2274F3E1097}"/>
              </a:ext>
            </a:extLst>
          </p:cNvPr>
          <p:cNvSpPr txBox="1"/>
          <p:nvPr/>
        </p:nvSpPr>
        <p:spPr>
          <a:xfrm>
            <a:off x="1593210" y="3585161"/>
            <a:ext cx="4113965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D" sz="6000" dirty="0">
                <a:solidFill>
                  <a:srgbClr val="1E3A8A"/>
                </a:solidFill>
                <a:latin typeface="Poppins SemiBold"/>
              </a:rPr>
              <a:t>Why No Difference Exists?</a:t>
            </a: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E5F5C81C-9708-67C9-9750-6AE40056E684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64575256-86D9-698A-7FA4-EAE0F70C0C36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3B1AF311-8C85-42E6-10AF-635187E59CF7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D6466A5F-A51B-503C-3418-C9BF7D0D1A1A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E69A1659-2305-4A33-054F-0A219A9142DA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30ADA9E4-6E05-02AF-DD16-9565D5BE33D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02C734D5-1872-E623-6E7D-B15BA89760A8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CD38A846-E9CC-6101-EF27-E331302250CE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6F9D5F95-5CB0-9D7F-E504-EF84A543DE6D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157992C0-D1FA-DED2-F431-9835C8EC50D8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44EA8666-1D37-95EF-5DA5-A3CB41D6C84F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6C3E7376-049A-559A-9DA8-BA235F0B64EE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6B323B3D-2344-C437-B4E9-3C8D2789D37D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A2C6F5F9-A3C4-CEE4-0C20-3851DFF611CA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8783B83E-893D-EE23-5E63-0D9C54AE7FE7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EC16E1FD-371E-4E0C-A829-ECE9FCC0E25E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64887ED8-F241-F488-7E3C-D9825FEB630B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D788604A-D848-3D8E-116A-2EC8739B0BA8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713EE14A-4556-D5BC-8ED5-A90107B79361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D8B3E86B-87A6-0210-97BB-9AF4F6ED14F9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C02CB85D-8460-641C-0E3F-36D97E2DA92D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DC71B5B6-37D4-BBDE-24F5-916C0AE3D11A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CFC8C0C8-951D-BB8C-C87E-39080AFB1AC7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6A3CF8D1-F3FC-8768-B98C-8EA06ABDB2C0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20BE972-8349-C892-A600-2AE328C9F6A2}"/>
              </a:ext>
            </a:extLst>
          </p:cNvPr>
          <p:cNvSpPr txBox="1"/>
          <p:nvPr/>
        </p:nvSpPr>
        <p:spPr>
          <a:xfrm>
            <a:off x="6282821" y="2224105"/>
            <a:ext cx="94297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2400" b="1" i="0" u="none" dirty="0">
                <a:solidFill>
                  <a:srgbClr val="1E3A8A"/>
                </a:solidFill>
                <a:latin typeface="Lato"/>
              </a:rPr>
              <a:t>Teacher's Pedagogical Intervention</a:t>
            </a:r>
            <a:r>
              <a:rPr sz="2400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2400" b="0" i="0" u="none" dirty="0">
                <a:solidFill>
                  <a:schemeClr val="tx1"/>
                </a:solidFill>
                <a:latin typeface="Lato"/>
              </a:rPr>
              <a:t>Strict variable controls ensured consistent quality of instruction, identical class management, and active pacing. The instructor's adaptive teaching style effectively countered students' natural midday fatigue.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89333B-66C7-581D-2233-13F79E0AE613}"/>
              </a:ext>
            </a:extLst>
          </p:cNvPr>
          <p:cNvSpPr txBox="1"/>
          <p:nvPr/>
        </p:nvSpPr>
        <p:spPr>
          <a:xfrm>
            <a:off x="6282821" y="3979751"/>
            <a:ext cx="94297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2400" b="1" i="0" u="none" dirty="0">
                <a:solidFill>
                  <a:srgbClr val="1E3A8A"/>
                </a:solidFill>
                <a:latin typeface="Lato"/>
              </a:rPr>
              <a:t>The Cathartic Effect of Physical Play</a:t>
            </a:r>
            <a:r>
              <a:rPr sz="2400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2400" b="0" i="0" u="none" dirty="0">
                <a:solidFill>
                  <a:schemeClr val="tx1"/>
                </a:solidFill>
                <a:latin typeface="Lato"/>
              </a:rPr>
              <a:t>Outdoor exercise in the afternoon triggers arousal and alertness hormones. PE functions as an emotional release valve, relieving mental tension accumulated during preceding indoor lectures.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B79461-ECAC-223A-59BA-D97306AB943D}"/>
              </a:ext>
            </a:extLst>
          </p:cNvPr>
          <p:cNvSpPr txBox="1"/>
          <p:nvPr/>
        </p:nvSpPr>
        <p:spPr>
          <a:xfrm>
            <a:off x="6282821" y="5842542"/>
            <a:ext cx="94297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/>
            <a:r>
              <a:rPr sz="2400" b="1" i="0" u="none" dirty="0">
                <a:solidFill>
                  <a:srgbClr val="1E3A8A"/>
                </a:solidFill>
                <a:latin typeface="Lato"/>
              </a:rPr>
              <a:t>Support for Self-Determination Theory (SDT)</a:t>
            </a:r>
            <a:r>
              <a:rPr sz="2400" b="0" i="0" u="none" dirty="0">
                <a:solidFill>
                  <a:srgbClr val="334155"/>
                </a:solidFill>
                <a:latin typeface="Lato"/>
              </a:rPr>
              <a:t> </a:t>
            </a:r>
            <a:r>
              <a:rPr sz="2400" b="0" i="0" u="none" dirty="0">
                <a:solidFill>
                  <a:schemeClr val="tx1"/>
                </a:solidFill>
                <a:latin typeface="Lato"/>
              </a:rPr>
              <a:t>Fulfilling core psychological needs (autonomy, competence, relatedness) breeds resilient internal motivation. This stable locus of causality prevents environmental or timing parameters from dictating student interest.</a:t>
            </a:r>
          </a:p>
        </p:txBody>
      </p:sp>
      <p:pic>
        <p:nvPicPr>
          <p:cNvPr id="9" name="Picture 8" descr="image.png">
            <a:extLst>
              <a:ext uri="{FF2B5EF4-FFF2-40B4-BE49-F238E27FC236}">
                <a16:creationId xmlns:a16="http://schemas.microsoft.com/office/drawing/2014/main" id="{E86E345B-ECEA-7AE5-4144-391FBA7663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82746" y="2824656"/>
            <a:ext cx="333375" cy="276225"/>
          </a:xfrm>
          <a:prstGeom prst="rect">
            <a:avLst/>
          </a:prstGeom>
        </p:spPr>
      </p:pic>
      <p:pic>
        <p:nvPicPr>
          <p:cNvPr id="11" name="Picture 10" descr="image.png">
            <a:extLst>
              <a:ext uri="{FF2B5EF4-FFF2-40B4-BE49-F238E27FC236}">
                <a16:creationId xmlns:a16="http://schemas.microsoft.com/office/drawing/2014/main" id="{E948798F-6B36-AF46-D47C-A654BFF680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91233" y="4580302"/>
            <a:ext cx="238125" cy="276225"/>
          </a:xfrm>
          <a:prstGeom prst="rect">
            <a:avLst/>
          </a:prstGeom>
        </p:spPr>
      </p:pic>
      <p:pic>
        <p:nvPicPr>
          <p:cNvPr id="13" name="Picture 12" descr="image.png">
            <a:extLst>
              <a:ext uri="{FF2B5EF4-FFF2-40B4-BE49-F238E27FC236}">
                <a16:creationId xmlns:a16="http://schemas.microsoft.com/office/drawing/2014/main" id="{A20F98C4-68A2-2D26-6C0A-D241B51963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7895" y="6305077"/>
            <a:ext cx="304800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183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9CD24B09-2423-1F33-3FDB-559237EDE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FA7B0F3D-DAC4-6FC0-052A-68C5AC9096AD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8D3484F7-CF59-0266-3B39-83809499C262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590C6CBB-350C-2CFB-B81B-EBC1F0172CA4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487B94CD-A913-FBF7-01A6-84671F228786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90F740A9-BF35-6DB3-27B2-B2AD8BCF29EE}"/>
              </a:ext>
            </a:extLst>
          </p:cNvPr>
          <p:cNvSpPr txBox="1"/>
          <p:nvPr/>
        </p:nvSpPr>
        <p:spPr>
          <a:xfrm>
            <a:off x="7288910" y="1236750"/>
            <a:ext cx="452505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D" sz="6000" dirty="0">
                <a:solidFill>
                  <a:srgbClr val="1E3A8A"/>
                </a:solidFill>
                <a:latin typeface="Poppins SemiBold"/>
              </a:rPr>
              <a:t>Conclusion</a:t>
            </a: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612615AF-A983-3808-6D7D-F7C0FFA58AC7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F8BF7AF6-B88B-8CFB-8BB9-02216BB889C7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B08F8D18-815F-09BB-C4A3-F4A26B30E030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E65DE912-F1CA-08F3-66BD-942300C2CBD2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D7A032CF-70FB-6846-D319-13BAF2AE71B1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EFFF39E4-0B26-F3CC-603D-3408BA43C86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CCF9D02C-A653-55F1-88AB-194AF69C2FBB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14C54197-0AEC-54A0-2659-2A4377230516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01F672AB-E611-B429-161B-79AFE5C4C557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F822C19A-32AF-A9DE-AAEF-E4FAD381CD71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7F45E429-6553-4AC4-EF0F-6CD2EA764F45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6553B6DD-2C76-FA10-A044-D715A9EA6395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89EEFB1F-D939-87C0-F7B6-332A5D997B5F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960D6BA9-5750-E2C9-02FE-C7501C6B2BE1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4C3A2662-D7E5-75B6-6774-2610CF46AC3F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D71CBAE3-6CD5-B1A0-772B-C04BFCA68937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8AD3B97D-A224-88E8-50D2-CA95F7B9D551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8076D730-2660-8A09-3FD6-B988F9BEDC4D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50A07060-867E-4903-D1AE-1E5DFBFEE9B7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9CEAA165-C5C4-93D6-2105-D7BAE3E686A9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05719D0F-CCA5-C15F-1B74-1A1915709A1F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D5396E2A-10FD-8977-490D-66DFEECCCDC4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E19B2660-61E6-23A1-5736-34B6F8D55B03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B8D26353-C02F-75EA-8FB2-D1CF79C5A4B7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9816577-9C87-87F2-BD76-E02977336963}"/>
              </a:ext>
            </a:extLst>
          </p:cNvPr>
          <p:cNvSpPr txBox="1"/>
          <p:nvPr/>
        </p:nvSpPr>
        <p:spPr>
          <a:xfrm>
            <a:off x="4502478" y="3417414"/>
            <a:ext cx="10685488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b="0" i="0" u="none" dirty="0">
                <a:solidFill>
                  <a:srgbClr val="1E3A8A"/>
                </a:solidFill>
                <a:latin typeface="Poppins SemiBold"/>
              </a:rPr>
              <a:t>Class scheduling is not the primary determinant of student psychological states in PE. Quality control factors, such as teacher strategies, pedagogical design, and basic psychological need fulfillment, play a far more dominant role.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7DFF5C-9312-695B-1C68-2DB56F1E0CA4}"/>
              </a:ext>
            </a:extLst>
          </p:cNvPr>
          <p:cNvSpPr txBox="1"/>
          <p:nvPr/>
        </p:nvSpPr>
        <p:spPr>
          <a:xfrm>
            <a:off x="4062437" y="3719491"/>
            <a:ext cx="342900" cy="3160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8800" b="0" i="0" u="none" dirty="0">
                <a:solidFill>
                  <a:srgbClr val="EA580C"/>
                </a:solidFill>
                <a:latin typeface="Poppins SemiBold"/>
              </a:rPr>
              <a:t>"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0B3BC0-82CF-CEF7-4AA4-6370275EE987}"/>
              </a:ext>
            </a:extLst>
          </p:cNvPr>
          <p:cNvSpPr txBox="1"/>
          <p:nvPr/>
        </p:nvSpPr>
        <p:spPr>
          <a:xfrm>
            <a:off x="14697356" y="6978936"/>
            <a:ext cx="342900" cy="3160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0"/>
              </a:lnSpc>
            </a:pPr>
            <a:r>
              <a:rPr sz="8800" b="0" i="0" u="none" dirty="0">
                <a:solidFill>
                  <a:srgbClr val="EA580C"/>
                </a:solidFill>
                <a:latin typeface="Poppins SemiBold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382601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79DEAD11-C5C1-84FC-083A-64AF58C23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>
            <a:extLst>
              <a:ext uri="{FF2B5EF4-FFF2-40B4-BE49-F238E27FC236}">
                <a16:creationId xmlns:a16="http://schemas.microsoft.com/office/drawing/2014/main" id="{55B4B1F7-70F0-A0F2-3313-C372DFF76210}"/>
              </a:ext>
            </a:extLst>
          </p:cNvPr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>
            <a:extLst>
              <a:ext uri="{FF2B5EF4-FFF2-40B4-BE49-F238E27FC236}">
                <a16:creationId xmlns:a16="http://schemas.microsoft.com/office/drawing/2014/main" id="{D7966B04-8309-E33C-42AC-E5EDF69EFDCE}"/>
              </a:ext>
            </a:extLst>
          </p:cNvPr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>
              <a:extLst>
                <a:ext uri="{FF2B5EF4-FFF2-40B4-BE49-F238E27FC236}">
                  <a16:creationId xmlns:a16="http://schemas.microsoft.com/office/drawing/2014/main" id="{7CEB26FC-02F7-498F-9F0E-2D8E642210B6}"/>
                </a:ext>
              </a:extLst>
            </p:cNvPr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>
              <a:extLst>
                <a:ext uri="{FF2B5EF4-FFF2-40B4-BE49-F238E27FC236}">
                  <a16:creationId xmlns:a16="http://schemas.microsoft.com/office/drawing/2014/main" id="{4C4847F1-3363-23BD-9BB8-47B4620B6F13}"/>
                </a:ext>
              </a:extLst>
            </p:cNvPr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>
            <a:extLst>
              <a:ext uri="{FF2B5EF4-FFF2-40B4-BE49-F238E27FC236}">
                <a16:creationId xmlns:a16="http://schemas.microsoft.com/office/drawing/2014/main" id="{A6CC543C-5F5B-B040-06E9-6FF11322907F}"/>
              </a:ext>
            </a:extLst>
          </p:cNvPr>
          <p:cNvSpPr txBox="1"/>
          <p:nvPr/>
        </p:nvSpPr>
        <p:spPr>
          <a:xfrm>
            <a:off x="1320184" y="3670300"/>
            <a:ext cx="642418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ID" sz="6000" dirty="0">
                <a:solidFill>
                  <a:srgbClr val="1E3A8A"/>
                </a:solidFill>
                <a:latin typeface="Poppins SemiBold"/>
              </a:rPr>
              <a:t>Key References</a:t>
            </a:r>
          </a:p>
        </p:txBody>
      </p:sp>
      <p:grpSp>
        <p:nvGrpSpPr>
          <p:cNvPr id="115" name="Google Shape;115;p2">
            <a:extLst>
              <a:ext uri="{FF2B5EF4-FFF2-40B4-BE49-F238E27FC236}">
                <a16:creationId xmlns:a16="http://schemas.microsoft.com/office/drawing/2014/main" id="{78218CCF-FA90-AF29-C675-60E43475E871}"/>
              </a:ext>
            </a:extLst>
          </p:cNvPr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>
              <a:extLst>
                <a:ext uri="{FF2B5EF4-FFF2-40B4-BE49-F238E27FC236}">
                  <a16:creationId xmlns:a16="http://schemas.microsoft.com/office/drawing/2014/main" id="{A3B8A067-01FE-5562-138F-FE3C22CE350F}"/>
                </a:ext>
              </a:extLst>
            </p:cNvPr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>
              <a:extLst>
                <a:ext uri="{FF2B5EF4-FFF2-40B4-BE49-F238E27FC236}">
                  <a16:creationId xmlns:a16="http://schemas.microsoft.com/office/drawing/2014/main" id="{0E13D047-A844-3239-4847-67A38A9EFB1D}"/>
                </a:ext>
              </a:extLst>
            </p:cNvPr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>
            <a:extLst>
              <a:ext uri="{FF2B5EF4-FFF2-40B4-BE49-F238E27FC236}">
                <a16:creationId xmlns:a16="http://schemas.microsoft.com/office/drawing/2014/main" id="{76C5DE67-E733-2B1C-BF6C-17F3EA805428}"/>
              </a:ext>
            </a:extLst>
          </p:cNvPr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>
            <a:extLst>
              <a:ext uri="{FF2B5EF4-FFF2-40B4-BE49-F238E27FC236}">
                <a16:creationId xmlns:a16="http://schemas.microsoft.com/office/drawing/2014/main" id="{274F801E-FF83-6162-AA65-7D5CA522F04B}"/>
              </a:ext>
            </a:extLst>
          </p:cNvPr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>
              <a:extLst>
                <a:ext uri="{FF2B5EF4-FFF2-40B4-BE49-F238E27FC236}">
                  <a16:creationId xmlns:a16="http://schemas.microsoft.com/office/drawing/2014/main" id="{A530E591-7D99-57B7-20BF-6A67F1782FF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>
              <a:extLst>
                <a:ext uri="{FF2B5EF4-FFF2-40B4-BE49-F238E27FC236}">
                  <a16:creationId xmlns:a16="http://schemas.microsoft.com/office/drawing/2014/main" id="{61C64128-8DE1-463B-263A-2FD794DA4589}"/>
                </a:ext>
              </a:extLst>
            </p:cNvPr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>
            <a:extLst>
              <a:ext uri="{FF2B5EF4-FFF2-40B4-BE49-F238E27FC236}">
                <a16:creationId xmlns:a16="http://schemas.microsoft.com/office/drawing/2014/main" id="{5D48DA28-EF28-6DAC-315F-53166267D515}"/>
              </a:ext>
            </a:extLst>
          </p:cNvPr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>
              <a:extLst>
                <a:ext uri="{FF2B5EF4-FFF2-40B4-BE49-F238E27FC236}">
                  <a16:creationId xmlns:a16="http://schemas.microsoft.com/office/drawing/2014/main" id="{21551780-89EB-AB02-F1C7-4C1DFBC29134}"/>
                </a:ext>
              </a:extLst>
            </p:cNvPr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>
                <a:extLst>
                  <a:ext uri="{FF2B5EF4-FFF2-40B4-BE49-F238E27FC236}">
                    <a16:creationId xmlns:a16="http://schemas.microsoft.com/office/drawing/2014/main" id="{03A93EB1-6ACE-9D1C-00CA-FD8540EF93E1}"/>
                  </a:ext>
                </a:extLst>
              </p:cNvPr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>
                <a:extLst>
                  <a:ext uri="{FF2B5EF4-FFF2-40B4-BE49-F238E27FC236}">
                    <a16:creationId xmlns:a16="http://schemas.microsoft.com/office/drawing/2014/main" id="{0589F7C9-04DB-47AF-C3EE-50CA88265B9A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>
              <a:extLst>
                <a:ext uri="{FF2B5EF4-FFF2-40B4-BE49-F238E27FC236}">
                  <a16:creationId xmlns:a16="http://schemas.microsoft.com/office/drawing/2014/main" id="{FF52187B-F056-FE9B-6984-B410AD3AD3D5}"/>
                </a:ext>
              </a:extLst>
            </p:cNvPr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>
              <a:extLst>
                <a:ext uri="{FF2B5EF4-FFF2-40B4-BE49-F238E27FC236}">
                  <a16:creationId xmlns:a16="http://schemas.microsoft.com/office/drawing/2014/main" id="{B0CBCE57-91D9-EC45-C82B-5B39DDB36815}"/>
                </a:ext>
              </a:extLst>
            </p:cNvPr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>
              <a:extLst>
                <a:ext uri="{FF2B5EF4-FFF2-40B4-BE49-F238E27FC236}">
                  <a16:creationId xmlns:a16="http://schemas.microsoft.com/office/drawing/2014/main" id="{0029C1D7-601D-C1AC-A967-1E7B0B3F4AD2}"/>
                </a:ext>
              </a:extLst>
            </p:cNvPr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>
              <a:extLst>
                <a:ext uri="{FF2B5EF4-FFF2-40B4-BE49-F238E27FC236}">
                  <a16:creationId xmlns:a16="http://schemas.microsoft.com/office/drawing/2014/main" id="{6660AD23-A56B-DC84-2CF7-3510BCB8530F}"/>
                </a:ext>
              </a:extLst>
            </p:cNvPr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>
            <a:extLst>
              <a:ext uri="{FF2B5EF4-FFF2-40B4-BE49-F238E27FC236}">
                <a16:creationId xmlns:a16="http://schemas.microsoft.com/office/drawing/2014/main" id="{F5B69022-A9D6-9EBF-9242-8B4D98096CE9}"/>
              </a:ext>
            </a:extLst>
          </p:cNvPr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>
            <a:extLst>
              <a:ext uri="{FF2B5EF4-FFF2-40B4-BE49-F238E27FC236}">
                <a16:creationId xmlns:a16="http://schemas.microsoft.com/office/drawing/2014/main" id="{A342B072-6208-FE54-411E-97BE123DEADA}"/>
              </a:ext>
            </a:extLst>
          </p:cNvPr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>
            <a:extLst>
              <a:ext uri="{FF2B5EF4-FFF2-40B4-BE49-F238E27FC236}">
                <a16:creationId xmlns:a16="http://schemas.microsoft.com/office/drawing/2014/main" id="{DBCC1544-0846-3C26-2D63-5DE20144A95B}"/>
              </a:ext>
            </a:extLst>
          </p:cNvPr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>
              <a:extLst>
                <a:ext uri="{FF2B5EF4-FFF2-40B4-BE49-F238E27FC236}">
                  <a16:creationId xmlns:a16="http://schemas.microsoft.com/office/drawing/2014/main" id="{0AD961DD-8699-8B34-B7F7-9C609F2E828F}"/>
                </a:ext>
              </a:extLst>
            </p:cNvPr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>
              <a:extLst>
                <a:ext uri="{FF2B5EF4-FFF2-40B4-BE49-F238E27FC236}">
                  <a16:creationId xmlns:a16="http://schemas.microsoft.com/office/drawing/2014/main" id="{77764DF6-266E-90DE-C875-B81D52FD255C}"/>
                </a:ext>
              </a:extLst>
            </p:cNvPr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>
              <a:extLst>
                <a:ext uri="{FF2B5EF4-FFF2-40B4-BE49-F238E27FC236}">
                  <a16:creationId xmlns:a16="http://schemas.microsoft.com/office/drawing/2014/main" id="{1A1F3515-7B84-042B-C10F-86737BFEF2BB}"/>
                </a:ext>
              </a:extLst>
            </p:cNvPr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>
              <a:extLst>
                <a:ext uri="{FF2B5EF4-FFF2-40B4-BE49-F238E27FC236}">
                  <a16:creationId xmlns:a16="http://schemas.microsoft.com/office/drawing/2014/main" id="{3A484DC8-FC28-AAC6-9D4F-66A8C97159B3}"/>
                </a:ext>
              </a:extLst>
            </p:cNvPr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>
              <a:extLst>
                <a:ext uri="{FF2B5EF4-FFF2-40B4-BE49-F238E27FC236}">
                  <a16:creationId xmlns:a16="http://schemas.microsoft.com/office/drawing/2014/main" id="{C6FE1417-7358-B245-FDCF-38A314C0E345}"/>
                </a:ext>
              </a:extLst>
            </p:cNvPr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>
              <a:extLst>
                <a:ext uri="{FF2B5EF4-FFF2-40B4-BE49-F238E27FC236}">
                  <a16:creationId xmlns:a16="http://schemas.microsoft.com/office/drawing/2014/main" id="{C93F22CA-1B5D-EF46-9BBA-42EEA5AE1B6C}"/>
                </a:ext>
              </a:extLst>
            </p:cNvPr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7304631-0F8C-09A5-4CEA-E0F6BB4DFA3F}"/>
              </a:ext>
            </a:extLst>
          </p:cNvPr>
          <p:cNvSpPr txBox="1"/>
          <p:nvPr/>
        </p:nvSpPr>
        <p:spPr>
          <a:xfrm>
            <a:off x="7744365" y="1907195"/>
            <a:ext cx="7646572" cy="6978000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Alfarabi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R., &amp;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Kuntjoro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 F. T. (2024).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Perbandingan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Minat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PJOK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Berdasarkan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Waktu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2000" i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Jurnal</a:t>
            </a:r>
            <a:r>
              <a:rPr lang="en-ID" sz="200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i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ID" sz="200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i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Keolahragaan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Deci, E. L., &amp; Ryan, R. M. (2000). The "what" and "why" of goal pursuits: Human needs and self-determination. </a:t>
            </a:r>
            <a:r>
              <a:rPr lang="en-US" sz="200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Psychological inquiry</a:t>
            </a:r>
            <a:r>
              <a:rPr lang="en-US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Fachrudin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F. A. (2017).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Motivasi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PJOK Antara Jam Pelajaran Awal dan Akhir. </a:t>
            </a:r>
            <a:r>
              <a:rPr lang="en-ID" sz="2000" i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Jurnal</a:t>
            </a:r>
            <a:r>
              <a:rPr lang="en-ID" sz="200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Pendidikan </a:t>
            </a:r>
            <a:r>
              <a:rPr lang="en-ID" sz="2000" i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Olahraga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Purwanto, G. (2018).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Perbandingan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Tingkat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Konsentrasi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Motivasi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PJOK. </a:t>
            </a:r>
            <a:r>
              <a:rPr lang="en-ID" sz="2000" i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Jurnal</a:t>
            </a:r>
            <a:r>
              <a:rPr lang="en-ID" sz="200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Pendidikan </a:t>
            </a:r>
            <a:r>
              <a:rPr lang="en-ID" sz="2000" i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Olahraga</a:t>
            </a:r>
            <a:r>
              <a:rPr lang="en-ID" sz="200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Kesehatan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Suriyanto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 A. N. (2017).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Perbandingan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Motivasi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PJOK </a:t>
            </a:r>
            <a:r>
              <a:rPr lang="en-ID" sz="20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Jam Pagi dan Jam Siang. </a:t>
            </a:r>
            <a:r>
              <a:rPr lang="en-ID" sz="2000" i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Jurnal</a:t>
            </a:r>
            <a:r>
              <a:rPr lang="en-ID" sz="200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Pendidikan </a:t>
            </a:r>
            <a:r>
              <a:rPr lang="en-ID" sz="2000" i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Olahraga</a:t>
            </a:r>
            <a:r>
              <a:rPr lang="en-ID" sz="2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ID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50000"/>
              </a:lnSpc>
            </a:pPr>
            <a:endParaRPr lang="en-ID" sz="1800" dirty="0">
              <a:solidFill>
                <a:srgbClr val="334155"/>
              </a:solidFill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905578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810</Words>
  <Application>Microsoft Office PowerPoint</Application>
  <PresentationFormat>Custom</PresentationFormat>
  <Paragraphs>84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Livvic</vt:lpstr>
      <vt:lpstr>Arial</vt:lpstr>
      <vt:lpstr>Times New Roman</vt:lpstr>
      <vt:lpstr>Poppins SemiBold</vt:lpstr>
      <vt:lpstr>Calibri</vt:lpstr>
      <vt:lpstr>Lato</vt:lpstr>
      <vt:lpstr>Fira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Fathan Nabil</cp:lastModifiedBy>
  <cp:revision>2</cp:revision>
  <dcterms:created xsi:type="dcterms:W3CDTF">2006-08-16T00:00:00Z</dcterms:created>
  <dcterms:modified xsi:type="dcterms:W3CDTF">2026-07-20T13:55:42Z</dcterms:modified>
</cp:coreProperties>
</file>