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Fira Sans Bold" panose="020B0604020202020204" charset="0"/>
      <p:regular r:id="rId16"/>
    </p:embeddedFont>
    <p:embeddedFont>
      <p:font typeface="Fira Sans Ultra-Bold" panose="020B0604020202020204" charset="0"/>
      <p:regular r:id="rId17"/>
    </p:embeddedFont>
    <p:embeddedFont>
      <p:font typeface="Tex Gyre Termes Bold" panose="020B0604020202020204" charset="0"/>
      <p:regular r:id="rId18"/>
    </p:embeddedFont>
    <p:embeddedFont>
      <p:font typeface="Tex Gyre Termes Bold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6" d="100"/>
          <a:sy n="26" d="100"/>
        </p:scale>
        <p:origin x="76" y="5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2669E-28CE-485A-AB4E-5795D54E7CB0}" type="datetimeFigureOut">
              <a:rPr lang="id-ID" smtClean="0"/>
              <a:t>18/07/2026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7F953-CFF4-496E-956F-5E59AD65B0D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7084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906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347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1612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9479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888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9163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7615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F953-CFF4-496E-956F-5E59AD65B0D0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8465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551" y="-66551"/>
            <a:ext cx="7242267" cy="5193868"/>
          </a:xfrm>
          <a:custGeom>
            <a:avLst/>
            <a:gdLst/>
            <a:ahLst/>
            <a:cxnLst/>
            <a:rect l="l" t="t" r="r" b="b"/>
            <a:pathLst>
              <a:path w="7242267" h="5193868">
                <a:moveTo>
                  <a:pt x="0" y="0"/>
                </a:moveTo>
                <a:lnTo>
                  <a:pt x="7242267" y="0"/>
                </a:lnTo>
                <a:lnTo>
                  <a:pt x="7242267" y="5193868"/>
                </a:lnTo>
                <a:lnTo>
                  <a:pt x="0" y="5193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" b="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2" b="-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5" b="-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6051" r="-34586" b="-150333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15290102" y="0"/>
            <a:ext cx="2997898" cy="10287000"/>
            <a:chOff x="0" y="0"/>
            <a:chExt cx="3997198" cy="13716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997198" cy="13716000"/>
            </a:xfrm>
            <a:custGeom>
              <a:avLst/>
              <a:gdLst/>
              <a:ahLst/>
              <a:cxnLst/>
              <a:rect l="l" t="t" r="r" b="b"/>
              <a:pathLst>
                <a:path w="3997198" h="13716000">
                  <a:moveTo>
                    <a:pt x="0" y="0"/>
                  </a:moveTo>
                  <a:lnTo>
                    <a:pt x="3997198" y="0"/>
                  </a:lnTo>
                  <a:lnTo>
                    <a:pt x="399719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31215" t="-6448" r="-222809" b="-25866"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-1428350" y="-63503"/>
            <a:ext cx="11936673" cy="16748474"/>
          </a:xfrm>
          <a:custGeom>
            <a:avLst/>
            <a:gdLst/>
            <a:ahLst/>
            <a:cxnLst/>
            <a:rect l="l" t="t" r="r" b="b"/>
            <a:pathLst>
              <a:path w="11936673" h="16748474">
                <a:moveTo>
                  <a:pt x="0" y="0"/>
                </a:moveTo>
                <a:lnTo>
                  <a:pt x="11936673" y="0"/>
                </a:lnTo>
                <a:lnTo>
                  <a:pt x="11936673" y="16748474"/>
                </a:lnTo>
                <a:lnTo>
                  <a:pt x="0" y="167484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5312" y="4100815"/>
            <a:ext cx="14266087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54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INNOVATIONS IN GAME-BASED LEARNING IN PHYSICAL EDUCATION AND THEIR IMPACT ON STUDENTS MOTOR SKILLS AND MOTIVATION TO LEARN: A SYSTEMATIC LITERATURE REVIEW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8634117"/>
            <a:ext cx="6515100" cy="116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81"/>
              </a:lnSpc>
            </a:pPr>
            <a:r>
              <a:rPr lang="en-US" sz="3344" b="1" dirty="0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 </a:t>
            </a:r>
          </a:p>
          <a:p>
            <a:pPr algn="ctr">
              <a:lnSpc>
                <a:spcPts val="4681"/>
              </a:lnSpc>
            </a:pPr>
            <a:r>
              <a:rPr lang="en-US" sz="3344" b="1" dirty="0" err="1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Universitas</a:t>
            </a:r>
            <a:r>
              <a:rPr lang="en-US" sz="3344" b="1" dirty="0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 Pendidikan Indonesia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8634117"/>
            <a:ext cx="3467100" cy="565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1"/>
              </a:lnSpc>
            </a:pPr>
            <a:r>
              <a:rPr lang="en-US" sz="3344" b="1" spc="66" dirty="0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Nabila </a:t>
            </a:r>
            <a:r>
              <a:rPr lang="en-US" sz="3344" b="1" spc="66" dirty="0" err="1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Azzahra</a:t>
            </a:r>
            <a:r>
              <a:rPr lang="en-US" sz="3344" b="1" spc="66" dirty="0">
                <a:solidFill>
                  <a:srgbClr val="FFFFFF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499" y="0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1306666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7428150" y="618991"/>
            <a:ext cx="7239898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Introduction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B315C75-07E6-4911-965D-8DFB3B6E5520}"/>
              </a:ext>
            </a:extLst>
          </p:cNvPr>
          <p:cNvSpPr/>
          <p:nvPr/>
        </p:nvSpPr>
        <p:spPr>
          <a:xfrm>
            <a:off x="1729360" y="2418333"/>
            <a:ext cx="7239898" cy="433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976"/>
              </a:lnSpc>
            </a:pPr>
            <a:r>
              <a:rPr lang="en-US" sz="24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Current Condition: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id-ID" sz="2400" dirty="0"/>
              <a:t>PE instruction in many schools is still dominated by technical drills and repetitive exercises → students feel bored, underchallenged, and lose motivation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id-ID" sz="2400" dirty="0"/>
              <a:t>The digital generation is more familiar with electronic games than conventional physical activities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id-ID" sz="2400" dirty="0"/>
              <a:t>PE teachers are required to provide more engaging and contextual learning experiences</a:t>
            </a:r>
          </a:p>
          <a:p>
            <a:pPr>
              <a:lnSpc>
                <a:spcPts val="6976"/>
              </a:lnSpc>
            </a:pPr>
            <a:endParaRPr lang="en-US" sz="2400" b="1" dirty="0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F4DE99B-C563-4587-AAF6-E87DF456E1D4}"/>
              </a:ext>
            </a:extLst>
          </p:cNvPr>
          <p:cNvSpPr/>
          <p:nvPr/>
        </p:nvSpPr>
        <p:spPr>
          <a:xfrm>
            <a:off x="9547292" y="2495945"/>
            <a:ext cx="7239898" cy="5438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976"/>
              </a:lnSpc>
            </a:pPr>
            <a:r>
              <a:rPr lang="en-US" sz="24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Ideal Condition: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dirty="0"/>
              <a:t>PE should simultaneously develop physical fitness, motor skills, character, and mental health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dirty="0"/>
              <a:t>Learning needs to integrate play, challenge, and social interaction — the core principle of Game-Based Learning (</a:t>
            </a:r>
            <a:r>
              <a:rPr lang="en-US" sz="2400" dirty="0" err="1"/>
              <a:t>GBL</a:t>
            </a:r>
            <a:r>
              <a:rPr lang="en-US" sz="2400" dirty="0"/>
              <a:t>)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dirty="0" err="1"/>
              <a:t>GBL</a:t>
            </a:r>
            <a:r>
              <a:rPr lang="en-US" sz="2400" dirty="0"/>
              <a:t> (distinct from mere gamification) uses games themselves as the primary means to achieve learning goals, spanning modified traditional games, tactical models (</a:t>
            </a:r>
            <a:r>
              <a:rPr lang="en-US" sz="2400" dirty="0" err="1"/>
              <a:t>TGfU</a:t>
            </a:r>
            <a:r>
              <a:rPr lang="en-US" sz="2400" dirty="0"/>
              <a:t>), digital gamification, and AR/VR-based exergames</a:t>
            </a:r>
          </a:p>
          <a:p>
            <a:pPr>
              <a:lnSpc>
                <a:spcPts val="6976"/>
              </a:lnSpc>
            </a:pPr>
            <a:endParaRPr lang="en-US" sz="2400" b="1" dirty="0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48540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499" y="0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1306666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7428150" y="618991"/>
            <a:ext cx="7239898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Introduction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B315C75-07E6-4911-965D-8DFB3B6E5520}"/>
              </a:ext>
            </a:extLst>
          </p:cNvPr>
          <p:cNvSpPr/>
          <p:nvPr/>
        </p:nvSpPr>
        <p:spPr>
          <a:xfrm>
            <a:off x="1729360" y="2418333"/>
            <a:ext cx="7239898" cy="433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976"/>
              </a:lnSpc>
            </a:pPr>
            <a:r>
              <a:rPr lang="en-US" sz="24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Urgency of the Study: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dirty="0"/>
              <a:t>The two key variables, motor skills and learning motivation, have been shown to improve through </a:t>
            </a:r>
            <a:r>
              <a:rPr lang="en-US" sz="2400" dirty="0" err="1"/>
              <a:t>GBL</a:t>
            </a:r>
            <a:r>
              <a:rPr lang="en-US" sz="2400" dirty="0"/>
              <a:t>, but findings remain scattered across publication types, cultural contexts, education levels, and research designs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dirty="0"/>
              <a:t>A systematic review is needed to summarize and synthesize the existing evidence</a:t>
            </a:r>
          </a:p>
          <a:p>
            <a:pPr>
              <a:lnSpc>
                <a:spcPts val="6976"/>
              </a:lnSpc>
            </a:pPr>
            <a:endParaRPr lang="en-US" sz="2400" b="1" dirty="0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697233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7003" y="-3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8172227" y="442391"/>
            <a:ext cx="6093924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Methods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05395" y="3381488"/>
            <a:ext cx="5656991" cy="3483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76"/>
              </a:lnSpc>
            </a:pPr>
            <a:r>
              <a:rPr lang="en-US" sz="28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Research method: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2800" dirty="0"/>
              <a:t>Systematic Literature Review (SLR) following the PRISMA 2020 guidelines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2800" dirty="0"/>
              <a:t>Chosen for its transparent, structured, replicable process → minimizes selection bias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pic>
        <p:nvPicPr>
          <p:cNvPr id="39" name="Picture 2" descr="Diagram Alur PRISMA 2020: Panduan Langkah demi Langkah dengan Templat Gratis">
            <a:extLst>
              <a:ext uri="{FF2B5EF4-FFF2-40B4-BE49-F238E27FC236}">
                <a16:creationId xmlns:a16="http://schemas.microsoft.com/office/drawing/2014/main" id="{BE1B9383-4819-4138-92AA-B7B6A9FA3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08" y="2126069"/>
            <a:ext cx="9920110" cy="681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B5D7F36-ED89-456A-8663-748092541061}"/>
              </a:ext>
            </a:extLst>
          </p:cNvPr>
          <p:cNvSpPr/>
          <p:nvPr/>
        </p:nvSpPr>
        <p:spPr>
          <a:xfrm>
            <a:off x="8172227" y="2400300"/>
            <a:ext cx="1124173" cy="981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TextBox 32">
            <a:extLst>
              <a:ext uri="{FF2B5EF4-FFF2-40B4-BE49-F238E27FC236}">
                <a16:creationId xmlns:a16="http://schemas.microsoft.com/office/drawing/2014/main" id="{1AFC075B-CB5C-445C-8768-EF829C1E9DFB}"/>
              </a:ext>
            </a:extLst>
          </p:cNvPr>
          <p:cNvSpPr txBox="1"/>
          <p:nvPr/>
        </p:nvSpPr>
        <p:spPr>
          <a:xfrm>
            <a:off x="10309046" y="8116753"/>
            <a:ext cx="5656991" cy="7684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76"/>
              </a:lnSpc>
            </a:pPr>
            <a:r>
              <a:rPr lang="en-US" sz="2800" dirty="0">
                <a:solidFill>
                  <a:srgbClr val="000000"/>
                </a:solidFill>
                <a:latin typeface="+mj-lt"/>
                <a:ea typeface="Fira Sans Bold"/>
                <a:cs typeface="Fira Sans Bold"/>
                <a:sym typeface="Fira Sans Bold"/>
              </a:rPr>
              <a:t>Source: Page, et.al., 2021</a:t>
            </a:r>
          </a:p>
        </p:txBody>
      </p:sp>
    </p:spTree>
    <p:extLst>
      <p:ext uri="{BB962C8B-B14F-4D97-AF65-F5344CB8AC3E}">
        <p14:creationId xmlns:p14="http://schemas.microsoft.com/office/powerpoint/2010/main" val="141911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499" y="0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417049" y="-63499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1734694" y="1798697"/>
            <a:ext cx="10299040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Result &amp; Discussion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836477" y="2699811"/>
            <a:ext cx="6973680" cy="4775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976"/>
              </a:lnSpc>
            </a:pPr>
            <a:r>
              <a:rPr lang="en-US" sz="2999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General study characteristic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id-ID" sz="2800" dirty="0"/>
              <a:t>Majority published 2021–2025; designs include experimental, quasi-experimental, classroom action research, R&amp;D, descriptive-qualitative, and reviews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id-ID" sz="2800" dirty="0"/>
              <a:t>Population dominated by elementary school and early childhood students, followed by high schoolers and pre-service PE teachers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id-ID" sz="2800" dirty="0"/>
              <a:t>Studies from Indonesia, Spain, China, South Korea, etc. → a global concern</a:t>
            </a:r>
            <a:r>
              <a:rPr lang="en-US" sz="2800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sp>
        <p:nvSpPr>
          <p:cNvPr id="37" name="TextBox 32">
            <a:extLst>
              <a:ext uri="{FF2B5EF4-FFF2-40B4-BE49-F238E27FC236}">
                <a16:creationId xmlns:a16="http://schemas.microsoft.com/office/drawing/2014/main" id="{A68731A6-D1A3-4715-AB3D-85AAA0ABD686}"/>
              </a:ext>
            </a:extLst>
          </p:cNvPr>
          <p:cNvSpPr txBox="1"/>
          <p:nvPr/>
        </p:nvSpPr>
        <p:spPr>
          <a:xfrm>
            <a:off x="9332766" y="3322399"/>
            <a:ext cx="6973678" cy="3708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99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4 categories of </a:t>
            </a:r>
            <a:r>
              <a:rPr lang="en-US" sz="2999" b="1" dirty="0" err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GBL</a:t>
            </a:r>
            <a:r>
              <a:rPr lang="en-US" sz="2999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innovation: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800" dirty="0"/>
              <a:t>Modified traditional games (engklek, gobak sodor, bentengan)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800" dirty="0"/>
              <a:t>Tactical models (TGfU, Sport Education Model, small-sided games)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800" dirty="0"/>
              <a:t>Digital gamification (points, badges, leaderboards)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800" dirty="0"/>
              <a:t>AR/VR-based exergames</a:t>
            </a:r>
          </a:p>
        </p:txBody>
      </p:sp>
    </p:spTree>
    <p:extLst>
      <p:ext uri="{BB962C8B-B14F-4D97-AF65-F5344CB8AC3E}">
        <p14:creationId xmlns:p14="http://schemas.microsoft.com/office/powerpoint/2010/main" val="386813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499" y="0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417049" y="-63499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1734694" y="1798697"/>
            <a:ext cx="10299040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Result &amp; Discussion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FC63FCCA-7F04-4ACA-819F-F3F3C1000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491400"/>
              </p:ext>
            </p:extLst>
          </p:nvPr>
        </p:nvGraphicFramePr>
        <p:xfrm>
          <a:off x="2135782" y="3194672"/>
          <a:ext cx="14628218" cy="667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1279">
                  <a:extLst>
                    <a:ext uri="{9D8B030D-6E8A-4147-A177-3AD203B41FA5}">
                      <a16:colId xmlns:a16="http://schemas.microsoft.com/office/drawing/2014/main" val="937633461"/>
                    </a:ext>
                  </a:extLst>
                </a:gridCol>
                <a:gridCol w="10786939">
                  <a:extLst>
                    <a:ext uri="{9D8B030D-6E8A-4147-A177-3AD203B41FA5}">
                      <a16:colId xmlns:a16="http://schemas.microsoft.com/office/drawing/2014/main" val="1431535414"/>
                    </a:ext>
                  </a:extLst>
                </a:gridCol>
              </a:tblGrid>
              <a:tr h="2832982">
                <a:tc>
                  <a:txBody>
                    <a:bodyPr/>
                    <a:lstStyle/>
                    <a:p>
                      <a:pPr algn="just"/>
                      <a:r>
                        <a:rPr lang="id-ID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 on motor skills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GBL consistently improves gross and fine motor skills as well as sport-specific technical-tactical skills; traditional games boost running/jumping/throwing; tactical models improve sport-specific skills; AR/VR improves coordination and balance (including for children with special needs)</a:t>
                      </a:r>
                    </a:p>
                    <a:p>
                      <a:pPr algn="just"/>
                      <a:endParaRPr lang="id-ID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817572"/>
                  </a:ext>
                </a:extLst>
              </a:tr>
              <a:tr h="1921217">
                <a:tc>
                  <a:txBody>
                    <a:bodyPr/>
                    <a:lstStyle/>
                    <a:p>
                      <a:pPr algn="just"/>
                      <a:r>
                        <a:rPr lang="id-ID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 on learning motivation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id-ID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lmost all studies report increased intrinsic and extrinsic motivation, explained through Self-Determination Theory (fulfillment of autonomy, competence, and relatedness needs)</a:t>
                      </a:r>
                      <a:endParaRPr lang="id-ID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id-ID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626114"/>
                  </a:ext>
                </a:extLst>
              </a:tr>
              <a:tr h="1921217">
                <a:tc>
                  <a:txBody>
                    <a:bodyPr/>
                    <a:lstStyle/>
                    <a:p>
                      <a:pPr algn="just"/>
                      <a:r>
                        <a:rPr lang="id-ID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Moderating factors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d-ID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eacher readiness/competence, facility and technology availability, student age characteristics, and intervention duration (significant motor effects require 8–12 weeks)</a:t>
                      </a:r>
                      <a:endParaRPr lang="id-ID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id-ID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86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6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-63503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7424180" y="631399"/>
            <a:ext cx="6093924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Conclusion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19992" y="3068725"/>
            <a:ext cx="14710608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/>
            <a:r>
              <a:rPr lang="en-US" sz="2800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01. </a:t>
            </a:r>
            <a:r>
              <a:rPr lang="id-ID" sz="2800" dirty="0"/>
              <a:t>Various forms of GBL (modified traditional games, TGfU/small-sided games, digital gamification, AR/VR exergames) consistently show a positive impact on motor skills (gross, fine, technical-tactical)</a:t>
            </a:r>
          </a:p>
          <a:p>
            <a:pPr lvl="1" algn="just"/>
            <a:r>
              <a:rPr lang="en-US" sz="2800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02. </a:t>
            </a:r>
            <a:r>
              <a:rPr lang="id-ID" sz="2800" dirty="0"/>
              <a:t>GBL also enhances learning motivation, both intrinsic (via autonomy, competence, relatedness) and extrinsic (via rewards/points)</a:t>
            </a:r>
          </a:p>
          <a:p>
            <a:pPr lvl="1" algn="just"/>
            <a:r>
              <a:rPr lang="en-US" sz="2800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03. </a:t>
            </a:r>
            <a:r>
              <a:rPr lang="id-ID" sz="2800" dirty="0"/>
              <a:t>GBL's effectiveness is influenced by teacher readiness, facilities, student age, and intervention duration</a:t>
            </a:r>
            <a:endParaRPr lang="en-US" sz="2800" dirty="0"/>
          </a:p>
          <a:p>
            <a:pPr lvl="1" algn="just"/>
            <a:r>
              <a:rPr lang="en-US" sz="2800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04. </a:t>
            </a:r>
            <a:r>
              <a:rPr lang="id-ID" sz="2800" dirty="0"/>
              <a:t>Recommendations: strengthen teacher training, develop culturally contextual GBL models, and conduct longer-term experimental research to strengthen causal evidence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</p:spTree>
    <p:extLst>
      <p:ext uri="{BB962C8B-B14F-4D97-AF65-F5344CB8AC3E}">
        <p14:creationId xmlns:p14="http://schemas.microsoft.com/office/powerpoint/2010/main" val="29603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-63503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7821808" y="566526"/>
            <a:ext cx="6093924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8799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References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94489" y="3380790"/>
            <a:ext cx="14329608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id-ID" sz="2800" dirty="0"/>
              <a:t>Page et al. (2021) — PRISMA 2020 Statement, BMJ</a:t>
            </a:r>
          </a:p>
          <a:p>
            <a:pPr lvl="0" algn="just"/>
            <a:r>
              <a:rPr lang="id-ID" sz="2800" dirty="0"/>
              <a:t>Camacho-Sánchez et al. (2023) — Game-based learning and gamification in PE, Education Sciences</a:t>
            </a:r>
          </a:p>
          <a:p>
            <a:pPr lvl="0" algn="just"/>
            <a:r>
              <a:rPr lang="id-ID" sz="2800" dirty="0"/>
              <a:t>Barba-Martín et al. (2020) — TGfU in PE, IJERPH</a:t>
            </a:r>
          </a:p>
          <a:p>
            <a:pPr lvl="0" algn="just"/>
            <a:r>
              <a:rPr lang="id-ID" sz="2800" dirty="0"/>
              <a:t>Ryan &amp; Deci (2020) — Self-Determination Theory, Contemporary Educational Psychology</a:t>
            </a:r>
          </a:p>
          <a:p>
            <a:pPr lvl="0" algn="just"/>
            <a:r>
              <a:rPr lang="id-ID" sz="2800" dirty="0"/>
              <a:t>Sun &amp; Chen (2024) — Sports game intervention on motor skills, Children</a:t>
            </a:r>
          </a:p>
          <a:p>
            <a:pPr lvl="0" algn="just"/>
            <a:r>
              <a:rPr lang="id-ID" sz="2800" dirty="0"/>
              <a:t>Chang et al. (2020) — AR in PE motor skills learning, Interactive Learning Environments</a:t>
            </a:r>
          </a:p>
          <a:p>
            <a:pPr lvl="0" algn="just"/>
            <a:r>
              <a:rPr lang="id-ID" sz="2800" dirty="0"/>
              <a:t>Komariah et al. (2024) — VR for cerebral palsy, Therapeutics and Clinical Risk Management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</p:spTree>
    <p:extLst>
      <p:ext uri="{BB962C8B-B14F-4D97-AF65-F5344CB8AC3E}">
        <p14:creationId xmlns:p14="http://schemas.microsoft.com/office/powerpoint/2010/main" val="236547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962" y="373609"/>
            <a:ext cx="5602519" cy="933145"/>
          </a:xfrm>
          <a:custGeom>
            <a:avLst/>
            <a:gdLst/>
            <a:ahLst/>
            <a:cxnLst/>
            <a:rect l="l" t="t" r="r" b="b"/>
            <a:pathLst>
              <a:path w="5602519" h="933145">
                <a:moveTo>
                  <a:pt x="0" y="0"/>
                </a:moveTo>
                <a:lnTo>
                  <a:pt x="5602520" y="0"/>
                </a:lnTo>
                <a:lnTo>
                  <a:pt x="5602520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1122" y="20563"/>
            <a:ext cx="18414997" cy="10417045"/>
          </a:xfrm>
          <a:custGeom>
            <a:avLst/>
            <a:gdLst/>
            <a:ahLst/>
            <a:cxnLst/>
            <a:rect l="l" t="t" r="r" b="b"/>
            <a:pathLst>
              <a:path w="18414997" h="10417045">
                <a:moveTo>
                  <a:pt x="0" y="0"/>
                </a:moveTo>
                <a:lnTo>
                  <a:pt x="18414997" y="0"/>
                </a:lnTo>
                <a:lnTo>
                  <a:pt x="18414997" y="10417045"/>
                </a:lnTo>
                <a:lnTo>
                  <a:pt x="0" y="1041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4340" y="559594"/>
            <a:ext cx="1923469" cy="561880"/>
            <a:chOff x="0" y="0"/>
            <a:chExt cx="2564625" cy="749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64638" cy="749173"/>
            </a:xfrm>
            <a:custGeom>
              <a:avLst/>
              <a:gdLst/>
              <a:ahLst/>
              <a:cxnLst/>
              <a:rect l="l" t="t" r="r" b="b"/>
              <a:pathLst>
                <a:path w="2564638" h="749173">
                  <a:moveTo>
                    <a:pt x="0" y="0"/>
                  </a:moveTo>
                  <a:lnTo>
                    <a:pt x="2564638" y="0"/>
                  </a:lnTo>
                  <a:lnTo>
                    <a:pt x="2564638" y="749173"/>
                  </a:lnTo>
                  <a:lnTo>
                    <a:pt x="0" y="74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354170" y="594836"/>
            <a:ext cx="880720" cy="470411"/>
            <a:chOff x="0" y="0"/>
            <a:chExt cx="1174293" cy="6272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242" cy="627253"/>
            </a:xfrm>
            <a:custGeom>
              <a:avLst/>
              <a:gdLst/>
              <a:ahLst/>
              <a:cxnLst/>
              <a:rect l="l" t="t" r="r" b="b"/>
              <a:pathLst>
                <a:path w="1174242" h="627253">
                  <a:moveTo>
                    <a:pt x="0" y="0"/>
                  </a:moveTo>
                  <a:lnTo>
                    <a:pt x="1174242" y="0"/>
                  </a:lnTo>
                  <a:lnTo>
                    <a:pt x="1174242" y="627253"/>
                  </a:lnTo>
                  <a:lnTo>
                    <a:pt x="0" y="62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32143" y="469830"/>
            <a:ext cx="739597" cy="718690"/>
            <a:chOff x="0" y="0"/>
            <a:chExt cx="986130" cy="958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6155" cy="958215"/>
            </a:xfrm>
            <a:custGeom>
              <a:avLst/>
              <a:gdLst/>
              <a:ahLst/>
              <a:cxnLst/>
              <a:rect l="l" t="t" r="r" b="b"/>
              <a:pathLst>
                <a:path w="986155" h="958215">
                  <a:moveTo>
                    <a:pt x="0" y="0"/>
                  </a:moveTo>
                  <a:lnTo>
                    <a:pt x="986155" y="0"/>
                  </a:lnTo>
                  <a:lnTo>
                    <a:pt x="986155" y="958215"/>
                  </a:lnTo>
                  <a:lnTo>
                    <a:pt x="0" y="958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-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233891" y="529285"/>
            <a:ext cx="726529" cy="621992"/>
            <a:chOff x="0" y="0"/>
            <a:chExt cx="968705" cy="8293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68756" cy="829310"/>
            </a:xfrm>
            <a:custGeom>
              <a:avLst/>
              <a:gdLst/>
              <a:ahLst/>
              <a:cxnLst/>
              <a:rect l="l" t="t" r="r" b="b"/>
              <a:pathLst>
                <a:path w="968756" h="829310">
                  <a:moveTo>
                    <a:pt x="0" y="0"/>
                  </a:moveTo>
                  <a:lnTo>
                    <a:pt x="968756" y="0"/>
                  </a:lnTo>
                  <a:lnTo>
                    <a:pt x="968756" y="829310"/>
                  </a:lnTo>
                  <a:lnTo>
                    <a:pt x="0" y="829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5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26663" y="416881"/>
            <a:ext cx="810158" cy="368494"/>
            <a:chOff x="0" y="0"/>
            <a:chExt cx="1080211" cy="4913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262" cy="491363"/>
            </a:xfrm>
            <a:custGeom>
              <a:avLst/>
              <a:gdLst/>
              <a:ahLst/>
              <a:cxnLst/>
              <a:rect l="l" t="t" r="r" b="b"/>
              <a:pathLst>
                <a:path w="1080262" h="491363">
                  <a:moveTo>
                    <a:pt x="0" y="0"/>
                  </a:moveTo>
                  <a:lnTo>
                    <a:pt x="1080262" y="0"/>
                  </a:lnTo>
                  <a:lnTo>
                    <a:pt x="1080262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51" r="-34586" b="-15033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840181"/>
            <a:ext cx="1740027" cy="6743700"/>
            <a:chOff x="0" y="0"/>
            <a:chExt cx="2320036" cy="899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0036" cy="8991600"/>
            </a:xfrm>
            <a:custGeom>
              <a:avLst/>
              <a:gdLst/>
              <a:ahLst/>
              <a:cxnLst/>
              <a:rect l="l" t="t" r="r" b="b"/>
              <a:pathLst>
                <a:path w="2320036" h="8991600">
                  <a:moveTo>
                    <a:pt x="0" y="0"/>
                  </a:moveTo>
                  <a:lnTo>
                    <a:pt x="2320036" y="0"/>
                  </a:lnTo>
                  <a:lnTo>
                    <a:pt x="2320036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065" r="-142651" b="-2429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551402" y="3259388"/>
            <a:ext cx="1736598" cy="6743700"/>
            <a:chOff x="0" y="0"/>
            <a:chExt cx="2315464" cy="899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5464" cy="8991600"/>
            </a:xfrm>
            <a:custGeom>
              <a:avLst/>
              <a:gdLst/>
              <a:ahLst/>
              <a:cxnLst/>
              <a:rect l="l" t="t" r="r" b="b"/>
              <a:pathLst>
                <a:path w="2315464" h="8991600">
                  <a:moveTo>
                    <a:pt x="0" y="0"/>
                  </a:moveTo>
                  <a:lnTo>
                    <a:pt x="2315464" y="0"/>
                  </a:lnTo>
                  <a:lnTo>
                    <a:pt x="2315464" y="8991600"/>
                  </a:lnTo>
                  <a:lnTo>
                    <a:pt x="0" y="899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9538" r="-243129" b="-24293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5469" y="310105"/>
            <a:ext cx="5728325" cy="1060142"/>
            <a:chOff x="0" y="0"/>
            <a:chExt cx="5728335" cy="1060145"/>
          </a:xfrm>
        </p:grpSpPr>
        <p:sp>
          <p:nvSpPr>
            <p:cNvPr id="19" name="Freeform 19"/>
            <p:cNvSpPr/>
            <p:nvPr/>
          </p:nvSpPr>
          <p:spPr>
            <a:xfrm>
              <a:off x="63500" y="63500"/>
              <a:ext cx="5601340" cy="933196"/>
            </a:xfrm>
            <a:custGeom>
              <a:avLst/>
              <a:gdLst/>
              <a:ahLst/>
              <a:cxnLst/>
              <a:rect l="l" t="t" r="r" b="b"/>
              <a:pathLst>
                <a:path w="5601340" h="933196">
                  <a:moveTo>
                    <a:pt x="0" y="933196"/>
                  </a:moveTo>
                  <a:lnTo>
                    <a:pt x="5601340" y="933196"/>
                  </a:lnTo>
                  <a:lnTo>
                    <a:pt x="5601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88849" y="249428"/>
              <a:ext cx="1924052" cy="561213"/>
            </a:xfrm>
            <a:custGeom>
              <a:avLst/>
              <a:gdLst/>
              <a:ahLst/>
              <a:cxnLst/>
              <a:rect l="l" t="t" r="r" b="b"/>
              <a:pathLst>
                <a:path w="1924052" h="561213">
                  <a:moveTo>
                    <a:pt x="0" y="561213"/>
                  </a:moveTo>
                  <a:lnTo>
                    <a:pt x="1924052" y="561213"/>
                  </a:lnTo>
                  <a:lnTo>
                    <a:pt x="19240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108710" y="284734"/>
              <a:ext cx="881000" cy="469519"/>
            </a:xfrm>
            <a:custGeom>
              <a:avLst/>
              <a:gdLst/>
              <a:ahLst/>
              <a:cxnLst/>
              <a:rect l="l" t="t" r="r" b="b"/>
              <a:pathLst>
                <a:path w="881000" h="469519">
                  <a:moveTo>
                    <a:pt x="0" y="469519"/>
                  </a:moveTo>
                  <a:lnTo>
                    <a:pt x="881000" y="469519"/>
                  </a:lnTo>
                  <a:lnTo>
                    <a:pt x="881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081150" y="106807"/>
              <a:ext cx="809880" cy="368427"/>
            </a:xfrm>
            <a:custGeom>
              <a:avLst/>
              <a:gdLst/>
              <a:ahLst/>
              <a:cxnLst/>
              <a:rect l="l" t="t" r="r" b="b"/>
              <a:pathLst>
                <a:path w="809880" h="368427">
                  <a:moveTo>
                    <a:pt x="0" y="368427"/>
                  </a:moveTo>
                  <a:lnTo>
                    <a:pt x="809880" y="368427"/>
                  </a:lnTo>
                  <a:lnTo>
                    <a:pt x="809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988438" y="219202"/>
              <a:ext cx="725806" cy="621792"/>
            </a:xfrm>
            <a:custGeom>
              <a:avLst/>
              <a:gdLst/>
              <a:ahLst/>
              <a:cxnLst/>
              <a:rect l="l" t="t" r="r" b="b"/>
              <a:pathLst>
                <a:path w="725806" h="621792">
                  <a:moveTo>
                    <a:pt x="0" y="621792"/>
                  </a:moveTo>
                  <a:lnTo>
                    <a:pt x="725806" y="621792"/>
                  </a:lnTo>
                  <a:lnTo>
                    <a:pt x="7258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4786634" y="159766"/>
              <a:ext cx="739141" cy="719455"/>
            </a:xfrm>
            <a:custGeom>
              <a:avLst/>
              <a:gdLst/>
              <a:ahLst/>
              <a:cxnLst/>
              <a:rect l="l" t="t" r="r" b="b"/>
              <a:pathLst>
                <a:path w="739141" h="719455">
                  <a:moveTo>
                    <a:pt x="0" y="719455"/>
                  </a:moveTo>
                  <a:lnTo>
                    <a:pt x="739141" y="719455"/>
                  </a:lnTo>
                  <a:lnTo>
                    <a:pt x="739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-63503" y="-63503"/>
            <a:ext cx="18414997" cy="10413997"/>
            <a:chOff x="0" y="0"/>
            <a:chExt cx="18415000" cy="10414000"/>
          </a:xfrm>
        </p:grpSpPr>
        <p:sp>
          <p:nvSpPr>
            <p:cNvPr id="26" name="Freeform 26"/>
            <p:cNvSpPr/>
            <p:nvPr/>
          </p:nvSpPr>
          <p:spPr>
            <a:xfrm>
              <a:off x="15103729" y="63500"/>
              <a:ext cx="3247771" cy="4080256"/>
            </a:xfrm>
            <a:custGeom>
              <a:avLst/>
              <a:gdLst/>
              <a:ahLst/>
              <a:cxnLst/>
              <a:rect l="l" t="t" r="r" b="b"/>
              <a:pathLst>
                <a:path w="3247771" h="4080256">
                  <a:moveTo>
                    <a:pt x="0" y="0"/>
                  </a:moveTo>
                  <a:lnTo>
                    <a:pt x="0" y="4080256"/>
                  </a:lnTo>
                  <a:lnTo>
                    <a:pt x="3247771" y="4080256"/>
                  </a:lnTo>
                  <a:lnTo>
                    <a:pt x="324777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6560546" y="2829052"/>
              <a:ext cx="1790954" cy="6119622"/>
            </a:xfrm>
            <a:custGeom>
              <a:avLst/>
              <a:gdLst/>
              <a:ahLst/>
              <a:cxnLst/>
              <a:rect l="l" t="t" r="r" b="b"/>
              <a:pathLst>
                <a:path w="1790954" h="6119622">
                  <a:moveTo>
                    <a:pt x="0" y="0"/>
                  </a:moveTo>
                  <a:lnTo>
                    <a:pt x="0" y="6119622"/>
                  </a:lnTo>
                  <a:lnTo>
                    <a:pt x="1790954" y="6119622"/>
                  </a:lnTo>
                  <a:lnTo>
                    <a:pt x="1790954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3390011" y="7753858"/>
              <a:ext cx="6224905" cy="2596642"/>
            </a:xfrm>
            <a:custGeom>
              <a:avLst/>
              <a:gdLst/>
              <a:ahLst/>
              <a:cxnLst/>
              <a:rect l="l" t="t" r="r" b="b"/>
              <a:pathLst>
                <a:path w="6224905" h="2596642">
                  <a:moveTo>
                    <a:pt x="0" y="0"/>
                  </a:moveTo>
                  <a:lnTo>
                    <a:pt x="0" y="2596642"/>
                  </a:lnTo>
                  <a:lnTo>
                    <a:pt x="6224905" y="2596642"/>
                  </a:lnTo>
                  <a:lnTo>
                    <a:pt x="622490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63500" y="7758049"/>
              <a:ext cx="4644136" cy="2592451"/>
            </a:xfrm>
            <a:custGeom>
              <a:avLst/>
              <a:gdLst/>
              <a:ahLst/>
              <a:cxnLst/>
              <a:rect l="l" t="t" r="r" b="b"/>
              <a:pathLst>
                <a:path w="4644136" h="2592451">
                  <a:moveTo>
                    <a:pt x="0" y="0"/>
                  </a:moveTo>
                  <a:lnTo>
                    <a:pt x="0" y="2592451"/>
                  </a:lnTo>
                  <a:lnTo>
                    <a:pt x="4644136" y="2592451"/>
                  </a:lnTo>
                  <a:lnTo>
                    <a:pt x="464413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7990713" y="9827895"/>
              <a:ext cx="10360787" cy="522605"/>
            </a:xfrm>
            <a:custGeom>
              <a:avLst/>
              <a:gdLst/>
              <a:ahLst/>
              <a:cxnLst/>
              <a:rect l="l" t="t" r="r" b="b"/>
              <a:pathLst>
                <a:path w="10360787" h="522605">
                  <a:moveTo>
                    <a:pt x="0" y="0"/>
                  </a:moveTo>
                  <a:lnTo>
                    <a:pt x="0" y="522605"/>
                  </a:lnTo>
                  <a:lnTo>
                    <a:pt x="10360787" y="522605"/>
                  </a:lnTo>
                  <a:lnTo>
                    <a:pt x="1036078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5328640" y="4194901"/>
            <a:ext cx="9173192" cy="1306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0"/>
              </a:lnSpc>
            </a:pPr>
            <a:r>
              <a:rPr lang="en-US" sz="11000" b="1" dirty="0">
                <a:solidFill>
                  <a:srgbClr val="0B2957"/>
                </a:solidFill>
                <a:latin typeface="Fira Sans Ultra-Bold"/>
                <a:ea typeface="Fira Sans Ultra-Bold"/>
                <a:cs typeface="Fira Sans Ultra-Bold"/>
                <a:sym typeface="Fira Sans Ultra-Bold"/>
              </a:rPr>
              <a:t>Thank You!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43275" y="782174"/>
            <a:ext cx="791413" cy="5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"/>
              </a:lnSpc>
            </a:pPr>
            <a:r>
              <a:rPr lang="en-US" sz="333" b="1">
                <a:solidFill>
                  <a:srgbClr val="FF1616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UNIVERSITAS PENDIDIKAN INDONESIA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35388" y="705031"/>
            <a:ext cx="812940" cy="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 b="1">
                <a:solidFill>
                  <a:srgbClr val="34830D"/>
                </a:solidFill>
                <a:latin typeface="Tex Gyre Termes Bold"/>
                <a:ea typeface="Tex Gyre Termes Bold"/>
                <a:cs typeface="Tex Gyre Termes Bold"/>
                <a:sym typeface="Tex Gyre Termes Bold"/>
              </a:rPr>
              <a:t>PEHR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133" y="1052713"/>
            <a:ext cx="780259" cy="18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"/>
              </a:lnSpc>
            </a:pPr>
            <a:r>
              <a:rPr lang="en-US" sz="356" b="1" i="1">
                <a:solidFill>
                  <a:srgbClr val="FF1616"/>
                </a:solidFill>
                <a:latin typeface="Tex Gyre Termes Bold Italics"/>
                <a:ea typeface="Tex Gyre Termes Bold Italics"/>
                <a:cs typeface="Tex Gyre Termes Bold Italics"/>
                <a:sym typeface="Tex Gyre Termes Bold Italics"/>
              </a:rPr>
              <a:t>Physical Education, Health, and Recreation</a:t>
            </a:r>
          </a:p>
        </p:txBody>
      </p:sp>
    </p:spTree>
    <p:extLst>
      <p:ext uri="{BB962C8B-B14F-4D97-AF65-F5344CB8AC3E}">
        <p14:creationId xmlns:p14="http://schemas.microsoft.com/office/powerpoint/2010/main" val="1429198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789</Words>
  <Application>Microsoft Office PowerPoint</Application>
  <PresentationFormat>Custom</PresentationFormat>
  <Paragraphs>88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Tex Gyre Termes Bold</vt:lpstr>
      <vt:lpstr>Calibri</vt:lpstr>
      <vt:lpstr>Tex Gyre Termes Bold Italics</vt:lpstr>
      <vt:lpstr>Fira Sans Ultra-Bold</vt:lpstr>
      <vt:lpstr>Fira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Presentation_6th_ISPESH_2026 (2).pdf</dc:title>
  <cp:lastModifiedBy>USER</cp:lastModifiedBy>
  <cp:revision>11</cp:revision>
  <dcterms:created xsi:type="dcterms:W3CDTF">2006-08-16T00:00:00Z</dcterms:created>
  <dcterms:modified xsi:type="dcterms:W3CDTF">2026-07-18T15:15:51Z</dcterms:modified>
  <dc:identifier>DAHPp9b6mLk</dc:identifier>
</cp:coreProperties>
</file>