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4" r:id="rId5"/>
    <p:sldId id="263" r:id="rId6"/>
    <p:sldId id="262" r:id="rId7"/>
    <p:sldId id="261" r:id="rId8"/>
    <p:sldId id="260" r:id="rId9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Fira Sans" panose="020B0604020202020204" charset="0"/>
      <p:bold r:id="rId15"/>
      <p:boldItalic r:id="rId16"/>
    </p:embeddedFont>
    <p:embeddedFont>
      <p:font typeface="Livvic" panose="020B0604020202020204" charset="0"/>
      <p:bold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42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701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9896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4796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4006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3475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7980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2" name="Google Shape;102;p1"/>
          <p:cNvSpPr/>
          <p:nvPr/>
        </p:nvSpPr>
        <p:spPr>
          <a:xfrm rot="8100000">
            <a:off x="-2606886" y="7051145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028700" y="8718773"/>
            <a:ext cx="3541220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i="0" u="none" strike="noStrike" cap="none" dirty="0" err="1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Firgy</a:t>
            </a:r>
            <a:r>
              <a:rPr lang="en-US" sz="3344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Junior</a:t>
            </a:r>
            <a:endParaRPr dirty="0"/>
          </a:p>
        </p:txBody>
      </p:sp>
      <p:sp>
        <p:nvSpPr>
          <p:cNvPr id="105" name="Google Shape;105;p1"/>
          <p:cNvSpPr txBox="1"/>
          <p:nvPr/>
        </p:nvSpPr>
        <p:spPr>
          <a:xfrm>
            <a:off x="1028699" y="9250071"/>
            <a:ext cx="5897491" cy="106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i="0" u="none" strike="noStrike" cap="none" dirty="0" err="1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Universitas</a:t>
            </a:r>
            <a:r>
              <a:rPr lang="en-US" sz="3344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 Pendidikan Indonesia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48AB72-4D3E-4177-A94E-F63F03468842}"/>
              </a:ext>
            </a:extLst>
          </p:cNvPr>
          <p:cNvSpPr txBox="1"/>
          <p:nvPr/>
        </p:nvSpPr>
        <p:spPr>
          <a:xfrm>
            <a:off x="1028700" y="3842329"/>
            <a:ext cx="13566465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indent="0">
              <a:buNone/>
            </a:pPr>
            <a:r>
              <a:rPr lang="en-US" sz="6000" b="1" kern="200" spc="100" dirty="0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Teachers' Challenges in Wushu</a:t>
            </a:r>
            <a:endParaRPr lang="en-US" sz="6000" kern="200" spc="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6000" b="1" kern="200" spc="100" dirty="0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Learning at SMP </a:t>
            </a:r>
            <a:r>
              <a:rPr lang="en-US" sz="6000" b="1" kern="200" spc="100" dirty="0" err="1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Pelita</a:t>
            </a:r>
            <a:r>
              <a:rPr lang="en-US" sz="6000" b="1" kern="200" spc="100" dirty="0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6000" b="1" kern="200" spc="100" dirty="0" err="1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Fajar</a:t>
            </a:r>
            <a:endParaRPr lang="en-US" sz="6000" kern="200" spc="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69" name="Shape 0">
            <a:extLst>
              <a:ext uri="{FF2B5EF4-FFF2-40B4-BE49-F238E27FC236}">
                <a16:creationId xmlns:a16="http://schemas.microsoft.com/office/drawing/2014/main" id="{96C6CE77-0142-4982-B41F-C4ECFA902E32}"/>
              </a:ext>
            </a:extLst>
          </p:cNvPr>
          <p:cNvSpPr/>
          <p:nvPr/>
        </p:nvSpPr>
        <p:spPr>
          <a:xfrm>
            <a:off x="12030759" y="1189359"/>
            <a:ext cx="1820001" cy="533424"/>
          </a:xfrm>
          <a:prstGeom prst="roundRect">
            <a:avLst>
              <a:gd name="adj" fmla="val 19048"/>
            </a:avLst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70" name="Text 1">
            <a:extLst>
              <a:ext uri="{FF2B5EF4-FFF2-40B4-BE49-F238E27FC236}">
                <a16:creationId xmlns:a16="http://schemas.microsoft.com/office/drawing/2014/main" id="{3C8DE051-CE01-4DA3-969C-6B3DA53F8D3C}"/>
              </a:ext>
            </a:extLst>
          </p:cNvPr>
          <p:cNvSpPr/>
          <p:nvPr/>
        </p:nvSpPr>
        <p:spPr>
          <a:xfrm>
            <a:off x="12030759" y="1189359"/>
            <a:ext cx="1820001" cy="5334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8A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</a:t>
            </a:r>
            <a:endParaRPr lang="en-US" sz="1600" dirty="0"/>
          </a:p>
        </p:txBody>
      </p:sp>
      <p:sp>
        <p:nvSpPr>
          <p:cNvPr id="71" name="Text 2">
            <a:extLst>
              <a:ext uri="{FF2B5EF4-FFF2-40B4-BE49-F238E27FC236}">
                <a16:creationId xmlns:a16="http://schemas.microsoft.com/office/drawing/2014/main" id="{AAA631E8-A9FE-46EB-BC21-BFF943A9BAC2}"/>
              </a:ext>
            </a:extLst>
          </p:cNvPr>
          <p:cNvSpPr/>
          <p:nvPr/>
        </p:nvSpPr>
        <p:spPr>
          <a:xfrm>
            <a:off x="1559990" y="261668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Unusual Case: Wushu as a Stand-Alone Subject</a:t>
            </a:r>
            <a:endParaRPr lang="en-US" sz="2800" dirty="0"/>
          </a:p>
        </p:txBody>
      </p:sp>
      <p:sp>
        <p:nvSpPr>
          <p:cNvPr id="72" name="Shape 3">
            <a:extLst>
              <a:ext uri="{FF2B5EF4-FFF2-40B4-BE49-F238E27FC236}">
                <a16:creationId xmlns:a16="http://schemas.microsoft.com/office/drawing/2014/main" id="{9A7F1EA8-2A72-4B64-A419-006E66FF1870}"/>
              </a:ext>
            </a:extLst>
          </p:cNvPr>
          <p:cNvSpPr/>
          <p:nvPr/>
        </p:nvSpPr>
        <p:spPr>
          <a:xfrm>
            <a:off x="368054" y="4055363"/>
            <a:ext cx="4984489" cy="4643884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  <a:effectLst>
            <a:outerShdw blurRad="101600" dist="38100" dir="5400000" algn="bl" rotWithShape="0">
              <a:srgbClr val="1B2A3C">
                <a:alpha val="15000"/>
              </a:srgbClr>
            </a:outerShdw>
          </a:effectLst>
        </p:spPr>
      </p:sp>
      <p:sp>
        <p:nvSpPr>
          <p:cNvPr id="73" name="Shape 4">
            <a:extLst>
              <a:ext uri="{FF2B5EF4-FFF2-40B4-BE49-F238E27FC236}">
                <a16:creationId xmlns:a16="http://schemas.microsoft.com/office/drawing/2014/main" id="{06C13292-912B-4888-8F05-CCE8D54960C2}"/>
              </a:ext>
            </a:extLst>
          </p:cNvPr>
          <p:cNvSpPr/>
          <p:nvPr/>
        </p:nvSpPr>
        <p:spPr>
          <a:xfrm>
            <a:off x="642374" y="4329683"/>
            <a:ext cx="702941" cy="567586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74" name="Text 5">
            <a:extLst>
              <a:ext uri="{FF2B5EF4-FFF2-40B4-BE49-F238E27FC236}">
                <a16:creationId xmlns:a16="http://schemas.microsoft.com/office/drawing/2014/main" id="{7452D577-FFFB-45E5-B0AC-43673467F4A2}"/>
              </a:ext>
            </a:extLst>
          </p:cNvPr>
          <p:cNvSpPr/>
          <p:nvPr/>
        </p:nvSpPr>
        <p:spPr>
          <a:xfrm>
            <a:off x="642374" y="4329683"/>
            <a:ext cx="702941" cy="5675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75" name="Text 6">
            <a:extLst>
              <a:ext uri="{FF2B5EF4-FFF2-40B4-BE49-F238E27FC236}">
                <a16:creationId xmlns:a16="http://schemas.microsoft.com/office/drawing/2014/main" id="{B4B5C4E3-728F-498A-B44D-0B5F3D64C1EA}"/>
              </a:ext>
            </a:extLst>
          </p:cNvPr>
          <p:cNvSpPr/>
          <p:nvPr/>
        </p:nvSpPr>
        <p:spPr>
          <a:xfrm>
            <a:off x="642374" y="4969763"/>
            <a:ext cx="4217645" cy="5675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Policy Backdrop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 7">
            <a:extLst>
              <a:ext uri="{FF2B5EF4-FFF2-40B4-BE49-F238E27FC236}">
                <a16:creationId xmlns:a16="http://schemas.microsoft.com/office/drawing/2014/main" id="{413EFF92-30B8-4311-AE63-7E90F74DD941}"/>
              </a:ext>
            </a:extLst>
          </p:cNvPr>
          <p:cNvSpPr/>
          <p:nvPr/>
        </p:nvSpPr>
        <p:spPr>
          <a:xfrm>
            <a:off x="642374" y="5472683"/>
            <a:ext cx="4217645" cy="27347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Indonesia's Kurikulum Merdeka (Permendikbudristek No. 12/2024) gives schools autonomy to design local subjects based on their own context and student needs.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Shape 8">
            <a:extLst>
              <a:ext uri="{FF2B5EF4-FFF2-40B4-BE49-F238E27FC236}">
                <a16:creationId xmlns:a16="http://schemas.microsoft.com/office/drawing/2014/main" id="{72E4C711-EE5A-4EA0-B17C-D9AAA082CEDC}"/>
              </a:ext>
            </a:extLst>
          </p:cNvPr>
          <p:cNvSpPr/>
          <p:nvPr/>
        </p:nvSpPr>
        <p:spPr>
          <a:xfrm>
            <a:off x="6022643" y="4080233"/>
            <a:ext cx="5291305" cy="4643884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  <a:effectLst>
            <a:outerShdw blurRad="101600" dist="38100" dir="5400000" algn="bl" rotWithShape="0">
              <a:srgbClr val="1B2A3C">
                <a:alpha val="15000"/>
              </a:srgbClr>
            </a:outerShdw>
          </a:effectLst>
        </p:spPr>
      </p:sp>
      <p:sp>
        <p:nvSpPr>
          <p:cNvPr id="78" name="Shape 9">
            <a:extLst>
              <a:ext uri="{FF2B5EF4-FFF2-40B4-BE49-F238E27FC236}">
                <a16:creationId xmlns:a16="http://schemas.microsoft.com/office/drawing/2014/main" id="{218B8BCC-2D4F-4AE8-BD78-8FB7A0983D3E}"/>
              </a:ext>
            </a:extLst>
          </p:cNvPr>
          <p:cNvSpPr/>
          <p:nvPr/>
        </p:nvSpPr>
        <p:spPr>
          <a:xfrm>
            <a:off x="6296963" y="4354553"/>
            <a:ext cx="746210" cy="567586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79" name="Text 10">
            <a:extLst>
              <a:ext uri="{FF2B5EF4-FFF2-40B4-BE49-F238E27FC236}">
                <a16:creationId xmlns:a16="http://schemas.microsoft.com/office/drawing/2014/main" id="{F43A702D-BFF2-48E3-96C5-0A5DF7C58291}"/>
              </a:ext>
            </a:extLst>
          </p:cNvPr>
          <p:cNvSpPr/>
          <p:nvPr/>
        </p:nvSpPr>
        <p:spPr>
          <a:xfrm>
            <a:off x="6296963" y="4354553"/>
            <a:ext cx="746210" cy="5675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80" name="Text 11">
            <a:extLst>
              <a:ext uri="{FF2B5EF4-FFF2-40B4-BE49-F238E27FC236}">
                <a16:creationId xmlns:a16="http://schemas.microsoft.com/office/drawing/2014/main" id="{FCFB86F7-64FF-4B1B-9C1A-11E7A9DE0780}"/>
              </a:ext>
            </a:extLst>
          </p:cNvPr>
          <p:cNvSpPr/>
          <p:nvPr/>
        </p:nvSpPr>
        <p:spPr>
          <a:xfrm>
            <a:off x="6296964" y="4994633"/>
            <a:ext cx="4477258" cy="5675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A Unique School Policy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Text 12">
            <a:extLst>
              <a:ext uri="{FF2B5EF4-FFF2-40B4-BE49-F238E27FC236}">
                <a16:creationId xmlns:a16="http://schemas.microsoft.com/office/drawing/2014/main" id="{5B8B360D-0CFA-4AD3-8966-A344AAE1ECBB}"/>
              </a:ext>
            </a:extLst>
          </p:cNvPr>
          <p:cNvSpPr/>
          <p:nvPr/>
        </p:nvSpPr>
        <p:spPr>
          <a:xfrm>
            <a:off x="6296964" y="5497553"/>
            <a:ext cx="4477258" cy="27347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SMP Pelita Fajar (Bandung) made wushu a fully independent subject not part of Physical Education, and not extracurricular with its own curriculum, learning outcomes, and grading.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Shape 13">
            <a:extLst>
              <a:ext uri="{FF2B5EF4-FFF2-40B4-BE49-F238E27FC236}">
                <a16:creationId xmlns:a16="http://schemas.microsoft.com/office/drawing/2014/main" id="{7DF29442-C51C-451E-BD36-A6B78CA343EF}"/>
              </a:ext>
            </a:extLst>
          </p:cNvPr>
          <p:cNvSpPr/>
          <p:nvPr/>
        </p:nvSpPr>
        <p:spPr>
          <a:xfrm>
            <a:off x="12030759" y="4055363"/>
            <a:ext cx="5033946" cy="4734499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  <a:effectLst>
            <a:outerShdw blurRad="101600" dist="38100" dir="5400000" algn="bl" rotWithShape="0">
              <a:srgbClr val="1B2A3C">
                <a:alpha val="15000"/>
              </a:srgbClr>
            </a:outerShdw>
          </a:effectLst>
        </p:spPr>
      </p:sp>
      <p:sp>
        <p:nvSpPr>
          <p:cNvPr id="83" name="Shape 14">
            <a:extLst>
              <a:ext uri="{FF2B5EF4-FFF2-40B4-BE49-F238E27FC236}">
                <a16:creationId xmlns:a16="http://schemas.microsoft.com/office/drawing/2014/main" id="{42467385-F0D0-4930-997F-D732ED6AD281}"/>
              </a:ext>
            </a:extLst>
          </p:cNvPr>
          <p:cNvSpPr/>
          <p:nvPr/>
        </p:nvSpPr>
        <p:spPr>
          <a:xfrm>
            <a:off x="12305078" y="4329683"/>
            <a:ext cx="709915" cy="578661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84" name="Text 15">
            <a:extLst>
              <a:ext uri="{FF2B5EF4-FFF2-40B4-BE49-F238E27FC236}">
                <a16:creationId xmlns:a16="http://schemas.microsoft.com/office/drawing/2014/main" id="{F6582B38-E66E-496D-9AAB-0864DBF258A9}"/>
              </a:ext>
            </a:extLst>
          </p:cNvPr>
          <p:cNvSpPr/>
          <p:nvPr/>
        </p:nvSpPr>
        <p:spPr>
          <a:xfrm>
            <a:off x="12305078" y="4329683"/>
            <a:ext cx="709915" cy="5786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85" name="Text 16">
            <a:extLst>
              <a:ext uri="{FF2B5EF4-FFF2-40B4-BE49-F238E27FC236}">
                <a16:creationId xmlns:a16="http://schemas.microsoft.com/office/drawing/2014/main" id="{B8E7A392-E0D6-4FD9-BABC-700AC1D97A2C}"/>
              </a:ext>
            </a:extLst>
          </p:cNvPr>
          <p:cNvSpPr/>
          <p:nvPr/>
        </p:nvSpPr>
        <p:spPr>
          <a:xfrm>
            <a:off x="12305078" y="4969763"/>
            <a:ext cx="4259493" cy="5786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An Untrained Teacher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 17">
            <a:extLst>
              <a:ext uri="{FF2B5EF4-FFF2-40B4-BE49-F238E27FC236}">
                <a16:creationId xmlns:a16="http://schemas.microsoft.com/office/drawing/2014/main" id="{F8D546AA-0E02-4F7C-A4E0-3B97A235F5A8}"/>
              </a:ext>
            </a:extLst>
          </p:cNvPr>
          <p:cNvSpPr/>
          <p:nvPr/>
        </p:nvSpPr>
        <p:spPr>
          <a:xfrm>
            <a:off x="12305078" y="5472684"/>
            <a:ext cx="4259493" cy="27880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teacher is a former national athlete with no formal </a:t>
            </a: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teacher-education</a:t>
            </a:r>
            <a:r>
              <a:rPr lang="en-US" sz="24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background, no pedagogical training, and no standardized curriculum or assessment system to rely on.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7659824" y="9337905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3" name="Shape 0">
            <a:extLst>
              <a:ext uri="{FF2B5EF4-FFF2-40B4-BE49-F238E27FC236}">
                <a16:creationId xmlns:a16="http://schemas.microsoft.com/office/drawing/2014/main" id="{F0CE70CE-9B93-4588-A0C1-26966B4FD73E}"/>
              </a:ext>
            </a:extLst>
          </p:cNvPr>
          <p:cNvSpPr/>
          <p:nvPr/>
        </p:nvSpPr>
        <p:spPr>
          <a:xfrm>
            <a:off x="12334150" y="1292944"/>
            <a:ext cx="1746798" cy="545272"/>
          </a:xfrm>
          <a:prstGeom prst="roundRect">
            <a:avLst>
              <a:gd name="adj" fmla="val 19048"/>
            </a:avLst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34" name="Text 1">
            <a:extLst>
              <a:ext uri="{FF2B5EF4-FFF2-40B4-BE49-F238E27FC236}">
                <a16:creationId xmlns:a16="http://schemas.microsoft.com/office/drawing/2014/main" id="{D997983A-498D-4E42-B143-37F1A78A9C85}"/>
              </a:ext>
            </a:extLst>
          </p:cNvPr>
          <p:cNvSpPr/>
          <p:nvPr/>
        </p:nvSpPr>
        <p:spPr>
          <a:xfrm>
            <a:off x="12334150" y="1292944"/>
            <a:ext cx="1746798" cy="5452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8A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INTRODUCTION</a:t>
            </a:r>
            <a:endParaRPr lang="en-US" sz="1600" dirty="0"/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AC12205D-6866-4D26-8973-6CE1928A73A7}"/>
              </a:ext>
            </a:extLst>
          </p:cNvPr>
          <p:cNvSpPr/>
          <p:nvPr/>
        </p:nvSpPr>
        <p:spPr>
          <a:xfrm>
            <a:off x="1736595" y="1741872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Questions &amp; Objectives</a:t>
            </a:r>
            <a:endParaRPr lang="en-US" sz="2800" dirty="0"/>
          </a:p>
        </p:txBody>
      </p:sp>
      <p:sp>
        <p:nvSpPr>
          <p:cNvPr id="36" name="Shape 3">
            <a:extLst>
              <a:ext uri="{FF2B5EF4-FFF2-40B4-BE49-F238E27FC236}">
                <a16:creationId xmlns:a16="http://schemas.microsoft.com/office/drawing/2014/main" id="{AE875720-749E-4E0A-944D-CEA2C5195EC6}"/>
              </a:ext>
            </a:extLst>
          </p:cNvPr>
          <p:cNvSpPr/>
          <p:nvPr/>
        </p:nvSpPr>
        <p:spPr>
          <a:xfrm>
            <a:off x="2995777" y="3110048"/>
            <a:ext cx="11247120" cy="1600200"/>
          </a:xfrm>
          <a:prstGeom prst="roundRect">
            <a:avLst>
              <a:gd name="adj" fmla="val 5714"/>
            </a:avLst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37" name="Text 4">
            <a:extLst>
              <a:ext uri="{FF2B5EF4-FFF2-40B4-BE49-F238E27FC236}">
                <a16:creationId xmlns:a16="http://schemas.microsoft.com/office/drawing/2014/main" id="{894295D8-7F1F-4778-B0C7-CA7ACD5F4CC4}"/>
              </a:ext>
            </a:extLst>
          </p:cNvPr>
          <p:cNvSpPr/>
          <p:nvPr/>
        </p:nvSpPr>
        <p:spPr>
          <a:xfrm>
            <a:off x="3315817" y="329292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8A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QUESTIONS</a:t>
            </a:r>
            <a:endParaRPr lang="en-US" sz="1200" dirty="0"/>
          </a:p>
        </p:txBody>
      </p:sp>
      <p:sp>
        <p:nvSpPr>
          <p:cNvPr id="38" name="Text 5">
            <a:extLst>
              <a:ext uri="{FF2B5EF4-FFF2-40B4-BE49-F238E27FC236}">
                <a16:creationId xmlns:a16="http://schemas.microsoft.com/office/drawing/2014/main" id="{3EC60ED3-D781-4CD2-ABEC-B9E38AF2124E}"/>
              </a:ext>
            </a:extLst>
          </p:cNvPr>
          <p:cNvSpPr/>
          <p:nvPr/>
        </p:nvSpPr>
        <p:spPr>
          <a:xfrm>
            <a:off x="3315817" y="3631256"/>
            <a:ext cx="106070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450" b="1" dirty="0">
                <a:solidFill>
                  <a:srgbClr val="1B84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RQ1  </a:t>
            </a: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the main challenges teachers face in teaching wushu at SMP Pelita Fajar?
</a:t>
            </a:r>
            <a:r>
              <a:rPr lang="en-US" sz="1450" b="1" dirty="0">
                <a:solidFill>
                  <a:srgbClr val="1B84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RQ2  </a:t>
            </a: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strategies do teachers develop to overcome these challenges?</a:t>
            </a:r>
            <a:endParaRPr lang="en-US" sz="1450" dirty="0"/>
          </a:p>
        </p:txBody>
      </p:sp>
      <p:sp>
        <p:nvSpPr>
          <p:cNvPr id="39" name="Shape 6">
            <a:extLst>
              <a:ext uri="{FF2B5EF4-FFF2-40B4-BE49-F238E27FC236}">
                <a16:creationId xmlns:a16="http://schemas.microsoft.com/office/drawing/2014/main" id="{58CC562B-6F18-4143-A57A-F242D1B09D70}"/>
              </a:ext>
            </a:extLst>
          </p:cNvPr>
          <p:cNvSpPr/>
          <p:nvPr/>
        </p:nvSpPr>
        <p:spPr>
          <a:xfrm>
            <a:off x="1838039" y="5103546"/>
            <a:ext cx="6781298" cy="3294837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C1BB452B-8CCE-4477-B615-D3045A0142EC}"/>
              </a:ext>
            </a:extLst>
          </p:cNvPr>
          <p:cNvSpPr/>
          <p:nvPr/>
        </p:nvSpPr>
        <p:spPr>
          <a:xfrm>
            <a:off x="2112359" y="5332147"/>
            <a:ext cx="6097470" cy="49733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Objective 1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8">
            <a:extLst>
              <a:ext uri="{FF2B5EF4-FFF2-40B4-BE49-F238E27FC236}">
                <a16:creationId xmlns:a16="http://schemas.microsoft.com/office/drawing/2014/main" id="{F5634A38-36B8-4D1E-81F7-91AB20CBCBE8}"/>
              </a:ext>
            </a:extLst>
          </p:cNvPr>
          <p:cNvSpPr/>
          <p:nvPr/>
        </p:nvSpPr>
        <p:spPr>
          <a:xfrm>
            <a:off x="2112359" y="5789347"/>
            <a:ext cx="6097470" cy="20515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Identify and analyze the main challenges faced by teachers in teaching wushu at SMP Pelita Fajar.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Shape 9">
            <a:extLst>
              <a:ext uri="{FF2B5EF4-FFF2-40B4-BE49-F238E27FC236}">
                <a16:creationId xmlns:a16="http://schemas.microsoft.com/office/drawing/2014/main" id="{7C83194D-7570-435B-8C05-108A0BA2FC0D}"/>
              </a:ext>
            </a:extLst>
          </p:cNvPr>
          <p:cNvSpPr/>
          <p:nvPr/>
        </p:nvSpPr>
        <p:spPr>
          <a:xfrm>
            <a:off x="9355376" y="5107890"/>
            <a:ext cx="6781298" cy="3294837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43" name="Text 10">
            <a:extLst>
              <a:ext uri="{FF2B5EF4-FFF2-40B4-BE49-F238E27FC236}">
                <a16:creationId xmlns:a16="http://schemas.microsoft.com/office/drawing/2014/main" id="{BC4FC10E-1B78-4933-8AE8-65EF69F12C6A}"/>
              </a:ext>
            </a:extLst>
          </p:cNvPr>
          <p:cNvSpPr/>
          <p:nvPr/>
        </p:nvSpPr>
        <p:spPr>
          <a:xfrm>
            <a:off x="9629696" y="5336491"/>
            <a:ext cx="6097470" cy="49733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Objective 2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11">
            <a:extLst>
              <a:ext uri="{FF2B5EF4-FFF2-40B4-BE49-F238E27FC236}">
                <a16:creationId xmlns:a16="http://schemas.microsoft.com/office/drawing/2014/main" id="{7FA8E3D4-399C-4778-88ED-673D178F68FA}"/>
              </a:ext>
            </a:extLst>
          </p:cNvPr>
          <p:cNvSpPr/>
          <p:nvPr/>
        </p:nvSpPr>
        <p:spPr>
          <a:xfrm>
            <a:off x="9629696" y="5793691"/>
            <a:ext cx="6097470" cy="20515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Describe the strategies teachers develop to overcome challenges in teaching wushu to junior high school students.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739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3" name="Shape 0">
            <a:extLst>
              <a:ext uri="{FF2B5EF4-FFF2-40B4-BE49-F238E27FC236}">
                <a16:creationId xmlns:a16="http://schemas.microsoft.com/office/drawing/2014/main" id="{418C7418-3051-46E3-ABDF-4598AC5D62E3}"/>
              </a:ext>
            </a:extLst>
          </p:cNvPr>
          <p:cNvSpPr/>
          <p:nvPr/>
        </p:nvSpPr>
        <p:spPr>
          <a:xfrm>
            <a:off x="13266553" y="532928"/>
            <a:ext cx="1702930" cy="703821"/>
          </a:xfrm>
          <a:prstGeom prst="roundRect">
            <a:avLst>
              <a:gd name="adj" fmla="val 19048"/>
            </a:avLst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34" name="Text 1">
            <a:extLst>
              <a:ext uri="{FF2B5EF4-FFF2-40B4-BE49-F238E27FC236}">
                <a16:creationId xmlns:a16="http://schemas.microsoft.com/office/drawing/2014/main" id="{A1B30A50-38E6-4FBD-9A08-AE83247CB71A}"/>
              </a:ext>
            </a:extLst>
          </p:cNvPr>
          <p:cNvSpPr/>
          <p:nvPr/>
        </p:nvSpPr>
        <p:spPr>
          <a:xfrm>
            <a:off x="13266553" y="532928"/>
            <a:ext cx="1702930" cy="7038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8A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METHODS</a:t>
            </a:r>
            <a:endParaRPr lang="en-US" sz="1600" dirty="0"/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C0E939AC-3A21-4327-9DE3-C829307D89ED}"/>
              </a:ext>
            </a:extLst>
          </p:cNvPr>
          <p:cNvSpPr/>
          <p:nvPr/>
        </p:nvSpPr>
        <p:spPr>
          <a:xfrm>
            <a:off x="667537" y="1953801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Design &amp; Data Collection</a:t>
            </a:r>
            <a:endParaRPr lang="en-US" sz="2800" dirty="0"/>
          </a:p>
        </p:txBody>
      </p:sp>
      <p:sp>
        <p:nvSpPr>
          <p:cNvPr id="36" name="Shape 3">
            <a:extLst>
              <a:ext uri="{FF2B5EF4-FFF2-40B4-BE49-F238E27FC236}">
                <a16:creationId xmlns:a16="http://schemas.microsoft.com/office/drawing/2014/main" id="{DB12CED2-9356-41AB-983B-30A1CC2BD805}"/>
              </a:ext>
            </a:extLst>
          </p:cNvPr>
          <p:cNvSpPr/>
          <p:nvPr/>
        </p:nvSpPr>
        <p:spPr>
          <a:xfrm>
            <a:off x="597201" y="2786720"/>
            <a:ext cx="7173194" cy="6745531"/>
          </a:xfrm>
          <a:prstGeom prst="roundRect">
            <a:avLst>
              <a:gd name="adj" fmla="val 2198"/>
            </a:avLst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37" name="Text 4">
            <a:extLst>
              <a:ext uri="{FF2B5EF4-FFF2-40B4-BE49-F238E27FC236}">
                <a16:creationId xmlns:a16="http://schemas.microsoft.com/office/drawing/2014/main" id="{52778DEA-9A38-4BB4-A0C4-45755A317E77}"/>
              </a:ext>
            </a:extLst>
          </p:cNvPr>
          <p:cNvSpPr/>
          <p:nvPr/>
        </p:nvSpPr>
        <p:spPr>
          <a:xfrm>
            <a:off x="1023108" y="3088377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50" dirty="0">
                <a:solidFill>
                  <a:srgbClr val="C98A2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APPROACH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5">
            <a:extLst>
              <a:ext uri="{FF2B5EF4-FFF2-40B4-BE49-F238E27FC236}">
                <a16:creationId xmlns:a16="http://schemas.microsoft.com/office/drawing/2014/main" id="{CFFDF9D4-831F-49A1-8B04-0DEA125ABBF2}"/>
              </a:ext>
            </a:extLst>
          </p:cNvPr>
          <p:cNvSpPr/>
          <p:nvPr/>
        </p:nvSpPr>
        <p:spPr>
          <a:xfrm>
            <a:off x="1023108" y="3356686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Descriptive qualitative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6">
            <a:extLst>
              <a:ext uri="{FF2B5EF4-FFF2-40B4-BE49-F238E27FC236}">
                <a16:creationId xmlns:a16="http://schemas.microsoft.com/office/drawing/2014/main" id="{92206A2C-2FFC-4A64-8C70-C6990612854A}"/>
              </a:ext>
            </a:extLst>
          </p:cNvPr>
          <p:cNvSpPr/>
          <p:nvPr/>
        </p:nvSpPr>
        <p:spPr>
          <a:xfrm>
            <a:off x="992541" y="3786883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50" dirty="0">
                <a:solidFill>
                  <a:srgbClr val="C98A2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DESIGN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F633E47E-966C-4FC6-A37A-DA3BBD77A7D3}"/>
              </a:ext>
            </a:extLst>
          </p:cNvPr>
          <p:cNvSpPr/>
          <p:nvPr/>
        </p:nvSpPr>
        <p:spPr>
          <a:xfrm>
            <a:off x="992541" y="4002535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Single case study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8">
            <a:extLst>
              <a:ext uri="{FF2B5EF4-FFF2-40B4-BE49-F238E27FC236}">
                <a16:creationId xmlns:a16="http://schemas.microsoft.com/office/drawing/2014/main" id="{C0907254-C405-4823-97CA-85F42D44D0AE}"/>
              </a:ext>
            </a:extLst>
          </p:cNvPr>
          <p:cNvSpPr/>
          <p:nvPr/>
        </p:nvSpPr>
        <p:spPr>
          <a:xfrm>
            <a:off x="997790" y="4549428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50" dirty="0">
                <a:solidFill>
                  <a:srgbClr val="C98A2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LOCATION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9">
            <a:extLst>
              <a:ext uri="{FF2B5EF4-FFF2-40B4-BE49-F238E27FC236}">
                <a16:creationId xmlns:a16="http://schemas.microsoft.com/office/drawing/2014/main" id="{B5E36186-9AED-4E03-9E76-255E24342D10}"/>
              </a:ext>
            </a:extLst>
          </p:cNvPr>
          <p:cNvSpPr/>
          <p:nvPr/>
        </p:nvSpPr>
        <p:spPr>
          <a:xfrm>
            <a:off x="997790" y="4884624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SMP Pelita Fajar, Bandung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10">
            <a:extLst>
              <a:ext uri="{FF2B5EF4-FFF2-40B4-BE49-F238E27FC236}">
                <a16:creationId xmlns:a16="http://schemas.microsoft.com/office/drawing/2014/main" id="{68089530-66AE-47B5-BF92-ED7801C76B82}"/>
              </a:ext>
            </a:extLst>
          </p:cNvPr>
          <p:cNvSpPr/>
          <p:nvPr/>
        </p:nvSpPr>
        <p:spPr>
          <a:xfrm>
            <a:off x="1023108" y="5407996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50" dirty="0">
                <a:solidFill>
                  <a:srgbClr val="C98A2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DURATION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11">
            <a:extLst>
              <a:ext uri="{FF2B5EF4-FFF2-40B4-BE49-F238E27FC236}">
                <a16:creationId xmlns:a16="http://schemas.microsoft.com/office/drawing/2014/main" id="{E12C4D6D-9D7A-4756-9220-EC4DC4BD4115}"/>
              </a:ext>
            </a:extLst>
          </p:cNvPr>
          <p:cNvSpPr/>
          <p:nvPr/>
        </p:nvSpPr>
        <p:spPr>
          <a:xfrm>
            <a:off x="1023107" y="5903535"/>
            <a:ext cx="6120825" cy="3482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May-June 2026, 4–6 weeks (4–6 sessions)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12">
            <a:extLst>
              <a:ext uri="{FF2B5EF4-FFF2-40B4-BE49-F238E27FC236}">
                <a16:creationId xmlns:a16="http://schemas.microsoft.com/office/drawing/2014/main" id="{EDC06B55-8632-44A9-9D76-24668AAAD334}"/>
              </a:ext>
            </a:extLst>
          </p:cNvPr>
          <p:cNvSpPr/>
          <p:nvPr/>
        </p:nvSpPr>
        <p:spPr>
          <a:xfrm>
            <a:off x="1027870" y="6527392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50" dirty="0">
                <a:solidFill>
                  <a:srgbClr val="C98A2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SUBJECT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 13">
            <a:extLst>
              <a:ext uri="{FF2B5EF4-FFF2-40B4-BE49-F238E27FC236}">
                <a16:creationId xmlns:a16="http://schemas.microsoft.com/office/drawing/2014/main" id="{C464CC71-44AD-4702-9450-4FD21B081FB2}"/>
              </a:ext>
            </a:extLst>
          </p:cNvPr>
          <p:cNvSpPr/>
          <p:nvPr/>
        </p:nvSpPr>
        <p:spPr>
          <a:xfrm>
            <a:off x="992541" y="6942872"/>
            <a:ext cx="6120825" cy="2256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1 wushu teacher (purposive sampling)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 14">
            <a:extLst>
              <a:ext uri="{FF2B5EF4-FFF2-40B4-BE49-F238E27FC236}">
                <a16:creationId xmlns:a16="http://schemas.microsoft.com/office/drawing/2014/main" id="{AC79FBCE-727D-4E30-9324-883431D3094E}"/>
              </a:ext>
            </a:extLst>
          </p:cNvPr>
          <p:cNvSpPr/>
          <p:nvPr/>
        </p:nvSpPr>
        <p:spPr>
          <a:xfrm>
            <a:off x="995424" y="7409896"/>
            <a:ext cx="4754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50" dirty="0">
                <a:solidFill>
                  <a:srgbClr val="C98A2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SUPPORTING INFORMANT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16">
            <a:extLst>
              <a:ext uri="{FF2B5EF4-FFF2-40B4-BE49-F238E27FC236}">
                <a16:creationId xmlns:a16="http://schemas.microsoft.com/office/drawing/2014/main" id="{8D92CE6E-2EFF-44BB-9A92-0C4014BEA6F5}"/>
              </a:ext>
            </a:extLst>
          </p:cNvPr>
          <p:cNvSpPr/>
          <p:nvPr/>
        </p:nvSpPr>
        <p:spPr>
          <a:xfrm>
            <a:off x="8632988" y="2481971"/>
            <a:ext cx="4641574" cy="457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100" dirty="0">
                <a:solidFill>
                  <a:srgbClr val="1B84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COLLECTION</a:t>
            </a:r>
            <a:endParaRPr lang="en-US" sz="2400" dirty="0"/>
          </a:p>
        </p:txBody>
      </p:sp>
      <p:sp>
        <p:nvSpPr>
          <p:cNvPr id="49" name="Shape 17">
            <a:extLst>
              <a:ext uri="{FF2B5EF4-FFF2-40B4-BE49-F238E27FC236}">
                <a16:creationId xmlns:a16="http://schemas.microsoft.com/office/drawing/2014/main" id="{34B5F26F-0948-4767-99A0-96047BE640A7}"/>
              </a:ext>
            </a:extLst>
          </p:cNvPr>
          <p:cNvSpPr/>
          <p:nvPr/>
        </p:nvSpPr>
        <p:spPr>
          <a:xfrm flipV="1">
            <a:off x="8585344" y="2800697"/>
            <a:ext cx="7470518" cy="1443904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50" name="Text 18">
            <a:extLst>
              <a:ext uri="{FF2B5EF4-FFF2-40B4-BE49-F238E27FC236}">
                <a16:creationId xmlns:a16="http://schemas.microsoft.com/office/drawing/2014/main" id="{99091FA7-D189-4365-90F4-60360A3B6494}"/>
              </a:ext>
            </a:extLst>
          </p:cNvPr>
          <p:cNvSpPr/>
          <p:nvPr/>
        </p:nvSpPr>
        <p:spPr>
          <a:xfrm>
            <a:off x="8822209" y="3019191"/>
            <a:ext cx="4007835" cy="3617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In-depth interviews</a:t>
            </a:r>
            <a:endParaRPr lang="en-US" sz="2400" dirty="0"/>
          </a:p>
        </p:txBody>
      </p:sp>
      <p:sp>
        <p:nvSpPr>
          <p:cNvPr id="51" name="Text 19">
            <a:extLst>
              <a:ext uri="{FF2B5EF4-FFF2-40B4-BE49-F238E27FC236}">
                <a16:creationId xmlns:a16="http://schemas.microsoft.com/office/drawing/2014/main" id="{D76E4E13-B66A-4DEF-B3CE-B1A5B4969687}"/>
              </a:ext>
            </a:extLst>
          </p:cNvPr>
          <p:cNvSpPr/>
          <p:nvPr/>
        </p:nvSpPr>
        <p:spPr>
          <a:xfrm>
            <a:off x="8822209" y="3215017"/>
            <a:ext cx="6995114" cy="927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Semi-structured, guided by an interview protocol covering curriculum, pedagogy, facilities, motivation, and assessment</a:t>
            </a:r>
            <a:endParaRPr lang="en-US" sz="1800" dirty="0"/>
          </a:p>
        </p:txBody>
      </p:sp>
      <p:sp>
        <p:nvSpPr>
          <p:cNvPr id="52" name="Shape 20">
            <a:extLst>
              <a:ext uri="{FF2B5EF4-FFF2-40B4-BE49-F238E27FC236}">
                <a16:creationId xmlns:a16="http://schemas.microsoft.com/office/drawing/2014/main" id="{E9390508-9648-4D0D-B7CE-DF4749E340A5}"/>
              </a:ext>
            </a:extLst>
          </p:cNvPr>
          <p:cNvSpPr/>
          <p:nvPr/>
        </p:nvSpPr>
        <p:spPr>
          <a:xfrm>
            <a:off x="8632988" y="4377777"/>
            <a:ext cx="7422874" cy="1678808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53" name="Text 21">
            <a:extLst>
              <a:ext uri="{FF2B5EF4-FFF2-40B4-BE49-F238E27FC236}">
                <a16:creationId xmlns:a16="http://schemas.microsoft.com/office/drawing/2014/main" id="{F739419E-3844-4196-94AB-F3B66A481B56}"/>
              </a:ext>
            </a:extLst>
          </p:cNvPr>
          <p:cNvSpPr/>
          <p:nvPr/>
        </p:nvSpPr>
        <p:spPr>
          <a:xfrm>
            <a:off x="8822209" y="4825833"/>
            <a:ext cx="4257973" cy="457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Participatory observation</a:t>
            </a:r>
            <a:endParaRPr lang="en-US" sz="2400" dirty="0"/>
          </a:p>
        </p:txBody>
      </p:sp>
      <p:sp>
        <p:nvSpPr>
          <p:cNvPr id="54" name="Text 22">
            <a:extLst>
              <a:ext uri="{FF2B5EF4-FFF2-40B4-BE49-F238E27FC236}">
                <a16:creationId xmlns:a16="http://schemas.microsoft.com/office/drawing/2014/main" id="{27A086B8-9C02-4151-A42E-4EA57B2D56BA}"/>
              </a:ext>
            </a:extLst>
          </p:cNvPr>
          <p:cNvSpPr/>
          <p:nvPr/>
        </p:nvSpPr>
        <p:spPr>
          <a:xfrm>
            <a:off x="8822210" y="5306629"/>
            <a:ext cx="7494803" cy="1276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8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observation of wushu lessons in progress at the school</a:t>
            </a:r>
            <a:endParaRPr lang="en-US" sz="1800" dirty="0"/>
          </a:p>
        </p:txBody>
      </p:sp>
      <p:sp>
        <p:nvSpPr>
          <p:cNvPr id="55" name="Shape 23">
            <a:extLst>
              <a:ext uri="{FF2B5EF4-FFF2-40B4-BE49-F238E27FC236}">
                <a16:creationId xmlns:a16="http://schemas.microsoft.com/office/drawing/2014/main" id="{E479137E-1A8E-4EEB-A39A-706FB6ABB405}"/>
              </a:ext>
            </a:extLst>
          </p:cNvPr>
          <p:cNvSpPr/>
          <p:nvPr/>
        </p:nvSpPr>
        <p:spPr>
          <a:xfrm flipV="1">
            <a:off x="8586724" y="6189761"/>
            <a:ext cx="7469138" cy="2052472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56" name="Text 24">
            <a:extLst>
              <a:ext uri="{FF2B5EF4-FFF2-40B4-BE49-F238E27FC236}">
                <a16:creationId xmlns:a16="http://schemas.microsoft.com/office/drawing/2014/main" id="{6523646E-E9EE-42B5-BB7C-339B60E3386F}"/>
              </a:ext>
            </a:extLst>
          </p:cNvPr>
          <p:cNvSpPr/>
          <p:nvPr/>
        </p:nvSpPr>
        <p:spPr>
          <a:xfrm>
            <a:off x="8822209" y="6688838"/>
            <a:ext cx="4257973" cy="457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study</a:t>
            </a:r>
            <a:endParaRPr lang="en-US" sz="2400" dirty="0"/>
          </a:p>
        </p:txBody>
      </p:sp>
      <p:sp>
        <p:nvSpPr>
          <p:cNvPr id="57" name="Text 25">
            <a:extLst>
              <a:ext uri="{FF2B5EF4-FFF2-40B4-BE49-F238E27FC236}">
                <a16:creationId xmlns:a16="http://schemas.microsoft.com/office/drawing/2014/main" id="{8AEC35B3-8430-4BC6-8FCC-463D11DABA24}"/>
              </a:ext>
            </a:extLst>
          </p:cNvPr>
          <p:cNvSpPr/>
          <p:nvPr/>
        </p:nvSpPr>
        <p:spPr>
          <a:xfrm>
            <a:off x="8822209" y="6999543"/>
            <a:ext cx="6995114" cy="10472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of lesson plans, curriculum drafts, and assessment records</a:t>
            </a:r>
            <a:endParaRPr lang="en-US" sz="1800" dirty="0"/>
          </a:p>
        </p:txBody>
      </p:sp>
      <p:sp>
        <p:nvSpPr>
          <p:cNvPr id="58" name="Text 26">
            <a:extLst>
              <a:ext uri="{FF2B5EF4-FFF2-40B4-BE49-F238E27FC236}">
                <a16:creationId xmlns:a16="http://schemas.microsoft.com/office/drawing/2014/main" id="{31FBF909-CB3B-4929-BD0E-3819231D1D24}"/>
              </a:ext>
            </a:extLst>
          </p:cNvPr>
          <p:cNvSpPr/>
          <p:nvPr/>
        </p:nvSpPr>
        <p:spPr>
          <a:xfrm>
            <a:off x="8793521" y="8290093"/>
            <a:ext cx="6615227" cy="11330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Analysis:  </a:t>
            </a:r>
            <a:r>
              <a:rPr lang="en-US" sz="2000" dirty="0">
                <a:solidFill>
                  <a:srgbClr val="3A4A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Interactive model of Miles, Huberman &amp; Saldaña (2020) data condensation, data display, and conclusion drawing/verification.</a:t>
            </a:r>
            <a:endParaRPr lang="en-US" sz="2000" dirty="0"/>
          </a:p>
        </p:txBody>
      </p:sp>
      <p:sp>
        <p:nvSpPr>
          <p:cNvPr id="85" name="Text 13">
            <a:extLst>
              <a:ext uri="{FF2B5EF4-FFF2-40B4-BE49-F238E27FC236}">
                <a16:creationId xmlns:a16="http://schemas.microsoft.com/office/drawing/2014/main" id="{6537AE9D-672B-4C36-85F4-E271D4E3F18A}"/>
              </a:ext>
            </a:extLst>
          </p:cNvPr>
          <p:cNvSpPr/>
          <p:nvPr/>
        </p:nvSpPr>
        <p:spPr>
          <a:xfrm>
            <a:off x="992539" y="7792407"/>
            <a:ext cx="6680469" cy="4656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School principal / curriculum vice-principa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for triangulation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706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3" name="Shape 0">
            <a:extLst>
              <a:ext uri="{FF2B5EF4-FFF2-40B4-BE49-F238E27FC236}">
                <a16:creationId xmlns:a16="http://schemas.microsoft.com/office/drawing/2014/main" id="{4ED6332E-1CFB-464E-B52F-B9150F6D4D7F}"/>
              </a:ext>
            </a:extLst>
          </p:cNvPr>
          <p:cNvSpPr/>
          <p:nvPr/>
        </p:nvSpPr>
        <p:spPr>
          <a:xfrm>
            <a:off x="13093149" y="785395"/>
            <a:ext cx="1747924" cy="674419"/>
          </a:xfrm>
          <a:prstGeom prst="roundRect">
            <a:avLst>
              <a:gd name="adj" fmla="val 19048"/>
            </a:avLst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34" name="Text 1">
            <a:extLst>
              <a:ext uri="{FF2B5EF4-FFF2-40B4-BE49-F238E27FC236}">
                <a16:creationId xmlns:a16="http://schemas.microsoft.com/office/drawing/2014/main" id="{AD37F81C-982E-459B-AF09-CFBCE1A70717}"/>
              </a:ext>
            </a:extLst>
          </p:cNvPr>
          <p:cNvSpPr/>
          <p:nvPr/>
        </p:nvSpPr>
        <p:spPr>
          <a:xfrm>
            <a:off x="13093149" y="785395"/>
            <a:ext cx="1747924" cy="6744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8A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</a:t>
            </a:r>
            <a:endParaRPr lang="en-US" sz="1600" dirty="0"/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88A01EA1-9081-48FC-A603-8ADE3EA06066}"/>
              </a:ext>
            </a:extLst>
          </p:cNvPr>
          <p:cNvSpPr/>
          <p:nvPr/>
        </p:nvSpPr>
        <p:spPr>
          <a:xfrm>
            <a:off x="1410163" y="2125856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Categories of Teacher Challenges</a:t>
            </a:r>
            <a:endParaRPr lang="en-US" sz="2800" dirty="0"/>
          </a:p>
        </p:txBody>
      </p:sp>
      <p:sp>
        <p:nvSpPr>
          <p:cNvPr id="36" name="Shape 3">
            <a:extLst>
              <a:ext uri="{FF2B5EF4-FFF2-40B4-BE49-F238E27FC236}">
                <a16:creationId xmlns:a16="http://schemas.microsoft.com/office/drawing/2014/main" id="{BB34970C-2278-4BEF-9856-88D64042B386}"/>
              </a:ext>
            </a:extLst>
          </p:cNvPr>
          <p:cNvSpPr/>
          <p:nvPr/>
        </p:nvSpPr>
        <p:spPr>
          <a:xfrm>
            <a:off x="1043990" y="3274465"/>
            <a:ext cx="2903869" cy="4826558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  <a:effectLst>
            <a:outerShdw blurRad="76200" dist="25400" dir="5400000" algn="bl" rotWithShape="0">
              <a:srgbClr val="1B2A3C">
                <a:alpha val="12000"/>
              </a:srgbClr>
            </a:outerShdw>
          </a:effectLst>
        </p:spPr>
      </p:sp>
      <p:sp>
        <p:nvSpPr>
          <p:cNvPr id="37" name="Shape 4">
            <a:extLst>
              <a:ext uri="{FF2B5EF4-FFF2-40B4-BE49-F238E27FC236}">
                <a16:creationId xmlns:a16="http://schemas.microsoft.com/office/drawing/2014/main" id="{406B6F92-356D-444A-B9A8-EBA9724AB615}"/>
              </a:ext>
            </a:extLst>
          </p:cNvPr>
          <p:cNvSpPr/>
          <p:nvPr/>
        </p:nvSpPr>
        <p:spPr>
          <a:xfrm>
            <a:off x="1239956" y="3503065"/>
            <a:ext cx="2403202" cy="75080"/>
          </a:xfrm>
          <a:prstGeom prst="roundRect">
            <a:avLst>
              <a:gd name="adj" fmla="val 42857"/>
            </a:avLst>
          </a:prstGeom>
          <a:solidFill>
            <a:srgbClr val="1B84C7"/>
          </a:solidFill>
          <a:ln w="12700">
            <a:solidFill>
              <a:srgbClr val="1B84C7"/>
            </a:solidFill>
            <a:prstDash val="solid"/>
          </a:ln>
        </p:spPr>
      </p:sp>
      <p:sp>
        <p:nvSpPr>
          <p:cNvPr id="38" name="Text 5">
            <a:extLst>
              <a:ext uri="{FF2B5EF4-FFF2-40B4-BE49-F238E27FC236}">
                <a16:creationId xmlns:a16="http://schemas.microsoft.com/office/drawing/2014/main" id="{764102E6-D550-4F22-87AC-7EDE838C35EE}"/>
              </a:ext>
            </a:extLst>
          </p:cNvPr>
          <p:cNvSpPr/>
          <p:nvPr/>
        </p:nvSpPr>
        <p:spPr>
          <a:xfrm>
            <a:off x="1279866" y="3685944"/>
            <a:ext cx="876167" cy="589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1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6">
            <a:extLst>
              <a:ext uri="{FF2B5EF4-FFF2-40B4-BE49-F238E27FC236}">
                <a16:creationId xmlns:a16="http://schemas.microsoft.com/office/drawing/2014/main" id="{37E5435F-3A1A-4BF2-80EB-30550E221318}"/>
              </a:ext>
            </a:extLst>
          </p:cNvPr>
          <p:cNvSpPr/>
          <p:nvPr/>
        </p:nvSpPr>
        <p:spPr>
          <a:xfrm>
            <a:off x="1239956" y="4234584"/>
            <a:ext cx="2403202" cy="5899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Curricular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DB49FBF3-1D8D-48C6-ABA0-45DDEA6A1A99}"/>
              </a:ext>
            </a:extLst>
          </p:cNvPr>
          <p:cNvSpPr/>
          <p:nvPr/>
        </p:nvSpPr>
        <p:spPr>
          <a:xfrm>
            <a:off x="1239956" y="4737505"/>
            <a:ext cx="2403202" cy="27886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No standardized CP, ATP, or teaching modules the teacher builds every document from scratch.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Shape 8">
            <a:extLst>
              <a:ext uri="{FF2B5EF4-FFF2-40B4-BE49-F238E27FC236}">
                <a16:creationId xmlns:a16="http://schemas.microsoft.com/office/drawing/2014/main" id="{6C3BE541-ABD3-43CC-8601-1DDEB3A52399}"/>
              </a:ext>
            </a:extLst>
          </p:cNvPr>
          <p:cNvSpPr/>
          <p:nvPr/>
        </p:nvSpPr>
        <p:spPr>
          <a:xfrm>
            <a:off x="4170273" y="3260427"/>
            <a:ext cx="3225860" cy="4818577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  <a:effectLst>
            <a:outerShdw blurRad="76200" dist="25400" dir="5400000" algn="bl" rotWithShape="0">
              <a:srgbClr val="1B2A3C">
                <a:alpha val="12000"/>
              </a:srgbClr>
            </a:outerShdw>
          </a:effectLst>
        </p:spPr>
      </p:sp>
      <p:sp>
        <p:nvSpPr>
          <p:cNvPr id="42" name="Shape 9">
            <a:extLst>
              <a:ext uri="{FF2B5EF4-FFF2-40B4-BE49-F238E27FC236}">
                <a16:creationId xmlns:a16="http://schemas.microsoft.com/office/drawing/2014/main" id="{E3B7AD33-C196-426B-A1C3-EDCB729DD1AC}"/>
              </a:ext>
            </a:extLst>
          </p:cNvPr>
          <p:cNvSpPr/>
          <p:nvPr/>
        </p:nvSpPr>
        <p:spPr>
          <a:xfrm>
            <a:off x="4353153" y="3489027"/>
            <a:ext cx="2669677" cy="74955"/>
          </a:xfrm>
          <a:prstGeom prst="roundRect">
            <a:avLst>
              <a:gd name="adj" fmla="val 42857"/>
            </a:avLst>
          </a:prstGeom>
          <a:solidFill>
            <a:srgbClr val="C98A2C"/>
          </a:solidFill>
          <a:ln w="12700">
            <a:solidFill>
              <a:srgbClr val="C98A2C"/>
            </a:solidFill>
            <a:prstDash val="solid"/>
          </a:ln>
        </p:spPr>
      </p:sp>
      <p:sp>
        <p:nvSpPr>
          <p:cNvPr id="43" name="Text 10">
            <a:extLst>
              <a:ext uri="{FF2B5EF4-FFF2-40B4-BE49-F238E27FC236}">
                <a16:creationId xmlns:a16="http://schemas.microsoft.com/office/drawing/2014/main" id="{6A482B0A-6944-4A75-AB5E-0DF1070D72C9}"/>
              </a:ext>
            </a:extLst>
          </p:cNvPr>
          <p:cNvSpPr/>
          <p:nvPr/>
        </p:nvSpPr>
        <p:spPr>
          <a:xfrm>
            <a:off x="4341488" y="3734846"/>
            <a:ext cx="999442" cy="588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8A2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2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11">
            <a:extLst>
              <a:ext uri="{FF2B5EF4-FFF2-40B4-BE49-F238E27FC236}">
                <a16:creationId xmlns:a16="http://schemas.microsoft.com/office/drawing/2014/main" id="{88D107E3-6273-41FC-93C4-9A528322357F}"/>
              </a:ext>
            </a:extLst>
          </p:cNvPr>
          <p:cNvSpPr/>
          <p:nvPr/>
        </p:nvSpPr>
        <p:spPr>
          <a:xfrm>
            <a:off x="4353153" y="4220547"/>
            <a:ext cx="2669677" cy="588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Pedagogical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12">
            <a:extLst>
              <a:ext uri="{FF2B5EF4-FFF2-40B4-BE49-F238E27FC236}">
                <a16:creationId xmlns:a16="http://schemas.microsoft.com/office/drawing/2014/main" id="{D7F9046B-F3C4-4691-B903-467F383D7000}"/>
              </a:ext>
            </a:extLst>
          </p:cNvPr>
          <p:cNvSpPr/>
          <p:nvPr/>
        </p:nvSpPr>
        <p:spPr>
          <a:xfrm>
            <a:off x="4353153" y="4723467"/>
            <a:ext cx="2669677" cy="27840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Difficulty applying differentiated instruction; teaching still relies mainly on the command style.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Shape 13">
            <a:extLst>
              <a:ext uri="{FF2B5EF4-FFF2-40B4-BE49-F238E27FC236}">
                <a16:creationId xmlns:a16="http://schemas.microsoft.com/office/drawing/2014/main" id="{A4EC2610-2D14-4734-80C0-9E01F0936E4A}"/>
              </a:ext>
            </a:extLst>
          </p:cNvPr>
          <p:cNvSpPr/>
          <p:nvPr/>
        </p:nvSpPr>
        <p:spPr>
          <a:xfrm>
            <a:off x="7552705" y="3263057"/>
            <a:ext cx="3225860" cy="4818577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  <a:effectLst>
            <a:outerShdw blurRad="76200" dist="25400" dir="5400000" algn="bl" rotWithShape="0">
              <a:srgbClr val="1B2A3C">
                <a:alpha val="12000"/>
              </a:srgbClr>
            </a:outerShdw>
          </a:effectLst>
        </p:spPr>
      </p:sp>
      <p:sp>
        <p:nvSpPr>
          <p:cNvPr id="47" name="Shape 14">
            <a:extLst>
              <a:ext uri="{FF2B5EF4-FFF2-40B4-BE49-F238E27FC236}">
                <a16:creationId xmlns:a16="http://schemas.microsoft.com/office/drawing/2014/main" id="{71455C9B-E442-4944-A5B0-26E5144AE611}"/>
              </a:ext>
            </a:extLst>
          </p:cNvPr>
          <p:cNvSpPr/>
          <p:nvPr/>
        </p:nvSpPr>
        <p:spPr>
          <a:xfrm>
            <a:off x="7735585" y="3491657"/>
            <a:ext cx="2669677" cy="74955"/>
          </a:xfrm>
          <a:prstGeom prst="roundRect">
            <a:avLst>
              <a:gd name="adj" fmla="val 42857"/>
            </a:avLst>
          </a:prstGeom>
          <a:solidFill>
            <a:srgbClr val="6C8CB4"/>
          </a:solidFill>
          <a:ln w="12700">
            <a:solidFill>
              <a:srgbClr val="6C8CB4"/>
            </a:solidFill>
            <a:prstDash val="solid"/>
          </a:ln>
        </p:spPr>
      </p:sp>
      <p:sp>
        <p:nvSpPr>
          <p:cNvPr id="48" name="Text 15">
            <a:extLst>
              <a:ext uri="{FF2B5EF4-FFF2-40B4-BE49-F238E27FC236}">
                <a16:creationId xmlns:a16="http://schemas.microsoft.com/office/drawing/2014/main" id="{0BECAE2B-C051-498B-A843-83DCE4766EEB}"/>
              </a:ext>
            </a:extLst>
          </p:cNvPr>
          <p:cNvSpPr/>
          <p:nvPr/>
        </p:nvSpPr>
        <p:spPr>
          <a:xfrm>
            <a:off x="7680468" y="3685944"/>
            <a:ext cx="973320" cy="588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6C8CB4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3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16">
            <a:extLst>
              <a:ext uri="{FF2B5EF4-FFF2-40B4-BE49-F238E27FC236}">
                <a16:creationId xmlns:a16="http://schemas.microsoft.com/office/drawing/2014/main" id="{B587425A-8704-4601-97F8-A2AC7FC7FF2C}"/>
              </a:ext>
            </a:extLst>
          </p:cNvPr>
          <p:cNvSpPr/>
          <p:nvPr/>
        </p:nvSpPr>
        <p:spPr>
          <a:xfrm>
            <a:off x="7735585" y="4223177"/>
            <a:ext cx="2669677" cy="588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Infrastructural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17">
            <a:extLst>
              <a:ext uri="{FF2B5EF4-FFF2-40B4-BE49-F238E27FC236}">
                <a16:creationId xmlns:a16="http://schemas.microsoft.com/office/drawing/2014/main" id="{AC707A4E-1CF0-4EDA-AEE4-C1DACC8151C5}"/>
              </a:ext>
            </a:extLst>
          </p:cNvPr>
          <p:cNvSpPr/>
          <p:nvPr/>
        </p:nvSpPr>
        <p:spPr>
          <a:xfrm>
            <a:off x="7735585" y="4726097"/>
            <a:ext cx="2669677" cy="27840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Facilities are excellent (14×8 m mat, large mirrors), but only 1×40 minutes/week is allocated.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Shape 18">
            <a:extLst>
              <a:ext uri="{FF2B5EF4-FFF2-40B4-BE49-F238E27FC236}">
                <a16:creationId xmlns:a16="http://schemas.microsoft.com/office/drawing/2014/main" id="{5A0C5FB8-CC6A-4A45-BD78-53F496C98079}"/>
              </a:ext>
            </a:extLst>
          </p:cNvPr>
          <p:cNvSpPr/>
          <p:nvPr/>
        </p:nvSpPr>
        <p:spPr>
          <a:xfrm>
            <a:off x="10906552" y="3197745"/>
            <a:ext cx="3225860" cy="4818577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  <a:effectLst>
            <a:outerShdw blurRad="76200" dist="25400" dir="5400000" algn="bl" rotWithShape="0">
              <a:srgbClr val="1B2A3C">
                <a:alpha val="12000"/>
              </a:srgbClr>
            </a:outerShdw>
          </a:effectLst>
        </p:spPr>
      </p:sp>
      <p:sp>
        <p:nvSpPr>
          <p:cNvPr id="52" name="Shape 19">
            <a:extLst>
              <a:ext uri="{FF2B5EF4-FFF2-40B4-BE49-F238E27FC236}">
                <a16:creationId xmlns:a16="http://schemas.microsoft.com/office/drawing/2014/main" id="{8EED3DBB-05C5-4E7C-B5FE-F1B2BFC3415C}"/>
              </a:ext>
            </a:extLst>
          </p:cNvPr>
          <p:cNvSpPr/>
          <p:nvPr/>
        </p:nvSpPr>
        <p:spPr>
          <a:xfrm>
            <a:off x="11089432" y="3426345"/>
            <a:ext cx="2669677" cy="74955"/>
          </a:xfrm>
          <a:prstGeom prst="roundRect">
            <a:avLst>
              <a:gd name="adj" fmla="val 42857"/>
            </a:avLst>
          </a:prstGeom>
          <a:solidFill>
            <a:srgbClr val="B45A5A"/>
          </a:solidFill>
          <a:ln w="12700">
            <a:solidFill>
              <a:srgbClr val="B45A5A"/>
            </a:solidFill>
            <a:prstDash val="solid"/>
          </a:ln>
        </p:spPr>
      </p:sp>
      <p:sp>
        <p:nvSpPr>
          <p:cNvPr id="53" name="Text 20">
            <a:extLst>
              <a:ext uri="{FF2B5EF4-FFF2-40B4-BE49-F238E27FC236}">
                <a16:creationId xmlns:a16="http://schemas.microsoft.com/office/drawing/2014/main" id="{A58711BA-2FB3-4680-9B45-535DA331B654}"/>
              </a:ext>
            </a:extLst>
          </p:cNvPr>
          <p:cNvSpPr/>
          <p:nvPr/>
        </p:nvSpPr>
        <p:spPr>
          <a:xfrm>
            <a:off x="11089433" y="3609225"/>
            <a:ext cx="973320" cy="588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45A5A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4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21">
            <a:extLst>
              <a:ext uri="{FF2B5EF4-FFF2-40B4-BE49-F238E27FC236}">
                <a16:creationId xmlns:a16="http://schemas.microsoft.com/office/drawing/2014/main" id="{50B49C2C-FE1A-4E4F-9361-C1D0DB244532}"/>
              </a:ext>
            </a:extLst>
          </p:cNvPr>
          <p:cNvSpPr/>
          <p:nvPr/>
        </p:nvSpPr>
        <p:spPr>
          <a:xfrm>
            <a:off x="11089432" y="4157865"/>
            <a:ext cx="2669677" cy="588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Psychosocial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22">
            <a:extLst>
              <a:ext uri="{FF2B5EF4-FFF2-40B4-BE49-F238E27FC236}">
                <a16:creationId xmlns:a16="http://schemas.microsoft.com/office/drawing/2014/main" id="{B6FE01A0-4DFE-42A9-8B60-E60FD469C327}"/>
              </a:ext>
            </a:extLst>
          </p:cNvPr>
          <p:cNvSpPr/>
          <p:nvPr/>
        </p:nvSpPr>
        <p:spPr>
          <a:xfrm>
            <a:off x="11089432" y="4660785"/>
            <a:ext cx="2669677" cy="27840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Low motivation since wushu is compulsory, plus negative stigma toward martial arts from parents.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Shape 23">
            <a:extLst>
              <a:ext uri="{FF2B5EF4-FFF2-40B4-BE49-F238E27FC236}">
                <a16:creationId xmlns:a16="http://schemas.microsoft.com/office/drawing/2014/main" id="{D618D56D-AB2B-4919-BB26-5CE762264DE1}"/>
              </a:ext>
            </a:extLst>
          </p:cNvPr>
          <p:cNvSpPr/>
          <p:nvPr/>
        </p:nvSpPr>
        <p:spPr>
          <a:xfrm>
            <a:off x="14306964" y="3197745"/>
            <a:ext cx="3225860" cy="4818577"/>
          </a:xfrm>
          <a:prstGeom prst="roundRect">
            <a:avLst>
              <a:gd name="adj" fmla="val 3879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  <a:effectLst>
            <a:outerShdw blurRad="76200" dist="25400" dir="5400000" algn="bl" rotWithShape="0">
              <a:srgbClr val="1B2A3C">
                <a:alpha val="12000"/>
              </a:srgbClr>
            </a:outerShdw>
          </a:effectLst>
        </p:spPr>
      </p:sp>
      <p:sp>
        <p:nvSpPr>
          <p:cNvPr id="57" name="Shape 24">
            <a:extLst>
              <a:ext uri="{FF2B5EF4-FFF2-40B4-BE49-F238E27FC236}">
                <a16:creationId xmlns:a16="http://schemas.microsoft.com/office/drawing/2014/main" id="{AF3AA0AE-6CD4-4184-87B7-D1E965AC1607}"/>
              </a:ext>
            </a:extLst>
          </p:cNvPr>
          <p:cNvSpPr/>
          <p:nvPr/>
        </p:nvSpPr>
        <p:spPr>
          <a:xfrm>
            <a:off x="14489844" y="3426345"/>
            <a:ext cx="2669677" cy="74955"/>
          </a:xfrm>
          <a:prstGeom prst="roundRect">
            <a:avLst>
              <a:gd name="adj" fmla="val 42857"/>
            </a:avLst>
          </a:prstGeom>
          <a:solidFill>
            <a:srgbClr val="5A8F5A"/>
          </a:solidFill>
          <a:ln w="12700">
            <a:solidFill>
              <a:srgbClr val="5A8F5A"/>
            </a:solidFill>
            <a:prstDash val="solid"/>
          </a:ln>
        </p:spPr>
      </p:sp>
      <p:sp>
        <p:nvSpPr>
          <p:cNvPr id="58" name="Text 25">
            <a:extLst>
              <a:ext uri="{FF2B5EF4-FFF2-40B4-BE49-F238E27FC236}">
                <a16:creationId xmlns:a16="http://schemas.microsoft.com/office/drawing/2014/main" id="{E45D5A63-EC96-4596-85B0-E95039BB2BCD}"/>
              </a:ext>
            </a:extLst>
          </p:cNvPr>
          <p:cNvSpPr/>
          <p:nvPr/>
        </p:nvSpPr>
        <p:spPr>
          <a:xfrm>
            <a:off x="14489845" y="3609225"/>
            <a:ext cx="973320" cy="588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5A8F5A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5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 26">
            <a:extLst>
              <a:ext uri="{FF2B5EF4-FFF2-40B4-BE49-F238E27FC236}">
                <a16:creationId xmlns:a16="http://schemas.microsoft.com/office/drawing/2014/main" id="{1E3EC5FD-2C52-43CF-A00A-BE0213708705}"/>
              </a:ext>
            </a:extLst>
          </p:cNvPr>
          <p:cNvSpPr/>
          <p:nvPr/>
        </p:nvSpPr>
        <p:spPr>
          <a:xfrm>
            <a:off x="14489844" y="4157865"/>
            <a:ext cx="2669677" cy="5889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Assessment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 27">
            <a:extLst>
              <a:ext uri="{FF2B5EF4-FFF2-40B4-BE49-F238E27FC236}">
                <a16:creationId xmlns:a16="http://schemas.microsoft.com/office/drawing/2014/main" id="{3F4D2D5C-0394-4108-A0A0-AA348C79F555}"/>
              </a:ext>
            </a:extLst>
          </p:cNvPr>
          <p:cNvSpPr/>
          <p:nvPr/>
        </p:nvSpPr>
        <p:spPr>
          <a:xfrm>
            <a:off x="14489844" y="4660785"/>
            <a:ext cx="2669677" cy="27840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No standardized rubrics, test items, or achievement benchmarks, unlike other school subjects.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 28">
            <a:extLst>
              <a:ext uri="{FF2B5EF4-FFF2-40B4-BE49-F238E27FC236}">
                <a16:creationId xmlns:a16="http://schemas.microsoft.com/office/drawing/2014/main" id="{23E6A8F5-5B07-4E8C-A510-200AFC30A010}"/>
              </a:ext>
            </a:extLst>
          </p:cNvPr>
          <p:cNvSpPr/>
          <p:nvPr/>
        </p:nvSpPr>
        <p:spPr>
          <a:xfrm>
            <a:off x="379802" y="8514992"/>
            <a:ext cx="6271501" cy="1071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root cause: a gap between capacity as a national athlete and the demands of a professional educator building a subject from zero.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2" name="Text 29">
            <a:extLst>
              <a:ext uri="{FF2B5EF4-FFF2-40B4-BE49-F238E27FC236}">
                <a16:creationId xmlns:a16="http://schemas.microsoft.com/office/drawing/2014/main" id="{CF37575E-D16B-44AF-BA63-E02D76654320}"/>
              </a:ext>
            </a:extLst>
          </p:cNvPr>
          <p:cNvSpPr/>
          <p:nvPr/>
        </p:nvSpPr>
        <p:spPr>
          <a:xfrm>
            <a:off x="1183609" y="9611816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6th ISPESH 2026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3" name="Text 30">
            <a:extLst>
              <a:ext uri="{FF2B5EF4-FFF2-40B4-BE49-F238E27FC236}">
                <a16:creationId xmlns:a16="http://schemas.microsoft.com/office/drawing/2014/main" id="{6E9CBED3-0471-4B25-80A5-64183007D4A5}"/>
              </a:ext>
            </a:extLst>
          </p:cNvPr>
          <p:cNvSpPr/>
          <p:nvPr/>
        </p:nvSpPr>
        <p:spPr>
          <a:xfrm>
            <a:off x="16801052" y="8016323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C9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150839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299471" y="565776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09577" y="609056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60" name="Shape 0">
            <a:extLst>
              <a:ext uri="{FF2B5EF4-FFF2-40B4-BE49-F238E27FC236}">
                <a16:creationId xmlns:a16="http://schemas.microsoft.com/office/drawing/2014/main" id="{4AE05FCC-C275-45AF-A8A9-61A3DCBBD95D}"/>
              </a:ext>
            </a:extLst>
          </p:cNvPr>
          <p:cNvSpPr/>
          <p:nvPr/>
        </p:nvSpPr>
        <p:spPr>
          <a:xfrm>
            <a:off x="13185913" y="1027520"/>
            <a:ext cx="2305878" cy="801776"/>
          </a:xfrm>
          <a:prstGeom prst="roundRect">
            <a:avLst>
              <a:gd name="adj" fmla="val 19048"/>
            </a:avLst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61" name="Text 1">
            <a:extLst>
              <a:ext uri="{FF2B5EF4-FFF2-40B4-BE49-F238E27FC236}">
                <a16:creationId xmlns:a16="http://schemas.microsoft.com/office/drawing/2014/main" id="{9CEEC4BF-3049-4908-B1B7-9FCE0F19CDC7}"/>
              </a:ext>
            </a:extLst>
          </p:cNvPr>
          <p:cNvSpPr/>
          <p:nvPr/>
        </p:nvSpPr>
        <p:spPr>
          <a:xfrm>
            <a:off x="13185913" y="1027520"/>
            <a:ext cx="2305878" cy="801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8A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&amp; DISCUSSION</a:t>
            </a:r>
            <a:endParaRPr lang="en-US" sz="1600" dirty="0"/>
          </a:p>
        </p:txBody>
      </p:sp>
      <p:sp>
        <p:nvSpPr>
          <p:cNvPr id="62" name="Text 2">
            <a:extLst>
              <a:ext uri="{FF2B5EF4-FFF2-40B4-BE49-F238E27FC236}">
                <a16:creationId xmlns:a16="http://schemas.microsoft.com/office/drawing/2014/main" id="{268A4BF3-D0DB-4040-A2DB-DD9E76A2ADE0}"/>
              </a:ext>
            </a:extLst>
          </p:cNvPr>
          <p:cNvSpPr/>
          <p:nvPr/>
        </p:nvSpPr>
        <p:spPr>
          <a:xfrm>
            <a:off x="2604170" y="1993993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Six Adaptive Strategies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Shape 3">
            <a:extLst>
              <a:ext uri="{FF2B5EF4-FFF2-40B4-BE49-F238E27FC236}">
                <a16:creationId xmlns:a16="http://schemas.microsoft.com/office/drawing/2014/main" id="{FD5BE316-F802-49FC-89EB-F087D061E909}"/>
              </a:ext>
            </a:extLst>
          </p:cNvPr>
          <p:cNvSpPr/>
          <p:nvPr/>
        </p:nvSpPr>
        <p:spPr>
          <a:xfrm>
            <a:off x="2320891" y="2864016"/>
            <a:ext cx="6119648" cy="1730485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64" name="Shape 4">
            <a:extLst>
              <a:ext uri="{FF2B5EF4-FFF2-40B4-BE49-F238E27FC236}">
                <a16:creationId xmlns:a16="http://schemas.microsoft.com/office/drawing/2014/main" id="{2644143D-2D71-448E-B562-D07AA3E1F04E}"/>
              </a:ext>
            </a:extLst>
          </p:cNvPr>
          <p:cNvSpPr/>
          <p:nvPr/>
        </p:nvSpPr>
        <p:spPr>
          <a:xfrm>
            <a:off x="2736191" y="3456532"/>
            <a:ext cx="457200" cy="457200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65" name="Text 5">
            <a:extLst>
              <a:ext uri="{FF2B5EF4-FFF2-40B4-BE49-F238E27FC236}">
                <a16:creationId xmlns:a16="http://schemas.microsoft.com/office/drawing/2014/main" id="{52B541FE-79BF-47C6-9658-E4F41A804523}"/>
              </a:ext>
            </a:extLst>
          </p:cNvPr>
          <p:cNvSpPr/>
          <p:nvPr/>
        </p:nvSpPr>
        <p:spPr>
          <a:xfrm>
            <a:off x="2736191" y="34565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1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 6">
            <a:extLst>
              <a:ext uri="{FF2B5EF4-FFF2-40B4-BE49-F238E27FC236}">
                <a16:creationId xmlns:a16="http://schemas.microsoft.com/office/drawing/2014/main" id="{C3798BF3-A12C-4A73-86A8-085A95DA682B}"/>
              </a:ext>
            </a:extLst>
          </p:cNvPr>
          <p:cNvSpPr/>
          <p:nvPr/>
        </p:nvSpPr>
        <p:spPr>
          <a:xfrm>
            <a:off x="3309576" y="3330690"/>
            <a:ext cx="5026735" cy="7418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Adapting athletic training periodization into a progressive curriculum structure, referencing practices from Singapore and China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Shape 7">
            <a:extLst>
              <a:ext uri="{FF2B5EF4-FFF2-40B4-BE49-F238E27FC236}">
                <a16:creationId xmlns:a16="http://schemas.microsoft.com/office/drawing/2014/main" id="{4B7FE620-1222-4172-9E7E-0B79860EDAF2}"/>
              </a:ext>
            </a:extLst>
          </p:cNvPr>
          <p:cNvSpPr/>
          <p:nvPr/>
        </p:nvSpPr>
        <p:spPr>
          <a:xfrm>
            <a:off x="9877934" y="2864016"/>
            <a:ext cx="6119648" cy="1730485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68" name="Shape 8">
            <a:extLst>
              <a:ext uri="{FF2B5EF4-FFF2-40B4-BE49-F238E27FC236}">
                <a16:creationId xmlns:a16="http://schemas.microsoft.com/office/drawing/2014/main" id="{2C928C70-5F9D-44FD-B66C-42E2228204ED}"/>
              </a:ext>
            </a:extLst>
          </p:cNvPr>
          <p:cNvSpPr/>
          <p:nvPr/>
        </p:nvSpPr>
        <p:spPr>
          <a:xfrm>
            <a:off x="10198528" y="3542477"/>
            <a:ext cx="457200" cy="457200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69" name="Text 9">
            <a:extLst>
              <a:ext uri="{FF2B5EF4-FFF2-40B4-BE49-F238E27FC236}">
                <a16:creationId xmlns:a16="http://schemas.microsoft.com/office/drawing/2014/main" id="{E37EDFEE-409A-4522-B3CE-300FFDD5DD14}"/>
              </a:ext>
            </a:extLst>
          </p:cNvPr>
          <p:cNvSpPr/>
          <p:nvPr/>
        </p:nvSpPr>
        <p:spPr>
          <a:xfrm>
            <a:off x="10198528" y="3542477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2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 10">
            <a:extLst>
              <a:ext uri="{FF2B5EF4-FFF2-40B4-BE49-F238E27FC236}">
                <a16:creationId xmlns:a16="http://schemas.microsoft.com/office/drawing/2014/main" id="{135CAE1E-9331-4AD1-9667-1B8B02595D8D}"/>
              </a:ext>
            </a:extLst>
          </p:cNvPr>
          <p:cNvSpPr/>
          <p:nvPr/>
        </p:nvSpPr>
        <p:spPr>
          <a:xfrm>
            <a:off x="10774094" y="3323661"/>
            <a:ext cx="5043956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Direct demonstration drawing on athletic expertise, enriched with video tutorials and a wushu warm-up gymnastic routine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Shape 11">
            <a:extLst>
              <a:ext uri="{FF2B5EF4-FFF2-40B4-BE49-F238E27FC236}">
                <a16:creationId xmlns:a16="http://schemas.microsoft.com/office/drawing/2014/main" id="{1357BE25-EB04-4E85-B298-15F26FE136F1}"/>
              </a:ext>
            </a:extLst>
          </p:cNvPr>
          <p:cNvSpPr/>
          <p:nvPr/>
        </p:nvSpPr>
        <p:spPr>
          <a:xfrm>
            <a:off x="2343661" y="4906192"/>
            <a:ext cx="6119648" cy="1730485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72" name="Shape 12">
            <a:extLst>
              <a:ext uri="{FF2B5EF4-FFF2-40B4-BE49-F238E27FC236}">
                <a16:creationId xmlns:a16="http://schemas.microsoft.com/office/drawing/2014/main" id="{5C4B8D1F-FD99-40BE-9A88-7173E85F6610}"/>
              </a:ext>
            </a:extLst>
          </p:cNvPr>
          <p:cNvSpPr/>
          <p:nvPr/>
        </p:nvSpPr>
        <p:spPr>
          <a:xfrm>
            <a:off x="2734057" y="5598908"/>
            <a:ext cx="457200" cy="457200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73" name="Text 13">
            <a:extLst>
              <a:ext uri="{FF2B5EF4-FFF2-40B4-BE49-F238E27FC236}">
                <a16:creationId xmlns:a16="http://schemas.microsoft.com/office/drawing/2014/main" id="{8D0C2105-7C10-4745-9113-5A7C2E15A882}"/>
              </a:ext>
            </a:extLst>
          </p:cNvPr>
          <p:cNvSpPr/>
          <p:nvPr/>
        </p:nvSpPr>
        <p:spPr>
          <a:xfrm>
            <a:off x="2734057" y="55989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3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 14">
            <a:extLst>
              <a:ext uri="{FF2B5EF4-FFF2-40B4-BE49-F238E27FC236}">
                <a16:creationId xmlns:a16="http://schemas.microsoft.com/office/drawing/2014/main" id="{7231AF70-4181-41FD-BA5E-E80A9215F4F5}"/>
              </a:ext>
            </a:extLst>
          </p:cNvPr>
          <p:cNvSpPr/>
          <p:nvPr/>
        </p:nvSpPr>
        <p:spPr>
          <a:xfrm>
            <a:off x="3463613" y="5352929"/>
            <a:ext cx="4872697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Optimizing limited time and using large mirrors for independent student self-correction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Shape 15">
            <a:extLst>
              <a:ext uri="{FF2B5EF4-FFF2-40B4-BE49-F238E27FC236}">
                <a16:creationId xmlns:a16="http://schemas.microsoft.com/office/drawing/2014/main" id="{302406FA-BF90-48E4-A3A6-564A123D97C9}"/>
              </a:ext>
            </a:extLst>
          </p:cNvPr>
          <p:cNvSpPr/>
          <p:nvPr/>
        </p:nvSpPr>
        <p:spPr>
          <a:xfrm>
            <a:off x="9879412" y="4823101"/>
            <a:ext cx="6119648" cy="1730485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76" name="Shape 16">
            <a:extLst>
              <a:ext uri="{FF2B5EF4-FFF2-40B4-BE49-F238E27FC236}">
                <a16:creationId xmlns:a16="http://schemas.microsoft.com/office/drawing/2014/main" id="{E4E191EE-E260-48B5-B2C9-38E9A113BF59}"/>
              </a:ext>
            </a:extLst>
          </p:cNvPr>
          <p:cNvSpPr/>
          <p:nvPr/>
        </p:nvSpPr>
        <p:spPr>
          <a:xfrm>
            <a:off x="10151769" y="5370308"/>
            <a:ext cx="457200" cy="457200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77" name="Text 17">
            <a:extLst>
              <a:ext uri="{FF2B5EF4-FFF2-40B4-BE49-F238E27FC236}">
                <a16:creationId xmlns:a16="http://schemas.microsoft.com/office/drawing/2014/main" id="{E11D4D88-5EE7-4865-9063-948E241FE29C}"/>
              </a:ext>
            </a:extLst>
          </p:cNvPr>
          <p:cNvSpPr/>
          <p:nvPr/>
        </p:nvSpPr>
        <p:spPr>
          <a:xfrm>
            <a:off x="10151769" y="53703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4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 18">
            <a:extLst>
              <a:ext uri="{FF2B5EF4-FFF2-40B4-BE49-F238E27FC236}">
                <a16:creationId xmlns:a16="http://schemas.microsoft.com/office/drawing/2014/main" id="{4B8DB123-8E44-445E-8DB1-5A3C587B8C9C}"/>
              </a:ext>
            </a:extLst>
          </p:cNvPr>
          <p:cNvSpPr/>
          <p:nvPr/>
        </p:nvSpPr>
        <p:spPr>
          <a:xfrm>
            <a:off x="10802031" y="5199810"/>
            <a:ext cx="5251381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Using athletic authority and competition experience to build motivation and share scholarship opportunities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Shape 19">
            <a:extLst>
              <a:ext uri="{FF2B5EF4-FFF2-40B4-BE49-F238E27FC236}">
                <a16:creationId xmlns:a16="http://schemas.microsoft.com/office/drawing/2014/main" id="{B294B981-52FE-4CDB-B743-884C81680373}"/>
              </a:ext>
            </a:extLst>
          </p:cNvPr>
          <p:cNvSpPr/>
          <p:nvPr/>
        </p:nvSpPr>
        <p:spPr>
          <a:xfrm>
            <a:off x="2320891" y="6878766"/>
            <a:ext cx="6119648" cy="1730485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80" name="Shape 20">
            <a:extLst>
              <a:ext uri="{FF2B5EF4-FFF2-40B4-BE49-F238E27FC236}">
                <a16:creationId xmlns:a16="http://schemas.microsoft.com/office/drawing/2014/main" id="{BA498D92-3D1E-4185-8905-A77A572AAF19}"/>
              </a:ext>
            </a:extLst>
          </p:cNvPr>
          <p:cNvSpPr/>
          <p:nvPr/>
        </p:nvSpPr>
        <p:spPr>
          <a:xfrm>
            <a:off x="2742167" y="7463868"/>
            <a:ext cx="457200" cy="457200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81" name="Text 21">
            <a:extLst>
              <a:ext uri="{FF2B5EF4-FFF2-40B4-BE49-F238E27FC236}">
                <a16:creationId xmlns:a16="http://schemas.microsoft.com/office/drawing/2014/main" id="{ABFB475F-C1F8-4D19-A73F-E941CF16161D}"/>
              </a:ext>
            </a:extLst>
          </p:cNvPr>
          <p:cNvSpPr/>
          <p:nvPr/>
        </p:nvSpPr>
        <p:spPr>
          <a:xfrm>
            <a:off x="2742167" y="74638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5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Text 22">
            <a:extLst>
              <a:ext uri="{FF2B5EF4-FFF2-40B4-BE49-F238E27FC236}">
                <a16:creationId xmlns:a16="http://schemas.microsoft.com/office/drawing/2014/main" id="{01169EF2-9D37-4C08-AF60-3327107ABC04}"/>
              </a:ext>
            </a:extLst>
          </p:cNvPr>
          <p:cNvSpPr/>
          <p:nvPr/>
        </p:nvSpPr>
        <p:spPr>
          <a:xfrm>
            <a:off x="3358666" y="7217192"/>
            <a:ext cx="4977644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Developing a comprehensive three-domain assessment system centered on individual student progress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Shape 23">
            <a:extLst>
              <a:ext uri="{FF2B5EF4-FFF2-40B4-BE49-F238E27FC236}">
                <a16:creationId xmlns:a16="http://schemas.microsoft.com/office/drawing/2014/main" id="{7870769E-1C15-408D-9F43-14D09DCB7BEF}"/>
              </a:ext>
            </a:extLst>
          </p:cNvPr>
          <p:cNvSpPr/>
          <p:nvPr/>
        </p:nvSpPr>
        <p:spPr>
          <a:xfrm>
            <a:off x="9877934" y="6821270"/>
            <a:ext cx="6119648" cy="1730485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CE3EA"/>
            </a:solidFill>
            <a:prstDash val="solid"/>
          </a:ln>
        </p:spPr>
      </p:sp>
      <p:sp>
        <p:nvSpPr>
          <p:cNvPr id="84" name="Shape 24">
            <a:extLst>
              <a:ext uri="{FF2B5EF4-FFF2-40B4-BE49-F238E27FC236}">
                <a16:creationId xmlns:a16="http://schemas.microsoft.com/office/drawing/2014/main" id="{66D91916-CA03-40B1-B511-B3670F23F2F7}"/>
              </a:ext>
            </a:extLst>
          </p:cNvPr>
          <p:cNvSpPr/>
          <p:nvPr/>
        </p:nvSpPr>
        <p:spPr>
          <a:xfrm>
            <a:off x="10090072" y="7324410"/>
            <a:ext cx="574911" cy="522600"/>
          </a:xfrm>
          <a:prstGeom prst="ellipse">
            <a:avLst/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85" name="Text 25">
            <a:extLst>
              <a:ext uri="{FF2B5EF4-FFF2-40B4-BE49-F238E27FC236}">
                <a16:creationId xmlns:a16="http://schemas.microsoft.com/office/drawing/2014/main" id="{E4780F06-3422-438A-838E-67331E5D381A}"/>
              </a:ext>
            </a:extLst>
          </p:cNvPr>
          <p:cNvSpPr/>
          <p:nvPr/>
        </p:nvSpPr>
        <p:spPr>
          <a:xfrm>
            <a:off x="10117248" y="7241931"/>
            <a:ext cx="520558" cy="6479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6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6" name="Text 26">
            <a:extLst>
              <a:ext uri="{FF2B5EF4-FFF2-40B4-BE49-F238E27FC236}">
                <a16:creationId xmlns:a16="http://schemas.microsoft.com/office/drawing/2014/main" id="{06B4E6BB-ED6D-45FB-8C45-2CDEF3E7974B}"/>
              </a:ext>
            </a:extLst>
          </p:cNvPr>
          <p:cNvSpPr/>
          <p:nvPr/>
        </p:nvSpPr>
        <p:spPr>
          <a:xfrm>
            <a:off x="10747177" y="7020581"/>
            <a:ext cx="4930145" cy="13217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Pursuing independent, continuous professional development through workshops and self-evaluation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40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3" name="Shape 1">
            <a:extLst>
              <a:ext uri="{FF2B5EF4-FFF2-40B4-BE49-F238E27FC236}">
                <a16:creationId xmlns:a16="http://schemas.microsoft.com/office/drawing/2014/main" id="{7631D316-2766-4C13-BE98-823AC8B9C9BE}"/>
              </a:ext>
            </a:extLst>
          </p:cNvPr>
          <p:cNvSpPr/>
          <p:nvPr/>
        </p:nvSpPr>
        <p:spPr>
          <a:xfrm>
            <a:off x="12983715" y="1423574"/>
            <a:ext cx="1806295" cy="482333"/>
          </a:xfrm>
          <a:prstGeom prst="roundRect">
            <a:avLst>
              <a:gd name="adj" fmla="val 19048"/>
            </a:avLst>
          </a:prstGeom>
          <a:solidFill>
            <a:srgbClr val="1B84C7"/>
          </a:solidFill>
          <a:ln w="12700">
            <a:solidFill>
              <a:srgbClr val="1B84C7"/>
            </a:solidFill>
            <a:prstDash val="solid"/>
          </a:ln>
        </p:spPr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2BCCC736-7893-47D3-98C0-E59CDB715C2D}"/>
              </a:ext>
            </a:extLst>
          </p:cNvPr>
          <p:cNvSpPr/>
          <p:nvPr/>
        </p:nvSpPr>
        <p:spPr>
          <a:xfrm>
            <a:off x="12983715" y="1423574"/>
            <a:ext cx="1806295" cy="48233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81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</a:t>
            </a:r>
            <a:endParaRPr lang="en-US" sz="1600" dirty="0"/>
          </a:p>
        </p:txBody>
      </p:sp>
      <p:sp>
        <p:nvSpPr>
          <p:cNvPr id="35" name="Text 3">
            <a:extLst>
              <a:ext uri="{FF2B5EF4-FFF2-40B4-BE49-F238E27FC236}">
                <a16:creationId xmlns:a16="http://schemas.microsoft.com/office/drawing/2014/main" id="{0D33DA14-9CBF-45AB-81F5-403D1690850E}"/>
              </a:ext>
            </a:extLst>
          </p:cNvPr>
          <p:cNvSpPr/>
          <p:nvPr/>
        </p:nvSpPr>
        <p:spPr>
          <a:xfrm>
            <a:off x="1736595" y="1998229"/>
            <a:ext cx="11247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Conclusion &amp; Recommendations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4">
            <a:extLst>
              <a:ext uri="{FF2B5EF4-FFF2-40B4-BE49-F238E27FC236}">
                <a16:creationId xmlns:a16="http://schemas.microsoft.com/office/drawing/2014/main" id="{99F8FAC5-D0EA-43A0-8E27-B59E423C7EA5}"/>
              </a:ext>
            </a:extLst>
          </p:cNvPr>
          <p:cNvSpPr/>
          <p:nvPr/>
        </p:nvSpPr>
        <p:spPr>
          <a:xfrm>
            <a:off x="1736595" y="2822070"/>
            <a:ext cx="12893805" cy="6958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The teacher faces five interrelated challenges rooted in one gap: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the mismatch between athletic capacity and the demands of a professional educator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building an entire independent subject from zero yet responds with six adaptive strategies drawn largely from athletic experience.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Shape 5">
            <a:extLst>
              <a:ext uri="{FF2B5EF4-FFF2-40B4-BE49-F238E27FC236}">
                <a16:creationId xmlns:a16="http://schemas.microsoft.com/office/drawing/2014/main" id="{45568057-E284-4AF8-B75E-8C1E3C871968}"/>
              </a:ext>
            </a:extLst>
          </p:cNvPr>
          <p:cNvSpPr/>
          <p:nvPr/>
        </p:nvSpPr>
        <p:spPr>
          <a:xfrm>
            <a:off x="1369441" y="3645903"/>
            <a:ext cx="3499329" cy="4582559"/>
          </a:xfrm>
          <a:prstGeom prst="roundRect">
            <a:avLst>
              <a:gd name="adj" fmla="val 3051"/>
            </a:avLst>
          </a:prstGeom>
          <a:solidFill>
            <a:srgbClr val="081A33"/>
          </a:solidFill>
          <a:ln w="12700">
            <a:solidFill>
              <a:srgbClr val="17406B"/>
            </a:solidFill>
            <a:prstDash val="solid"/>
          </a:ln>
        </p:spPr>
      </p:sp>
      <p:sp>
        <p:nvSpPr>
          <p:cNvPr id="38" name="Shape 6">
            <a:extLst>
              <a:ext uri="{FF2B5EF4-FFF2-40B4-BE49-F238E27FC236}">
                <a16:creationId xmlns:a16="http://schemas.microsoft.com/office/drawing/2014/main" id="{9CE34756-7FC7-49A1-A340-682FE66CF65F}"/>
              </a:ext>
            </a:extLst>
          </p:cNvPr>
          <p:cNvSpPr/>
          <p:nvPr/>
        </p:nvSpPr>
        <p:spPr>
          <a:xfrm>
            <a:off x="2296972" y="4311400"/>
            <a:ext cx="1526473" cy="48717"/>
          </a:xfrm>
          <a:prstGeom prst="roundRect">
            <a:avLst>
              <a:gd name="adj" fmla="val 42857"/>
            </a:avLst>
          </a:prstGeom>
          <a:solidFill>
            <a:srgbClr val="C98A2C"/>
          </a:solidFill>
          <a:ln w="12700">
            <a:solidFill>
              <a:srgbClr val="C98A2C"/>
            </a:solidFill>
            <a:prstDash val="solid"/>
          </a:ln>
        </p:spPr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C4942D0C-0E34-4593-84B8-08F67343E6A7}"/>
              </a:ext>
            </a:extLst>
          </p:cNvPr>
          <p:cNvSpPr/>
          <p:nvPr/>
        </p:nvSpPr>
        <p:spPr>
          <a:xfrm>
            <a:off x="2225489" y="3846516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Wushu Teachers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8">
            <a:extLst>
              <a:ext uri="{FF2B5EF4-FFF2-40B4-BE49-F238E27FC236}">
                <a16:creationId xmlns:a16="http://schemas.microsoft.com/office/drawing/2014/main" id="{6417E174-B162-4C05-8499-A34A3E01C059}"/>
              </a:ext>
            </a:extLst>
          </p:cNvPr>
          <p:cNvSpPr/>
          <p:nvPr/>
        </p:nvSpPr>
        <p:spPr>
          <a:xfrm>
            <a:off x="1445898" y="4934475"/>
            <a:ext cx="3309903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7D3DE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Pursue pedagogical training in curriculum design, differentiated instruction, and authentic assessment; document good practices.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Shape 9">
            <a:extLst>
              <a:ext uri="{FF2B5EF4-FFF2-40B4-BE49-F238E27FC236}">
                <a16:creationId xmlns:a16="http://schemas.microsoft.com/office/drawing/2014/main" id="{DFAE8B40-28EB-460D-B7E7-31EC6493AD4A}"/>
              </a:ext>
            </a:extLst>
          </p:cNvPr>
          <p:cNvSpPr/>
          <p:nvPr/>
        </p:nvSpPr>
        <p:spPr>
          <a:xfrm>
            <a:off x="5098805" y="3645903"/>
            <a:ext cx="3547752" cy="4582558"/>
          </a:xfrm>
          <a:prstGeom prst="roundRect">
            <a:avLst>
              <a:gd name="adj" fmla="val 3051"/>
            </a:avLst>
          </a:prstGeom>
          <a:solidFill>
            <a:srgbClr val="081A33"/>
          </a:solidFill>
          <a:ln w="12700">
            <a:solidFill>
              <a:srgbClr val="17406B"/>
            </a:solidFill>
            <a:prstDash val="solid"/>
          </a:ln>
        </p:spPr>
        <p:txBody>
          <a:bodyPr/>
          <a:lstStyle/>
          <a:p>
            <a:endParaRPr lang="en-ID" dirty="0"/>
          </a:p>
        </p:txBody>
      </p:sp>
      <p:sp>
        <p:nvSpPr>
          <p:cNvPr id="42" name="Shape 10">
            <a:extLst>
              <a:ext uri="{FF2B5EF4-FFF2-40B4-BE49-F238E27FC236}">
                <a16:creationId xmlns:a16="http://schemas.microsoft.com/office/drawing/2014/main" id="{8E4E8C25-5AA9-48BB-8B19-E71B8FBE1057}"/>
              </a:ext>
            </a:extLst>
          </p:cNvPr>
          <p:cNvSpPr/>
          <p:nvPr/>
        </p:nvSpPr>
        <p:spPr>
          <a:xfrm>
            <a:off x="5853209" y="4353415"/>
            <a:ext cx="1964231" cy="79840"/>
          </a:xfrm>
          <a:prstGeom prst="roundRect">
            <a:avLst>
              <a:gd name="adj" fmla="val 42857"/>
            </a:avLst>
          </a:prstGeom>
          <a:solidFill>
            <a:srgbClr val="C98A2C"/>
          </a:solidFill>
          <a:ln w="12700">
            <a:solidFill>
              <a:srgbClr val="C98A2C"/>
            </a:solidFill>
            <a:prstDash val="solid"/>
          </a:ln>
        </p:spPr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97CDBC20-0077-4FA2-8269-DA62A28281D6}"/>
              </a:ext>
            </a:extLst>
          </p:cNvPr>
          <p:cNvSpPr/>
          <p:nvPr/>
        </p:nvSpPr>
        <p:spPr>
          <a:xfrm>
            <a:off x="5753432" y="3838895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Schools &amp; Foundations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12">
            <a:extLst>
              <a:ext uri="{FF2B5EF4-FFF2-40B4-BE49-F238E27FC236}">
                <a16:creationId xmlns:a16="http://schemas.microsoft.com/office/drawing/2014/main" id="{1FEABF97-91F0-463B-82C8-8007B852853B}"/>
              </a:ext>
            </a:extLst>
          </p:cNvPr>
          <p:cNvSpPr/>
          <p:nvPr/>
        </p:nvSpPr>
        <p:spPr>
          <a:xfrm>
            <a:off x="5317668" y="5000339"/>
            <a:ext cx="3110027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7D3DE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Provide budgets for curriculum development, facilitate regular pedagogical training, and consider more time allocation.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Shape 13">
            <a:extLst>
              <a:ext uri="{FF2B5EF4-FFF2-40B4-BE49-F238E27FC236}">
                <a16:creationId xmlns:a16="http://schemas.microsoft.com/office/drawing/2014/main" id="{1DBAF9E7-3AD3-4DBB-BAB4-E91911C3AF5E}"/>
              </a:ext>
            </a:extLst>
          </p:cNvPr>
          <p:cNvSpPr/>
          <p:nvPr/>
        </p:nvSpPr>
        <p:spPr>
          <a:xfrm>
            <a:off x="8860761" y="3645903"/>
            <a:ext cx="3358881" cy="4551004"/>
          </a:xfrm>
          <a:prstGeom prst="roundRect">
            <a:avLst>
              <a:gd name="adj" fmla="val 3051"/>
            </a:avLst>
          </a:prstGeom>
          <a:solidFill>
            <a:srgbClr val="081A33"/>
          </a:solidFill>
          <a:ln w="12700">
            <a:solidFill>
              <a:srgbClr val="17406B"/>
            </a:solidFill>
            <a:prstDash val="solid"/>
          </a:ln>
        </p:spPr>
        <p:txBody>
          <a:bodyPr/>
          <a:lstStyle/>
          <a:p>
            <a:endParaRPr lang="en-ID" dirty="0"/>
          </a:p>
        </p:txBody>
      </p:sp>
      <p:sp>
        <p:nvSpPr>
          <p:cNvPr id="46" name="Shape 14">
            <a:extLst>
              <a:ext uri="{FF2B5EF4-FFF2-40B4-BE49-F238E27FC236}">
                <a16:creationId xmlns:a16="http://schemas.microsoft.com/office/drawing/2014/main" id="{79467E42-223C-4DB4-91CD-402EBADACE7D}"/>
              </a:ext>
            </a:extLst>
          </p:cNvPr>
          <p:cNvSpPr/>
          <p:nvPr/>
        </p:nvSpPr>
        <p:spPr>
          <a:xfrm flipV="1">
            <a:off x="9551438" y="4364789"/>
            <a:ext cx="1911862" cy="68466"/>
          </a:xfrm>
          <a:prstGeom prst="roundRect">
            <a:avLst>
              <a:gd name="adj" fmla="val 42857"/>
            </a:avLst>
          </a:prstGeom>
          <a:solidFill>
            <a:srgbClr val="C98A2C"/>
          </a:solidFill>
          <a:ln w="12700">
            <a:solidFill>
              <a:srgbClr val="C98A2C"/>
            </a:solidFill>
            <a:prstDash val="solid"/>
          </a:ln>
        </p:spPr>
      </p:sp>
      <p:sp>
        <p:nvSpPr>
          <p:cNvPr id="47" name="Text 15">
            <a:extLst>
              <a:ext uri="{FF2B5EF4-FFF2-40B4-BE49-F238E27FC236}">
                <a16:creationId xmlns:a16="http://schemas.microsoft.com/office/drawing/2014/main" id="{850C4C8F-F4B9-4BC9-8A9A-D6575A11A010}"/>
              </a:ext>
            </a:extLst>
          </p:cNvPr>
          <p:cNvSpPr/>
          <p:nvPr/>
        </p:nvSpPr>
        <p:spPr>
          <a:xfrm>
            <a:off x="9518021" y="3783053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PB Wushu Indonesia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16">
            <a:extLst>
              <a:ext uri="{FF2B5EF4-FFF2-40B4-BE49-F238E27FC236}">
                <a16:creationId xmlns:a16="http://schemas.microsoft.com/office/drawing/2014/main" id="{AB57866B-9E2B-452C-AA33-9332D66059AC}"/>
              </a:ext>
            </a:extLst>
          </p:cNvPr>
          <p:cNvSpPr/>
          <p:nvPr/>
        </p:nvSpPr>
        <p:spPr>
          <a:xfrm>
            <a:off x="8930639" y="5186160"/>
            <a:ext cx="3074436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7D3DE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Develop a standardized school wushu curriculum module CP/ATP, question bank, and assessment rubrics for all levels.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Shape 17">
            <a:extLst>
              <a:ext uri="{FF2B5EF4-FFF2-40B4-BE49-F238E27FC236}">
                <a16:creationId xmlns:a16="http://schemas.microsoft.com/office/drawing/2014/main" id="{D8EBA821-9E26-4B0C-9BE8-E71B63850307}"/>
              </a:ext>
            </a:extLst>
          </p:cNvPr>
          <p:cNvSpPr/>
          <p:nvPr/>
        </p:nvSpPr>
        <p:spPr>
          <a:xfrm>
            <a:off x="12478614" y="3645869"/>
            <a:ext cx="3322477" cy="4524822"/>
          </a:xfrm>
          <a:prstGeom prst="roundRect">
            <a:avLst>
              <a:gd name="adj" fmla="val 3051"/>
            </a:avLst>
          </a:prstGeom>
          <a:solidFill>
            <a:srgbClr val="081A33"/>
          </a:solidFill>
          <a:ln w="12700">
            <a:solidFill>
              <a:srgbClr val="17406B"/>
            </a:solidFill>
            <a:prstDash val="solid"/>
          </a:ln>
        </p:spPr>
      </p:sp>
      <p:sp>
        <p:nvSpPr>
          <p:cNvPr id="50" name="Shape 18">
            <a:extLst>
              <a:ext uri="{FF2B5EF4-FFF2-40B4-BE49-F238E27FC236}">
                <a16:creationId xmlns:a16="http://schemas.microsoft.com/office/drawing/2014/main" id="{F8743608-4CEE-4EE5-BCDD-B64E2A8637F9}"/>
              </a:ext>
            </a:extLst>
          </p:cNvPr>
          <p:cNvSpPr/>
          <p:nvPr/>
        </p:nvSpPr>
        <p:spPr>
          <a:xfrm>
            <a:off x="13262962" y="4392736"/>
            <a:ext cx="1733570" cy="45719"/>
          </a:xfrm>
          <a:prstGeom prst="roundRect">
            <a:avLst>
              <a:gd name="adj" fmla="val 42857"/>
            </a:avLst>
          </a:prstGeom>
          <a:solidFill>
            <a:srgbClr val="C98A2C"/>
          </a:solidFill>
          <a:ln w="12700">
            <a:solidFill>
              <a:srgbClr val="C98A2C"/>
            </a:solidFill>
            <a:prstDash val="solid"/>
          </a:ln>
        </p:spPr>
      </p:sp>
      <p:sp>
        <p:nvSpPr>
          <p:cNvPr id="51" name="Text 19">
            <a:extLst>
              <a:ext uri="{FF2B5EF4-FFF2-40B4-BE49-F238E27FC236}">
                <a16:creationId xmlns:a16="http://schemas.microsoft.com/office/drawing/2014/main" id="{EACC368B-328A-490B-B1B1-35F19A6A7A65}"/>
              </a:ext>
            </a:extLst>
          </p:cNvPr>
          <p:cNvSpPr/>
          <p:nvPr/>
        </p:nvSpPr>
        <p:spPr>
          <a:xfrm>
            <a:off x="13217104" y="3843462"/>
            <a:ext cx="2331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Future Researchers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20">
            <a:extLst>
              <a:ext uri="{FF2B5EF4-FFF2-40B4-BE49-F238E27FC236}">
                <a16:creationId xmlns:a16="http://schemas.microsoft.com/office/drawing/2014/main" id="{DC508210-EF94-4D9C-A329-C2C53041D411}"/>
              </a:ext>
            </a:extLst>
          </p:cNvPr>
          <p:cNvSpPr/>
          <p:nvPr/>
        </p:nvSpPr>
        <p:spPr>
          <a:xfrm>
            <a:off x="12569295" y="4987022"/>
            <a:ext cx="3092222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C7D3DE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Conduct multiple case studies and develop pedagogical training models tailored for athlete-turned-teachers.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21">
            <a:extLst>
              <a:ext uri="{FF2B5EF4-FFF2-40B4-BE49-F238E27FC236}">
                <a16:creationId xmlns:a16="http://schemas.microsoft.com/office/drawing/2014/main" id="{9490DFBC-AADC-4EFD-9656-FB7F5CCE9831}"/>
              </a:ext>
            </a:extLst>
          </p:cNvPr>
          <p:cNvSpPr/>
          <p:nvPr/>
        </p:nvSpPr>
        <p:spPr>
          <a:xfrm>
            <a:off x="-94936" y="8885195"/>
            <a:ext cx="5054632" cy="5048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C9AA8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6th ISPESH 2026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22">
            <a:extLst>
              <a:ext uri="{FF2B5EF4-FFF2-40B4-BE49-F238E27FC236}">
                <a16:creationId xmlns:a16="http://schemas.microsoft.com/office/drawing/2014/main" id="{8A932204-DC44-4368-A526-E8FF91A32E8A}"/>
              </a:ext>
            </a:extLst>
          </p:cNvPr>
          <p:cNvSpPr/>
          <p:nvPr/>
        </p:nvSpPr>
        <p:spPr>
          <a:xfrm>
            <a:off x="13262962" y="8066977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9AA8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7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38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3" name="Shape 0">
            <a:extLst>
              <a:ext uri="{FF2B5EF4-FFF2-40B4-BE49-F238E27FC236}">
                <a16:creationId xmlns:a16="http://schemas.microsoft.com/office/drawing/2014/main" id="{454728FA-4234-4160-B738-937FB663D10A}"/>
              </a:ext>
            </a:extLst>
          </p:cNvPr>
          <p:cNvSpPr/>
          <p:nvPr/>
        </p:nvSpPr>
        <p:spPr>
          <a:xfrm>
            <a:off x="12334150" y="958840"/>
            <a:ext cx="1808122" cy="479700"/>
          </a:xfrm>
          <a:prstGeom prst="roundRect">
            <a:avLst>
              <a:gd name="adj" fmla="val 19048"/>
            </a:avLst>
          </a:prstGeom>
          <a:solidFill>
            <a:srgbClr val="0B2545"/>
          </a:solidFill>
          <a:ln w="12700">
            <a:solidFill>
              <a:srgbClr val="0B2545"/>
            </a:solidFill>
            <a:prstDash val="solid"/>
          </a:ln>
        </p:spPr>
      </p:sp>
      <p:sp>
        <p:nvSpPr>
          <p:cNvPr id="34" name="Text 1">
            <a:extLst>
              <a:ext uri="{FF2B5EF4-FFF2-40B4-BE49-F238E27FC236}">
                <a16:creationId xmlns:a16="http://schemas.microsoft.com/office/drawing/2014/main" id="{7628CFDC-70AF-4032-8843-A75B70EF801A}"/>
              </a:ext>
            </a:extLst>
          </p:cNvPr>
          <p:cNvSpPr/>
          <p:nvPr/>
        </p:nvSpPr>
        <p:spPr>
          <a:xfrm>
            <a:off x="12334150" y="958840"/>
            <a:ext cx="1808122" cy="4797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8A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REFERENCES</a:t>
            </a:r>
            <a:endParaRPr lang="en-US" sz="1600" dirty="0"/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C97A01C7-B39B-432E-9564-0BBACF16FA85}"/>
              </a:ext>
            </a:extLst>
          </p:cNvPr>
          <p:cNvSpPr/>
          <p:nvPr/>
        </p:nvSpPr>
        <p:spPr>
          <a:xfrm>
            <a:off x="1898277" y="1438540"/>
            <a:ext cx="3880571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25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Selected References</a:t>
            </a:r>
            <a:endParaRPr lang="en-US" sz="2800" dirty="0"/>
          </a:p>
        </p:txBody>
      </p:sp>
      <p:sp>
        <p:nvSpPr>
          <p:cNvPr id="36" name="Text 3">
            <a:extLst>
              <a:ext uri="{FF2B5EF4-FFF2-40B4-BE49-F238E27FC236}">
                <a16:creationId xmlns:a16="http://schemas.microsoft.com/office/drawing/2014/main" id="{05DB0C91-0481-4C03-8852-9EAA3E65E66A}"/>
              </a:ext>
            </a:extLst>
          </p:cNvPr>
          <p:cNvSpPr/>
          <p:nvPr/>
        </p:nvSpPr>
        <p:spPr>
          <a:xfrm>
            <a:off x="1462180" y="2321531"/>
            <a:ext cx="747101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Creswell, J. W., &amp; Creswell, J. D. (2023). Research design: Qualitative, quantitative, and mixed methods approaches (6th ed.). Sage Publications.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4">
            <a:extLst>
              <a:ext uri="{FF2B5EF4-FFF2-40B4-BE49-F238E27FC236}">
                <a16:creationId xmlns:a16="http://schemas.microsoft.com/office/drawing/2014/main" id="{3D1A50D2-E597-4A88-B950-0C15D21C5EAB}"/>
              </a:ext>
            </a:extLst>
          </p:cNvPr>
          <p:cNvSpPr/>
          <p:nvPr/>
        </p:nvSpPr>
        <p:spPr>
          <a:xfrm>
            <a:off x="1462180" y="3328572"/>
            <a:ext cx="699503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Jasmani et al. (2024). Efektivitas metode pengajaran pencak silat dalam meningkatkan disiplin dan karakter mahasiswa. Jurnal Ilmiah Spirit, 25(1), 8–19.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5">
            <a:extLst>
              <a:ext uri="{FF2B5EF4-FFF2-40B4-BE49-F238E27FC236}">
                <a16:creationId xmlns:a16="http://schemas.microsoft.com/office/drawing/2014/main" id="{59D66A24-B467-4CCE-A9C5-5F2AA7E41C46}"/>
              </a:ext>
            </a:extLst>
          </p:cNvPr>
          <p:cNvSpPr/>
          <p:nvPr/>
        </p:nvSpPr>
        <p:spPr>
          <a:xfrm>
            <a:off x="1439113" y="4358138"/>
            <a:ext cx="53949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Miles, M. B., Huberman, A. M., &amp; Saldaña, J. (2020). Qualitative data analysis: A methods sourcebook (4th ed.). Sage Publications.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6">
            <a:extLst>
              <a:ext uri="{FF2B5EF4-FFF2-40B4-BE49-F238E27FC236}">
                <a16:creationId xmlns:a16="http://schemas.microsoft.com/office/drawing/2014/main" id="{B8054426-2AC0-4456-8B8F-DADBCC775D87}"/>
              </a:ext>
            </a:extLst>
          </p:cNvPr>
          <p:cNvSpPr/>
          <p:nvPr/>
        </p:nvSpPr>
        <p:spPr>
          <a:xfrm>
            <a:off x="1462180" y="5381001"/>
            <a:ext cx="71754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Mustafa, P. S. (2024). Tren pembelajaran pendidikan jasmani berdiferensiasi: sebuah tantangan dan harapan. Akademia Pustaka.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E68C40ED-A173-41BB-AC78-0744C43A85DD}"/>
              </a:ext>
            </a:extLst>
          </p:cNvPr>
          <p:cNvSpPr/>
          <p:nvPr/>
        </p:nvSpPr>
        <p:spPr>
          <a:xfrm>
            <a:off x="1462180" y="6582056"/>
            <a:ext cx="692129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Qiang, W., &amp; Salleh, M. S. B. M. (2024). Exploring the influence of student knowledge, interests, and values on educational outcomes in wushu education. IJARPED, 13(3), 1257–1263.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8">
            <a:extLst>
              <a:ext uri="{FF2B5EF4-FFF2-40B4-BE49-F238E27FC236}">
                <a16:creationId xmlns:a16="http://schemas.microsoft.com/office/drawing/2014/main" id="{253D9C6B-2C2C-4CF4-A18E-1CD2B4E65803}"/>
              </a:ext>
            </a:extLst>
          </p:cNvPr>
          <p:cNvSpPr/>
          <p:nvPr/>
        </p:nvSpPr>
        <p:spPr>
          <a:xfrm>
            <a:off x="10027472" y="2324415"/>
            <a:ext cx="676514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Song, W. (2026). Challenges and strategies of physical education teachers in curriculum design: Literature review and analysis. IJPAH, 5(1), Article 203.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 9">
            <a:extLst>
              <a:ext uri="{FF2B5EF4-FFF2-40B4-BE49-F238E27FC236}">
                <a16:creationId xmlns:a16="http://schemas.microsoft.com/office/drawing/2014/main" id="{458186E2-8C34-4F00-81D5-E74A7096B117}"/>
              </a:ext>
            </a:extLst>
          </p:cNvPr>
          <p:cNvSpPr/>
          <p:nvPr/>
        </p:nvSpPr>
        <p:spPr>
          <a:xfrm>
            <a:off x="10104630" y="3350446"/>
            <a:ext cx="6687983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Song, Y., &amp; Shapie, M. N. M. (2024). Current status and analysis of the implementation of wushu teaching models in primary education stage. Jurnal Sains Sukan &amp; PJ, 13, 19–29.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10">
            <a:extLst>
              <a:ext uri="{FF2B5EF4-FFF2-40B4-BE49-F238E27FC236}">
                <a16:creationId xmlns:a16="http://schemas.microsoft.com/office/drawing/2014/main" id="{87892D5B-78BD-4AF9-9658-8B89ABDD7247}"/>
              </a:ext>
            </a:extLst>
          </p:cNvPr>
          <p:cNvSpPr/>
          <p:nvPr/>
        </p:nvSpPr>
        <p:spPr>
          <a:xfrm>
            <a:off x="10104631" y="4399069"/>
            <a:ext cx="674425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Subagja, M. S. (2024). Persepsi implementasi dan evaluasi kurikulum merdeka dalam pendidikan jasmani: a systematic literature review. UPI.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11">
            <a:extLst>
              <a:ext uri="{FF2B5EF4-FFF2-40B4-BE49-F238E27FC236}">
                <a16:creationId xmlns:a16="http://schemas.microsoft.com/office/drawing/2014/main" id="{D509279D-120E-40CF-9AA0-F053B2F64916}"/>
              </a:ext>
            </a:extLst>
          </p:cNvPr>
          <p:cNvSpPr/>
          <p:nvPr/>
        </p:nvSpPr>
        <p:spPr>
          <a:xfrm>
            <a:off x="10120588" y="5394540"/>
            <a:ext cx="6630616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Sugiyono. (2022). Metode penelitian kuantitatif, kualitatif, dan R&amp;D (Edisi ke-3). Alfabeta.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 12">
            <a:extLst>
              <a:ext uri="{FF2B5EF4-FFF2-40B4-BE49-F238E27FC236}">
                <a16:creationId xmlns:a16="http://schemas.microsoft.com/office/drawing/2014/main" id="{475C37AF-38BB-467F-A6AF-C92737CE4A5F}"/>
              </a:ext>
            </a:extLst>
          </p:cNvPr>
          <p:cNvSpPr/>
          <p:nvPr/>
        </p:nvSpPr>
        <p:spPr>
          <a:xfrm>
            <a:off x="10120588" y="6582056"/>
            <a:ext cx="637646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84C7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•  </a:t>
            </a:r>
            <a:r>
              <a:rPr lang="en-US" sz="2000" dirty="0">
                <a:solidFill>
                  <a:srgbClr val="3A4A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Syafruddin, M. A., et al. (2025). Pelatihan penerapan pembelajaran student centered kepada guru pendidikan jasmani. Jurnal Pengabdian FKIP UTP Surakarta, 5(1), 1–10.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388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1131</Words>
  <Application>Microsoft Office PowerPoint</Application>
  <PresentationFormat>Custom</PresentationFormat>
  <Paragraphs>144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Livvic</vt:lpstr>
      <vt:lpstr>Calibri</vt:lpstr>
      <vt:lpstr>Fira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FJ</dc:creator>
  <cp:lastModifiedBy>MyBook14H</cp:lastModifiedBy>
  <cp:revision>13</cp:revision>
  <dcterms:created xsi:type="dcterms:W3CDTF">2006-08-16T00:00:00Z</dcterms:created>
  <dcterms:modified xsi:type="dcterms:W3CDTF">2026-07-21T01:12:27Z</dcterms:modified>
</cp:coreProperties>
</file>