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56" r:id="rId2"/>
    <p:sldId id="258" r:id="rId3"/>
    <p:sldId id="259" r:id="rId4"/>
    <p:sldId id="260" r:id="rId5"/>
    <p:sldId id="263" r:id="rId6"/>
    <p:sldId id="261" r:id="rId7"/>
    <p:sldId id="257" r:id="rId8"/>
    <p:sldId id="262" r:id="rId9"/>
  </p:sldIdLst>
  <p:sldSz cx="18288000" cy="10287000"/>
  <p:notesSz cx="6858000" cy="9144000"/>
  <p:embeddedFontLst>
    <p:embeddedFont>
      <p:font typeface="Fira Sans" panose="020B0604020202020204" charset="0"/>
      <p:bold r:id="rId11"/>
      <p:boldItalic r:id="rId12"/>
    </p:embeddedFont>
    <p:embeddedFont>
      <p:font typeface="Livvic" panose="020B0604020202020204" charset="0"/>
      <p:bold r:id="rId13"/>
      <p:boldItalic r:id="rId14"/>
    </p:embeddedFont>
    <p:embeddedFont>
      <p:font typeface="Calibri" panose="020F0502020204030204" pitchFamily="34" charset="0"/>
      <p:regular r:id="rId15"/>
      <p:bold r:id="rId16"/>
      <p:italic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15:guide id="1" orient="horz" pos="2160">
          <p15:clr>
            <a:srgbClr val="000000"/>
          </p15:clr>
        </p15:guide>
        <p15:guide id="2" pos="2880">
          <p15:clr>
            <a:srgbClr val="000000"/>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9" roundtripDataSignature="AMtx7mjimq11ysSFI7AEjmQnVGIjbShZi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46" d="100"/>
          <a:sy n="46" d="100"/>
        </p:scale>
        <p:origin x="-75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23" Type="http://schemas.openxmlformats.org/officeDocument/2006/relationships/tableStyles" Target="tableStyles.xml"/><Relationship Id="rId10" Type="http://schemas.openxmlformats.org/officeDocument/2006/relationships/notesMaster" Target="notesMasters/notesMaster1.xml"/><Relationship Id="rId19"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44478867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3"/>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4"/>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4"/>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5"/>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5"/>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6"/>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7"/>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7"/>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8"/>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8"/>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9"/>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9"/>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9"/>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1"/>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1"/>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11"/>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2"/>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2"/>
          <p:cNvSpPr>
            <a:spLocks noGrp="1"/>
          </p:cNvSpPr>
          <p:nvPr>
            <p:ph type="pic" idx="2"/>
          </p:nvPr>
        </p:nvSpPr>
        <p:spPr>
          <a:xfrm>
            <a:off x="1792288" y="612775"/>
            <a:ext cx="5486400" cy="4114800"/>
          </a:xfrm>
          <a:prstGeom prst="rect">
            <a:avLst/>
          </a:prstGeom>
          <a:noFill/>
          <a:ln>
            <a:noFill/>
          </a:ln>
        </p:spPr>
      </p:sp>
      <p:sp>
        <p:nvSpPr>
          <p:cNvPr id="64" name="Google Shape;64;p12"/>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12"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11.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13.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83"/>
        <p:cNvGrpSpPr/>
        <p:nvPr/>
      </p:nvGrpSpPr>
      <p:grpSpPr>
        <a:xfrm>
          <a:off x="0" y="0"/>
          <a:ext cx="0" cy="0"/>
          <a:chOff x="0" y="0"/>
          <a:chExt cx="0" cy="0"/>
        </a:xfrm>
      </p:grpSpPr>
      <p:sp>
        <p:nvSpPr>
          <p:cNvPr id="84" name="Google Shape;84;p1"/>
          <p:cNvSpPr/>
          <p:nvPr/>
        </p:nvSpPr>
        <p:spPr>
          <a:xfrm>
            <a:off x="-3550910" y="-7515750"/>
            <a:ext cx="10812392" cy="10812392"/>
          </a:xfrm>
          <a:custGeom>
            <a:avLst/>
            <a:gdLst/>
            <a:ahLst/>
            <a:cxnLst/>
            <a:rect l="l" t="t" r="r" b="b"/>
            <a:pathLst>
              <a:path w="10812392" h="10812392" extrusionOk="0">
                <a:moveTo>
                  <a:pt x="0" y="0"/>
                </a:moveTo>
                <a:lnTo>
                  <a:pt x="10812392" y="0"/>
                </a:lnTo>
                <a:lnTo>
                  <a:pt x="10812392" y="10812392"/>
                </a:lnTo>
                <a:lnTo>
                  <a:pt x="0" y="10812392"/>
                </a:lnTo>
                <a:lnTo>
                  <a:pt x="0" y="0"/>
                </a:lnTo>
                <a:close/>
              </a:path>
            </a:pathLst>
          </a:custGeom>
          <a:blipFill rotWithShape="1">
            <a:blip r:embed="rId3">
              <a:alphaModFix/>
            </a:blip>
            <a:stretch>
              <a:fillRect/>
            </a:stretch>
          </a:blipFill>
          <a:ln>
            <a:noFill/>
          </a:ln>
        </p:spPr>
      </p:sp>
      <p:sp>
        <p:nvSpPr>
          <p:cNvPr id="85" name="Google Shape;85;p1"/>
          <p:cNvSpPr/>
          <p:nvPr/>
        </p:nvSpPr>
        <p:spPr>
          <a:xfrm>
            <a:off x="-3742728" y="-620883"/>
            <a:ext cx="5764383" cy="5764383"/>
          </a:xfrm>
          <a:custGeom>
            <a:avLst/>
            <a:gdLst/>
            <a:ahLst/>
            <a:cxnLst/>
            <a:rect l="l" t="t" r="r" b="b"/>
            <a:pathLst>
              <a:path w="5764383" h="5764383" extrusionOk="0">
                <a:moveTo>
                  <a:pt x="0" y="0"/>
                </a:moveTo>
                <a:lnTo>
                  <a:pt x="5764383" y="0"/>
                </a:lnTo>
                <a:lnTo>
                  <a:pt x="5764383" y="5764383"/>
                </a:lnTo>
                <a:lnTo>
                  <a:pt x="0" y="5764383"/>
                </a:lnTo>
                <a:lnTo>
                  <a:pt x="0" y="0"/>
                </a:lnTo>
                <a:close/>
              </a:path>
            </a:pathLst>
          </a:custGeom>
          <a:blipFill rotWithShape="1">
            <a:blip r:embed="rId4">
              <a:alphaModFix amt="30000"/>
            </a:blip>
            <a:stretch>
              <a:fillRect/>
            </a:stretch>
          </a:blipFill>
          <a:ln>
            <a:noFill/>
          </a:ln>
        </p:spPr>
      </p:sp>
      <p:grpSp>
        <p:nvGrpSpPr>
          <p:cNvPr id="86" name="Google Shape;86;p1"/>
          <p:cNvGrpSpPr/>
          <p:nvPr/>
        </p:nvGrpSpPr>
        <p:grpSpPr>
          <a:xfrm>
            <a:off x="308966" y="373605"/>
            <a:ext cx="5601330" cy="933145"/>
            <a:chOff x="0" y="0"/>
            <a:chExt cx="7468440" cy="1244194"/>
          </a:xfrm>
        </p:grpSpPr>
        <p:grpSp>
          <p:nvGrpSpPr>
            <p:cNvPr id="87" name="Google Shape;87;p1"/>
            <p:cNvGrpSpPr/>
            <p:nvPr/>
          </p:nvGrpSpPr>
          <p:grpSpPr>
            <a:xfrm>
              <a:off x="0" y="0"/>
              <a:ext cx="7468440" cy="1244194"/>
              <a:chOff x="0" y="0"/>
              <a:chExt cx="1129977" cy="188247"/>
            </a:xfrm>
          </p:grpSpPr>
          <p:sp>
            <p:nvSpPr>
              <p:cNvPr id="88" name="Google Shape;88;p1"/>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90" name="Google Shape;90;p1"/>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91" name="Google Shape;91;p1"/>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92" name="Google Shape;92;p1"/>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93" name="Google Shape;93;p1"/>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sp>
          <p:nvSpPr>
            <p:cNvPr id="94" name="Google Shape;94;p1"/>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9">
                <a:alphaModFix/>
              </a:blip>
              <a:stretch>
                <a:fillRect l="-36060" r="-34662" b="-150150"/>
              </a:stretch>
            </a:blipFill>
            <a:ln>
              <a:noFill/>
            </a:ln>
          </p:spPr>
        </p:sp>
        <p:sp>
          <p:nvSpPr>
            <p:cNvPr id="95" name="Google Shape;95;p1"/>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96" name="Google Shape;96;p1"/>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5"/>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97" name="Google Shape;97;p1"/>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98" name="Google Shape;98;p1"/>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99" name="Google Shape;99;p1"/>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
        <p:nvSpPr>
          <p:cNvPr id="100" name="Google Shape;100;p1"/>
          <p:cNvSpPr/>
          <p:nvPr/>
        </p:nvSpPr>
        <p:spPr>
          <a:xfrm>
            <a:off x="15290103" y="-663350"/>
            <a:ext cx="5638198" cy="10950350"/>
          </a:xfrm>
          <a:custGeom>
            <a:avLst/>
            <a:gdLst/>
            <a:ahLst/>
            <a:cxnLst/>
            <a:rect l="l" t="t" r="r" b="b"/>
            <a:pathLst>
              <a:path w="5638198" h="10950350" extrusionOk="0">
                <a:moveTo>
                  <a:pt x="0" y="0"/>
                </a:moveTo>
                <a:lnTo>
                  <a:pt x="5638198" y="0"/>
                </a:lnTo>
                <a:lnTo>
                  <a:pt x="5638198" y="10950350"/>
                </a:lnTo>
                <a:lnTo>
                  <a:pt x="0" y="10950350"/>
                </a:lnTo>
                <a:lnTo>
                  <a:pt x="0" y="0"/>
                </a:lnTo>
                <a:close/>
              </a:path>
            </a:pathLst>
          </a:custGeom>
          <a:blipFill rotWithShape="1">
            <a:blip r:embed="rId10">
              <a:alphaModFix/>
            </a:blip>
            <a:stretch>
              <a:fillRect l="-69767" r="-71668" b="-24313"/>
            </a:stretch>
          </a:blipFill>
          <a:ln>
            <a:noFill/>
          </a:ln>
        </p:spPr>
      </p:sp>
      <p:sp>
        <p:nvSpPr>
          <p:cNvPr id="101" name="Google Shape;101;p1"/>
          <p:cNvSpPr txBox="1"/>
          <p:nvPr/>
        </p:nvSpPr>
        <p:spPr>
          <a:xfrm>
            <a:off x="2556165" y="3077558"/>
            <a:ext cx="12733938" cy="4431983"/>
          </a:xfrm>
          <a:prstGeom prst="rect">
            <a:avLst/>
          </a:prstGeom>
          <a:noFill/>
          <a:ln>
            <a:noFill/>
          </a:ln>
        </p:spPr>
        <p:txBody>
          <a:bodyPr spcFirstLastPara="1" wrap="square" lIns="0" tIns="0" rIns="0" bIns="0" anchor="t" anchorCtr="0">
            <a:spAutoFit/>
          </a:bodyPr>
          <a:lstStyle/>
          <a:p>
            <a:pPr lvl="0" algn="ctr">
              <a:lnSpc>
                <a:spcPct val="120001"/>
              </a:lnSpc>
            </a:pPr>
            <a:r>
              <a:rPr lang="en-US" sz="6000" b="1" dirty="0">
                <a:latin typeface="Fira Sans"/>
                <a:ea typeface="Fira Sans"/>
                <a:cs typeface="Fira Sans"/>
                <a:sym typeface="Fira Sans"/>
              </a:rPr>
              <a:t>Relationship Between Mental Health and Physical Activity with Anxiety Levels Among Students of Al Arifin Islamic Boarding School</a:t>
            </a:r>
            <a:endParaRPr sz="6000" dirty="0"/>
          </a:p>
        </p:txBody>
      </p:sp>
      <p:sp>
        <p:nvSpPr>
          <p:cNvPr id="102" name="Google Shape;102;p1"/>
          <p:cNvSpPr/>
          <p:nvPr/>
        </p:nvSpPr>
        <p:spPr>
          <a:xfrm rot="8100000">
            <a:off x="-2606886" y="7051145"/>
            <a:ext cx="10812392" cy="10812392"/>
          </a:xfrm>
          <a:custGeom>
            <a:avLst/>
            <a:gdLst/>
            <a:ahLst/>
            <a:cxnLst/>
            <a:rect l="l" t="t" r="r" b="b"/>
            <a:pathLst>
              <a:path w="10812392" h="10812392" extrusionOk="0">
                <a:moveTo>
                  <a:pt x="0" y="0"/>
                </a:moveTo>
                <a:lnTo>
                  <a:pt x="10812392" y="0"/>
                </a:lnTo>
                <a:lnTo>
                  <a:pt x="10812392" y="10812392"/>
                </a:lnTo>
                <a:lnTo>
                  <a:pt x="0" y="10812392"/>
                </a:lnTo>
                <a:lnTo>
                  <a:pt x="0" y="0"/>
                </a:lnTo>
                <a:close/>
              </a:path>
            </a:pathLst>
          </a:custGeom>
          <a:blipFill rotWithShape="1">
            <a:blip r:embed="rId3">
              <a:alphaModFix/>
            </a:blip>
            <a:stretch>
              <a:fillRect/>
            </a:stretch>
          </a:blipFill>
          <a:ln>
            <a:noFill/>
          </a:ln>
        </p:spPr>
      </p:sp>
      <p:sp>
        <p:nvSpPr>
          <p:cNvPr id="103" name="Google Shape;103;p1"/>
          <p:cNvSpPr/>
          <p:nvPr/>
        </p:nvSpPr>
        <p:spPr>
          <a:xfrm rot="10800000">
            <a:off x="3384971" y="7925287"/>
            <a:ext cx="5764383" cy="5764383"/>
          </a:xfrm>
          <a:custGeom>
            <a:avLst/>
            <a:gdLst/>
            <a:ahLst/>
            <a:cxnLst/>
            <a:rect l="l" t="t" r="r" b="b"/>
            <a:pathLst>
              <a:path w="5764383" h="5764383" extrusionOk="0">
                <a:moveTo>
                  <a:pt x="0" y="0"/>
                </a:moveTo>
                <a:lnTo>
                  <a:pt x="5764383" y="0"/>
                </a:lnTo>
                <a:lnTo>
                  <a:pt x="5764383" y="5764383"/>
                </a:lnTo>
                <a:lnTo>
                  <a:pt x="0" y="5764383"/>
                </a:lnTo>
                <a:lnTo>
                  <a:pt x="0" y="0"/>
                </a:lnTo>
                <a:close/>
              </a:path>
            </a:pathLst>
          </a:custGeom>
          <a:blipFill rotWithShape="1">
            <a:blip r:embed="rId4">
              <a:alphaModFix amt="30000"/>
            </a:blip>
            <a:stretch>
              <a:fillRect/>
            </a:stretch>
          </a:blipFill>
          <a:ln>
            <a:noFill/>
          </a:ln>
        </p:spPr>
      </p:sp>
      <p:sp>
        <p:nvSpPr>
          <p:cNvPr id="104" name="Google Shape;104;p1"/>
          <p:cNvSpPr txBox="1"/>
          <p:nvPr/>
        </p:nvSpPr>
        <p:spPr>
          <a:xfrm>
            <a:off x="1269496" y="8394495"/>
            <a:ext cx="3541220" cy="530082"/>
          </a:xfrm>
          <a:prstGeom prst="rect">
            <a:avLst/>
          </a:prstGeom>
          <a:noFill/>
          <a:ln>
            <a:noFill/>
          </a:ln>
        </p:spPr>
        <p:txBody>
          <a:bodyPr spcFirstLastPara="1" wrap="square" lIns="0" tIns="0" rIns="0" bIns="0" anchor="t" anchorCtr="0">
            <a:spAutoFit/>
          </a:bodyPr>
          <a:lstStyle/>
          <a:p>
            <a:pPr marL="0" marR="0" lvl="0" indent="0" algn="l" rtl="0">
              <a:lnSpc>
                <a:spcPct val="103021"/>
              </a:lnSpc>
              <a:spcBef>
                <a:spcPts val="0"/>
              </a:spcBef>
              <a:spcAft>
                <a:spcPts val="0"/>
              </a:spcAft>
              <a:buNone/>
            </a:pPr>
            <a:r>
              <a:rPr lang="en-US" sz="3344" b="1" i="0" u="none" strike="noStrike" cap="none" dirty="0" smtClean="0">
                <a:solidFill>
                  <a:srgbClr val="FFFFFF"/>
                </a:solidFill>
                <a:latin typeface="Fira Sans"/>
                <a:ea typeface="Fira Sans"/>
                <a:cs typeface="Fira Sans"/>
                <a:sym typeface="Fira Sans"/>
              </a:rPr>
              <a:t>Zam Zam Nurjamil</a:t>
            </a:r>
            <a:endParaRPr dirty="0"/>
          </a:p>
        </p:txBody>
      </p:sp>
      <p:sp>
        <p:nvSpPr>
          <p:cNvPr id="105" name="Google Shape;105;p1"/>
          <p:cNvSpPr txBox="1"/>
          <p:nvPr/>
        </p:nvSpPr>
        <p:spPr>
          <a:xfrm>
            <a:off x="308967" y="8924577"/>
            <a:ext cx="5462278" cy="1060162"/>
          </a:xfrm>
          <a:prstGeom prst="rect">
            <a:avLst/>
          </a:prstGeom>
          <a:noFill/>
          <a:ln>
            <a:noFill/>
          </a:ln>
        </p:spPr>
        <p:txBody>
          <a:bodyPr spcFirstLastPara="1" wrap="square" lIns="0" tIns="0" rIns="0" bIns="0" anchor="t" anchorCtr="0">
            <a:spAutoFit/>
          </a:bodyPr>
          <a:lstStyle/>
          <a:p>
            <a:pPr marL="0" marR="0" lvl="0" indent="0" algn="ctr" rtl="0">
              <a:lnSpc>
                <a:spcPct val="103021"/>
              </a:lnSpc>
              <a:spcBef>
                <a:spcPts val="0"/>
              </a:spcBef>
              <a:spcAft>
                <a:spcPts val="0"/>
              </a:spcAft>
              <a:buNone/>
            </a:pPr>
            <a:r>
              <a:rPr lang="en-US" sz="3344" b="1" i="0" u="none" strike="noStrike" cap="none" dirty="0" smtClean="0">
                <a:solidFill>
                  <a:srgbClr val="FFFFFF"/>
                </a:solidFill>
                <a:latin typeface="Fira Sans"/>
                <a:ea typeface="Fira Sans"/>
                <a:cs typeface="Fira Sans"/>
                <a:sym typeface="Fira Sans"/>
              </a:rPr>
              <a:t>Universitas Pendidikan Indonesia</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p:cNvSpPr txBox="1"/>
          <p:nvPr/>
        </p:nvSpPr>
        <p:spPr>
          <a:xfrm>
            <a:off x="2794698" y="1266165"/>
            <a:ext cx="12681897" cy="5736827"/>
          </a:xfrm>
          <a:prstGeom prst="rect">
            <a:avLst/>
          </a:prstGeom>
          <a:noFill/>
          <a:ln>
            <a:noFill/>
          </a:ln>
        </p:spPr>
        <p:txBody>
          <a:bodyPr spcFirstLastPara="1" wrap="square" lIns="0" tIns="0" rIns="0" bIns="0" anchor="t" anchorCtr="0">
            <a:spAutoFit/>
          </a:bodyPr>
          <a:lstStyle/>
          <a:p>
            <a:pPr lvl="0" algn="ctr">
              <a:lnSpc>
                <a:spcPct val="233044"/>
              </a:lnSpc>
            </a:pPr>
            <a:r>
              <a:rPr lang="en-US" sz="3200" b="1" dirty="0" smtClean="0">
                <a:latin typeface="Fira Sans"/>
                <a:ea typeface="Fira Sans"/>
                <a:cs typeface="Fira Sans"/>
                <a:sym typeface="Fira Sans"/>
              </a:rPr>
              <a:t>INTRODUCTION</a:t>
            </a:r>
          </a:p>
          <a:p>
            <a:pPr lvl="0" algn="just">
              <a:lnSpc>
                <a:spcPct val="233044"/>
              </a:lnSpc>
            </a:pPr>
            <a:r>
              <a:rPr lang="en-US" sz="3200" b="1" dirty="0" smtClean="0">
                <a:latin typeface="Fira Sans"/>
                <a:ea typeface="Fira Sans"/>
                <a:cs typeface="Fira Sans"/>
                <a:sym typeface="Fira Sans"/>
              </a:rPr>
              <a:t>Mental </a:t>
            </a:r>
            <a:r>
              <a:rPr lang="en-US" sz="3200" b="1" dirty="0">
                <a:latin typeface="Fira Sans"/>
                <a:ea typeface="Fira Sans"/>
                <a:cs typeface="Fira Sans"/>
                <a:sym typeface="Fira Sans"/>
              </a:rPr>
              <a:t>health disorders and anxiety are common among adolescents. Islamic boarding school students face academic, religious, and social adaptation challenges. Physical activity may reduce anxiety and improve </a:t>
            </a:r>
            <a:r>
              <a:rPr lang="en-US" sz="3200" b="1" dirty="0" smtClean="0">
                <a:latin typeface="Fira Sans"/>
                <a:ea typeface="Fira Sans"/>
                <a:cs typeface="Fira Sans"/>
                <a:sym typeface="Fira Sans"/>
              </a:rPr>
              <a:t>psychological well-being. </a:t>
            </a:r>
            <a:endParaRPr sz="3200" dirty="0"/>
          </a:p>
        </p:txBody>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21366847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p:cNvSpPr txBox="1"/>
          <p:nvPr/>
        </p:nvSpPr>
        <p:spPr>
          <a:xfrm>
            <a:off x="2943377" y="2509844"/>
            <a:ext cx="12681897" cy="4589462"/>
          </a:xfrm>
          <a:prstGeom prst="rect">
            <a:avLst/>
          </a:prstGeom>
          <a:noFill/>
          <a:ln>
            <a:noFill/>
          </a:ln>
        </p:spPr>
        <p:txBody>
          <a:bodyPr spcFirstLastPara="1" wrap="square" lIns="0" tIns="0" rIns="0" bIns="0" anchor="t" anchorCtr="0">
            <a:spAutoFit/>
          </a:bodyPr>
          <a:lstStyle/>
          <a:p>
            <a:pPr lvl="0" algn="just">
              <a:lnSpc>
                <a:spcPct val="233044"/>
              </a:lnSpc>
            </a:pPr>
            <a:r>
              <a:rPr lang="en-US" sz="3200" b="1" dirty="0">
                <a:latin typeface="Fira Sans"/>
                <a:ea typeface="Fira Sans"/>
                <a:cs typeface="Fira Sans"/>
                <a:sym typeface="Fira Sans"/>
              </a:rPr>
              <a:t>To examine the relationships between mental health, physical activity, and anxiety among students at Pesantren Al Arifin, and to determine the individual and combined contributions of mental health and physical activity to anxiety levels</a:t>
            </a:r>
            <a:endParaRPr sz="3200" dirty="0"/>
          </a:p>
        </p:txBody>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5478793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p:cNvSpPr txBox="1"/>
          <p:nvPr/>
        </p:nvSpPr>
        <p:spPr>
          <a:xfrm>
            <a:off x="3109630" y="640073"/>
            <a:ext cx="12681897" cy="6884192"/>
          </a:xfrm>
          <a:prstGeom prst="rect">
            <a:avLst/>
          </a:prstGeom>
          <a:noFill/>
          <a:ln>
            <a:noFill/>
          </a:ln>
        </p:spPr>
        <p:txBody>
          <a:bodyPr spcFirstLastPara="1" wrap="square" lIns="0" tIns="0" rIns="0" bIns="0" anchor="t" anchorCtr="0">
            <a:spAutoFit/>
          </a:bodyPr>
          <a:lstStyle/>
          <a:p>
            <a:pPr lvl="0" algn="ctr">
              <a:lnSpc>
                <a:spcPct val="233044"/>
              </a:lnSpc>
            </a:pPr>
            <a:r>
              <a:rPr lang="en-US" sz="3200" b="1" dirty="0" smtClean="0">
                <a:latin typeface="Fira Sans"/>
                <a:ea typeface="Fira Sans"/>
                <a:cs typeface="Fira Sans"/>
                <a:sym typeface="Fira Sans"/>
              </a:rPr>
              <a:t>METHOD</a:t>
            </a:r>
          </a:p>
          <a:p>
            <a:pPr marL="457200" lvl="0" indent="-457200" algn="just">
              <a:lnSpc>
                <a:spcPct val="233044"/>
              </a:lnSpc>
              <a:buFont typeface="Wingdings" panose="05000000000000000000" pitchFamily="2" charset="2"/>
              <a:buChar char="Ø"/>
            </a:pPr>
            <a:r>
              <a:rPr lang="en-US" sz="3200" b="1" dirty="0" smtClean="0">
                <a:latin typeface="Fira Sans"/>
                <a:ea typeface="Fira Sans"/>
                <a:cs typeface="Fira Sans"/>
                <a:sym typeface="Fira Sans"/>
              </a:rPr>
              <a:t>Quantitative </a:t>
            </a:r>
            <a:r>
              <a:rPr lang="en-US" sz="3200" b="1" dirty="0">
                <a:latin typeface="Fira Sans"/>
                <a:ea typeface="Fira Sans"/>
                <a:cs typeface="Fira Sans"/>
                <a:sym typeface="Fira Sans"/>
              </a:rPr>
              <a:t>correlational, cross-sectional design.</a:t>
            </a:r>
          </a:p>
          <a:p>
            <a:pPr marL="457200" lvl="0" indent="-457200" algn="just">
              <a:lnSpc>
                <a:spcPct val="233044"/>
              </a:lnSpc>
              <a:buFont typeface="Wingdings" panose="05000000000000000000" pitchFamily="2" charset="2"/>
              <a:buChar char="Ø"/>
            </a:pPr>
            <a:r>
              <a:rPr lang="en-US" sz="3200" b="1" dirty="0">
                <a:latin typeface="Fira Sans"/>
                <a:ea typeface="Fira Sans"/>
                <a:cs typeface="Fira Sans"/>
                <a:sym typeface="Fira Sans"/>
              </a:rPr>
              <a:t>72 students.</a:t>
            </a:r>
          </a:p>
          <a:p>
            <a:pPr marL="457200" lvl="0" indent="-457200" algn="just">
              <a:lnSpc>
                <a:spcPct val="233044"/>
              </a:lnSpc>
              <a:buFont typeface="Wingdings" panose="05000000000000000000" pitchFamily="2" charset="2"/>
              <a:buChar char="Ø"/>
            </a:pPr>
            <a:r>
              <a:rPr lang="en-US" sz="3200" b="1" dirty="0" smtClean="0">
                <a:latin typeface="Fira Sans"/>
                <a:ea typeface="Fira Sans"/>
                <a:cs typeface="Fira Sans"/>
                <a:sym typeface="Fira Sans"/>
              </a:rPr>
              <a:t>Total </a:t>
            </a:r>
            <a:r>
              <a:rPr lang="en-US" sz="3200" b="1" dirty="0">
                <a:latin typeface="Fira Sans"/>
                <a:ea typeface="Fira Sans"/>
                <a:cs typeface="Fira Sans"/>
                <a:sym typeface="Fira Sans"/>
              </a:rPr>
              <a:t>sampling.</a:t>
            </a:r>
          </a:p>
          <a:p>
            <a:pPr marL="457200" lvl="0" indent="-457200" algn="just">
              <a:lnSpc>
                <a:spcPct val="233044"/>
              </a:lnSpc>
              <a:buFont typeface="Wingdings" panose="05000000000000000000" pitchFamily="2" charset="2"/>
              <a:buChar char="Ø"/>
            </a:pPr>
            <a:r>
              <a:rPr lang="en-US" sz="3200" b="1" dirty="0">
                <a:latin typeface="Fira Sans"/>
                <a:ea typeface="Fira Sans"/>
                <a:cs typeface="Fira Sans"/>
                <a:sym typeface="Fira Sans"/>
              </a:rPr>
              <a:t>GHQ-12, GPAQ, GAD-7.</a:t>
            </a:r>
          </a:p>
          <a:p>
            <a:pPr marL="457200" lvl="0" indent="-457200" algn="just">
              <a:lnSpc>
                <a:spcPct val="233044"/>
              </a:lnSpc>
              <a:buFont typeface="Wingdings" panose="05000000000000000000" pitchFamily="2" charset="2"/>
              <a:buChar char="Ø"/>
            </a:pPr>
            <a:r>
              <a:rPr lang="en-US" sz="3200" b="1" dirty="0">
                <a:latin typeface="Fira Sans"/>
                <a:ea typeface="Fira Sans"/>
                <a:cs typeface="Fira Sans"/>
                <a:sym typeface="Fira Sans"/>
              </a:rPr>
              <a:t>Multiple Linear Regression using SPSS 26.</a:t>
            </a:r>
          </a:p>
        </p:txBody>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33588178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p:cNvSpPr txBox="1"/>
          <p:nvPr/>
        </p:nvSpPr>
        <p:spPr>
          <a:xfrm>
            <a:off x="1579418" y="393169"/>
            <a:ext cx="16251382" cy="6805453"/>
          </a:xfrm>
          <a:prstGeom prst="rect">
            <a:avLst/>
          </a:prstGeom>
          <a:noFill/>
          <a:ln>
            <a:noFill/>
          </a:ln>
        </p:spPr>
        <p:txBody>
          <a:bodyPr spcFirstLastPara="1" wrap="square" lIns="0" tIns="0" rIns="0" bIns="0" anchor="t" anchorCtr="0">
            <a:spAutoFit/>
          </a:bodyPr>
          <a:lstStyle/>
          <a:p>
            <a:pPr lvl="0" algn="ctr">
              <a:lnSpc>
                <a:spcPct val="150000"/>
              </a:lnSpc>
            </a:pPr>
            <a:r>
              <a:rPr lang="en-US" sz="3200" b="1" dirty="0" smtClean="0">
                <a:latin typeface="Fira Sans"/>
                <a:ea typeface="Fira Sans"/>
                <a:cs typeface="Fira Sans"/>
                <a:sym typeface="Fira Sans"/>
              </a:rPr>
              <a:t>RESULT &amp; DISCUSSION</a:t>
            </a:r>
          </a:p>
          <a:p>
            <a:pPr lvl="0" algn="ctr">
              <a:lnSpc>
                <a:spcPct val="150000"/>
              </a:lnSpc>
            </a:pPr>
            <a:r>
              <a:rPr lang="en-US" sz="3200" b="1" dirty="0">
                <a:latin typeface="Fira Sans"/>
                <a:ea typeface="Fira Sans"/>
                <a:cs typeface="Fira Sans"/>
                <a:sym typeface="Fira Sans"/>
              </a:rPr>
              <a:t>Respondent characteristics</a:t>
            </a:r>
            <a:r>
              <a:rPr lang="en-US" sz="3200" b="1" dirty="0" smtClean="0">
                <a:latin typeface="Fira Sans"/>
                <a:ea typeface="Fira Sans"/>
                <a:cs typeface="Fira Sans"/>
                <a:sym typeface="Fira Sans"/>
              </a:rPr>
              <a:t>:</a:t>
            </a:r>
          </a:p>
          <a:p>
            <a:pPr lvl="0" algn="just">
              <a:lnSpc>
                <a:spcPct val="150000"/>
              </a:lnSpc>
            </a:pPr>
            <a:endParaRPr lang="en-US" sz="3200" b="1" dirty="0">
              <a:latin typeface="Fira Sans"/>
              <a:ea typeface="Fira Sans"/>
              <a:cs typeface="Fira Sans"/>
              <a:sym typeface="Fira Sans"/>
            </a:endParaRPr>
          </a:p>
          <a:p>
            <a:pPr lvl="0" algn="just">
              <a:lnSpc>
                <a:spcPct val="233044"/>
              </a:lnSpc>
            </a:pPr>
            <a:endParaRPr lang="en-US" sz="3200" b="1" dirty="0">
              <a:latin typeface="Fira Sans"/>
              <a:ea typeface="Fira Sans"/>
              <a:cs typeface="Fira Sans"/>
              <a:sym typeface="Fira Sans"/>
            </a:endParaRPr>
          </a:p>
          <a:p>
            <a:pPr marL="457200" lvl="0" indent="-457200" algn="just">
              <a:lnSpc>
                <a:spcPct val="233044"/>
              </a:lnSpc>
              <a:buFont typeface="Wingdings" panose="05000000000000000000" pitchFamily="2" charset="2"/>
              <a:buChar char="Ø"/>
            </a:pPr>
            <a:endParaRPr lang="en-US" sz="3200" b="1" dirty="0" smtClean="0">
              <a:latin typeface="Fira Sans"/>
              <a:ea typeface="Fira Sans"/>
              <a:cs typeface="Fira Sans"/>
              <a:sym typeface="Fira Sans"/>
            </a:endParaRPr>
          </a:p>
          <a:p>
            <a:pPr marL="457200" lvl="0" indent="-457200" algn="just">
              <a:lnSpc>
                <a:spcPct val="233044"/>
              </a:lnSpc>
              <a:buFont typeface="Wingdings" panose="05000000000000000000" pitchFamily="2" charset="2"/>
              <a:buChar char="Ø"/>
            </a:pPr>
            <a:endParaRPr lang="en-US" sz="3200" b="1" dirty="0">
              <a:latin typeface="Fira Sans"/>
              <a:ea typeface="Fira Sans"/>
              <a:cs typeface="Fira Sans"/>
              <a:sym typeface="Fira Sans"/>
            </a:endParaRPr>
          </a:p>
          <a:p>
            <a:pPr lvl="0" algn="ctr">
              <a:lnSpc>
                <a:spcPct val="233044"/>
              </a:lnSpc>
            </a:pPr>
            <a:endParaRPr lang="en-US" sz="3200" b="1" dirty="0" smtClean="0">
              <a:latin typeface="Fira Sans"/>
              <a:ea typeface="Fira Sans"/>
              <a:cs typeface="Fira Sans"/>
              <a:sym typeface="Fira Sans"/>
            </a:endParaRPr>
          </a:p>
        </p:txBody>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pic>
        <p:nvPicPr>
          <p:cNvPr id="31" name="Picture 30"/>
          <p:cNvPicPr/>
          <p:nvPr/>
        </p:nvPicPr>
        <p:blipFill>
          <a:blip r:embed="rId11"/>
          <a:stretch>
            <a:fillRect/>
          </a:stretch>
        </p:blipFill>
        <p:spPr>
          <a:xfrm>
            <a:off x="10952018" y="2765547"/>
            <a:ext cx="3179618" cy="2844680"/>
          </a:xfrm>
          <a:prstGeom prst="rect">
            <a:avLst/>
          </a:prstGeom>
        </p:spPr>
      </p:pic>
      <p:pic>
        <p:nvPicPr>
          <p:cNvPr id="1026" name="Picture 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093406" y="5973989"/>
            <a:ext cx="4763510" cy="3385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911927" y="2765546"/>
            <a:ext cx="8181479" cy="3785652"/>
          </a:xfrm>
          <a:prstGeom prst="rect">
            <a:avLst/>
          </a:prstGeom>
        </p:spPr>
        <p:txBody>
          <a:bodyPr wrap="square">
            <a:spAutoFit/>
          </a:bodyPr>
          <a:lstStyle/>
          <a:p>
            <a:pPr lvl="0">
              <a:lnSpc>
                <a:spcPct val="150000"/>
              </a:lnSpc>
            </a:pPr>
            <a:r>
              <a:rPr lang="en-US" sz="3200" b="1" dirty="0">
                <a:latin typeface="Fira Sans"/>
                <a:ea typeface="Fira Sans"/>
                <a:cs typeface="Fira Sans"/>
                <a:sym typeface="Fira Sans"/>
              </a:rPr>
              <a:t>Descriptive </a:t>
            </a:r>
            <a:r>
              <a:rPr lang="en-US" sz="3200" b="1" dirty="0" smtClean="0">
                <a:latin typeface="Fira Sans"/>
                <a:ea typeface="Fira Sans"/>
                <a:cs typeface="Fira Sans"/>
                <a:sym typeface="Fira Sans"/>
              </a:rPr>
              <a:t> statistics</a:t>
            </a:r>
            <a:r>
              <a:rPr lang="en-US" sz="3200" b="1" dirty="0">
                <a:latin typeface="Fira Sans"/>
                <a:ea typeface="Fira Sans"/>
                <a:cs typeface="Fira Sans"/>
                <a:sym typeface="Fira Sans"/>
              </a:rPr>
              <a:t>:</a:t>
            </a:r>
          </a:p>
          <a:p>
            <a:pPr marL="457200" lvl="0" indent="-457200">
              <a:lnSpc>
                <a:spcPct val="150000"/>
              </a:lnSpc>
              <a:buFont typeface="Wingdings" panose="05000000000000000000" pitchFamily="2" charset="2"/>
              <a:buChar char="Ø"/>
            </a:pPr>
            <a:r>
              <a:rPr lang="en-US" sz="3200" b="1" dirty="0">
                <a:latin typeface="Fira Sans"/>
                <a:ea typeface="Fira Sans"/>
                <a:cs typeface="Fira Sans"/>
                <a:sym typeface="Fira Sans"/>
              </a:rPr>
              <a:t>Mental Health = 23.64 ± 4.98</a:t>
            </a:r>
          </a:p>
          <a:p>
            <a:pPr marL="457200" lvl="0" indent="-457200">
              <a:lnSpc>
                <a:spcPct val="150000"/>
              </a:lnSpc>
              <a:buFont typeface="Wingdings" panose="05000000000000000000" pitchFamily="2" charset="2"/>
              <a:buChar char="Ø"/>
            </a:pPr>
            <a:r>
              <a:rPr lang="en-US" sz="3200" b="1" dirty="0">
                <a:latin typeface="Fira Sans"/>
                <a:ea typeface="Fira Sans"/>
                <a:cs typeface="Fira Sans"/>
                <a:sym typeface="Fira Sans"/>
              </a:rPr>
              <a:t>Physical Activity = 2543.89 ± 1339.58 MET-min/week</a:t>
            </a:r>
          </a:p>
          <a:p>
            <a:pPr marL="457200" lvl="0" indent="-457200">
              <a:lnSpc>
                <a:spcPct val="150000"/>
              </a:lnSpc>
              <a:buFont typeface="Wingdings" panose="05000000000000000000" pitchFamily="2" charset="2"/>
              <a:buChar char="Ø"/>
            </a:pPr>
            <a:r>
              <a:rPr lang="en-US" sz="3200" b="1" dirty="0">
                <a:latin typeface="Fira Sans"/>
                <a:ea typeface="Fira Sans"/>
                <a:cs typeface="Fira Sans"/>
                <a:sym typeface="Fira Sans"/>
              </a:rPr>
              <a:t>Anxiety = 8.08 ± 4.48</a:t>
            </a:r>
          </a:p>
        </p:txBody>
      </p:sp>
    </p:spTree>
    <p:extLst>
      <p:ext uri="{BB962C8B-B14F-4D97-AF65-F5344CB8AC3E}">
        <p14:creationId xmlns:p14="http://schemas.microsoft.com/office/powerpoint/2010/main" val="5501409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p:cNvSpPr txBox="1"/>
          <p:nvPr/>
        </p:nvSpPr>
        <p:spPr>
          <a:xfrm>
            <a:off x="1579418" y="393169"/>
            <a:ext cx="16251382" cy="5328125"/>
          </a:xfrm>
          <a:prstGeom prst="rect">
            <a:avLst/>
          </a:prstGeom>
          <a:noFill/>
          <a:ln>
            <a:noFill/>
          </a:ln>
        </p:spPr>
        <p:txBody>
          <a:bodyPr spcFirstLastPara="1" wrap="square" lIns="0" tIns="0" rIns="0" bIns="0" anchor="t" anchorCtr="0">
            <a:spAutoFit/>
          </a:bodyPr>
          <a:lstStyle/>
          <a:p>
            <a:pPr lvl="0" algn="just">
              <a:lnSpc>
                <a:spcPct val="150000"/>
              </a:lnSpc>
            </a:pPr>
            <a:endParaRPr lang="en-US" sz="3200" b="1" dirty="0">
              <a:latin typeface="Fira Sans"/>
              <a:ea typeface="Fira Sans"/>
              <a:cs typeface="Fira Sans"/>
              <a:sym typeface="Fira Sans"/>
            </a:endParaRPr>
          </a:p>
          <a:p>
            <a:pPr lvl="0" algn="just">
              <a:lnSpc>
                <a:spcPct val="233044"/>
              </a:lnSpc>
            </a:pPr>
            <a:endParaRPr lang="en-US" sz="3200" b="1" dirty="0">
              <a:latin typeface="Fira Sans"/>
              <a:ea typeface="Fira Sans"/>
              <a:cs typeface="Fira Sans"/>
              <a:sym typeface="Fira Sans"/>
            </a:endParaRPr>
          </a:p>
          <a:p>
            <a:pPr marL="457200" lvl="0" indent="-457200" algn="just">
              <a:lnSpc>
                <a:spcPct val="233044"/>
              </a:lnSpc>
              <a:buFont typeface="Wingdings" panose="05000000000000000000" pitchFamily="2" charset="2"/>
              <a:buChar char="Ø"/>
            </a:pPr>
            <a:endParaRPr lang="en-US" sz="3200" b="1" dirty="0" smtClean="0">
              <a:latin typeface="Fira Sans"/>
              <a:ea typeface="Fira Sans"/>
              <a:cs typeface="Fira Sans"/>
              <a:sym typeface="Fira Sans"/>
            </a:endParaRPr>
          </a:p>
          <a:p>
            <a:pPr marL="457200" lvl="0" indent="-457200" algn="just">
              <a:lnSpc>
                <a:spcPct val="233044"/>
              </a:lnSpc>
              <a:buFont typeface="Wingdings" panose="05000000000000000000" pitchFamily="2" charset="2"/>
              <a:buChar char="Ø"/>
            </a:pPr>
            <a:endParaRPr lang="en-US" sz="3200" b="1" dirty="0">
              <a:latin typeface="Fira Sans"/>
              <a:ea typeface="Fira Sans"/>
              <a:cs typeface="Fira Sans"/>
              <a:sym typeface="Fira Sans"/>
            </a:endParaRPr>
          </a:p>
          <a:p>
            <a:pPr lvl="0" algn="ctr">
              <a:lnSpc>
                <a:spcPct val="233044"/>
              </a:lnSpc>
            </a:pPr>
            <a:endParaRPr lang="en-US" sz="3200" b="1" dirty="0" smtClean="0">
              <a:latin typeface="Fira Sans"/>
              <a:ea typeface="Fira Sans"/>
              <a:cs typeface="Fira Sans"/>
              <a:sym typeface="Fira Sans"/>
            </a:endParaRPr>
          </a:p>
        </p:txBody>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
        <p:nvSpPr>
          <p:cNvPr id="2" name="Rectangle 1"/>
          <p:cNvSpPr/>
          <p:nvPr/>
        </p:nvSpPr>
        <p:spPr>
          <a:xfrm>
            <a:off x="1911927" y="2765546"/>
            <a:ext cx="8181479" cy="3046988"/>
          </a:xfrm>
          <a:prstGeom prst="rect">
            <a:avLst/>
          </a:prstGeom>
        </p:spPr>
        <p:txBody>
          <a:bodyPr wrap="square">
            <a:spAutoFit/>
          </a:bodyPr>
          <a:lstStyle/>
          <a:p>
            <a:pPr marL="457200" lvl="0" indent="-457200">
              <a:lnSpc>
                <a:spcPct val="200000"/>
              </a:lnSpc>
              <a:buFont typeface="Wingdings" panose="05000000000000000000" pitchFamily="2" charset="2"/>
              <a:buChar char="Ø"/>
            </a:pPr>
            <a:r>
              <a:rPr lang="en-US" sz="3200" b="1" dirty="0" smtClean="0">
                <a:latin typeface="Fira Sans"/>
                <a:ea typeface="Fira Sans"/>
                <a:cs typeface="Fira Sans"/>
                <a:sym typeface="Fira Sans"/>
              </a:rPr>
              <a:t>Mental </a:t>
            </a:r>
            <a:r>
              <a:rPr lang="en-US" sz="3200" b="1" dirty="0">
                <a:latin typeface="Fira Sans"/>
                <a:ea typeface="Fira Sans"/>
                <a:cs typeface="Fira Sans"/>
                <a:sym typeface="Fira Sans"/>
              </a:rPr>
              <a:t>Health: </a:t>
            </a:r>
            <a:r>
              <a:rPr lang="el-GR" sz="3200" b="1" dirty="0">
                <a:latin typeface="Fira Sans"/>
                <a:ea typeface="Fira Sans"/>
                <a:cs typeface="Fira Sans"/>
                <a:sym typeface="Fira Sans"/>
              </a:rPr>
              <a:t>β=0.341 (</a:t>
            </a:r>
            <a:r>
              <a:rPr lang="en-US" sz="3200" b="1" dirty="0">
                <a:latin typeface="Fira Sans"/>
                <a:ea typeface="Fira Sans"/>
                <a:cs typeface="Fira Sans"/>
                <a:sym typeface="Fira Sans"/>
              </a:rPr>
              <a:t>p=0.003)</a:t>
            </a:r>
          </a:p>
          <a:p>
            <a:pPr marL="457200" lvl="0" indent="-457200">
              <a:lnSpc>
                <a:spcPct val="200000"/>
              </a:lnSpc>
              <a:buFont typeface="Wingdings" panose="05000000000000000000" pitchFamily="2" charset="2"/>
              <a:buChar char="Ø"/>
            </a:pPr>
            <a:r>
              <a:rPr lang="en-US" sz="3200" b="1" dirty="0">
                <a:latin typeface="Fira Sans"/>
                <a:ea typeface="Fira Sans"/>
                <a:cs typeface="Fira Sans"/>
                <a:sym typeface="Fira Sans"/>
              </a:rPr>
              <a:t>Physical Activity: </a:t>
            </a:r>
            <a:r>
              <a:rPr lang="el-GR" sz="3200" b="1" dirty="0">
                <a:latin typeface="Fira Sans"/>
                <a:ea typeface="Fira Sans"/>
                <a:cs typeface="Fira Sans"/>
                <a:sym typeface="Fira Sans"/>
              </a:rPr>
              <a:t>β=-0.242 (</a:t>
            </a:r>
            <a:r>
              <a:rPr lang="en-US" sz="3200" b="1" dirty="0">
                <a:latin typeface="Fira Sans"/>
                <a:ea typeface="Fira Sans"/>
                <a:cs typeface="Fira Sans"/>
                <a:sym typeface="Fira Sans"/>
              </a:rPr>
              <a:t>p=0.035)</a:t>
            </a:r>
          </a:p>
          <a:p>
            <a:pPr marL="457200" lvl="0" indent="-457200">
              <a:lnSpc>
                <a:spcPct val="200000"/>
              </a:lnSpc>
              <a:buFont typeface="Wingdings" panose="05000000000000000000" pitchFamily="2" charset="2"/>
              <a:buChar char="Ø"/>
            </a:pPr>
            <a:r>
              <a:rPr lang="en-US" sz="3200" b="1" dirty="0">
                <a:latin typeface="Fira Sans"/>
                <a:ea typeface="Fira Sans"/>
                <a:cs typeface="Fira Sans"/>
                <a:sym typeface="Fira Sans"/>
              </a:rPr>
              <a:t>R²=0.233; F=10.505; p&lt;0.001</a:t>
            </a:r>
          </a:p>
        </p:txBody>
      </p:sp>
      <p:pic>
        <p:nvPicPr>
          <p:cNvPr id="1028" name="Picture 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551438" y="2166760"/>
            <a:ext cx="6647720" cy="4983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637268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p:cNvSpPr txBox="1"/>
          <p:nvPr/>
        </p:nvSpPr>
        <p:spPr>
          <a:xfrm>
            <a:off x="3109631" y="607441"/>
            <a:ext cx="12054227" cy="6884192"/>
          </a:xfrm>
          <a:prstGeom prst="rect">
            <a:avLst/>
          </a:prstGeom>
          <a:noFill/>
          <a:ln>
            <a:noFill/>
          </a:ln>
        </p:spPr>
        <p:txBody>
          <a:bodyPr spcFirstLastPara="1" wrap="square" lIns="0" tIns="0" rIns="0" bIns="0" anchor="t" anchorCtr="0">
            <a:spAutoFit/>
          </a:bodyPr>
          <a:lstStyle/>
          <a:p>
            <a:pPr marL="0" marR="0" lvl="0" indent="0" algn="ctr" rtl="0">
              <a:lnSpc>
                <a:spcPct val="233044"/>
              </a:lnSpc>
              <a:spcBef>
                <a:spcPts val="0"/>
              </a:spcBef>
              <a:spcAft>
                <a:spcPts val="0"/>
              </a:spcAft>
              <a:buNone/>
            </a:pPr>
            <a:r>
              <a:rPr lang="en-US" sz="3200" b="1" i="0" u="none" strike="noStrike" cap="none" dirty="0" smtClean="0">
                <a:solidFill>
                  <a:srgbClr val="000000"/>
                </a:solidFill>
                <a:latin typeface="Fira Sans"/>
                <a:ea typeface="Fira Sans"/>
                <a:cs typeface="Fira Sans"/>
                <a:sym typeface="Fira Sans"/>
              </a:rPr>
              <a:t>CONCLUSION</a:t>
            </a:r>
            <a:endParaRPr sz="3200" dirty="0"/>
          </a:p>
          <a:p>
            <a:pPr lvl="0" algn="just">
              <a:lnSpc>
                <a:spcPct val="233044"/>
              </a:lnSpc>
            </a:pPr>
            <a:r>
              <a:rPr lang="en-US" sz="3200" b="1" dirty="0">
                <a:latin typeface="Fira Sans"/>
                <a:ea typeface="Fira Sans"/>
                <a:cs typeface="Fira Sans"/>
                <a:sym typeface="Fira Sans"/>
              </a:rPr>
              <a:t>Mental health was found to be significantly associated with higher anxiety levels, whereas higher physical activity was significantly associated with lower anxiety levels. Together, mental health and physical activity explained 23.3% of the variance in anxiety among students at Pesantren Al Arifin.</a:t>
            </a:r>
            <a:endParaRPr sz="3200" dirty="0"/>
          </a:p>
        </p:txBody>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3595738" y="6247373"/>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p:cNvSpPr txBox="1"/>
          <p:nvPr/>
        </p:nvSpPr>
        <p:spPr>
          <a:xfrm>
            <a:off x="3343275" y="960826"/>
            <a:ext cx="6172201" cy="5878789"/>
          </a:xfrm>
          <a:prstGeom prst="rect">
            <a:avLst/>
          </a:prstGeom>
          <a:noFill/>
          <a:ln>
            <a:noFill/>
          </a:ln>
        </p:spPr>
        <p:txBody>
          <a:bodyPr spcFirstLastPara="1" wrap="square" lIns="0" tIns="0" rIns="0" bIns="0" anchor="t" anchorCtr="0">
            <a:spAutoFit/>
          </a:bodyPr>
          <a:lstStyle/>
          <a:p>
            <a:pPr marL="0" marR="0" lvl="0" indent="0" algn="ctr" rtl="0">
              <a:lnSpc>
                <a:spcPct val="233044"/>
              </a:lnSpc>
              <a:spcBef>
                <a:spcPts val="0"/>
              </a:spcBef>
              <a:spcAft>
                <a:spcPts val="0"/>
              </a:spcAft>
              <a:buNone/>
            </a:pPr>
            <a:endParaRPr dirty="0" smtClean="0"/>
          </a:p>
          <a:p>
            <a:pPr lvl="0">
              <a:lnSpc>
                <a:spcPct val="233044"/>
              </a:lnSpc>
            </a:pPr>
            <a:r>
              <a:rPr lang="en-US" sz="2999" b="1" dirty="0" smtClean="0">
                <a:latin typeface="Fira Sans"/>
                <a:ea typeface="Fira Sans"/>
                <a:cs typeface="Fira Sans"/>
                <a:sym typeface="Fira Sans"/>
              </a:rPr>
              <a:t>Riskesdas </a:t>
            </a:r>
            <a:r>
              <a:rPr lang="en-US" sz="2999" b="1" dirty="0">
                <a:latin typeface="Fira Sans"/>
                <a:ea typeface="Fira Sans"/>
                <a:cs typeface="Fira Sans"/>
                <a:sym typeface="Fira Sans"/>
              </a:rPr>
              <a:t>(2018</a:t>
            </a:r>
            <a:r>
              <a:rPr lang="en-US" sz="2999" b="1" dirty="0" smtClean="0">
                <a:latin typeface="Fira Sans"/>
                <a:ea typeface="Fira Sans"/>
                <a:cs typeface="Fira Sans"/>
                <a:sym typeface="Fira Sans"/>
              </a:rPr>
              <a:t>)</a:t>
            </a:r>
          </a:p>
          <a:p>
            <a:pPr lvl="0">
              <a:lnSpc>
                <a:spcPct val="233044"/>
              </a:lnSpc>
            </a:pPr>
            <a:r>
              <a:rPr lang="en-US" sz="2999" b="1" dirty="0" smtClean="0">
                <a:latin typeface="Fira Sans"/>
                <a:ea typeface="Fira Sans"/>
                <a:cs typeface="Fira Sans"/>
                <a:sym typeface="Fira Sans"/>
              </a:rPr>
              <a:t>Hair </a:t>
            </a:r>
            <a:r>
              <a:rPr lang="en-US" sz="2999" b="1" dirty="0">
                <a:latin typeface="Fira Sans"/>
                <a:ea typeface="Fira Sans"/>
                <a:cs typeface="Fira Sans"/>
                <a:sym typeface="Fira Sans"/>
              </a:rPr>
              <a:t>et al. (2019</a:t>
            </a:r>
            <a:r>
              <a:rPr lang="en-US" sz="2999" b="1" dirty="0" smtClean="0">
                <a:latin typeface="Fira Sans"/>
                <a:ea typeface="Fira Sans"/>
                <a:cs typeface="Fira Sans"/>
                <a:sym typeface="Fira Sans"/>
              </a:rPr>
              <a:t>)</a:t>
            </a:r>
          </a:p>
          <a:p>
            <a:pPr lvl="0">
              <a:lnSpc>
                <a:spcPct val="233044"/>
              </a:lnSpc>
            </a:pPr>
            <a:r>
              <a:rPr lang="en-US" sz="2999" b="1" dirty="0" smtClean="0">
                <a:latin typeface="Fira Sans"/>
                <a:ea typeface="Fira Sans"/>
                <a:cs typeface="Fira Sans"/>
                <a:sym typeface="Fira Sans"/>
              </a:rPr>
              <a:t>Rahmawati </a:t>
            </a:r>
            <a:r>
              <a:rPr lang="en-US" sz="2999" b="1" dirty="0">
                <a:latin typeface="Fira Sans"/>
                <a:ea typeface="Fira Sans"/>
                <a:cs typeface="Fira Sans"/>
                <a:sym typeface="Fira Sans"/>
              </a:rPr>
              <a:t>&amp; Supriyadi (2020</a:t>
            </a:r>
            <a:r>
              <a:rPr lang="en-US" sz="2999" b="1" dirty="0" smtClean="0">
                <a:latin typeface="Fira Sans"/>
                <a:ea typeface="Fira Sans"/>
                <a:cs typeface="Fira Sans"/>
                <a:sym typeface="Fira Sans"/>
              </a:rPr>
              <a:t>)</a:t>
            </a:r>
          </a:p>
          <a:p>
            <a:pPr lvl="0">
              <a:lnSpc>
                <a:spcPct val="233044"/>
              </a:lnSpc>
            </a:pPr>
            <a:r>
              <a:rPr lang="en-US" sz="2999" b="1" dirty="0" smtClean="0">
                <a:latin typeface="Fira Sans"/>
                <a:ea typeface="Fira Sans"/>
                <a:cs typeface="Fira Sans"/>
                <a:sym typeface="Fira Sans"/>
              </a:rPr>
              <a:t>Sari </a:t>
            </a:r>
            <a:r>
              <a:rPr lang="en-US" sz="2999" b="1" dirty="0">
                <a:latin typeface="Fira Sans"/>
                <a:ea typeface="Fira Sans"/>
                <a:cs typeface="Fira Sans"/>
                <a:sym typeface="Fira Sans"/>
              </a:rPr>
              <a:t>&amp; Widodo (2020</a:t>
            </a:r>
            <a:r>
              <a:rPr lang="en-US" sz="2999" b="1" dirty="0" smtClean="0">
                <a:latin typeface="Fira Sans"/>
                <a:ea typeface="Fira Sans"/>
                <a:cs typeface="Fira Sans"/>
                <a:sym typeface="Fira Sans"/>
              </a:rPr>
              <a:t>)</a:t>
            </a:r>
          </a:p>
          <a:p>
            <a:pPr lvl="0">
              <a:lnSpc>
                <a:spcPct val="233044"/>
              </a:lnSpc>
            </a:pPr>
            <a:r>
              <a:rPr lang="en-US" sz="2999" b="1" dirty="0" smtClean="0">
                <a:latin typeface="Fira Sans"/>
                <a:ea typeface="Fira Sans"/>
                <a:cs typeface="Fira Sans"/>
                <a:sym typeface="Fira Sans"/>
              </a:rPr>
              <a:t>World </a:t>
            </a:r>
            <a:r>
              <a:rPr lang="en-US" sz="2999" b="1" dirty="0">
                <a:latin typeface="Fira Sans"/>
                <a:ea typeface="Fira Sans"/>
                <a:cs typeface="Fira Sans"/>
                <a:sym typeface="Fira Sans"/>
              </a:rPr>
              <a:t>Health Organization (2021</a:t>
            </a:r>
            <a:r>
              <a:rPr lang="en-US" sz="2999" b="1" dirty="0" smtClean="0">
                <a:latin typeface="Fira Sans"/>
                <a:ea typeface="Fira Sans"/>
                <a:cs typeface="Fira Sans"/>
                <a:sym typeface="Fira Sans"/>
              </a:rPr>
              <a:t>)</a:t>
            </a:r>
          </a:p>
        </p:txBody>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
        <p:nvSpPr>
          <p:cNvPr id="32" name="Google Shape;119;p2"/>
          <p:cNvSpPr txBox="1"/>
          <p:nvPr/>
        </p:nvSpPr>
        <p:spPr>
          <a:xfrm>
            <a:off x="10694995" y="1523746"/>
            <a:ext cx="7593005" cy="5378395"/>
          </a:xfrm>
          <a:prstGeom prst="rect">
            <a:avLst/>
          </a:prstGeom>
          <a:noFill/>
          <a:ln>
            <a:noFill/>
          </a:ln>
        </p:spPr>
        <p:txBody>
          <a:bodyPr spcFirstLastPara="1" wrap="square" lIns="0" tIns="0" rIns="0" bIns="0" anchor="t" anchorCtr="0">
            <a:spAutoFit/>
          </a:bodyPr>
          <a:lstStyle/>
          <a:p>
            <a:pPr lvl="0">
              <a:lnSpc>
                <a:spcPct val="233044"/>
              </a:lnSpc>
            </a:pPr>
            <a:r>
              <a:rPr lang="en-US" sz="3000" b="1" dirty="0">
                <a:latin typeface="Fira Sans"/>
                <a:ea typeface="Fira Sans"/>
                <a:cs typeface="Fira Sans"/>
                <a:sym typeface="Fira Sans"/>
              </a:rPr>
              <a:t>Yusuf et al. (2021</a:t>
            </a:r>
            <a:r>
              <a:rPr lang="en-US" sz="3000" b="1" dirty="0" smtClean="0">
                <a:latin typeface="Fira Sans"/>
                <a:ea typeface="Fira Sans"/>
                <a:cs typeface="Fira Sans"/>
                <a:sym typeface="Fira Sans"/>
              </a:rPr>
              <a:t>)</a:t>
            </a:r>
          </a:p>
          <a:p>
            <a:pPr lvl="0">
              <a:lnSpc>
                <a:spcPct val="233044"/>
              </a:lnSpc>
            </a:pPr>
            <a:r>
              <a:rPr lang="en-US" sz="3000" b="1" dirty="0" smtClean="0">
                <a:latin typeface="Fira Sans"/>
                <a:ea typeface="Fira Sans"/>
                <a:cs typeface="Fira Sans"/>
                <a:sym typeface="Fira Sans"/>
              </a:rPr>
              <a:t>Kurniawan </a:t>
            </a:r>
            <a:r>
              <a:rPr lang="en-US" sz="3000" b="1" dirty="0">
                <a:latin typeface="Fira Sans"/>
                <a:ea typeface="Fira Sans"/>
                <a:cs typeface="Fira Sans"/>
                <a:sym typeface="Fira Sans"/>
              </a:rPr>
              <a:t>et al. (2022</a:t>
            </a:r>
            <a:r>
              <a:rPr lang="en-US" sz="3000" b="1" dirty="0" smtClean="0">
                <a:latin typeface="Fira Sans"/>
                <a:ea typeface="Fira Sans"/>
                <a:cs typeface="Fira Sans"/>
                <a:sym typeface="Fira Sans"/>
              </a:rPr>
              <a:t>)</a:t>
            </a:r>
          </a:p>
          <a:p>
            <a:pPr lvl="0">
              <a:lnSpc>
                <a:spcPct val="233044"/>
              </a:lnSpc>
            </a:pPr>
            <a:r>
              <a:rPr lang="en-US" sz="3000" b="1" dirty="0" smtClean="0">
                <a:latin typeface="Fira Sans"/>
                <a:ea typeface="Fira Sans"/>
                <a:cs typeface="Fira Sans"/>
                <a:sym typeface="Fira Sans"/>
              </a:rPr>
              <a:t>Karim </a:t>
            </a:r>
            <a:r>
              <a:rPr lang="en-US" sz="3000" b="1" dirty="0">
                <a:latin typeface="Fira Sans"/>
                <a:ea typeface="Fira Sans"/>
                <a:cs typeface="Fira Sans"/>
                <a:sym typeface="Fira Sans"/>
              </a:rPr>
              <a:t>&amp; Hambali (2024</a:t>
            </a:r>
            <a:r>
              <a:rPr lang="en-US" sz="3000" b="1" dirty="0" smtClean="0">
                <a:latin typeface="Fira Sans"/>
                <a:ea typeface="Fira Sans"/>
                <a:cs typeface="Fira Sans"/>
                <a:sym typeface="Fira Sans"/>
              </a:rPr>
              <a:t>)</a:t>
            </a:r>
          </a:p>
          <a:p>
            <a:pPr lvl="0">
              <a:lnSpc>
                <a:spcPct val="233044"/>
              </a:lnSpc>
            </a:pPr>
            <a:r>
              <a:rPr lang="en-US" sz="3000" b="1" dirty="0" smtClean="0">
                <a:latin typeface="Fira Sans"/>
                <a:ea typeface="Fira Sans"/>
                <a:cs typeface="Fira Sans"/>
                <a:sym typeface="Fira Sans"/>
              </a:rPr>
              <a:t>Mufid </a:t>
            </a:r>
            <a:r>
              <a:rPr lang="en-US" sz="3000" b="1" dirty="0">
                <a:latin typeface="Fira Sans"/>
                <a:ea typeface="Fira Sans"/>
                <a:cs typeface="Fira Sans"/>
                <a:sym typeface="Fira Sans"/>
              </a:rPr>
              <a:t>&amp; Ulinnuha (2024</a:t>
            </a:r>
            <a:r>
              <a:rPr lang="en-US" sz="3000" b="1" dirty="0" smtClean="0">
                <a:latin typeface="Fira Sans"/>
                <a:ea typeface="Fira Sans"/>
                <a:cs typeface="Fira Sans"/>
                <a:sym typeface="Fira Sans"/>
              </a:rPr>
              <a:t>)</a:t>
            </a:r>
          </a:p>
          <a:p>
            <a:pPr lvl="0">
              <a:lnSpc>
                <a:spcPct val="233044"/>
              </a:lnSpc>
            </a:pPr>
            <a:r>
              <a:rPr lang="en-US" sz="3000" b="1" dirty="0" smtClean="0">
                <a:latin typeface="Fira Sans"/>
                <a:ea typeface="Fira Sans"/>
                <a:cs typeface="Fira Sans"/>
                <a:sym typeface="Fira Sans"/>
              </a:rPr>
              <a:t>Putra </a:t>
            </a:r>
            <a:r>
              <a:rPr lang="en-US" sz="3000" b="1" dirty="0">
                <a:latin typeface="Fira Sans"/>
                <a:ea typeface="Fira Sans"/>
                <a:cs typeface="Fira Sans"/>
                <a:sym typeface="Fira Sans"/>
              </a:rPr>
              <a:t>et al. (2025)</a:t>
            </a:r>
            <a:endParaRPr sz="3000" dirty="0"/>
          </a:p>
        </p:txBody>
      </p:sp>
      <p:sp>
        <p:nvSpPr>
          <p:cNvPr id="2" name="Rectangle 1"/>
          <p:cNvSpPr/>
          <p:nvPr/>
        </p:nvSpPr>
        <p:spPr>
          <a:xfrm>
            <a:off x="4450784" y="383507"/>
            <a:ext cx="9144000" cy="1058367"/>
          </a:xfrm>
          <a:prstGeom prst="rect">
            <a:avLst/>
          </a:prstGeom>
        </p:spPr>
        <p:txBody>
          <a:bodyPr>
            <a:spAutoFit/>
          </a:bodyPr>
          <a:lstStyle/>
          <a:p>
            <a:pPr lvl="0" algn="ctr">
              <a:lnSpc>
                <a:spcPct val="233044"/>
              </a:lnSpc>
            </a:pPr>
            <a:r>
              <a:rPr lang="en-US" sz="3200" b="1" dirty="0" smtClean="0">
                <a:latin typeface="Fira Sans"/>
                <a:ea typeface="Fira Sans"/>
                <a:cs typeface="Fira Sans"/>
                <a:sym typeface="Fira Sans"/>
              </a:rPr>
              <a:t>REFERENCES</a:t>
            </a:r>
            <a:endParaRPr lang="en-US" sz="3200" dirty="0"/>
          </a:p>
        </p:txBody>
      </p:sp>
    </p:spTree>
    <p:extLst>
      <p:ext uri="{BB962C8B-B14F-4D97-AF65-F5344CB8AC3E}">
        <p14:creationId xmlns:p14="http://schemas.microsoft.com/office/powerpoint/2010/main" val="1973502229"/>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TotalTime>
  <Words>433</Words>
  <Application>Microsoft Office PowerPoint</Application>
  <PresentationFormat>Custom</PresentationFormat>
  <Paragraphs>81</Paragraphs>
  <Slides>8</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Fira Sans</vt:lpstr>
      <vt:lpstr>Wingdings</vt:lpstr>
      <vt:lpstr>Livvic</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zam</dc:creator>
  <cp:lastModifiedBy>zam</cp:lastModifiedBy>
  <cp:revision>7</cp:revision>
  <dcterms:created xsi:type="dcterms:W3CDTF">2006-08-16T00:00:00Z</dcterms:created>
  <dcterms:modified xsi:type="dcterms:W3CDTF">2026-07-20T22:53:04Z</dcterms:modified>
</cp:coreProperties>
</file>