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8" r:id="rId3"/>
    <p:sldId id="259" r:id="rId4"/>
    <p:sldId id="260" r:id="rId5"/>
    <p:sldId id="263" r:id="rId6"/>
    <p:sldId id="261" r:id="rId7"/>
    <p:sldId id="257" r:id="rId8"/>
    <p:sldId id="262" r:id="rId9"/>
  </p:sldIdLst>
  <p:sldSz cx="18288000" cy="10287000"/>
  <p:notesSz cx="6858000" cy="9144000"/>
  <p:embeddedFontLst>
    <p:embeddedFont>
      <p:font typeface="Fira Sans" panose="020B0503050000020004" pitchFamily="34" charset="0"/>
      <p:regular r:id="rId11"/>
      <p:bold r:id="rId12"/>
      <p:italic r:id="rId13"/>
      <p:boldItalic r:id="rId14"/>
    </p:embeddedFont>
    <p:embeddedFont>
      <p:font typeface="Fira Sans" panose="020B0503050000020004" pitchFamily="34" charset="0"/>
      <p:regular r:id="rId11"/>
      <p:bold r:id="rId12"/>
      <p:italic r:id="rId13"/>
      <p:boldItalic r:id="rId14"/>
    </p:embeddedFont>
    <p:embeddedFont>
      <p:font typeface="Livvic" pitchFamily="2"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4" d="100"/>
          <a:sy n="44" d="100"/>
        </p:scale>
        <p:origin x="99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4478867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2794699" y="1719441"/>
            <a:ext cx="12733938" cy="6647974"/>
          </a:xfrm>
          <a:prstGeom prst="rect">
            <a:avLst/>
          </a:prstGeom>
          <a:noFill/>
          <a:ln>
            <a:noFill/>
          </a:ln>
        </p:spPr>
        <p:txBody>
          <a:bodyPr spcFirstLastPara="1" wrap="square" lIns="0" tIns="0" rIns="0" bIns="0" anchor="t" anchorCtr="0">
            <a:spAutoFit/>
          </a:bodyPr>
          <a:lstStyle/>
          <a:p>
            <a:pPr lvl="0" algn="ctr">
              <a:lnSpc>
                <a:spcPct val="120001"/>
              </a:lnSpc>
            </a:pPr>
            <a:r>
              <a:rPr lang="en-US" sz="6000" b="1" dirty="0">
                <a:latin typeface="Fira sans" panose="020F0502020204030204" pitchFamily="34" charset="0"/>
              </a:rPr>
              <a:t>The Effectiveness of the Teaching Games for Understanding (</a:t>
            </a:r>
            <a:r>
              <a:rPr lang="en-US" sz="6000" b="1" dirty="0" err="1">
                <a:latin typeface="Fira sans" panose="020F0502020204030204" pitchFamily="34" charset="0"/>
              </a:rPr>
              <a:t>TGfU</a:t>
            </a:r>
            <a:r>
              <a:rPr lang="en-US" sz="6000" b="1" dirty="0">
                <a:latin typeface="Fira sans" panose="020F0502020204030204" pitchFamily="34" charset="0"/>
              </a:rPr>
              <a:t>) Approach on Students' Tactical Skills and Learning Motivation in Physical Education: A Systematic Literature Review</a:t>
            </a:r>
            <a:endParaRPr sz="6000" b="1" dirty="0">
              <a:latin typeface="Fira sans" panose="020F0502020204030204" pitchFamily="34" charset="0"/>
            </a:endParaRPr>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103" name="Google Shape;103;p1"/>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p:cNvSpPr txBox="1"/>
          <p:nvPr/>
        </p:nvSpPr>
        <p:spPr>
          <a:xfrm>
            <a:off x="1269495" y="8394495"/>
            <a:ext cx="4108047"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id-ID" sz="3344" b="1" dirty="0">
                <a:solidFill>
                  <a:srgbClr val="FFFFFF"/>
                </a:solidFill>
                <a:latin typeface="Fira Sans"/>
                <a:sym typeface="Fira Sans"/>
              </a:rPr>
              <a:t>Muhamad Nur Arifki</a:t>
            </a:r>
            <a:endParaRPr dirty="0"/>
          </a:p>
        </p:txBody>
      </p:sp>
      <p:sp>
        <p:nvSpPr>
          <p:cNvPr id="105" name="Google Shape;105;p1"/>
          <p:cNvSpPr txBox="1"/>
          <p:nvPr/>
        </p:nvSpPr>
        <p:spPr>
          <a:xfrm>
            <a:off x="308967" y="8924577"/>
            <a:ext cx="5462278" cy="1060162"/>
          </a:xfrm>
          <a:prstGeom prst="rect">
            <a:avLst/>
          </a:prstGeom>
          <a:noFill/>
          <a:ln>
            <a:noFill/>
          </a:ln>
        </p:spPr>
        <p:txBody>
          <a:bodyPr spcFirstLastPara="1" wrap="square" lIns="0" tIns="0" rIns="0" bIns="0" anchor="t" anchorCtr="0">
            <a:spAutoFit/>
          </a:bodyPr>
          <a:lstStyle/>
          <a:p>
            <a:pPr marL="0" marR="0" lvl="0" indent="0" algn="ctr" rtl="0">
              <a:lnSpc>
                <a:spcPct val="103021"/>
              </a:lnSpc>
              <a:spcBef>
                <a:spcPts val="0"/>
              </a:spcBef>
              <a:spcAft>
                <a:spcPts val="0"/>
              </a:spcAft>
              <a:buNone/>
            </a:pPr>
            <a:r>
              <a:rPr lang="en-US" sz="3344" b="1" i="0" u="none" strike="noStrike" cap="none" dirty="0">
                <a:solidFill>
                  <a:srgbClr val="FFFFFF"/>
                </a:solidFill>
                <a:latin typeface="Fira Sans"/>
                <a:ea typeface="Fira Sans"/>
                <a:cs typeface="Fira Sans"/>
                <a:sym typeface="Fira Sans"/>
              </a:rPr>
              <a:t>Universitas Pendidikan Indonesia</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523938" y="516297"/>
            <a:ext cx="15240124" cy="7056675"/>
          </a:xfrm>
          <a:prstGeom prst="rect">
            <a:avLst/>
          </a:prstGeom>
          <a:noFill/>
          <a:ln>
            <a:noFill/>
          </a:ln>
        </p:spPr>
        <p:txBody>
          <a:bodyPr spcFirstLastPara="1" wrap="square" lIns="0" tIns="0" rIns="0" bIns="0" anchor="t" anchorCtr="0">
            <a:spAutoFit/>
          </a:bodyPr>
          <a:lstStyle/>
          <a:p>
            <a:pPr lvl="0" algn="ctr">
              <a:lnSpc>
                <a:spcPct val="233044"/>
              </a:lnSpc>
            </a:pPr>
            <a:r>
              <a:rPr lang="en-US" sz="3200" b="1" dirty="0">
                <a:latin typeface="Fira Sans"/>
                <a:ea typeface="Fira Sans"/>
                <a:cs typeface="Fira Sans"/>
                <a:sym typeface="Fira Sans"/>
              </a:rPr>
              <a:t>INTRODUCTION</a:t>
            </a:r>
          </a:p>
          <a:p>
            <a:pPr marL="457200" lvl="0" indent="-457200" algn="just">
              <a:buFont typeface="Arial" panose="020B0604020202020204" pitchFamily="34" charset="0"/>
              <a:buChar char="•"/>
            </a:pPr>
            <a:r>
              <a:rPr lang="en-US" sz="3200" dirty="0"/>
              <a:t>Physical Education (PE) in many schools is still dominated by teacher-centered technical instruction, where students practice isolated techniques before participating in real game situations.</a:t>
            </a:r>
            <a:endParaRPr lang="id-ID" sz="3200" dirty="0"/>
          </a:p>
          <a:p>
            <a:pPr marL="457200" lvl="0" indent="-457200" algn="just">
              <a:buFont typeface="Arial" panose="020B0604020202020204" pitchFamily="34" charset="0"/>
              <a:buChar char="•"/>
            </a:pPr>
            <a:r>
              <a:rPr lang="en-US" sz="3200" dirty="0"/>
              <a:t>This approach often limits decision-making, tactical awareness, and student engagement during learning.</a:t>
            </a:r>
            <a:endParaRPr lang="id-ID" sz="3200" dirty="0"/>
          </a:p>
          <a:p>
            <a:pPr marL="457200" lvl="0" indent="-457200" algn="just">
              <a:buFont typeface="Arial" panose="020B0604020202020204" pitchFamily="34" charset="0"/>
              <a:buChar char="•"/>
            </a:pPr>
            <a:r>
              <a:rPr lang="en-US" sz="3200" dirty="0"/>
              <a:t>The Teaching Games for Understanding (</a:t>
            </a:r>
            <a:r>
              <a:rPr lang="en-US" sz="3200" dirty="0" err="1"/>
              <a:t>TGfU</a:t>
            </a:r>
            <a:r>
              <a:rPr lang="en-US" sz="3200" dirty="0"/>
              <a:t>) approach emphasizes learning through modified games, allowing students to develop tactical understanding before mastering technical skills.</a:t>
            </a:r>
            <a:endParaRPr lang="id-ID" sz="3200" dirty="0"/>
          </a:p>
          <a:p>
            <a:pPr marL="457200" lvl="0" indent="-457200" algn="just">
              <a:buFont typeface="Arial" panose="020B0604020202020204" pitchFamily="34" charset="0"/>
              <a:buChar char="•"/>
            </a:pPr>
            <a:r>
              <a:rPr lang="en-US" sz="3200" dirty="0"/>
              <a:t>Previous studies have reported positive effects of </a:t>
            </a:r>
            <a:r>
              <a:rPr lang="en-US" sz="3200" dirty="0" err="1"/>
              <a:t>TGfU</a:t>
            </a:r>
            <a:r>
              <a:rPr lang="en-US" sz="3200" dirty="0"/>
              <a:t> on tactical skills and learning motivation, but the findings remain fragmented.</a:t>
            </a:r>
            <a:endParaRPr lang="id-ID" sz="3200" dirty="0"/>
          </a:p>
          <a:p>
            <a:pPr marL="457200" lvl="0" indent="-457200" algn="just">
              <a:buFont typeface="Arial" panose="020B0604020202020204" pitchFamily="34" charset="0"/>
              <a:buChar char="•"/>
            </a:pPr>
            <a:r>
              <a:rPr lang="en-US" sz="3200" dirty="0"/>
              <a:t>Therefore, a Systematic Literature Review (SLR) was conducted to synthesize current evidence regarding the effectiveness of </a:t>
            </a:r>
            <a:r>
              <a:rPr lang="en-US" sz="3200" dirty="0" err="1"/>
              <a:t>TGfU</a:t>
            </a:r>
            <a:r>
              <a:rPr lang="en-US" sz="3200" dirty="0"/>
              <a:t> in Physical Education</a:t>
            </a:r>
            <a:r>
              <a:rPr lang="id-ID" sz="3200" dirty="0"/>
              <a:t>.</a:t>
            </a:r>
            <a:endParaRPr sz="32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136684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700778" y="642758"/>
            <a:ext cx="15016595" cy="7957820"/>
          </a:xfrm>
          <a:prstGeom prst="rect">
            <a:avLst/>
          </a:prstGeom>
          <a:noFill/>
          <a:ln>
            <a:noFill/>
          </a:ln>
        </p:spPr>
        <p:txBody>
          <a:bodyPr spcFirstLastPara="1" wrap="square" lIns="0" tIns="0" rIns="0" bIns="0" anchor="t" anchorCtr="0">
            <a:spAutoFit/>
          </a:bodyPr>
          <a:lstStyle/>
          <a:p>
            <a:pPr algn="ctr">
              <a:lnSpc>
                <a:spcPct val="233044"/>
              </a:lnSpc>
            </a:pPr>
            <a:r>
              <a:rPr lang="en-US" sz="3200" b="1" dirty="0">
                <a:latin typeface="Fira sans" panose="020B0503050000020004" pitchFamily="34" charset="0"/>
              </a:rPr>
              <a:t>RESEARCH GAP &amp; OBJECTIVE</a:t>
            </a:r>
            <a:endParaRPr lang="en-US" sz="3200" b="1" dirty="0">
              <a:latin typeface="Fira Sans"/>
              <a:ea typeface="Fira Sans"/>
              <a:cs typeface="Fira Sans"/>
              <a:sym typeface="Fira Sans"/>
            </a:endParaRPr>
          </a:p>
          <a:p>
            <a:r>
              <a:rPr lang="en-US" sz="3200" b="1" dirty="0"/>
              <a:t>Research Gap</a:t>
            </a:r>
          </a:p>
          <a:p>
            <a:pPr marL="457200" indent="-457200">
              <a:buFont typeface="Arial" panose="020B0604020202020204" pitchFamily="34" charset="0"/>
              <a:buChar char="•"/>
            </a:pPr>
            <a:r>
              <a:rPr lang="en-US" sz="3200" dirty="0"/>
              <a:t>Previous studies consistently reported positive effects of </a:t>
            </a:r>
            <a:r>
              <a:rPr lang="en-US" sz="3200" dirty="0" err="1"/>
              <a:t>TGfU</a:t>
            </a:r>
            <a:r>
              <a:rPr lang="en-US" sz="3200" dirty="0"/>
              <a:t> on tactical skills and learning motivation. </a:t>
            </a:r>
          </a:p>
          <a:p>
            <a:pPr marL="457200" indent="-457200">
              <a:buFont typeface="Arial" panose="020B0604020202020204" pitchFamily="34" charset="0"/>
              <a:buChar char="•"/>
            </a:pPr>
            <a:r>
              <a:rPr lang="en-US" sz="3200" dirty="0"/>
              <a:t>However, the findings vary across different research designs, intervention durations, and measurement instruments. </a:t>
            </a:r>
          </a:p>
          <a:p>
            <a:pPr marL="457200" indent="-457200">
              <a:buFont typeface="Arial" panose="020B0604020202020204" pitchFamily="34" charset="0"/>
              <a:buChar char="•"/>
            </a:pPr>
            <a:r>
              <a:rPr lang="en-US" sz="3200" dirty="0"/>
              <a:t>A comprehensive synthesis combining national and international evidence is still limited. </a:t>
            </a:r>
          </a:p>
          <a:p>
            <a:pPr>
              <a:lnSpc>
                <a:spcPct val="150000"/>
              </a:lnSpc>
            </a:pPr>
            <a:r>
              <a:rPr lang="en-US" sz="3200" b="1" dirty="0"/>
              <a:t>Research Objective</a:t>
            </a:r>
          </a:p>
          <a:p>
            <a:r>
              <a:rPr lang="en-US" sz="3200" dirty="0"/>
              <a:t>To systematically review and synthesize the current evidence regarding the effectiveness of the Teaching Games for Understanding (</a:t>
            </a:r>
            <a:r>
              <a:rPr lang="en-US" sz="3200" dirty="0" err="1"/>
              <a:t>TGfU</a:t>
            </a:r>
            <a:r>
              <a:rPr lang="en-US" sz="3200" dirty="0"/>
              <a:t>) approach in improving students' tactical skills and learning motivation in Physical Education.</a:t>
            </a:r>
          </a:p>
          <a:p>
            <a:pPr lvl="0" algn="just">
              <a:lnSpc>
                <a:spcPct val="233044"/>
              </a:lnSpc>
            </a:pPr>
            <a:endParaRPr sz="32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547879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861974" y="640073"/>
            <a:ext cx="14635078" cy="7711598"/>
          </a:xfrm>
          <a:prstGeom prst="rect">
            <a:avLst/>
          </a:prstGeom>
          <a:noFill/>
          <a:ln>
            <a:noFill/>
          </a:ln>
        </p:spPr>
        <p:txBody>
          <a:bodyPr spcFirstLastPara="1" wrap="square" lIns="0" tIns="0" rIns="0" bIns="0" anchor="t" anchorCtr="0">
            <a:spAutoFit/>
          </a:bodyPr>
          <a:lstStyle/>
          <a:p>
            <a:pPr lvl="0" algn="ctr">
              <a:lnSpc>
                <a:spcPct val="233044"/>
              </a:lnSpc>
            </a:pPr>
            <a:r>
              <a:rPr lang="en-ID" sz="3200" b="1" dirty="0">
                <a:latin typeface="Fira sans" panose="020B0503050000020004" pitchFamily="34" charset="0"/>
              </a:rPr>
              <a:t>RESEARCH METHODOLOGY</a:t>
            </a:r>
            <a:endParaRPr lang="en-US" sz="3200" b="1" dirty="0">
              <a:latin typeface="Fira sans" panose="020B0503050000020004" pitchFamily="34" charset="0"/>
              <a:ea typeface="Fira Sans"/>
              <a:cs typeface="Fira Sans"/>
              <a:sym typeface="Fira Sans"/>
            </a:endParaRPr>
          </a:p>
          <a:p>
            <a:pPr algn="ctr"/>
            <a:r>
              <a:rPr lang="en-US" sz="3200" b="1" dirty="0"/>
              <a:t>Research Design</a:t>
            </a:r>
            <a:r>
              <a:rPr lang="id-ID" sz="3200" b="1" dirty="0"/>
              <a:t>	</a:t>
            </a:r>
            <a:endParaRPr lang="en-US" sz="3200" b="1" dirty="0"/>
          </a:p>
          <a:p>
            <a:r>
              <a:rPr lang="en-US" sz="3200" dirty="0"/>
              <a:t>Systematic Literature Review (SLR) </a:t>
            </a:r>
          </a:p>
          <a:p>
            <a:r>
              <a:rPr lang="en-US" sz="3200" dirty="0"/>
              <a:t>Following PRISMA 2020 Guidelines</a:t>
            </a:r>
          </a:p>
          <a:p>
            <a:pPr algn="ctr"/>
            <a:r>
              <a:rPr lang="en-ID" sz="3200" b="1" dirty="0"/>
              <a:t>Data Sources</a:t>
            </a:r>
          </a:p>
          <a:p>
            <a:pPr algn="just"/>
            <a:r>
              <a:rPr lang="en-ID" sz="3200" dirty="0"/>
              <a:t>Scopus</a:t>
            </a:r>
            <a:r>
              <a:rPr lang="id-ID" sz="3200" dirty="0"/>
              <a:t>, </a:t>
            </a:r>
            <a:r>
              <a:rPr lang="en-ID" sz="3200" dirty="0"/>
              <a:t>ScienceDirect</a:t>
            </a:r>
            <a:r>
              <a:rPr lang="id-ID" sz="3200" dirty="0"/>
              <a:t>, </a:t>
            </a:r>
            <a:r>
              <a:rPr lang="en-ID" sz="3200" dirty="0"/>
              <a:t>SpringerLink</a:t>
            </a:r>
            <a:r>
              <a:rPr lang="id-ID" sz="3200" dirty="0"/>
              <a:t>, </a:t>
            </a:r>
            <a:r>
              <a:rPr lang="en-ID" sz="3200" dirty="0"/>
              <a:t>PubMed/PMC</a:t>
            </a:r>
            <a:r>
              <a:rPr lang="id-ID" sz="3200" dirty="0"/>
              <a:t>, </a:t>
            </a:r>
            <a:r>
              <a:rPr lang="en-ID" sz="3200" dirty="0"/>
              <a:t>Google Scholar</a:t>
            </a:r>
            <a:r>
              <a:rPr lang="id-ID" sz="3200" dirty="0"/>
              <a:t>, </a:t>
            </a:r>
            <a:r>
              <a:rPr lang="en-ID" sz="3200" dirty="0"/>
              <a:t>Garuda</a:t>
            </a:r>
            <a:r>
              <a:rPr lang="id-ID" sz="3200" dirty="0"/>
              <a:t>, </a:t>
            </a:r>
            <a:r>
              <a:rPr lang="en-ID" sz="3200" dirty="0"/>
              <a:t>SINTA</a:t>
            </a:r>
            <a:r>
              <a:rPr lang="id-ID" sz="3200" dirty="0"/>
              <a:t>. (</a:t>
            </a:r>
            <a:r>
              <a:rPr lang="en-ID" sz="3200" dirty="0"/>
              <a:t>Search Period</a:t>
            </a:r>
            <a:r>
              <a:rPr lang="id-ID" sz="3200" dirty="0"/>
              <a:t> </a:t>
            </a:r>
            <a:r>
              <a:rPr lang="en-ID" sz="3200" dirty="0"/>
              <a:t>2016–2026</a:t>
            </a:r>
            <a:r>
              <a:rPr lang="id-ID" sz="3200" dirty="0"/>
              <a:t>)</a:t>
            </a:r>
            <a:endParaRPr lang="en-ID" sz="3200" dirty="0"/>
          </a:p>
          <a:p>
            <a:pPr algn="ctr"/>
            <a:r>
              <a:rPr lang="en-US" sz="3200" b="1" dirty="0"/>
              <a:t>Inclusion Criteria</a:t>
            </a:r>
            <a:endParaRPr lang="en-US" sz="3200" dirty="0"/>
          </a:p>
          <a:p>
            <a:pPr algn="just"/>
            <a:r>
              <a:rPr lang="en-US" sz="3200" dirty="0" err="1"/>
              <a:t>TGfU</a:t>
            </a:r>
            <a:r>
              <a:rPr lang="en-US" sz="3200" dirty="0"/>
              <a:t> in Physical Education</a:t>
            </a:r>
            <a:r>
              <a:rPr lang="id-ID" sz="3200" dirty="0"/>
              <a:t>, </a:t>
            </a:r>
            <a:r>
              <a:rPr lang="en-US" sz="3200" dirty="0"/>
              <a:t>Elementary to Secondary School students</a:t>
            </a:r>
            <a:r>
              <a:rPr lang="id-ID" sz="3200" dirty="0"/>
              <a:t>, </a:t>
            </a:r>
            <a:r>
              <a:rPr lang="en-US" sz="3200" dirty="0"/>
              <a:t>Tactical skills and/or learning motivation</a:t>
            </a:r>
            <a:r>
              <a:rPr lang="id-ID" sz="3200" dirty="0"/>
              <a:t>, </a:t>
            </a:r>
            <a:r>
              <a:rPr lang="en-US" sz="3200" dirty="0"/>
              <a:t>Full-text articles (English or Indonesian)</a:t>
            </a:r>
            <a:r>
              <a:rPr lang="id-ID" sz="3200" dirty="0"/>
              <a:t>.</a:t>
            </a:r>
            <a:r>
              <a:rPr lang="en-US" sz="3200" dirty="0"/>
              <a:t>Final Studies</a:t>
            </a:r>
            <a:r>
              <a:rPr lang="id-ID" sz="3200" dirty="0"/>
              <a:t> 1</a:t>
            </a:r>
            <a:r>
              <a:rPr lang="en-US" sz="3200" dirty="0"/>
              <a:t>2 Articles Included</a:t>
            </a:r>
            <a:r>
              <a:rPr lang="id-ID" sz="3200" dirty="0"/>
              <a:t>.</a:t>
            </a:r>
            <a:endParaRPr lang="en-US" sz="3200" dirty="0"/>
          </a:p>
          <a:p>
            <a:endParaRPr lang="en-ID" sz="3200" dirty="0"/>
          </a:p>
          <a:p>
            <a:pPr lvl="0" algn="just">
              <a:lnSpc>
                <a:spcPct val="233044"/>
              </a:lnSpc>
            </a:pPr>
            <a:endParaRPr lang="en-US" sz="3200" b="1" dirty="0">
              <a:latin typeface="Fira Sans"/>
              <a:ea typeface="Fira Sans"/>
              <a:cs typeface="Fira Sans"/>
              <a:sym typeface="Fira Sans"/>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358817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8484826" y="1535635"/>
            <a:ext cx="7756660" cy="6066789"/>
          </a:xfrm>
          <a:prstGeom prst="rect">
            <a:avLst/>
          </a:prstGeom>
          <a:noFill/>
          <a:ln>
            <a:noFill/>
          </a:ln>
        </p:spPr>
        <p:txBody>
          <a:bodyPr spcFirstLastPara="1" wrap="square" lIns="0" tIns="0" rIns="0" bIns="0" anchor="t" anchorCtr="0">
            <a:spAutoFit/>
          </a:bodyPr>
          <a:lstStyle/>
          <a:p>
            <a:pPr lvl="0" algn="ctr">
              <a:lnSpc>
                <a:spcPct val="150000"/>
              </a:lnSpc>
            </a:pPr>
            <a:r>
              <a:rPr lang="en-US" sz="3200" b="1" dirty="0">
                <a:latin typeface="Fira sans" panose="020B0503050000020004" pitchFamily="34" charset="0"/>
              </a:rPr>
              <a:t>Characteristics of the included studies</a:t>
            </a:r>
            <a:r>
              <a:rPr lang="en-US" sz="3200" b="1" dirty="0">
                <a:latin typeface="Fira sans" panose="020B0503050000020004" pitchFamily="34" charset="0"/>
                <a:ea typeface="Fira Sans"/>
                <a:cs typeface="Fira Sans"/>
                <a:sym typeface="Fira Sans"/>
              </a:rPr>
              <a:t>:</a:t>
            </a:r>
          </a:p>
          <a:p>
            <a:pPr lvl="0" algn="just">
              <a:lnSpc>
                <a:spcPct val="150000"/>
              </a:lnSpc>
            </a:pPr>
            <a:endParaRPr lang="en-US" sz="3200" b="1" dirty="0">
              <a:latin typeface="Fira Sans"/>
              <a:ea typeface="Fira Sans"/>
              <a:cs typeface="Fira Sans"/>
              <a:sym typeface="Fira Sans"/>
            </a:endParaRPr>
          </a:p>
          <a:p>
            <a:pPr lvl="0" algn="just">
              <a:lnSpc>
                <a:spcPct val="233044"/>
              </a:lnSpc>
            </a:pPr>
            <a:endParaRPr lang="en-US" sz="3200" b="1" dirty="0">
              <a:latin typeface="Fira Sans"/>
              <a:ea typeface="Fira Sans"/>
              <a:cs typeface="Fira Sans"/>
              <a:sym typeface="Fira Sans"/>
            </a:endParaRPr>
          </a:p>
          <a:p>
            <a:pPr marL="457200" lvl="0" indent="-457200" algn="just">
              <a:lnSpc>
                <a:spcPct val="233044"/>
              </a:lnSpc>
              <a:buFont typeface="Wingdings" panose="05000000000000000000" pitchFamily="2" charset="2"/>
              <a:buChar char="Ø"/>
            </a:pPr>
            <a:endParaRPr lang="en-US" sz="3200" b="1" dirty="0">
              <a:latin typeface="Fira Sans"/>
              <a:ea typeface="Fira Sans"/>
              <a:cs typeface="Fira Sans"/>
              <a:sym typeface="Fira Sans"/>
            </a:endParaRPr>
          </a:p>
          <a:p>
            <a:pPr marL="457200" lvl="0" indent="-457200" algn="just">
              <a:lnSpc>
                <a:spcPct val="233044"/>
              </a:lnSpc>
              <a:buFont typeface="Wingdings" panose="05000000000000000000" pitchFamily="2" charset="2"/>
              <a:buChar char="Ø"/>
            </a:pPr>
            <a:endParaRPr lang="en-US" sz="3200" b="1" dirty="0">
              <a:latin typeface="Fira Sans"/>
              <a:ea typeface="Fira Sans"/>
              <a:cs typeface="Fira Sans"/>
              <a:sym typeface="Fira Sans"/>
            </a:endParaRPr>
          </a:p>
          <a:p>
            <a:pPr lvl="0" algn="ctr">
              <a:lnSpc>
                <a:spcPct val="233044"/>
              </a:lnSpc>
            </a:pPr>
            <a:endParaRPr lang="en-US" sz="3200" b="1" dirty="0">
              <a:latin typeface="Fira Sans"/>
              <a:ea typeface="Fira Sans"/>
              <a:cs typeface="Fira Sans"/>
              <a:sym typeface="Fira Sans"/>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graphicFrame>
        <p:nvGraphicFramePr>
          <p:cNvPr id="3" name="Table 2">
            <a:extLst>
              <a:ext uri="{FF2B5EF4-FFF2-40B4-BE49-F238E27FC236}">
                <a16:creationId xmlns:a16="http://schemas.microsoft.com/office/drawing/2014/main" id="{E9A16B08-0C70-4086-AE8E-5C449A9F9D81}"/>
              </a:ext>
            </a:extLst>
          </p:cNvPr>
          <p:cNvGraphicFramePr>
            <a:graphicFrameLocks noGrp="1"/>
          </p:cNvGraphicFramePr>
          <p:nvPr>
            <p:extLst>
              <p:ext uri="{D42A27DB-BD31-4B8C-83A1-F6EECF244321}">
                <p14:modId xmlns:p14="http://schemas.microsoft.com/office/powerpoint/2010/main" val="214089022"/>
              </p:ext>
            </p:extLst>
          </p:nvPr>
        </p:nvGraphicFramePr>
        <p:xfrm>
          <a:off x="8370825" y="2251008"/>
          <a:ext cx="8569832" cy="4084014"/>
        </p:xfrm>
        <a:graphic>
          <a:graphicData uri="http://schemas.openxmlformats.org/drawingml/2006/table">
            <a:tbl>
              <a:tblPr/>
              <a:tblGrid>
                <a:gridCol w="4284916">
                  <a:extLst>
                    <a:ext uri="{9D8B030D-6E8A-4147-A177-3AD203B41FA5}">
                      <a16:colId xmlns:a16="http://schemas.microsoft.com/office/drawing/2014/main" val="2040228850"/>
                    </a:ext>
                  </a:extLst>
                </a:gridCol>
                <a:gridCol w="4284916">
                  <a:extLst>
                    <a:ext uri="{9D8B030D-6E8A-4147-A177-3AD203B41FA5}">
                      <a16:colId xmlns:a16="http://schemas.microsoft.com/office/drawing/2014/main" val="104079569"/>
                    </a:ext>
                  </a:extLst>
                </a:gridCol>
              </a:tblGrid>
              <a:tr h="680669">
                <a:tc>
                  <a:txBody>
                    <a:bodyPr/>
                    <a:lstStyle/>
                    <a:p>
                      <a:pPr>
                        <a:buNone/>
                      </a:pPr>
                      <a:r>
                        <a:rPr lang="en-ID" b="1" dirty="0"/>
                        <a:t>Category</a:t>
                      </a:r>
                      <a:endParaRPr lang="en-ID"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ID" b="1"/>
                        <a:t>Results</a:t>
                      </a:r>
                      <a:endParaRPr lang="en-ID"/>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3996"/>
                  </a:ext>
                </a:extLst>
              </a:tr>
              <a:tr h="680669">
                <a:tc>
                  <a:txBody>
                    <a:bodyPr/>
                    <a:lstStyle/>
                    <a:p>
                      <a:pPr>
                        <a:buNone/>
                      </a:pPr>
                      <a:r>
                        <a:rPr lang="en-ID" dirty="0"/>
                        <a:t>Total studies included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ID" b="1"/>
                        <a:t>12</a:t>
                      </a:r>
                      <a:endParaRPr lang="en-ID"/>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4237360"/>
                  </a:ext>
                </a:extLst>
              </a:tr>
              <a:tr h="680669">
                <a:tc>
                  <a:txBody>
                    <a:bodyPr/>
                    <a:lstStyle/>
                    <a:p>
                      <a:pPr>
                        <a:buNone/>
                      </a:pPr>
                      <a:r>
                        <a:rPr lang="en-ID"/>
                        <a:t>Elementary School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ID" b="1" dirty="0"/>
                        <a:t>6</a:t>
                      </a:r>
                      <a:endParaRPr lang="en-ID"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4778033"/>
                  </a:ext>
                </a:extLst>
              </a:tr>
              <a:tr h="680669">
                <a:tc>
                  <a:txBody>
                    <a:bodyPr/>
                    <a:lstStyle/>
                    <a:p>
                      <a:pPr>
                        <a:buNone/>
                      </a:pPr>
                      <a:r>
                        <a:rPr lang="en-ID" dirty="0"/>
                        <a:t>Junior High School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ID" b="1" dirty="0"/>
                        <a:t>1</a:t>
                      </a:r>
                      <a:endParaRPr lang="en-ID"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295899"/>
                  </a:ext>
                </a:extLst>
              </a:tr>
              <a:tr h="680669">
                <a:tc>
                  <a:txBody>
                    <a:bodyPr/>
                    <a:lstStyle/>
                    <a:p>
                      <a:pPr>
                        <a:buNone/>
                      </a:pPr>
                      <a:r>
                        <a:rPr lang="en-ID"/>
                        <a:t>Senior High School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ID" b="1" dirty="0"/>
                        <a:t>2</a:t>
                      </a:r>
                      <a:endParaRPr lang="en-ID"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157708"/>
                  </a:ext>
                </a:extLst>
              </a:tr>
              <a:tr h="680669">
                <a:tc>
                  <a:txBody>
                    <a:bodyPr/>
                    <a:lstStyle/>
                    <a:p>
                      <a:pPr>
                        <a:buNone/>
                      </a:pPr>
                      <a:r>
                        <a:rPr lang="en-ID" dirty="0"/>
                        <a:t>Cross-level / Conceptual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ID" b="1" dirty="0"/>
                        <a:t>3</a:t>
                      </a:r>
                      <a:endParaRPr lang="en-ID"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08090"/>
                  </a:ext>
                </a:extLst>
              </a:tr>
            </a:tbl>
          </a:graphicData>
        </a:graphic>
      </p:graphicFrame>
      <p:sp>
        <p:nvSpPr>
          <p:cNvPr id="4" name="TextBox 3">
            <a:extLst>
              <a:ext uri="{FF2B5EF4-FFF2-40B4-BE49-F238E27FC236}">
                <a16:creationId xmlns:a16="http://schemas.microsoft.com/office/drawing/2014/main" id="{98700272-1135-9A74-0879-46607F5AED0E}"/>
              </a:ext>
            </a:extLst>
          </p:cNvPr>
          <p:cNvSpPr txBox="1"/>
          <p:nvPr/>
        </p:nvSpPr>
        <p:spPr>
          <a:xfrm>
            <a:off x="7509102" y="675829"/>
            <a:ext cx="2220686" cy="584775"/>
          </a:xfrm>
          <a:prstGeom prst="rect">
            <a:avLst/>
          </a:prstGeom>
          <a:noFill/>
        </p:spPr>
        <p:txBody>
          <a:bodyPr wrap="square" rtlCol="0">
            <a:spAutoFit/>
          </a:bodyPr>
          <a:lstStyle/>
          <a:p>
            <a:r>
              <a:rPr lang="en-ID" sz="3200" b="1" dirty="0">
                <a:latin typeface="Fira sans" panose="020B0503050000020004" pitchFamily="34" charset="0"/>
              </a:rPr>
              <a:t>RESULTS</a:t>
            </a:r>
          </a:p>
        </p:txBody>
      </p:sp>
      <p:sp>
        <p:nvSpPr>
          <p:cNvPr id="5" name="TextBox 4">
            <a:extLst>
              <a:ext uri="{FF2B5EF4-FFF2-40B4-BE49-F238E27FC236}">
                <a16:creationId xmlns:a16="http://schemas.microsoft.com/office/drawing/2014/main" id="{C3017A68-C9A9-91F7-8A76-081608E1DDA9}"/>
              </a:ext>
            </a:extLst>
          </p:cNvPr>
          <p:cNvSpPr txBox="1"/>
          <p:nvPr/>
        </p:nvSpPr>
        <p:spPr>
          <a:xfrm>
            <a:off x="1593127" y="1793819"/>
            <a:ext cx="6555430" cy="5016758"/>
          </a:xfrm>
          <a:prstGeom prst="rect">
            <a:avLst/>
          </a:prstGeom>
          <a:noFill/>
        </p:spPr>
        <p:txBody>
          <a:bodyPr wrap="square" rtlCol="0">
            <a:spAutoFit/>
          </a:bodyPr>
          <a:lstStyle/>
          <a:p>
            <a:r>
              <a:rPr lang="en-ID" sz="3200" b="1" dirty="0"/>
              <a:t>Research Design</a:t>
            </a:r>
          </a:p>
          <a:p>
            <a:pPr marL="457200" indent="-457200">
              <a:buFont typeface="Arial" panose="020B0604020202020204" pitchFamily="34" charset="0"/>
              <a:buChar char="•"/>
            </a:pPr>
            <a:r>
              <a:rPr lang="en-ID" sz="3200" dirty="0"/>
              <a:t>Experimental / Quasi-experimental (6 studies) </a:t>
            </a:r>
          </a:p>
          <a:p>
            <a:pPr marL="457200" indent="-457200">
              <a:buFont typeface="Arial" panose="020B0604020202020204" pitchFamily="34" charset="0"/>
              <a:buChar char="•"/>
            </a:pPr>
            <a:r>
              <a:rPr lang="en-ID" sz="3200" dirty="0"/>
              <a:t>Classroom Action Research (2 studies) </a:t>
            </a:r>
          </a:p>
          <a:p>
            <a:pPr marL="457200" indent="-457200">
              <a:buFont typeface="Arial" panose="020B0604020202020204" pitchFamily="34" charset="0"/>
              <a:buChar char="•"/>
            </a:pPr>
            <a:r>
              <a:rPr lang="en-ID" sz="3200" dirty="0"/>
              <a:t>One-group Quasi-experimental (1 study) </a:t>
            </a:r>
          </a:p>
          <a:p>
            <a:pPr marL="457200" indent="-457200">
              <a:buFont typeface="Arial" panose="020B0604020202020204" pitchFamily="34" charset="0"/>
              <a:buChar char="•"/>
            </a:pPr>
            <a:r>
              <a:rPr lang="en-ID" sz="3200" dirty="0"/>
              <a:t>Qualitative / Literature Review (3 studies)</a:t>
            </a:r>
          </a:p>
          <a:p>
            <a:endParaRPr lang="en-ID" sz="3200" dirty="0"/>
          </a:p>
        </p:txBody>
      </p:sp>
    </p:spTree>
    <p:extLst>
      <p:ext uri="{BB962C8B-B14F-4D97-AF65-F5344CB8AC3E}">
        <p14:creationId xmlns:p14="http://schemas.microsoft.com/office/powerpoint/2010/main" val="550140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617523" y="835554"/>
            <a:ext cx="15107308" cy="11237435"/>
          </a:xfrm>
          <a:prstGeom prst="rect">
            <a:avLst/>
          </a:prstGeom>
          <a:noFill/>
          <a:ln>
            <a:noFill/>
          </a:ln>
        </p:spPr>
        <p:txBody>
          <a:bodyPr spcFirstLastPara="1" wrap="square" lIns="0" tIns="0" rIns="0" bIns="0" anchor="t" anchorCtr="0">
            <a:spAutoFit/>
          </a:bodyPr>
          <a:lstStyle/>
          <a:p>
            <a:pPr lvl="0" algn="just">
              <a:lnSpc>
                <a:spcPct val="150000"/>
              </a:lnSpc>
            </a:pPr>
            <a:endParaRPr lang="en-US" sz="3200" b="1" dirty="0">
              <a:latin typeface="Fira Sans"/>
              <a:ea typeface="Fira Sans"/>
              <a:cs typeface="Fira Sans"/>
              <a:sym typeface="Fira Sans"/>
            </a:endParaRPr>
          </a:p>
          <a:p>
            <a:r>
              <a:rPr lang="en-US" sz="3200" b="1" dirty="0"/>
              <a:t>Why is </a:t>
            </a:r>
            <a:r>
              <a:rPr lang="en-US" sz="3200" b="1" dirty="0" err="1"/>
              <a:t>TGfU</a:t>
            </a:r>
            <a:r>
              <a:rPr lang="en-US" sz="3200" b="1" dirty="0"/>
              <a:t> Effective?</a:t>
            </a:r>
          </a:p>
          <a:p>
            <a:pPr marL="457200" indent="-457200">
              <a:buFont typeface="Arial" panose="020B0604020202020204" pitchFamily="34" charset="0"/>
              <a:buChar char="•"/>
            </a:pPr>
            <a:r>
              <a:rPr lang="en-US" sz="3200" dirty="0"/>
              <a:t>Game-based learning encourages students to actively solve tactical problems during play. </a:t>
            </a:r>
          </a:p>
          <a:p>
            <a:pPr marL="457200" indent="-457200">
              <a:buFont typeface="Arial" panose="020B0604020202020204" pitchFamily="34" charset="0"/>
              <a:buChar char="•"/>
            </a:pPr>
            <a:r>
              <a:rPr lang="en-US" sz="3200" dirty="0" err="1"/>
              <a:t>TGfU</a:t>
            </a:r>
            <a:r>
              <a:rPr lang="en-US" sz="3200" dirty="0"/>
              <a:t> improves decision-making and tactical awareness before emphasizing technical skills. </a:t>
            </a:r>
          </a:p>
          <a:p>
            <a:pPr marL="457200" indent="-457200">
              <a:buFont typeface="Arial" panose="020B0604020202020204" pitchFamily="34" charset="0"/>
              <a:buChar char="•"/>
            </a:pPr>
            <a:r>
              <a:rPr lang="en-US" sz="3200" dirty="0"/>
              <a:t>The approach supports Self-Determination Theory (SDT) by fulfilling students' needs for autonomy, competence, and relatedness. </a:t>
            </a:r>
          </a:p>
          <a:p>
            <a:pPr marL="457200" indent="-457200">
              <a:buFont typeface="Arial" panose="020B0604020202020204" pitchFamily="34" charset="0"/>
              <a:buChar char="•"/>
            </a:pPr>
            <a:r>
              <a:rPr lang="en-US" sz="3200" dirty="0"/>
              <a:t>Evidence suggests that </a:t>
            </a:r>
            <a:r>
              <a:rPr lang="en-US" sz="3200" dirty="0" err="1"/>
              <a:t>TGfU</a:t>
            </a:r>
            <a:r>
              <a:rPr lang="en-US" sz="3200" dirty="0"/>
              <a:t> is more engaging and motivating than conventional drill-based instruction. </a:t>
            </a:r>
          </a:p>
          <a:p>
            <a:pPr marL="457200" indent="-457200">
              <a:buFont typeface="Arial" panose="020B0604020202020204" pitchFamily="34" charset="0"/>
              <a:buChar char="•"/>
            </a:pPr>
            <a:r>
              <a:rPr lang="en-US" sz="3200" dirty="0"/>
              <a:t>However, methodological limitations such as small sample sizes, short intervention periods, and limited control groups should be considered when interpreting the findings.</a:t>
            </a:r>
          </a:p>
          <a:p>
            <a:pPr lvl="0" algn="just">
              <a:lnSpc>
                <a:spcPct val="233044"/>
              </a:lnSpc>
            </a:pPr>
            <a:endParaRPr lang="en-US" sz="3200" b="1" dirty="0">
              <a:latin typeface="Fira Sans"/>
              <a:ea typeface="Fira Sans"/>
              <a:cs typeface="Fira Sans"/>
              <a:sym typeface="Fira Sans"/>
            </a:endParaRPr>
          </a:p>
          <a:p>
            <a:pPr marL="457200" lvl="0" indent="-457200" algn="just">
              <a:lnSpc>
                <a:spcPct val="233044"/>
              </a:lnSpc>
              <a:buFont typeface="Wingdings" panose="05000000000000000000" pitchFamily="2" charset="2"/>
              <a:buChar char="Ø"/>
            </a:pPr>
            <a:endParaRPr lang="en-US" sz="3200" b="1" dirty="0">
              <a:latin typeface="Fira Sans"/>
              <a:ea typeface="Fira Sans"/>
              <a:cs typeface="Fira Sans"/>
              <a:sym typeface="Fira Sans"/>
            </a:endParaRPr>
          </a:p>
          <a:p>
            <a:pPr marL="457200" lvl="0" indent="-457200" algn="just">
              <a:lnSpc>
                <a:spcPct val="233044"/>
              </a:lnSpc>
              <a:buFont typeface="Wingdings" panose="05000000000000000000" pitchFamily="2" charset="2"/>
              <a:buChar char="Ø"/>
            </a:pPr>
            <a:endParaRPr lang="en-US" sz="3200" b="1" dirty="0">
              <a:latin typeface="Fira Sans"/>
              <a:ea typeface="Fira Sans"/>
              <a:cs typeface="Fira Sans"/>
              <a:sym typeface="Fira Sans"/>
            </a:endParaRPr>
          </a:p>
          <a:p>
            <a:pPr lvl="0" algn="ctr">
              <a:lnSpc>
                <a:spcPct val="233044"/>
              </a:lnSpc>
            </a:pPr>
            <a:endParaRPr lang="en-US" sz="3200" b="1" dirty="0">
              <a:latin typeface="Fira Sans"/>
              <a:ea typeface="Fira Sans"/>
              <a:cs typeface="Fira Sans"/>
              <a:sym typeface="Fira Sans"/>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2" name="Rectangle 1"/>
          <p:cNvSpPr/>
          <p:nvPr/>
        </p:nvSpPr>
        <p:spPr>
          <a:xfrm>
            <a:off x="7710248" y="275932"/>
            <a:ext cx="2738265" cy="1924629"/>
          </a:xfrm>
          <a:prstGeom prst="rect">
            <a:avLst/>
          </a:prstGeom>
        </p:spPr>
        <p:txBody>
          <a:bodyPr wrap="square">
            <a:spAutoFit/>
          </a:bodyPr>
          <a:lstStyle/>
          <a:p>
            <a:pPr>
              <a:lnSpc>
                <a:spcPct val="200000"/>
              </a:lnSpc>
            </a:pPr>
            <a:r>
              <a:rPr lang="en-ID" sz="3200" b="1" dirty="0">
                <a:latin typeface="Fira sans" panose="020B0503050000020004" pitchFamily="34" charset="0"/>
              </a:rPr>
              <a:t>DISCUSSION</a:t>
            </a:r>
          </a:p>
          <a:p>
            <a:pPr lvl="0">
              <a:lnSpc>
                <a:spcPct val="200000"/>
              </a:lnSpc>
            </a:pPr>
            <a:endParaRPr lang="en-US" sz="3200" b="1" dirty="0">
              <a:latin typeface="Fira Sans"/>
              <a:ea typeface="Fira Sans"/>
              <a:cs typeface="Fira Sans"/>
              <a:sym typeface="Fira Sans"/>
            </a:endParaRPr>
          </a:p>
        </p:txBody>
      </p:sp>
    </p:spTree>
    <p:extLst>
      <p:ext uri="{BB962C8B-B14F-4D97-AF65-F5344CB8AC3E}">
        <p14:creationId xmlns:p14="http://schemas.microsoft.com/office/powerpoint/2010/main" val="3363726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2820882" y="1608950"/>
            <a:ext cx="13648993" cy="5663089"/>
          </a:xfrm>
          <a:prstGeom prst="rect">
            <a:avLst/>
          </a:prstGeom>
          <a:noFill/>
          <a:ln>
            <a:noFill/>
          </a:ln>
        </p:spPr>
        <p:txBody>
          <a:bodyPr spcFirstLastPara="1" wrap="square" lIns="0" tIns="0" rIns="0" bIns="0" anchor="t" anchorCtr="0">
            <a:spAutoFit/>
          </a:bodyPr>
          <a:lstStyle/>
          <a:p>
            <a:pPr algn="ctr"/>
            <a:r>
              <a:rPr lang="en-US" sz="3200" b="1" i="0" u="none" strike="noStrike" cap="none" dirty="0">
                <a:solidFill>
                  <a:srgbClr val="000000"/>
                </a:solidFill>
                <a:latin typeface="Fira Sans"/>
                <a:ea typeface="Fira Sans"/>
                <a:cs typeface="Fira Sans"/>
                <a:sym typeface="Fira Sans"/>
              </a:rPr>
              <a:t>CONCLUSION</a:t>
            </a:r>
            <a:endParaRPr lang="en-US" sz="3200" b="1" dirty="0"/>
          </a:p>
          <a:p>
            <a:pPr lvl="0" algn="just">
              <a:lnSpc>
                <a:spcPct val="150000"/>
              </a:lnSpc>
            </a:pPr>
            <a:r>
              <a:rPr lang="en-US" sz="3200" dirty="0"/>
              <a:t>The Teaching Games for Understanding (</a:t>
            </a:r>
            <a:r>
              <a:rPr lang="en-US" sz="3200" dirty="0" err="1"/>
              <a:t>TGfU</a:t>
            </a:r>
            <a:r>
              <a:rPr lang="en-US" sz="3200" dirty="0"/>
              <a:t>) approach is an effective instructional model in Physical Education. It consistently improves students' tactical skills, including tactical awareness, decision-making, and skill execution, while also enhancing learning motivation by fostering autonomy, competence, and relatedness. Future research should adopt more rigorous experimental designs, larger sample sizes, and longer intervention periods to strengthen the evidence.</a:t>
            </a:r>
            <a:endParaRPr sz="32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3595738" y="6247373"/>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0828234" y="314569"/>
            <a:ext cx="6489352" cy="3939540"/>
          </a:xfrm>
          <a:prstGeom prst="rect">
            <a:avLst/>
          </a:prstGeom>
          <a:noFill/>
          <a:ln>
            <a:noFill/>
          </a:ln>
        </p:spPr>
        <p:txBody>
          <a:bodyPr spcFirstLastPara="1" wrap="square" lIns="0" tIns="0" rIns="0" bIns="0" anchor="t" anchorCtr="0">
            <a:spAutoFit/>
          </a:bodyPr>
          <a:lstStyle/>
          <a:p>
            <a:pPr marL="0" marR="0" lvl="0" indent="0" algn="ctr" rtl="0">
              <a:lnSpc>
                <a:spcPct val="200000"/>
              </a:lnSpc>
              <a:spcBef>
                <a:spcPts val="0"/>
              </a:spcBef>
              <a:spcAft>
                <a:spcPts val="0"/>
              </a:spcAft>
              <a:buNone/>
            </a:pPr>
            <a:endParaRPr sz="3200" b="1" dirty="0"/>
          </a:p>
          <a:p>
            <a:pPr>
              <a:lnSpc>
                <a:spcPct val="200000"/>
              </a:lnSpc>
            </a:pPr>
            <a:r>
              <a:rPr lang="en-ID" sz="3200" b="1" dirty="0"/>
              <a:t>Barba-Martín et al., 2020 </a:t>
            </a:r>
          </a:p>
          <a:p>
            <a:pPr>
              <a:lnSpc>
                <a:spcPct val="200000"/>
              </a:lnSpc>
            </a:pPr>
            <a:r>
              <a:rPr lang="en-ID" sz="3200" b="1" dirty="0"/>
              <a:t>Breed et al., 2025 </a:t>
            </a:r>
          </a:p>
          <a:p>
            <a:pPr>
              <a:lnSpc>
                <a:spcPct val="200000"/>
              </a:lnSpc>
            </a:pPr>
            <a:r>
              <a:rPr lang="en-ID" sz="3200" b="1" dirty="0"/>
              <a:t>Wang et al., 2024 </a:t>
            </a: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2" name="Google Shape;119;p2"/>
          <p:cNvSpPr txBox="1"/>
          <p:nvPr/>
        </p:nvSpPr>
        <p:spPr>
          <a:xfrm>
            <a:off x="3235229" y="1437510"/>
            <a:ext cx="7593005" cy="5909310"/>
          </a:xfrm>
          <a:prstGeom prst="rect">
            <a:avLst/>
          </a:prstGeom>
          <a:noFill/>
          <a:ln>
            <a:noFill/>
          </a:ln>
        </p:spPr>
        <p:txBody>
          <a:bodyPr spcFirstLastPara="1" wrap="square" lIns="0" tIns="0" rIns="0" bIns="0" anchor="t" anchorCtr="0">
            <a:spAutoFit/>
          </a:bodyPr>
          <a:lstStyle/>
          <a:p>
            <a:pPr>
              <a:lnSpc>
                <a:spcPct val="200000"/>
              </a:lnSpc>
            </a:pPr>
            <a:r>
              <a:rPr lang="en-ID" sz="3200" b="1" dirty="0"/>
              <a:t>Silva et al., 2021 </a:t>
            </a:r>
          </a:p>
          <a:p>
            <a:pPr>
              <a:lnSpc>
                <a:spcPct val="200000"/>
              </a:lnSpc>
            </a:pPr>
            <a:r>
              <a:rPr lang="en-ID" sz="3200" b="1" dirty="0"/>
              <a:t>Morales-</a:t>
            </a:r>
            <a:r>
              <a:rPr lang="en-ID" sz="3200" b="1" dirty="0" err="1"/>
              <a:t>Belando</a:t>
            </a:r>
            <a:r>
              <a:rPr lang="en-ID" sz="3200" b="1" dirty="0"/>
              <a:t> et al., 2023 </a:t>
            </a:r>
          </a:p>
          <a:p>
            <a:pPr>
              <a:lnSpc>
                <a:spcPct val="200000"/>
              </a:lnSpc>
            </a:pPr>
            <a:r>
              <a:rPr lang="en-ID" sz="3200" b="1" dirty="0"/>
              <a:t>Page et al., 2021 </a:t>
            </a:r>
          </a:p>
          <a:p>
            <a:pPr>
              <a:lnSpc>
                <a:spcPct val="200000"/>
              </a:lnSpc>
            </a:pPr>
            <a:r>
              <a:rPr lang="en-ID" sz="3200" b="1" dirty="0" err="1"/>
              <a:t>Haerens</a:t>
            </a:r>
            <a:r>
              <a:rPr lang="en-ID" sz="3200" b="1" dirty="0"/>
              <a:t> et al., 2021 </a:t>
            </a:r>
          </a:p>
          <a:p>
            <a:pPr>
              <a:lnSpc>
                <a:spcPct val="200000"/>
              </a:lnSpc>
            </a:pPr>
            <a:r>
              <a:rPr lang="en-ID" sz="3200" b="1" dirty="0" err="1"/>
              <a:t>Resifa</a:t>
            </a:r>
            <a:r>
              <a:rPr lang="en-ID" sz="3200" b="1" dirty="0"/>
              <a:t> et al., 2025 </a:t>
            </a:r>
          </a:p>
          <a:p>
            <a:pPr lvl="0">
              <a:lnSpc>
                <a:spcPct val="200000"/>
              </a:lnSpc>
            </a:pPr>
            <a:endParaRPr sz="3200" b="1" dirty="0"/>
          </a:p>
        </p:txBody>
      </p:sp>
      <p:sp>
        <p:nvSpPr>
          <p:cNvPr id="2" name="Rectangle 1"/>
          <p:cNvSpPr/>
          <p:nvPr/>
        </p:nvSpPr>
        <p:spPr>
          <a:xfrm>
            <a:off x="4450784" y="383507"/>
            <a:ext cx="9144000" cy="1058367"/>
          </a:xfrm>
          <a:prstGeom prst="rect">
            <a:avLst/>
          </a:prstGeom>
        </p:spPr>
        <p:txBody>
          <a:bodyPr>
            <a:spAutoFit/>
          </a:bodyPr>
          <a:lstStyle/>
          <a:p>
            <a:pPr lvl="0" algn="ctr">
              <a:lnSpc>
                <a:spcPct val="233044"/>
              </a:lnSpc>
            </a:pPr>
            <a:r>
              <a:rPr lang="en-US" sz="3200" b="1" dirty="0">
                <a:latin typeface="Fira Sans"/>
                <a:ea typeface="Fira Sans"/>
                <a:cs typeface="Fira Sans"/>
                <a:sym typeface="Fira Sans"/>
              </a:rPr>
              <a:t>REFERENCES</a:t>
            </a:r>
            <a:endParaRPr lang="en-US" sz="3200" dirty="0"/>
          </a:p>
        </p:txBody>
      </p:sp>
    </p:spTree>
    <p:extLst>
      <p:ext uri="{BB962C8B-B14F-4D97-AF65-F5344CB8AC3E}">
        <p14:creationId xmlns:p14="http://schemas.microsoft.com/office/powerpoint/2010/main" val="197350222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TotalTime>
  <Words>724</Words>
  <Application>Microsoft Office PowerPoint</Application>
  <PresentationFormat>Custom</PresentationFormat>
  <Paragraphs>108</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Fira Sans</vt:lpstr>
      <vt:lpstr>Fira Sans</vt:lpstr>
      <vt:lpstr>Wingdings</vt:lpstr>
      <vt:lpstr>Calibri</vt:lpstr>
      <vt:lpstr>Livvic</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zam</dc:creator>
  <cp:lastModifiedBy>user</cp:lastModifiedBy>
  <cp:revision>9</cp:revision>
  <dcterms:created xsi:type="dcterms:W3CDTF">2006-08-16T00:00:00Z</dcterms:created>
  <dcterms:modified xsi:type="dcterms:W3CDTF">2026-07-21T14:45:04Z</dcterms:modified>
</cp:coreProperties>
</file>