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6"/>
  </p:normalViewPr>
  <p:slideViewPr>
    <p:cSldViewPr>
      <p:cViewPr varScale="1">
        <p:scale>
          <a:sx n="71" d="100"/>
          <a:sy n="71" d="100"/>
        </p:scale>
        <p:origin x="760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/Documents/S2/DATA%20PELATIH%20JAWA%20BARAT(DipulihkanOtomatis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d-ID" sz="1000"/>
              <a:t>PERSENTASE PELATIH BOLA BASKET DI JAWA BARAT 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d-JP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'[DATA PELATIH JAWA BARAT(DipulihkanOtomatis).xlsx]Lembar2'!$N$36</c:f>
              <c:strCache>
                <c:ptCount val="1"/>
                <c:pt idx="0">
                  <c:v>PERSENTASE PELATIH BOLA BASKET DI JAWA BARAT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6C37-BA43-B88F-B097B8EA3B5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6C37-BA43-B88F-B097B8EA3B5F}"/>
              </c:ext>
            </c:extLst>
          </c:dPt>
          <c:dLbls>
            <c:dLbl>
              <c:idx val="0"/>
              <c:layout>
                <c:manualLayout>
                  <c:x val="5.533596837944664E-2"/>
                  <c:y val="-1.4666497238039031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d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37-BA43-B88F-B097B8EA3B5F}"/>
                </c:ext>
              </c:extLst>
            </c:dLbl>
            <c:dLbl>
              <c:idx val="1"/>
              <c:layout>
                <c:manualLayout>
                  <c:x val="-5.3795537231323687E-3"/>
                  <c:y val="5.66037042539493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d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503750272322679"/>
                      <c:h val="0.325911811023621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C37-BA43-B88F-B097B8EA3B5F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multiLvlStrRef>
              <c:f>'[DATA PELATIH JAWA BARAT(DipulihkanOtomatis).xlsx]Lembar2'!$O$34:$P$35</c:f>
              <c:multiLvlStrCache>
                <c:ptCount val="2"/>
                <c:lvl>
                  <c:pt idx="0">
                    <c:v>LAKI-LAKI</c:v>
                  </c:pt>
                  <c:pt idx="1">
                    <c:v>PEREMPUAN</c:v>
                  </c:pt>
                </c:lvl>
                <c:lvl>
                  <c:pt idx="0">
                    <c:v> PELATIH</c:v>
                  </c:pt>
                </c:lvl>
              </c:multiLvlStrCache>
            </c:multiLvlStrRef>
          </c:cat>
          <c:val>
            <c:numRef>
              <c:f>'[DATA PELATIH JAWA BARAT(DipulihkanOtomatis).xlsx]Lembar2'!$O$36:$P$36</c:f>
              <c:numCache>
                <c:formatCode>0%</c:formatCode>
                <c:ptCount val="2"/>
                <c:pt idx="0">
                  <c:v>0.83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37-BA43-B88F-B097B8EA3B5F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d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5634691" cy="454017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08965" y="373605"/>
            <a:ext cx="5601335" cy="933450"/>
          </a:xfrm>
          <a:custGeom>
            <a:avLst/>
            <a:gdLst/>
            <a:ahLst/>
            <a:cxnLst/>
            <a:rect l="l" t="t" r="r" b="b"/>
            <a:pathLst>
              <a:path w="5601335" h="933450">
                <a:moveTo>
                  <a:pt x="5134756" y="933145"/>
                </a:moveTo>
                <a:lnTo>
                  <a:pt x="466572" y="933145"/>
                </a:lnTo>
                <a:lnTo>
                  <a:pt x="418868" y="930736"/>
                </a:lnTo>
                <a:lnTo>
                  <a:pt x="372541" y="923666"/>
                </a:lnTo>
                <a:lnTo>
                  <a:pt x="327828" y="912169"/>
                </a:lnTo>
                <a:lnTo>
                  <a:pt x="284961" y="896479"/>
                </a:lnTo>
                <a:lnTo>
                  <a:pt x="244176" y="876832"/>
                </a:lnTo>
                <a:lnTo>
                  <a:pt x="205707" y="853462"/>
                </a:lnTo>
                <a:lnTo>
                  <a:pt x="169789" y="826602"/>
                </a:lnTo>
                <a:lnTo>
                  <a:pt x="136655" y="796489"/>
                </a:lnTo>
                <a:lnTo>
                  <a:pt x="106542" y="763356"/>
                </a:lnTo>
                <a:lnTo>
                  <a:pt x="79683" y="727437"/>
                </a:lnTo>
                <a:lnTo>
                  <a:pt x="56312" y="688968"/>
                </a:lnTo>
                <a:lnTo>
                  <a:pt x="36665" y="648183"/>
                </a:lnTo>
                <a:lnTo>
                  <a:pt x="20976" y="605317"/>
                </a:lnTo>
                <a:lnTo>
                  <a:pt x="9479" y="560603"/>
                </a:lnTo>
                <a:lnTo>
                  <a:pt x="2408" y="514277"/>
                </a:lnTo>
                <a:lnTo>
                  <a:pt x="0" y="466572"/>
                </a:lnTo>
                <a:lnTo>
                  <a:pt x="2408" y="418868"/>
                </a:lnTo>
                <a:lnTo>
                  <a:pt x="9479" y="372541"/>
                </a:lnTo>
                <a:lnTo>
                  <a:pt x="20976" y="327828"/>
                </a:lnTo>
                <a:lnTo>
                  <a:pt x="36665" y="284961"/>
                </a:lnTo>
                <a:lnTo>
                  <a:pt x="56312" y="244176"/>
                </a:lnTo>
                <a:lnTo>
                  <a:pt x="79683" y="205707"/>
                </a:lnTo>
                <a:lnTo>
                  <a:pt x="106542" y="169789"/>
                </a:lnTo>
                <a:lnTo>
                  <a:pt x="136655" y="136655"/>
                </a:lnTo>
                <a:lnTo>
                  <a:pt x="169789" y="106542"/>
                </a:lnTo>
                <a:lnTo>
                  <a:pt x="205707" y="79683"/>
                </a:lnTo>
                <a:lnTo>
                  <a:pt x="244176" y="56312"/>
                </a:lnTo>
                <a:lnTo>
                  <a:pt x="284961" y="36665"/>
                </a:lnTo>
                <a:lnTo>
                  <a:pt x="327828" y="20976"/>
                </a:lnTo>
                <a:lnTo>
                  <a:pt x="372541" y="9479"/>
                </a:lnTo>
                <a:lnTo>
                  <a:pt x="418868" y="2408"/>
                </a:lnTo>
                <a:lnTo>
                  <a:pt x="466572" y="0"/>
                </a:lnTo>
                <a:lnTo>
                  <a:pt x="5134756" y="0"/>
                </a:lnTo>
                <a:lnTo>
                  <a:pt x="5182461" y="2408"/>
                </a:lnTo>
                <a:lnTo>
                  <a:pt x="5228787" y="9479"/>
                </a:lnTo>
                <a:lnTo>
                  <a:pt x="5273501" y="20976"/>
                </a:lnTo>
                <a:lnTo>
                  <a:pt x="5316367" y="36665"/>
                </a:lnTo>
                <a:lnTo>
                  <a:pt x="5357152" y="56312"/>
                </a:lnTo>
                <a:lnTo>
                  <a:pt x="5395621" y="79683"/>
                </a:lnTo>
                <a:lnTo>
                  <a:pt x="5431540" y="106542"/>
                </a:lnTo>
                <a:lnTo>
                  <a:pt x="5464673" y="136655"/>
                </a:lnTo>
                <a:lnTo>
                  <a:pt x="5494786" y="169789"/>
                </a:lnTo>
                <a:lnTo>
                  <a:pt x="5521646" y="205707"/>
                </a:lnTo>
                <a:lnTo>
                  <a:pt x="5545016" y="244176"/>
                </a:lnTo>
                <a:lnTo>
                  <a:pt x="5564663" y="284961"/>
                </a:lnTo>
                <a:lnTo>
                  <a:pt x="5580353" y="327828"/>
                </a:lnTo>
                <a:lnTo>
                  <a:pt x="5591850" y="372541"/>
                </a:lnTo>
                <a:lnTo>
                  <a:pt x="5598920" y="418868"/>
                </a:lnTo>
                <a:lnTo>
                  <a:pt x="5601329" y="466572"/>
                </a:lnTo>
                <a:lnTo>
                  <a:pt x="5598920" y="514277"/>
                </a:lnTo>
                <a:lnTo>
                  <a:pt x="5591850" y="560603"/>
                </a:lnTo>
                <a:lnTo>
                  <a:pt x="5580353" y="605317"/>
                </a:lnTo>
                <a:lnTo>
                  <a:pt x="5564663" y="648183"/>
                </a:lnTo>
                <a:lnTo>
                  <a:pt x="5545016" y="688968"/>
                </a:lnTo>
                <a:lnTo>
                  <a:pt x="5521646" y="727437"/>
                </a:lnTo>
                <a:lnTo>
                  <a:pt x="5494786" y="763356"/>
                </a:lnTo>
                <a:lnTo>
                  <a:pt x="5464673" y="796489"/>
                </a:lnTo>
                <a:lnTo>
                  <a:pt x="5431540" y="826602"/>
                </a:lnTo>
                <a:lnTo>
                  <a:pt x="5395621" y="853462"/>
                </a:lnTo>
                <a:lnTo>
                  <a:pt x="5357152" y="876832"/>
                </a:lnTo>
                <a:lnTo>
                  <a:pt x="5316367" y="896479"/>
                </a:lnTo>
                <a:lnTo>
                  <a:pt x="5273501" y="912169"/>
                </a:lnTo>
                <a:lnTo>
                  <a:pt x="5228787" y="923666"/>
                </a:lnTo>
                <a:lnTo>
                  <a:pt x="5182461" y="930736"/>
                </a:lnTo>
                <a:lnTo>
                  <a:pt x="5134756" y="9331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4343" y="559592"/>
            <a:ext cx="1923467" cy="56188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354169" y="594832"/>
            <a:ext cx="880718" cy="47041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32140" y="469834"/>
            <a:ext cx="739594" cy="71868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33886" y="529289"/>
            <a:ext cx="726527" cy="6219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326662" y="416884"/>
            <a:ext cx="810156" cy="36849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411480"/>
            <a:ext cx="164592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08491" y="3728867"/>
            <a:ext cx="17145000" cy="4075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id-ID" sz="8800" b="1" spc="-185" dirty="0" err="1">
                <a:latin typeface="Trebuchet MS"/>
                <a:cs typeface="Trebuchet MS"/>
              </a:rPr>
              <a:t>Analysis</a:t>
            </a:r>
            <a:r>
              <a:rPr lang="id-ID" sz="8800" b="1" spc="-185" dirty="0">
                <a:latin typeface="Trebuchet MS"/>
                <a:cs typeface="Trebuchet MS"/>
              </a:rPr>
              <a:t> </a:t>
            </a:r>
            <a:r>
              <a:rPr lang="id-ID" sz="8800" b="1" spc="-185" dirty="0" err="1">
                <a:latin typeface="Trebuchet MS"/>
                <a:cs typeface="Trebuchet MS"/>
              </a:rPr>
              <a:t>the</a:t>
            </a:r>
            <a:r>
              <a:rPr lang="id-ID" sz="8800" b="1" spc="-185" dirty="0">
                <a:latin typeface="Trebuchet MS"/>
                <a:cs typeface="Trebuchet MS"/>
              </a:rPr>
              <a:t> </a:t>
            </a:r>
            <a:r>
              <a:rPr lang="id-ID" sz="8800" b="1" spc="-185" dirty="0" err="1">
                <a:latin typeface="Trebuchet MS"/>
                <a:cs typeface="Trebuchet MS"/>
              </a:rPr>
              <a:t>Proportion</a:t>
            </a:r>
            <a:r>
              <a:rPr lang="id-ID" sz="8800" b="1" spc="-185" dirty="0">
                <a:latin typeface="Trebuchet MS"/>
                <a:cs typeface="Trebuchet MS"/>
              </a:rPr>
              <a:t> </a:t>
            </a:r>
            <a:r>
              <a:rPr lang="id-ID" sz="8800" b="1" spc="-185" dirty="0" err="1">
                <a:latin typeface="Trebuchet MS"/>
                <a:cs typeface="Trebuchet MS"/>
              </a:rPr>
              <a:t>and</a:t>
            </a:r>
            <a:r>
              <a:rPr lang="id-ID" sz="8800" b="1" spc="-185" dirty="0">
                <a:latin typeface="Trebuchet MS"/>
                <a:cs typeface="Trebuchet MS"/>
              </a:rPr>
              <a:t> </a:t>
            </a:r>
            <a:r>
              <a:rPr lang="id-ID" sz="8800" b="1" spc="-185" dirty="0" err="1">
                <a:latin typeface="Trebuchet MS"/>
                <a:cs typeface="Trebuchet MS"/>
              </a:rPr>
              <a:t>Representation</a:t>
            </a:r>
            <a:r>
              <a:rPr lang="id-ID" sz="8800" b="1" spc="-185" dirty="0">
                <a:latin typeface="Trebuchet MS"/>
                <a:cs typeface="Trebuchet MS"/>
              </a:rPr>
              <a:t> </a:t>
            </a:r>
            <a:r>
              <a:rPr lang="id-ID" sz="8800" b="1" spc="-185" dirty="0" err="1">
                <a:latin typeface="Trebuchet MS"/>
                <a:cs typeface="Trebuchet MS"/>
              </a:rPr>
              <a:t>of</a:t>
            </a:r>
            <a:r>
              <a:rPr lang="id-ID" sz="8800" b="1" spc="-185" dirty="0">
                <a:latin typeface="Trebuchet MS"/>
                <a:cs typeface="Trebuchet MS"/>
              </a:rPr>
              <a:t> </a:t>
            </a:r>
            <a:r>
              <a:rPr lang="id-ID" sz="8800" b="1" spc="-185" dirty="0" err="1">
                <a:latin typeface="Trebuchet MS"/>
                <a:cs typeface="Trebuchet MS"/>
              </a:rPr>
              <a:t>Female</a:t>
            </a:r>
            <a:r>
              <a:rPr lang="id-ID" sz="8800" b="1" spc="-185" dirty="0">
                <a:latin typeface="Trebuchet MS"/>
                <a:cs typeface="Trebuchet MS"/>
              </a:rPr>
              <a:t> </a:t>
            </a:r>
            <a:r>
              <a:rPr lang="id-ID" sz="8800" b="1" spc="-185" dirty="0" err="1">
                <a:latin typeface="Trebuchet MS"/>
                <a:cs typeface="Trebuchet MS"/>
              </a:rPr>
              <a:t>Coaches</a:t>
            </a:r>
            <a:r>
              <a:rPr lang="id-ID" sz="8800" b="1" spc="-185" dirty="0">
                <a:latin typeface="Trebuchet MS"/>
                <a:cs typeface="Trebuchet MS"/>
              </a:rPr>
              <a:t> </a:t>
            </a:r>
            <a:r>
              <a:rPr lang="id-ID" sz="8800" b="1" spc="-185" dirty="0" err="1">
                <a:latin typeface="Trebuchet MS"/>
                <a:cs typeface="Trebuchet MS"/>
              </a:rPr>
              <a:t>at</a:t>
            </a:r>
            <a:r>
              <a:rPr lang="id-ID" sz="8800" b="1" spc="-185" dirty="0">
                <a:latin typeface="Trebuchet MS"/>
                <a:cs typeface="Trebuchet MS"/>
              </a:rPr>
              <a:t> The Regional Level</a:t>
            </a:r>
            <a:r>
              <a:rPr lang="id-ID" sz="8800" b="1" spc="-755" dirty="0">
                <a:latin typeface="Trebuchet MS"/>
                <a:cs typeface="Trebuchet MS"/>
              </a:rPr>
              <a:t> </a:t>
            </a:r>
          </a:p>
        </p:txBody>
      </p:sp>
      <p:sp>
        <p:nvSpPr>
          <p:cNvPr id="10" name="Kotak Teks 9">
            <a:extLst>
              <a:ext uri="{FF2B5EF4-FFF2-40B4-BE49-F238E27FC236}">
                <a16:creationId xmlns:a16="http://schemas.microsoft.com/office/drawing/2014/main" id="{759B8066-9D10-3B4C-3870-ADE19E9BC0E5}"/>
              </a:ext>
            </a:extLst>
          </p:cNvPr>
          <p:cNvSpPr txBox="1"/>
          <p:nvPr/>
        </p:nvSpPr>
        <p:spPr>
          <a:xfrm>
            <a:off x="100905" y="8923607"/>
            <a:ext cx="626645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JP" sz="3200" dirty="0">
                <a:solidFill>
                  <a:schemeClr val="bg1"/>
                </a:solidFill>
              </a:rPr>
              <a:t>Dian Dianti</a:t>
            </a:r>
          </a:p>
          <a:p>
            <a:r>
              <a:rPr lang="id-JP" sz="3200" dirty="0">
                <a:solidFill>
                  <a:schemeClr val="bg1"/>
                </a:solidFill>
              </a:rPr>
              <a:t>Indonesia University of Education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8965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15075389" y="0"/>
            <a:ext cx="3213100" cy="3331210"/>
            <a:chOff x="15075389" y="0"/>
            <a:chExt cx="3213100" cy="3331210"/>
          </a:xfrm>
        </p:grpSpPr>
        <p:sp>
          <p:nvSpPr>
            <p:cNvPr id="4" name="object 4"/>
            <p:cNvSpPr/>
            <p:nvPr/>
          </p:nvSpPr>
          <p:spPr>
            <a:xfrm>
              <a:off x="15075389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08" y="3330762"/>
                  </a:moveTo>
                  <a:lnTo>
                    <a:pt x="0" y="109201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08" y="2314917"/>
                  </a:lnTo>
                  <a:lnTo>
                    <a:pt x="3212608" y="3330762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809175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22" y="2314917"/>
                  </a:moveTo>
                  <a:lnTo>
                    <a:pt x="0" y="836094"/>
                  </a:lnTo>
                  <a:lnTo>
                    <a:pt x="1454988" y="0"/>
                  </a:lnTo>
                  <a:lnTo>
                    <a:pt x="1478822" y="0"/>
                  </a:lnTo>
                  <a:lnTo>
                    <a:pt x="1478822" y="2314917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3259390"/>
            <a:ext cx="18288000" cy="7028180"/>
            <a:chOff x="0" y="3259390"/>
            <a:chExt cx="18288000" cy="7028180"/>
          </a:xfrm>
        </p:grpSpPr>
        <p:sp>
          <p:nvSpPr>
            <p:cNvPr id="7" name="object 7"/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0" y="0"/>
                  </a:lnTo>
                  <a:lnTo>
                    <a:pt x="4640490" y="2592428"/>
                  </a:lnTo>
                  <a:lnTo>
                    <a:pt x="0" y="2592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27219" y="9764381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80" y="522618"/>
                  </a:moveTo>
                  <a:lnTo>
                    <a:pt x="0" y="522618"/>
                  </a:lnTo>
                  <a:lnTo>
                    <a:pt x="0" y="0"/>
                  </a:lnTo>
                  <a:lnTo>
                    <a:pt x="10360780" y="0"/>
                  </a:lnTo>
                  <a:lnTo>
                    <a:pt x="10360780" y="522618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5" y="2596622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69366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6" y="1052782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1"/>
                  </a:lnTo>
                  <a:lnTo>
                    <a:pt x="2998236" y="1052782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83693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90" h="1059179">
                  <a:moveTo>
                    <a:pt x="3005516" y="1059083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3"/>
                  </a:lnTo>
                  <a:lnTo>
                    <a:pt x="94507" y="1059083"/>
                  </a:lnTo>
                  <a:lnTo>
                    <a:pt x="659632" y="80657"/>
                  </a:lnTo>
                  <a:lnTo>
                    <a:pt x="2347144" y="80657"/>
                  </a:lnTo>
                  <a:lnTo>
                    <a:pt x="2912269" y="1059083"/>
                  </a:lnTo>
                  <a:lnTo>
                    <a:pt x="3005516" y="1059083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97051" y="3259390"/>
              <a:ext cx="1790947" cy="67436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969783" y="1236268"/>
            <a:ext cx="8940139" cy="1384353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8800" b="1" spc="-40" dirty="0">
                <a:solidFill>
                  <a:srgbClr val="0A2957"/>
                </a:solidFill>
                <a:latin typeface="Trebuchet MS"/>
                <a:cs typeface="Trebuchet MS"/>
              </a:rPr>
              <a:t>Background</a:t>
            </a:r>
            <a:endParaRPr sz="8800" dirty="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89616" y="2867036"/>
            <a:ext cx="7630795" cy="1410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 err="1">
                <a:latin typeface="Trebuchet MS"/>
                <a:cs typeface="Trebuchet MS"/>
              </a:rPr>
              <a:t>Coaches</a:t>
            </a:r>
            <a:r>
              <a:rPr lang="id-ID" sz="3000" dirty="0">
                <a:latin typeface="Trebuchet MS"/>
                <a:cs typeface="Trebuchet MS"/>
              </a:rPr>
              <a:t> are </a:t>
            </a:r>
            <a:r>
              <a:rPr lang="id-ID" sz="3000" dirty="0" err="1">
                <a:latin typeface="Trebuchet MS"/>
                <a:cs typeface="Trebuchet MS"/>
              </a:rPr>
              <a:t>essential</a:t>
            </a:r>
            <a:r>
              <a:rPr lang="id-ID" sz="3000" dirty="0">
                <a:latin typeface="Trebuchet MS"/>
                <a:cs typeface="Trebuchet MS"/>
              </a:rPr>
              <a:t> in </a:t>
            </a:r>
            <a:r>
              <a:rPr lang="id-ID" sz="3000" dirty="0" err="1">
                <a:latin typeface="Trebuchet MS"/>
                <a:cs typeface="Trebuchet MS"/>
              </a:rPr>
              <a:t>athlete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development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and</a:t>
            </a:r>
            <a:r>
              <a:rPr lang="id-ID" sz="3000" dirty="0">
                <a:latin typeface="Trebuchet MS"/>
                <a:cs typeface="Trebuchet MS"/>
              </a:rPr>
              <a:t> sport </a:t>
            </a:r>
            <a:r>
              <a:rPr lang="id-ID" sz="3000" dirty="0" err="1">
                <a:latin typeface="Trebuchet MS"/>
                <a:cs typeface="Trebuchet MS"/>
              </a:rPr>
              <a:t>leadership</a:t>
            </a:r>
            <a:r>
              <a:rPr lang="id-ID" sz="3000" dirty="0">
                <a:latin typeface="Trebuchet MS"/>
                <a:cs typeface="Trebuchet MS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3000" dirty="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49533" y="2659929"/>
            <a:ext cx="6679526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 err="1">
                <a:latin typeface="Trebuchet MS"/>
                <a:cs typeface="Trebuchet MS"/>
              </a:rPr>
              <a:t>Despite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increasing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female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participation</a:t>
            </a:r>
            <a:r>
              <a:rPr lang="id-ID" sz="3000" dirty="0">
                <a:latin typeface="Trebuchet MS"/>
                <a:cs typeface="Trebuchet MS"/>
              </a:rPr>
              <a:t> in sport, </a:t>
            </a:r>
            <a:r>
              <a:rPr lang="id-ID" sz="3000" dirty="0" err="1">
                <a:latin typeface="Trebuchet MS"/>
                <a:cs typeface="Trebuchet MS"/>
              </a:rPr>
              <a:t>coaching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remains</a:t>
            </a:r>
            <a:r>
              <a:rPr lang="id-ID" sz="3000" dirty="0">
                <a:latin typeface="Trebuchet MS"/>
                <a:cs typeface="Trebuchet MS"/>
              </a:rPr>
              <a:t> male-</a:t>
            </a:r>
            <a:r>
              <a:rPr lang="id-ID" sz="3000" dirty="0" err="1">
                <a:latin typeface="Trebuchet MS"/>
                <a:cs typeface="Trebuchet MS"/>
              </a:rPr>
              <a:t>dominated</a:t>
            </a:r>
            <a:r>
              <a:rPr lang="id-ID" sz="3000" dirty="0">
                <a:latin typeface="Trebuchet MS"/>
                <a:cs typeface="Trebuchet MS"/>
              </a:rPr>
              <a:t>.</a:t>
            </a:r>
            <a:endParaRPr sz="3000" dirty="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50870" y="4338333"/>
            <a:ext cx="7298663" cy="1410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 err="1">
                <a:latin typeface="Trebuchet MS"/>
                <a:cs typeface="Trebuchet MS"/>
              </a:rPr>
              <a:t>Previous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studies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show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persistent</a:t>
            </a:r>
            <a:r>
              <a:rPr lang="id-ID" sz="3000" dirty="0">
                <a:latin typeface="Trebuchet MS"/>
                <a:cs typeface="Trebuchet MS"/>
              </a:rPr>
              <a:t> gender </a:t>
            </a:r>
            <a:r>
              <a:rPr lang="id-ID" sz="3000" dirty="0" err="1">
                <a:latin typeface="Trebuchet MS"/>
                <a:cs typeface="Trebuchet MS"/>
              </a:rPr>
              <a:t>inequality</a:t>
            </a:r>
            <a:r>
              <a:rPr lang="id-ID" sz="3000" dirty="0">
                <a:latin typeface="Trebuchet MS"/>
                <a:cs typeface="Trebuchet MS"/>
              </a:rPr>
              <a:t> in </a:t>
            </a:r>
            <a:r>
              <a:rPr lang="id-ID" sz="3000" dirty="0" err="1">
                <a:latin typeface="Trebuchet MS"/>
                <a:cs typeface="Trebuchet MS"/>
              </a:rPr>
              <a:t>coaching</a:t>
            </a:r>
            <a:r>
              <a:rPr lang="id-ID" sz="3000" dirty="0">
                <a:latin typeface="Trebuchet MS"/>
                <a:cs typeface="Trebuchet MS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3000"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786470" y="4395921"/>
            <a:ext cx="7298663" cy="1410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 err="1">
                <a:latin typeface="Trebuchet MS"/>
                <a:cs typeface="Trebuchet MS"/>
              </a:rPr>
              <a:t>Most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evidence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comes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from</a:t>
            </a:r>
            <a:r>
              <a:rPr lang="id-ID" sz="3000" dirty="0">
                <a:latin typeface="Trebuchet MS"/>
                <a:cs typeface="Trebuchet MS"/>
              </a:rPr>
              <a:t> elite sport </a:t>
            </a:r>
            <a:r>
              <a:rPr lang="id-ID" sz="3000" dirty="0" err="1">
                <a:latin typeface="Trebuchet MS"/>
                <a:cs typeface="Trebuchet MS"/>
              </a:rPr>
              <a:t>and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Western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countries</a:t>
            </a:r>
            <a:r>
              <a:rPr lang="id-ID" sz="3000" dirty="0">
                <a:latin typeface="Trebuchet MS"/>
                <a:cs typeface="Trebuchet MS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3000" dirty="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45450" y="5890233"/>
            <a:ext cx="6679526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 err="1">
                <a:latin typeface="Trebuchet MS"/>
                <a:cs typeface="Trebuchet MS"/>
              </a:rPr>
              <a:t>Evidence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from</a:t>
            </a:r>
            <a:r>
              <a:rPr lang="id-ID" sz="3000" dirty="0">
                <a:latin typeface="Trebuchet MS"/>
                <a:cs typeface="Trebuchet MS"/>
              </a:rPr>
              <a:t> regional sport </a:t>
            </a:r>
            <a:r>
              <a:rPr lang="id-ID" sz="3000" dirty="0" err="1">
                <a:latin typeface="Trebuchet MS"/>
                <a:cs typeface="Trebuchet MS"/>
              </a:rPr>
              <a:t>systems</a:t>
            </a:r>
            <a:r>
              <a:rPr lang="id-ID" sz="3000" dirty="0">
                <a:latin typeface="Trebuchet MS"/>
                <a:cs typeface="Trebuchet MS"/>
              </a:rPr>
              <a:t> in Indonesia </a:t>
            </a:r>
            <a:r>
              <a:rPr lang="id-ID" sz="3000" dirty="0" err="1">
                <a:latin typeface="Trebuchet MS"/>
                <a:cs typeface="Trebuchet MS"/>
              </a:rPr>
              <a:t>is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still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limited</a:t>
            </a:r>
            <a:r>
              <a:rPr lang="id-ID" sz="3000" dirty="0">
                <a:latin typeface="Trebuchet MS"/>
                <a:cs typeface="Trebuchet MS"/>
              </a:rPr>
              <a:t>. </a:t>
            </a:r>
            <a:endParaRPr sz="3000" dirty="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08965" y="373605"/>
            <a:ext cx="5601335" cy="933450"/>
            <a:chOff x="308965" y="373605"/>
            <a:chExt cx="5601335" cy="933450"/>
          </a:xfrm>
        </p:grpSpPr>
        <p:sp>
          <p:nvSpPr>
            <p:cNvPr id="21" name="object 21"/>
            <p:cNvSpPr/>
            <p:nvPr/>
          </p:nvSpPr>
          <p:spPr>
            <a:xfrm>
              <a:off x="308965" y="373605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56" y="933145"/>
                  </a:moveTo>
                  <a:lnTo>
                    <a:pt x="466572" y="933145"/>
                  </a:lnTo>
                  <a:lnTo>
                    <a:pt x="418868" y="930736"/>
                  </a:lnTo>
                  <a:lnTo>
                    <a:pt x="372541" y="923666"/>
                  </a:lnTo>
                  <a:lnTo>
                    <a:pt x="327828" y="912169"/>
                  </a:lnTo>
                  <a:lnTo>
                    <a:pt x="284961" y="896479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2"/>
                  </a:lnTo>
                  <a:lnTo>
                    <a:pt x="136655" y="796489"/>
                  </a:lnTo>
                  <a:lnTo>
                    <a:pt x="106542" y="763356"/>
                  </a:lnTo>
                  <a:lnTo>
                    <a:pt x="79683" y="727437"/>
                  </a:lnTo>
                  <a:lnTo>
                    <a:pt x="56312" y="688968"/>
                  </a:lnTo>
                  <a:lnTo>
                    <a:pt x="36665" y="648183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2"/>
                  </a:lnTo>
                  <a:lnTo>
                    <a:pt x="2408" y="418868"/>
                  </a:lnTo>
                  <a:lnTo>
                    <a:pt x="9479" y="372541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5" y="136655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1" y="9479"/>
                  </a:lnTo>
                  <a:lnTo>
                    <a:pt x="418868" y="2408"/>
                  </a:lnTo>
                  <a:lnTo>
                    <a:pt x="466572" y="0"/>
                  </a:lnTo>
                  <a:lnTo>
                    <a:pt x="5134756" y="0"/>
                  </a:lnTo>
                  <a:lnTo>
                    <a:pt x="5182461" y="2408"/>
                  </a:lnTo>
                  <a:lnTo>
                    <a:pt x="5228787" y="9479"/>
                  </a:lnTo>
                  <a:lnTo>
                    <a:pt x="5273501" y="20976"/>
                  </a:lnTo>
                  <a:lnTo>
                    <a:pt x="5316367" y="36665"/>
                  </a:lnTo>
                  <a:lnTo>
                    <a:pt x="5357152" y="56312"/>
                  </a:lnTo>
                  <a:lnTo>
                    <a:pt x="5395621" y="79683"/>
                  </a:lnTo>
                  <a:lnTo>
                    <a:pt x="5431540" y="106542"/>
                  </a:lnTo>
                  <a:lnTo>
                    <a:pt x="5464673" y="136655"/>
                  </a:lnTo>
                  <a:lnTo>
                    <a:pt x="5494786" y="169789"/>
                  </a:lnTo>
                  <a:lnTo>
                    <a:pt x="5521646" y="205707"/>
                  </a:lnTo>
                  <a:lnTo>
                    <a:pt x="5545016" y="244176"/>
                  </a:lnTo>
                  <a:lnTo>
                    <a:pt x="5564663" y="284961"/>
                  </a:lnTo>
                  <a:lnTo>
                    <a:pt x="5580353" y="327828"/>
                  </a:lnTo>
                  <a:lnTo>
                    <a:pt x="5591850" y="372541"/>
                  </a:lnTo>
                  <a:lnTo>
                    <a:pt x="5598920" y="418868"/>
                  </a:lnTo>
                  <a:lnTo>
                    <a:pt x="5601329" y="466572"/>
                  </a:lnTo>
                  <a:lnTo>
                    <a:pt x="5598920" y="514277"/>
                  </a:lnTo>
                  <a:lnTo>
                    <a:pt x="5591850" y="560603"/>
                  </a:lnTo>
                  <a:lnTo>
                    <a:pt x="5580353" y="605317"/>
                  </a:lnTo>
                  <a:lnTo>
                    <a:pt x="5564663" y="648183"/>
                  </a:lnTo>
                  <a:lnTo>
                    <a:pt x="5545016" y="688968"/>
                  </a:lnTo>
                  <a:lnTo>
                    <a:pt x="5521646" y="727437"/>
                  </a:lnTo>
                  <a:lnTo>
                    <a:pt x="5494786" y="763356"/>
                  </a:lnTo>
                  <a:lnTo>
                    <a:pt x="5464673" y="796489"/>
                  </a:lnTo>
                  <a:lnTo>
                    <a:pt x="5431540" y="826602"/>
                  </a:lnTo>
                  <a:lnTo>
                    <a:pt x="5395621" y="853462"/>
                  </a:lnTo>
                  <a:lnTo>
                    <a:pt x="5357152" y="876832"/>
                  </a:lnTo>
                  <a:lnTo>
                    <a:pt x="5316367" y="896479"/>
                  </a:lnTo>
                  <a:lnTo>
                    <a:pt x="5273501" y="912169"/>
                  </a:lnTo>
                  <a:lnTo>
                    <a:pt x="5228787" y="923666"/>
                  </a:lnTo>
                  <a:lnTo>
                    <a:pt x="5182461" y="930736"/>
                  </a:lnTo>
                  <a:lnTo>
                    <a:pt x="5134756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54169" y="594832"/>
              <a:ext cx="880718" cy="47041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32140" y="469834"/>
              <a:ext cx="739594" cy="71868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33886" y="529289"/>
              <a:ext cx="726527" cy="62199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26661" y="416885"/>
              <a:ext cx="810156" cy="36849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32" name="object 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840177"/>
            <a:ext cx="1740030" cy="67436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937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 lang="id-JP" dirty="0"/>
          </a:p>
        </p:txBody>
      </p:sp>
      <p:grpSp>
        <p:nvGrpSpPr>
          <p:cNvPr id="3" name="object 3"/>
          <p:cNvGrpSpPr/>
          <p:nvPr/>
        </p:nvGrpSpPr>
        <p:grpSpPr>
          <a:xfrm>
            <a:off x="15075389" y="0"/>
            <a:ext cx="3213100" cy="3331210"/>
            <a:chOff x="15075389" y="0"/>
            <a:chExt cx="3213100" cy="3331210"/>
          </a:xfrm>
        </p:grpSpPr>
        <p:sp>
          <p:nvSpPr>
            <p:cNvPr id="4" name="object 4"/>
            <p:cNvSpPr/>
            <p:nvPr/>
          </p:nvSpPr>
          <p:spPr>
            <a:xfrm>
              <a:off x="15075389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08" y="3330762"/>
                  </a:moveTo>
                  <a:lnTo>
                    <a:pt x="0" y="109201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08" y="2314917"/>
                  </a:lnTo>
                  <a:lnTo>
                    <a:pt x="3212608" y="3330762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809175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22" y="2314917"/>
                  </a:moveTo>
                  <a:lnTo>
                    <a:pt x="0" y="836094"/>
                  </a:lnTo>
                  <a:lnTo>
                    <a:pt x="1454988" y="0"/>
                  </a:lnTo>
                  <a:lnTo>
                    <a:pt x="1478822" y="0"/>
                  </a:lnTo>
                  <a:lnTo>
                    <a:pt x="1478822" y="2314917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3259390"/>
            <a:ext cx="18288000" cy="7028180"/>
            <a:chOff x="0" y="3259390"/>
            <a:chExt cx="18288000" cy="7028180"/>
          </a:xfrm>
        </p:grpSpPr>
        <p:sp>
          <p:nvSpPr>
            <p:cNvPr id="7" name="object 7"/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0" y="0"/>
                  </a:lnTo>
                  <a:lnTo>
                    <a:pt x="4640490" y="2592428"/>
                  </a:lnTo>
                  <a:lnTo>
                    <a:pt x="0" y="2592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27219" y="9764381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80" y="522618"/>
                  </a:moveTo>
                  <a:lnTo>
                    <a:pt x="0" y="522618"/>
                  </a:lnTo>
                  <a:lnTo>
                    <a:pt x="0" y="0"/>
                  </a:lnTo>
                  <a:lnTo>
                    <a:pt x="10360780" y="0"/>
                  </a:lnTo>
                  <a:lnTo>
                    <a:pt x="10360780" y="522618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5" y="2596622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69366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6" y="1052782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1"/>
                  </a:lnTo>
                  <a:lnTo>
                    <a:pt x="2998236" y="1052782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83693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90" h="1059179">
                  <a:moveTo>
                    <a:pt x="3005516" y="1059083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3"/>
                  </a:lnTo>
                  <a:lnTo>
                    <a:pt x="94507" y="1059083"/>
                  </a:lnTo>
                  <a:lnTo>
                    <a:pt x="659632" y="80657"/>
                  </a:lnTo>
                  <a:lnTo>
                    <a:pt x="2347144" y="80657"/>
                  </a:lnTo>
                  <a:lnTo>
                    <a:pt x="2912269" y="1059083"/>
                  </a:lnTo>
                  <a:lnTo>
                    <a:pt x="3005516" y="1059083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97051" y="3259390"/>
              <a:ext cx="1790947" cy="67436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550871" y="1236268"/>
            <a:ext cx="15047514" cy="1384353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8800" b="1" spc="-40" dirty="0">
                <a:solidFill>
                  <a:srgbClr val="0A2957"/>
                </a:solidFill>
                <a:latin typeface="Trebuchet MS"/>
                <a:cs typeface="Trebuchet MS"/>
              </a:rPr>
              <a:t>Research Gap &amp; Objective</a:t>
            </a:r>
            <a:endParaRPr sz="8800" dirty="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49533" y="2659929"/>
            <a:ext cx="6679526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 err="1">
                <a:latin typeface="Trebuchet MS"/>
                <a:cs typeface="Trebuchet MS"/>
              </a:rPr>
              <a:t>Few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studies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examine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female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coach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representation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at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the</a:t>
            </a:r>
            <a:r>
              <a:rPr lang="id-ID" sz="3000" dirty="0">
                <a:latin typeface="Trebuchet MS"/>
                <a:cs typeface="Trebuchet MS"/>
              </a:rPr>
              <a:t> regional level in Indonesia.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585594" y="2702452"/>
            <a:ext cx="7298663" cy="1410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 err="1">
                <a:latin typeface="Trebuchet MS"/>
                <a:cs typeface="Trebuchet MS"/>
              </a:rPr>
              <a:t>Previous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studies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rarely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analyze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both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the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proportion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of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female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coaches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and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their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representation</a:t>
            </a:r>
            <a:r>
              <a:rPr lang="id-ID" sz="3000" dirty="0">
                <a:latin typeface="Trebuchet MS"/>
                <a:cs typeface="Trebuchet MS"/>
              </a:rPr>
              <a:t> in </a:t>
            </a:r>
            <a:r>
              <a:rPr lang="id-ID" sz="3000" dirty="0" err="1">
                <a:latin typeface="Trebuchet MS"/>
                <a:cs typeface="Trebuchet MS"/>
              </a:rPr>
              <a:t>leadership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positions</a:t>
            </a:r>
            <a:r>
              <a:rPr lang="id-ID" sz="3000" dirty="0">
                <a:latin typeface="Trebuchet MS"/>
                <a:cs typeface="Trebuchet MS"/>
              </a:rPr>
              <a:t>.</a:t>
            </a:r>
            <a:endParaRPr sz="3000" dirty="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08965" y="373605"/>
            <a:ext cx="5601335" cy="933450"/>
            <a:chOff x="308965" y="373605"/>
            <a:chExt cx="5601335" cy="933450"/>
          </a:xfrm>
        </p:grpSpPr>
        <p:sp>
          <p:nvSpPr>
            <p:cNvPr id="21" name="object 21"/>
            <p:cNvSpPr/>
            <p:nvPr/>
          </p:nvSpPr>
          <p:spPr>
            <a:xfrm>
              <a:off x="308965" y="373605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56" y="933145"/>
                  </a:moveTo>
                  <a:lnTo>
                    <a:pt x="466572" y="933145"/>
                  </a:lnTo>
                  <a:lnTo>
                    <a:pt x="418868" y="930736"/>
                  </a:lnTo>
                  <a:lnTo>
                    <a:pt x="372541" y="923666"/>
                  </a:lnTo>
                  <a:lnTo>
                    <a:pt x="327828" y="912169"/>
                  </a:lnTo>
                  <a:lnTo>
                    <a:pt x="284961" y="896479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2"/>
                  </a:lnTo>
                  <a:lnTo>
                    <a:pt x="136655" y="796489"/>
                  </a:lnTo>
                  <a:lnTo>
                    <a:pt x="106542" y="763356"/>
                  </a:lnTo>
                  <a:lnTo>
                    <a:pt x="79683" y="727437"/>
                  </a:lnTo>
                  <a:lnTo>
                    <a:pt x="56312" y="688968"/>
                  </a:lnTo>
                  <a:lnTo>
                    <a:pt x="36665" y="648183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2"/>
                  </a:lnTo>
                  <a:lnTo>
                    <a:pt x="2408" y="418868"/>
                  </a:lnTo>
                  <a:lnTo>
                    <a:pt x="9479" y="372541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5" y="136655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1" y="9479"/>
                  </a:lnTo>
                  <a:lnTo>
                    <a:pt x="418868" y="2408"/>
                  </a:lnTo>
                  <a:lnTo>
                    <a:pt x="466572" y="0"/>
                  </a:lnTo>
                  <a:lnTo>
                    <a:pt x="5134756" y="0"/>
                  </a:lnTo>
                  <a:lnTo>
                    <a:pt x="5182461" y="2408"/>
                  </a:lnTo>
                  <a:lnTo>
                    <a:pt x="5228787" y="9479"/>
                  </a:lnTo>
                  <a:lnTo>
                    <a:pt x="5273501" y="20976"/>
                  </a:lnTo>
                  <a:lnTo>
                    <a:pt x="5316367" y="36665"/>
                  </a:lnTo>
                  <a:lnTo>
                    <a:pt x="5357152" y="56312"/>
                  </a:lnTo>
                  <a:lnTo>
                    <a:pt x="5395621" y="79683"/>
                  </a:lnTo>
                  <a:lnTo>
                    <a:pt x="5431540" y="106542"/>
                  </a:lnTo>
                  <a:lnTo>
                    <a:pt x="5464673" y="136655"/>
                  </a:lnTo>
                  <a:lnTo>
                    <a:pt x="5494786" y="169789"/>
                  </a:lnTo>
                  <a:lnTo>
                    <a:pt x="5521646" y="205707"/>
                  </a:lnTo>
                  <a:lnTo>
                    <a:pt x="5545016" y="244176"/>
                  </a:lnTo>
                  <a:lnTo>
                    <a:pt x="5564663" y="284961"/>
                  </a:lnTo>
                  <a:lnTo>
                    <a:pt x="5580353" y="327828"/>
                  </a:lnTo>
                  <a:lnTo>
                    <a:pt x="5591850" y="372541"/>
                  </a:lnTo>
                  <a:lnTo>
                    <a:pt x="5598920" y="418868"/>
                  </a:lnTo>
                  <a:lnTo>
                    <a:pt x="5601329" y="466572"/>
                  </a:lnTo>
                  <a:lnTo>
                    <a:pt x="5598920" y="514277"/>
                  </a:lnTo>
                  <a:lnTo>
                    <a:pt x="5591850" y="560603"/>
                  </a:lnTo>
                  <a:lnTo>
                    <a:pt x="5580353" y="605317"/>
                  </a:lnTo>
                  <a:lnTo>
                    <a:pt x="5564663" y="648183"/>
                  </a:lnTo>
                  <a:lnTo>
                    <a:pt x="5545016" y="688968"/>
                  </a:lnTo>
                  <a:lnTo>
                    <a:pt x="5521646" y="727437"/>
                  </a:lnTo>
                  <a:lnTo>
                    <a:pt x="5494786" y="763356"/>
                  </a:lnTo>
                  <a:lnTo>
                    <a:pt x="5464673" y="796489"/>
                  </a:lnTo>
                  <a:lnTo>
                    <a:pt x="5431540" y="826602"/>
                  </a:lnTo>
                  <a:lnTo>
                    <a:pt x="5395621" y="853462"/>
                  </a:lnTo>
                  <a:lnTo>
                    <a:pt x="5357152" y="876832"/>
                  </a:lnTo>
                  <a:lnTo>
                    <a:pt x="5316367" y="896479"/>
                  </a:lnTo>
                  <a:lnTo>
                    <a:pt x="5273501" y="912169"/>
                  </a:lnTo>
                  <a:lnTo>
                    <a:pt x="5228787" y="923666"/>
                  </a:lnTo>
                  <a:lnTo>
                    <a:pt x="5182461" y="930736"/>
                  </a:lnTo>
                  <a:lnTo>
                    <a:pt x="5134756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54169" y="594832"/>
              <a:ext cx="880718" cy="47041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32140" y="469834"/>
              <a:ext cx="739594" cy="71868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33886" y="529289"/>
              <a:ext cx="726527" cy="62199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26661" y="416885"/>
              <a:ext cx="810156" cy="36849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32" name="object 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840177"/>
            <a:ext cx="1740030" cy="6743699"/>
          </a:xfrm>
          <a:prstGeom prst="rect">
            <a:avLst/>
          </a:prstGeom>
        </p:spPr>
      </p:pic>
      <p:sp>
        <p:nvSpPr>
          <p:cNvPr id="19" name="object 16">
            <a:extLst>
              <a:ext uri="{FF2B5EF4-FFF2-40B4-BE49-F238E27FC236}">
                <a16:creationId xmlns:a16="http://schemas.microsoft.com/office/drawing/2014/main" id="{8DD82995-3C1D-5722-0352-57E3B7E989C0}"/>
              </a:ext>
            </a:extLst>
          </p:cNvPr>
          <p:cNvSpPr txBox="1"/>
          <p:nvPr/>
        </p:nvSpPr>
        <p:spPr>
          <a:xfrm>
            <a:off x="1550870" y="5293809"/>
            <a:ext cx="7298663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⁠</a:t>
            </a:r>
            <a:r>
              <a:rPr lang="id-ID" sz="3000" dirty="0" err="1">
                <a:latin typeface="Trebuchet MS"/>
                <a:cs typeface="Trebuchet MS"/>
              </a:rPr>
              <a:t>the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proportion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of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licensed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female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basketball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coaches</a:t>
            </a:r>
            <a:r>
              <a:rPr lang="id-ID" sz="3000" dirty="0">
                <a:latin typeface="Trebuchet MS"/>
                <a:cs typeface="Trebuchet MS"/>
              </a:rPr>
              <a:t> in </a:t>
            </a:r>
            <a:r>
              <a:rPr lang="id-ID" sz="3000" dirty="0" err="1">
                <a:latin typeface="Trebuchet MS"/>
                <a:cs typeface="Trebuchet MS"/>
              </a:rPr>
              <a:t>West</a:t>
            </a:r>
            <a:r>
              <a:rPr lang="id-ID" sz="3000" dirty="0">
                <a:latin typeface="Trebuchet MS"/>
                <a:cs typeface="Trebuchet MS"/>
              </a:rPr>
              <a:t> Java; </a:t>
            </a:r>
            <a:r>
              <a:rPr lang="id-ID" sz="3000" dirty="0" err="1">
                <a:latin typeface="Trebuchet MS"/>
                <a:cs typeface="Trebuchet MS"/>
              </a:rPr>
              <a:t>and</a:t>
            </a:r>
            <a:endParaRPr lang="id-ID" sz="3000" dirty="0">
              <a:latin typeface="Trebuchet MS"/>
              <a:cs typeface="Trebuchet MS"/>
            </a:endParaRPr>
          </a:p>
        </p:txBody>
      </p:sp>
      <p:sp>
        <p:nvSpPr>
          <p:cNvPr id="33" name="object 16">
            <a:extLst>
              <a:ext uri="{FF2B5EF4-FFF2-40B4-BE49-F238E27FC236}">
                <a16:creationId xmlns:a16="http://schemas.microsoft.com/office/drawing/2014/main" id="{B47BB0A8-E43C-C2A8-FAB7-BC374B5FEFA5}"/>
              </a:ext>
            </a:extLst>
          </p:cNvPr>
          <p:cNvSpPr txBox="1"/>
          <p:nvPr/>
        </p:nvSpPr>
        <p:spPr>
          <a:xfrm>
            <a:off x="1585593" y="6428177"/>
            <a:ext cx="7298663" cy="1410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⁠</a:t>
            </a:r>
            <a:r>
              <a:rPr lang="id-ID" sz="3000" dirty="0" err="1">
                <a:latin typeface="Trebuchet MS"/>
                <a:cs typeface="Trebuchet MS"/>
              </a:rPr>
              <a:t>the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representation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of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female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coaches</a:t>
            </a:r>
            <a:r>
              <a:rPr lang="id-ID" sz="3000" dirty="0">
                <a:latin typeface="Trebuchet MS"/>
                <a:cs typeface="Trebuchet MS"/>
              </a:rPr>
              <a:t> as </a:t>
            </a:r>
            <a:r>
              <a:rPr lang="id-ID" sz="3000" dirty="0" err="1">
                <a:latin typeface="Trebuchet MS"/>
                <a:cs typeface="Trebuchet MS"/>
              </a:rPr>
              <a:t>head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coaches</a:t>
            </a:r>
            <a:r>
              <a:rPr lang="id-ID" sz="3000" dirty="0">
                <a:latin typeface="Trebuchet MS"/>
                <a:cs typeface="Trebuchet MS"/>
              </a:rPr>
              <a:t> in </a:t>
            </a:r>
            <a:r>
              <a:rPr lang="id-ID" sz="3000" dirty="0" err="1">
                <a:latin typeface="Trebuchet MS"/>
                <a:cs typeface="Trebuchet MS"/>
              </a:rPr>
              <a:t>the</a:t>
            </a:r>
            <a:r>
              <a:rPr lang="id-ID" sz="3000" dirty="0">
                <a:latin typeface="Trebuchet MS"/>
                <a:cs typeface="Trebuchet MS"/>
              </a:rPr>
              <a:t> 2025 KEJURDA.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id-ID" sz="3000" dirty="0">
              <a:latin typeface="Trebuchet MS"/>
              <a:cs typeface="Trebuchet MS"/>
            </a:endParaRPr>
          </a:p>
        </p:txBody>
      </p:sp>
      <p:sp>
        <p:nvSpPr>
          <p:cNvPr id="34" name="object 16">
            <a:extLst>
              <a:ext uri="{FF2B5EF4-FFF2-40B4-BE49-F238E27FC236}">
                <a16:creationId xmlns:a16="http://schemas.microsoft.com/office/drawing/2014/main" id="{0A1FB183-5C01-81D5-5D27-019E5193B102}"/>
              </a:ext>
            </a:extLst>
          </p:cNvPr>
          <p:cNvSpPr txBox="1"/>
          <p:nvPr/>
        </p:nvSpPr>
        <p:spPr>
          <a:xfrm>
            <a:off x="1530761" y="4737489"/>
            <a:ext cx="7298663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id-ID" sz="3000" b="1" dirty="0">
                <a:latin typeface="Trebuchet MS"/>
                <a:cs typeface="Trebuchet MS"/>
              </a:rPr>
              <a:t>⁠</a:t>
            </a:r>
            <a:r>
              <a:rPr lang="id-ID" sz="3000" b="1" dirty="0" err="1">
                <a:latin typeface="Trebuchet MS"/>
                <a:cs typeface="Trebuchet MS"/>
              </a:rPr>
              <a:t>This</a:t>
            </a:r>
            <a:r>
              <a:rPr lang="id-ID" sz="3000" b="1" dirty="0">
                <a:latin typeface="Trebuchet MS"/>
                <a:cs typeface="Trebuchet MS"/>
              </a:rPr>
              <a:t> study </a:t>
            </a:r>
            <a:r>
              <a:rPr lang="id-ID" sz="3000" b="1" dirty="0" err="1">
                <a:latin typeface="Trebuchet MS"/>
                <a:cs typeface="Trebuchet MS"/>
              </a:rPr>
              <a:t>aims</a:t>
            </a:r>
            <a:r>
              <a:rPr lang="id-ID" sz="3000" b="1" dirty="0">
                <a:latin typeface="Trebuchet MS"/>
                <a:cs typeface="Trebuchet MS"/>
              </a:rPr>
              <a:t> </a:t>
            </a:r>
            <a:r>
              <a:rPr lang="id-ID" sz="3000" b="1" dirty="0" err="1">
                <a:latin typeface="Trebuchet MS"/>
                <a:cs typeface="Trebuchet MS"/>
              </a:rPr>
              <a:t>to</a:t>
            </a:r>
            <a:r>
              <a:rPr lang="id-ID" sz="3000" b="1" dirty="0">
                <a:latin typeface="Trebuchet MS"/>
                <a:cs typeface="Trebuchet MS"/>
              </a:rPr>
              <a:t> </a:t>
            </a:r>
            <a:r>
              <a:rPr lang="id-ID" sz="3000" b="1" dirty="0" err="1">
                <a:latin typeface="Trebuchet MS"/>
                <a:cs typeface="Trebuchet MS"/>
              </a:rPr>
              <a:t>analyze</a:t>
            </a:r>
            <a:r>
              <a:rPr lang="id-ID" sz="3000" b="1" dirty="0">
                <a:latin typeface="Trebuchet MS"/>
                <a:cs typeface="Trebuchet M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01591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8965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 lang="id-JP" dirty="0"/>
          </a:p>
        </p:txBody>
      </p:sp>
      <p:grpSp>
        <p:nvGrpSpPr>
          <p:cNvPr id="3" name="object 3"/>
          <p:cNvGrpSpPr/>
          <p:nvPr/>
        </p:nvGrpSpPr>
        <p:grpSpPr>
          <a:xfrm>
            <a:off x="15075389" y="0"/>
            <a:ext cx="3213100" cy="3331210"/>
            <a:chOff x="15075389" y="0"/>
            <a:chExt cx="3213100" cy="3331210"/>
          </a:xfrm>
        </p:grpSpPr>
        <p:sp>
          <p:nvSpPr>
            <p:cNvPr id="4" name="object 4"/>
            <p:cNvSpPr/>
            <p:nvPr/>
          </p:nvSpPr>
          <p:spPr>
            <a:xfrm>
              <a:off x="15075389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08" y="3330762"/>
                  </a:moveTo>
                  <a:lnTo>
                    <a:pt x="0" y="109201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08" y="2314917"/>
                  </a:lnTo>
                  <a:lnTo>
                    <a:pt x="3212608" y="3330762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809175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22" y="2314917"/>
                  </a:moveTo>
                  <a:lnTo>
                    <a:pt x="0" y="836094"/>
                  </a:lnTo>
                  <a:lnTo>
                    <a:pt x="1454988" y="0"/>
                  </a:lnTo>
                  <a:lnTo>
                    <a:pt x="1478822" y="0"/>
                  </a:lnTo>
                  <a:lnTo>
                    <a:pt x="1478822" y="2314917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3259390"/>
            <a:ext cx="18288000" cy="7028180"/>
            <a:chOff x="0" y="3259390"/>
            <a:chExt cx="18288000" cy="7028180"/>
          </a:xfrm>
        </p:grpSpPr>
        <p:sp>
          <p:nvSpPr>
            <p:cNvPr id="7" name="object 7"/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0" y="0"/>
                  </a:lnTo>
                  <a:lnTo>
                    <a:pt x="4640490" y="2592428"/>
                  </a:lnTo>
                  <a:lnTo>
                    <a:pt x="0" y="2592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27219" y="9764381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80" y="522618"/>
                  </a:moveTo>
                  <a:lnTo>
                    <a:pt x="0" y="522618"/>
                  </a:lnTo>
                  <a:lnTo>
                    <a:pt x="0" y="0"/>
                  </a:lnTo>
                  <a:lnTo>
                    <a:pt x="10360780" y="0"/>
                  </a:lnTo>
                  <a:lnTo>
                    <a:pt x="10360780" y="522618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5" y="2596622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69366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6" y="1052782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1"/>
                  </a:lnTo>
                  <a:lnTo>
                    <a:pt x="2998236" y="1052782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83693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90" h="1059179">
                  <a:moveTo>
                    <a:pt x="3005516" y="1059083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3"/>
                  </a:lnTo>
                  <a:lnTo>
                    <a:pt x="94507" y="1059083"/>
                  </a:lnTo>
                  <a:lnTo>
                    <a:pt x="659632" y="80657"/>
                  </a:lnTo>
                  <a:lnTo>
                    <a:pt x="2347144" y="80657"/>
                  </a:lnTo>
                  <a:lnTo>
                    <a:pt x="2912269" y="1059083"/>
                  </a:lnTo>
                  <a:lnTo>
                    <a:pt x="3005516" y="1059083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97051" y="3259390"/>
              <a:ext cx="1790947" cy="67436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6562131" y="1013971"/>
            <a:ext cx="4718495" cy="1384353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8800" b="1" spc="-40" dirty="0">
                <a:solidFill>
                  <a:srgbClr val="0A2957"/>
                </a:solidFill>
                <a:latin typeface="Trebuchet MS"/>
                <a:cs typeface="Trebuchet MS"/>
              </a:rPr>
              <a:t>Methods</a:t>
            </a:r>
            <a:endParaRPr sz="8800" dirty="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08965" y="373605"/>
            <a:ext cx="5601335" cy="933450"/>
            <a:chOff x="308965" y="373605"/>
            <a:chExt cx="5601335" cy="933450"/>
          </a:xfrm>
        </p:grpSpPr>
        <p:sp>
          <p:nvSpPr>
            <p:cNvPr id="21" name="object 21"/>
            <p:cNvSpPr/>
            <p:nvPr/>
          </p:nvSpPr>
          <p:spPr>
            <a:xfrm>
              <a:off x="308965" y="373605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56" y="933145"/>
                  </a:moveTo>
                  <a:lnTo>
                    <a:pt x="466572" y="933145"/>
                  </a:lnTo>
                  <a:lnTo>
                    <a:pt x="418868" y="930736"/>
                  </a:lnTo>
                  <a:lnTo>
                    <a:pt x="372541" y="923666"/>
                  </a:lnTo>
                  <a:lnTo>
                    <a:pt x="327828" y="912169"/>
                  </a:lnTo>
                  <a:lnTo>
                    <a:pt x="284961" y="896479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2"/>
                  </a:lnTo>
                  <a:lnTo>
                    <a:pt x="136655" y="796489"/>
                  </a:lnTo>
                  <a:lnTo>
                    <a:pt x="106542" y="763356"/>
                  </a:lnTo>
                  <a:lnTo>
                    <a:pt x="79683" y="727437"/>
                  </a:lnTo>
                  <a:lnTo>
                    <a:pt x="56312" y="688968"/>
                  </a:lnTo>
                  <a:lnTo>
                    <a:pt x="36665" y="648183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2"/>
                  </a:lnTo>
                  <a:lnTo>
                    <a:pt x="2408" y="418868"/>
                  </a:lnTo>
                  <a:lnTo>
                    <a:pt x="9479" y="372541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5" y="136655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1" y="9479"/>
                  </a:lnTo>
                  <a:lnTo>
                    <a:pt x="418868" y="2408"/>
                  </a:lnTo>
                  <a:lnTo>
                    <a:pt x="466572" y="0"/>
                  </a:lnTo>
                  <a:lnTo>
                    <a:pt x="5134756" y="0"/>
                  </a:lnTo>
                  <a:lnTo>
                    <a:pt x="5182461" y="2408"/>
                  </a:lnTo>
                  <a:lnTo>
                    <a:pt x="5228787" y="9479"/>
                  </a:lnTo>
                  <a:lnTo>
                    <a:pt x="5273501" y="20976"/>
                  </a:lnTo>
                  <a:lnTo>
                    <a:pt x="5316367" y="36665"/>
                  </a:lnTo>
                  <a:lnTo>
                    <a:pt x="5357152" y="56312"/>
                  </a:lnTo>
                  <a:lnTo>
                    <a:pt x="5395621" y="79683"/>
                  </a:lnTo>
                  <a:lnTo>
                    <a:pt x="5431540" y="106542"/>
                  </a:lnTo>
                  <a:lnTo>
                    <a:pt x="5464673" y="136655"/>
                  </a:lnTo>
                  <a:lnTo>
                    <a:pt x="5494786" y="169789"/>
                  </a:lnTo>
                  <a:lnTo>
                    <a:pt x="5521646" y="205707"/>
                  </a:lnTo>
                  <a:lnTo>
                    <a:pt x="5545016" y="244176"/>
                  </a:lnTo>
                  <a:lnTo>
                    <a:pt x="5564663" y="284961"/>
                  </a:lnTo>
                  <a:lnTo>
                    <a:pt x="5580353" y="327828"/>
                  </a:lnTo>
                  <a:lnTo>
                    <a:pt x="5591850" y="372541"/>
                  </a:lnTo>
                  <a:lnTo>
                    <a:pt x="5598920" y="418868"/>
                  </a:lnTo>
                  <a:lnTo>
                    <a:pt x="5601329" y="466572"/>
                  </a:lnTo>
                  <a:lnTo>
                    <a:pt x="5598920" y="514277"/>
                  </a:lnTo>
                  <a:lnTo>
                    <a:pt x="5591850" y="560603"/>
                  </a:lnTo>
                  <a:lnTo>
                    <a:pt x="5580353" y="605317"/>
                  </a:lnTo>
                  <a:lnTo>
                    <a:pt x="5564663" y="648183"/>
                  </a:lnTo>
                  <a:lnTo>
                    <a:pt x="5545016" y="688968"/>
                  </a:lnTo>
                  <a:lnTo>
                    <a:pt x="5521646" y="727437"/>
                  </a:lnTo>
                  <a:lnTo>
                    <a:pt x="5494786" y="763356"/>
                  </a:lnTo>
                  <a:lnTo>
                    <a:pt x="5464673" y="796489"/>
                  </a:lnTo>
                  <a:lnTo>
                    <a:pt x="5431540" y="826602"/>
                  </a:lnTo>
                  <a:lnTo>
                    <a:pt x="5395621" y="853462"/>
                  </a:lnTo>
                  <a:lnTo>
                    <a:pt x="5357152" y="876832"/>
                  </a:lnTo>
                  <a:lnTo>
                    <a:pt x="5316367" y="896479"/>
                  </a:lnTo>
                  <a:lnTo>
                    <a:pt x="5273501" y="912169"/>
                  </a:lnTo>
                  <a:lnTo>
                    <a:pt x="5228787" y="923666"/>
                  </a:lnTo>
                  <a:lnTo>
                    <a:pt x="5182461" y="930736"/>
                  </a:lnTo>
                  <a:lnTo>
                    <a:pt x="5134756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54169" y="594832"/>
              <a:ext cx="880718" cy="47041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32140" y="469834"/>
              <a:ext cx="739594" cy="71868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33886" y="529289"/>
              <a:ext cx="726527" cy="62199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26661" y="416885"/>
              <a:ext cx="810156" cy="36849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32" name="object 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840177"/>
            <a:ext cx="1740030" cy="6743699"/>
          </a:xfrm>
          <a:prstGeom prst="rect">
            <a:avLst/>
          </a:prstGeom>
        </p:spPr>
      </p:pic>
      <p:sp>
        <p:nvSpPr>
          <p:cNvPr id="19" name="object 16">
            <a:extLst>
              <a:ext uri="{FF2B5EF4-FFF2-40B4-BE49-F238E27FC236}">
                <a16:creationId xmlns:a16="http://schemas.microsoft.com/office/drawing/2014/main" id="{8DD82995-3C1D-5722-0352-57E3B7E989C0}"/>
              </a:ext>
            </a:extLst>
          </p:cNvPr>
          <p:cNvSpPr txBox="1"/>
          <p:nvPr/>
        </p:nvSpPr>
        <p:spPr>
          <a:xfrm>
            <a:off x="1523217" y="5919505"/>
            <a:ext cx="7298663" cy="14234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818 </a:t>
            </a:r>
            <a:r>
              <a:rPr lang="id-ID" sz="3000" dirty="0" err="1">
                <a:latin typeface="Trebuchet MS"/>
                <a:cs typeface="Trebuchet MS"/>
              </a:rPr>
              <a:t>Licensed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Coaches</a:t>
            </a:r>
            <a:endParaRPr lang="id-ID" sz="3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26 </a:t>
            </a:r>
            <a:r>
              <a:rPr lang="id-ID" sz="3000" dirty="0" err="1">
                <a:latin typeface="Trebuchet MS"/>
                <a:cs typeface="Trebuchet MS"/>
              </a:rPr>
              <a:t>Regencies</a:t>
            </a:r>
            <a:r>
              <a:rPr lang="id-ID" sz="3000" dirty="0">
                <a:latin typeface="Trebuchet MS"/>
                <a:cs typeface="Trebuchet MS"/>
              </a:rPr>
              <a:t>/</a:t>
            </a:r>
            <a:r>
              <a:rPr lang="id-ID" sz="3000" dirty="0" err="1">
                <a:latin typeface="Trebuchet MS"/>
                <a:cs typeface="Trebuchet MS"/>
              </a:rPr>
              <a:t>cities</a:t>
            </a:r>
            <a:r>
              <a:rPr lang="id-ID" sz="3000" dirty="0">
                <a:latin typeface="Trebuchet MS"/>
                <a:cs typeface="Trebuchet MS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Total Sampling</a:t>
            </a:r>
          </a:p>
        </p:txBody>
      </p:sp>
      <p:sp>
        <p:nvSpPr>
          <p:cNvPr id="33" name="object 16">
            <a:extLst>
              <a:ext uri="{FF2B5EF4-FFF2-40B4-BE49-F238E27FC236}">
                <a16:creationId xmlns:a16="http://schemas.microsoft.com/office/drawing/2014/main" id="{B47BB0A8-E43C-C2A8-FAB7-BC374B5FEFA5}"/>
              </a:ext>
            </a:extLst>
          </p:cNvPr>
          <p:cNvSpPr txBox="1"/>
          <p:nvPr/>
        </p:nvSpPr>
        <p:spPr>
          <a:xfrm>
            <a:off x="8487557" y="3354620"/>
            <a:ext cx="7298663" cy="14234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⁠PERBASI </a:t>
            </a:r>
            <a:r>
              <a:rPr lang="id-ID" sz="3000" dirty="0" err="1">
                <a:latin typeface="Trebuchet MS"/>
                <a:cs typeface="Trebuchet MS"/>
              </a:rPr>
              <a:t>West</a:t>
            </a:r>
            <a:r>
              <a:rPr lang="id-ID" sz="3000" dirty="0">
                <a:latin typeface="Trebuchet MS"/>
                <a:cs typeface="Trebuchet MS"/>
              </a:rPr>
              <a:t> Jawa </a:t>
            </a:r>
            <a:r>
              <a:rPr lang="id-ID" sz="3000" dirty="0" err="1">
                <a:latin typeface="Trebuchet MS"/>
                <a:cs typeface="Trebuchet MS"/>
              </a:rPr>
              <a:t>Coaching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Database</a:t>
            </a:r>
            <a:endParaRPr lang="id-ID" sz="3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KEJURDA 2025 </a:t>
            </a:r>
            <a:r>
              <a:rPr lang="id-ID" sz="3000" dirty="0" err="1">
                <a:latin typeface="Trebuchet MS"/>
                <a:cs typeface="Trebuchet MS"/>
              </a:rPr>
              <a:t>Coaching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Roaster</a:t>
            </a:r>
            <a:endParaRPr lang="id-ID" sz="3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id-ID" sz="3000" dirty="0">
              <a:latin typeface="Trebuchet MS"/>
              <a:cs typeface="Trebuchet MS"/>
            </a:endParaRPr>
          </a:p>
        </p:txBody>
      </p:sp>
      <p:sp>
        <p:nvSpPr>
          <p:cNvPr id="34" name="object 16">
            <a:extLst>
              <a:ext uri="{FF2B5EF4-FFF2-40B4-BE49-F238E27FC236}">
                <a16:creationId xmlns:a16="http://schemas.microsoft.com/office/drawing/2014/main" id="{0A1FB183-5C01-81D5-5D27-019E5193B102}"/>
              </a:ext>
            </a:extLst>
          </p:cNvPr>
          <p:cNvSpPr txBox="1"/>
          <p:nvPr/>
        </p:nvSpPr>
        <p:spPr>
          <a:xfrm>
            <a:off x="1523217" y="3238501"/>
            <a:ext cx="7298663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id-ID" sz="3000" dirty="0" err="1">
                <a:latin typeface="Trebuchet MS"/>
                <a:cs typeface="Trebuchet MS"/>
              </a:rPr>
              <a:t>Quantitative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Descriptive</a:t>
            </a:r>
            <a:endParaRPr lang="id-ID" sz="3000" dirty="0">
              <a:latin typeface="Trebuchet MS"/>
              <a:cs typeface="Trebuchet MS"/>
            </a:endParaRPr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68563EA6-38A6-59BC-8216-DBD3A063C377}"/>
              </a:ext>
            </a:extLst>
          </p:cNvPr>
          <p:cNvSpPr txBox="1"/>
          <p:nvPr/>
        </p:nvSpPr>
        <p:spPr>
          <a:xfrm>
            <a:off x="1392727" y="1789881"/>
            <a:ext cx="5102825" cy="1214692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4800" b="1" spc="-40" dirty="0">
                <a:solidFill>
                  <a:srgbClr val="0A2957"/>
                </a:solidFill>
                <a:latin typeface="Trebuchet MS"/>
                <a:cs typeface="Trebuchet MS"/>
              </a:rPr>
              <a:t>Research Design</a:t>
            </a:r>
            <a:endParaRPr sz="4800" dirty="0">
              <a:latin typeface="Trebuchet MS"/>
              <a:cs typeface="Trebuchet MS"/>
            </a:endParaRPr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id="{16D02688-4054-E57F-33D5-90387207D8BF}"/>
              </a:ext>
            </a:extLst>
          </p:cNvPr>
          <p:cNvSpPr txBox="1"/>
          <p:nvPr/>
        </p:nvSpPr>
        <p:spPr>
          <a:xfrm>
            <a:off x="10462999" y="1999633"/>
            <a:ext cx="5102825" cy="1214692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4800" b="1" spc="-40" dirty="0">
                <a:solidFill>
                  <a:srgbClr val="0A2957"/>
                </a:solidFill>
                <a:latin typeface="Trebuchet MS"/>
                <a:cs typeface="Trebuchet MS"/>
              </a:rPr>
              <a:t>Data Sources</a:t>
            </a:r>
            <a:endParaRPr sz="4800" dirty="0">
              <a:latin typeface="Trebuchet MS"/>
              <a:cs typeface="Trebuchet MS"/>
            </a:endParaRPr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id="{E1BCC4F7-E547-4A3B-8921-3A74D6E07CF7}"/>
              </a:ext>
            </a:extLst>
          </p:cNvPr>
          <p:cNvSpPr txBox="1"/>
          <p:nvPr/>
        </p:nvSpPr>
        <p:spPr>
          <a:xfrm>
            <a:off x="1459306" y="4255056"/>
            <a:ext cx="6719284" cy="1214692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4800" b="1" spc="-40" dirty="0">
                <a:solidFill>
                  <a:srgbClr val="0A2957"/>
                </a:solidFill>
                <a:latin typeface="Trebuchet MS"/>
                <a:cs typeface="Trebuchet MS"/>
              </a:rPr>
              <a:t>Population &amp; Sampling</a:t>
            </a:r>
            <a:endParaRPr sz="4800" dirty="0">
              <a:latin typeface="Trebuchet MS"/>
              <a:cs typeface="Trebuchet MS"/>
            </a:endParaRPr>
          </a:p>
        </p:txBody>
      </p:sp>
      <p:sp>
        <p:nvSpPr>
          <p:cNvPr id="35" name="object 13">
            <a:extLst>
              <a:ext uri="{FF2B5EF4-FFF2-40B4-BE49-F238E27FC236}">
                <a16:creationId xmlns:a16="http://schemas.microsoft.com/office/drawing/2014/main" id="{124A0BBE-CCFD-854F-61B8-2E50E6EE20A7}"/>
              </a:ext>
            </a:extLst>
          </p:cNvPr>
          <p:cNvSpPr txBox="1"/>
          <p:nvPr/>
        </p:nvSpPr>
        <p:spPr>
          <a:xfrm>
            <a:off x="10462999" y="4324984"/>
            <a:ext cx="5102825" cy="1214692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4800" b="1" spc="-40" dirty="0">
                <a:solidFill>
                  <a:srgbClr val="0A2957"/>
                </a:solidFill>
                <a:latin typeface="Trebuchet MS"/>
                <a:cs typeface="Trebuchet MS"/>
              </a:rPr>
              <a:t>Analysis</a:t>
            </a:r>
            <a:endParaRPr sz="4800" dirty="0">
              <a:latin typeface="Trebuchet MS"/>
              <a:cs typeface="Trebuchet MS"/>
            </a:endParaRPr>
          </a:p>
        </p:txBody>
      </p:sp>
      <p:sp>
        <p:nvSpPr>
          <p:cNvPr id="36" name="object 16">
            <a:extLst>
              <a:ext uri="{FF2B5EF4-FFF2-40B4-BE49-F238E27FC236}">
                <a16:creationId xmlns:a16="http://schemas.microsoft.com/office/drawing/2014/main" id="{BDBCE428-D191-2FD0-A0DD-B2607462574D}"/>
              </a:ext>
            </a:extLst>
          </p:cNvPr>
          <p:cNvSpPr txBox="1"/>
          <p:nvPr/>
        </p:nvSpPr>
        <p:spPr>
          <a:xfrm>
            <a:off x="8487556" y="5973335"/>
            <a:ext cx="7298663" cy="189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⁠</a:t>
            </a:r>
            <a:r>
              <a:rPr lang="id-ID" sz="3000" dirty="0" err="1">
                <a:latin typeface="Trebuchet MS"/>
                <a:cs typeface="Trebuchet MS"/>
              </a:rPr>
              <a:t>Frequency</a:t>
            </a:r>
            <a:endParaRPr lang="id-ID" sz="3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 err="1">
                <a:latin typeface="Trebuchet MS"/>
                <a:cs typeface="Trebuchet MS"/>
              </a:rPr>
              <a:t>Percentage</a:t>
            </a:r>
            <a:endParaRPr lang="id-ID" sz="3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 err="1">
                <a:latin typeface="Trebuchet MS"/>
                <a:cs typeface="Trebuchet MS"/>
              </a:rPr>
              <a:t>Descriptive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Statistics</a:t>
            </a:r>
            <a:endParaRPr lang="id-ID" sz="3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id-ID" sz="30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244382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 lang="id-JP" dirty="0"/>
          </a:p>
        </p:txBody>
      </p:sp>
      <p:grpSp>
        <p:nvGrpSpPr>
          <p:cNvPr id="3" name="object 3"/>
          <p:cNvGrpSpPr/>
          <p:nvPr/>
        </p:nvGrpSpPr>
        <p:grpSpPr>
          <a:xfrm>
            <a:off x="15075389" y="0"/>
            <a:ext cx="3213100" cy="3331210"/>
            <a:chOff x="15075389" y="0"/>
            <a:chExt cx="3213100" cy="3331210"/>
          </a:xfrm>
        </p:grpSpPr>
        <p:sp>
          <p:nvSpPr>
            <p:cNvPr id="4" name="object 4"/>
            <p:cNvSpPr/>
            <p:nvPr/>
          </p:nvSpPr>
          <p:spPr>
            <a:xfrm>
              <a:off x="15075389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08" y="3330762"/>
                  </a:moveTo>
                  <a:lnTo>
                    <a:pt x="0" y="109201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08" y="2314917"/>
                  </a:lnTo>
                  <a:lnTo>
                    <a:pt x="3212608" y="3330762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809175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22" y="2314917"/>
                  </a:moveTo>
                  <a:lnTo>
                    <a:pt x="0" y="836094"/>
                  </a:lnTo>
                  <a:lnTo>
                    <a:pt x="1454988" y="0"/>
                  </a:lnTo>
                  <a:lnTo>
                    <a:pt x="1478822" y="0"/>
                  </a:lnTo>
                  <a:lnTo>
                    <a:pt x="1478822" y="2314917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3259390"/>
            <a:ext cx="18288000" cy="7028180"/>
            <a:chOff x="0" y="3259390"/>
            <a:chExt cx="18288000" cy="7028180"/>
          </a:xfrm>
        </p:grpSpPr>
        <p:sp>
          <p:nvSpPr>
            <p:cNvPr id="7" name="object 7"/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0" y="0"/>
                  </a:lnTo>
                  <a:lnTo>
                    <a:pt x="4640490" y="2592428"/>
                  </a:lnTo>
                  <a:lnTo>
                    <a:pt x="0" y="2592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27219" y="9764381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80" y="522618"/>
                  </a:moveTo>
                  <a:lnTo>
                    <a:pt x="0" y="522618"/>
                  </a:lnTo>
                  <a:lnTo>
                    <a:pt x="0" y="0"/>
                  </a:lnTo>
                  <a:lnTo>
                    <a:pt x="10360780" y="0"/>
                  </a:lnTo>
                  <a:lnTo>
                    <a:pt x="10360780" y="522618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5" y="2596622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69366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6" y="1052782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1"/>
                  </a:lnTo>
                  <a:lnTo>
                    <a:pt x="2998236" y="1052782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83693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90" h="1059179">
                  <a:moveTo>
                    <a:pt x="3005516" y="1059083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3"/>
                  </a:lnTo>
                  <a:lnTo>
                    <a:pt x="94507" y="1059083"/>
                  </a:lnTo>
                  <a:lnTo>
                    <a:pt x="659632" y="80657"/>
                  </a:lnTo>
                  <a:lnTo>
                    <a:pt x="2347144" y="80657"/>
                  </a:lnTo>
                  <a:lnTo>
                    <a:pt x="2912269" y="1059083"/>
                  </a:lnTo>
                  <a:lnTo>
                    <a:pt x="3005516" y="1059083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97051" y="3259390"/>
              <a:ext cx="1790947" cy="67436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396207" y="38838"/>
            <a:ext cx="11887199" cy="2769348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 algn="ctr">
              <a:lnSpc>
                <a:spcPts val="9670"/>
              </a:lnSpc>
              <a:spcBef>
                <a:spcPts val="1095"/>
              </a:spcBef>
            </a:pPr>
            <a:r>
              <a:rPr lang="en-US" sz="8800" b="1" spc="-40" dirty="0">
                <a:solidFill>
                  <a:srgbClr val="0A2957"/>
                </a:solidFill>
                <a:latin typeface="Trebuchet MS"/>
                <a:cs typeface="Trebuchet MS"/>
              </a:rPr>
              <a:t>Results</a:t>
            </a:r>
          </a:p>
          <a:p>
            <a:pPr marL="12700" marR="5080" algn="ctr">
              <a:lnSpc>
                <a:spcPts val="9670"/>
              </a:lnSpc>
              <a:spcBef>
                <a:spcPts val="1095"/>
              </a:spcBef>
            </a:pPr>
            <a:r>
              <a:rPr lang="en-US" sz="7200" b="1" spc="-40" dirty="0">
                <a:solidFill>
                  <a:srgbClr val="0A2957"/>
                </a:solidFill>
                <a:latin typeface="Trebuchet MS"/>
                <a:cs typeface="Trebuchet MS"/>
              </a:rPr>
              <a:t>Proportion of Coaches</a:t>
            </a:r>
            <a:endParaRPr sz="7200" dirty="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08965" y="373605"/>
            <a:ext cx="5601335" cy="933450"/>
            <a:chOff x="308965" y="373605"/>
            <a:chExt cx="5601335" cy="933450"/>
          </a:xfrm>
        </p:grpSpPr>
        <p:sp>
          <p:nvSpPr>
            <p:cNvPr id="21" name="object 21"/>
            <p:cNvSpPr/>
            <p:nvPr/>
          </p:nvSpPr>
          <p:spPr>
            <a:xfrm>
              <a:off x="308965" y="373605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56" y="933145"/>
                  </a:moveTo>
                  <a:lnTo>
                    <a:pt x="466572" y="933145"/>
                  </a:lnTo>
                  <a:lnTo>
                    <a:pt x="418868" y="930736"/>
                  </a:lnTo>
                  <a:lnTo>
                    <a:pt x="372541" y="923666"/>
                  </a:lnTo>
                  <a:lnTo>
                    <a:pt x="327828" y="912169"/>
                  </a:lnTo>
                  <a:lnTo>
                    <a:pt x="284961" y="896479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2"/>
                  </a:lnTo>
                  <a:lnTo>
                    <a:pt x="136655" y="796489"/>
                  </a:lnTo>
                  <a:lnTo>
                    <a:pt x="106542" y="763356"/>
                  </a:lnTo>
                  <a:lnTo>
                    <a:pt x="79683" y="727437"/>
                  </a:lnTo>
                  <a:lnTo>
                    <a:pt x="56312" y="688968"/>
                  </a:lnTo>
                  <a:lnTo>
                    <a:pt x="36665" y="648183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2"/>
                  </a:lnTo>
                  <a:lnTo>
                    <a:pt x="2408" y="418868"/>
                  </a:lnTo>
                  <a:lnTo>
                    <a:pt x="9479" y="372541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5" y="136655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1" y="9479"/>
                  </a:lnTo>
                  <a:lnTo>
                    <a:pt x="418868" y="2408"/>
                  </a:lnTo>
                  <a:lnTo>
                    <a:pt x="466572" y="0"/>
                  </a:lnTo>
                  <a:lnTo>
                    <a:pt x="5134756" y="0"/>
                  </a:lnTo>
                  <a:lnTo>
                    <a:pt x="5182461" y="2408"/>
                  </a:lnTo>
                  <a:lnTo>
                    <a:pt x="5228787" y="9479"/>
                  </a:lnTo>
                  <a:lnTo>
                    <a:pt x="5273501" y="20976"/>
                  </a:lnTo>
                  <a:lnTo>
                    <a:pt x="5316367" y="36665"/>
                  </a:lnTo>
                  <a:lnTo>
                    <a:pt x="5357152" y="56312"/>
                  </a:lnTo>
                  <a:lnTo>
                    <a:pt x="5395621" y="79683"/>
                  </a:lnTo>
                  <a:lnTo>
                    <a:pt x="5431540" y="106542"/>
                  </a:lnTo>
                  <a:lnTo>
                    <a:pt x="5464673" y="136655"/>
                  </a:lnTo>
                  <a:lnTo>
                    <a:pt x="5494786" y="169789"/>
                  </a:lnTo>
                  <a:lnTo>
                    <a:pt x="5521646" y="205707"/>
                  </a:lnTo>
                  <a:lnTo>
                    <a:pt x="5545016" y="244176"/>
                  </a:lnTo>
                  <a:lnTo>
                    <a:pt x="5564663" y="284961"/>
                  </a:lnTo>
                  <a:lnTo>
                    <a:pt x="5580353" y="327828"/>
                  </a:lnTo>
                  <a:lnTo>
                    <a:pt x="5591850" y="372541"/>
                  </a:lnTo>
                  <a:lnTo>
                    <a:pt x="5598920" y="418868"/>
                  </a:lnTo>
                  <a:lnTo>
                    <a:pt x="5601329" y="466572"/>
                  </a:lnTo>
                  <a:lnTo>
                    <a:pt x="5598920" y="514277"/>
                  </a:lnTo>
                  <a:lnTo>
                    <a:pt x="5591850" y="560603"/>
                  </a:lnTo>
                  <a:lnTo>
                    <a:pt x="5580353" y="605317"/>
                  </a:lnTo>
                  <a:lnTo>
                    <a:pt x="5564663" y="648183"/>
                  </a:lnTo>
                  <a:lnTo>
                    <a:pt x="5545016" y="688968"/>
                  </a:lnTo>
                  <a:lnTo>
                    <a:pt x="5521646" y="727437"/>
                  </a:lnTo>
                  <a:lnTo>
                    <a:pt x="5494786" y="763356"/>
                  </a:lnTo>
                  <a:lnTo>
                    <a:pt x="5464673" y="796489"/>
                  </a:lnTo>
                  <a:lnTo>
                    <a:pt x="5431540" y="826602"/>
                  </a:lnTo>
                  <a:lnTo>
                    <a:pt x="5395621" y="853462"/>
                  </a:lnTo>
                  <a:lnTo>
                    <a:pt x="5357152" y="876832"/>
                  </a:lnTo>
                  <a:lnTo>
                    <a:pt x="5316367" y="896479"/>
                  </a:lnTo>
                  <a:lnTo>
                    <a:pt x="5273501" y="912169"/>
                  </a:lnTo>
                  <a:lnTo>
                    <a:pt x="5228787" y="923666"/>
                  </a:lnTo>
                  <a:lnTo>
                    <a:pt x="5182461" y="930736"/>
                  </a:lnTo>
                  <a:lnTo>
                    <a:pt x="5134756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54169" y="594832"/>
              <a:ext cx="880718" cy="47041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32140" y="469834"/>
              <a:ext cx="739594" cy="71868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33886" y="529289"/>
              <a:ext cx="726527" cy="62199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26661" y="416885"/>
              <a:ext cx="810156" cy="36849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32" name="object 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6439" y="883206"/>
            <a:ext cx="1740030" cy="6743699"/>
          </a:xfrm>
          <a:prstGeom prst="rect">
            <a:avLst/>
          </a:prstGeom>
        </p:spPr>
      </p:pic>
      <p:sp>
        <p:nvSpPr>
          <p:cNvPr id="19" name="object 16">
            <a:extLst>
              <a:ext uri="{FF2B5EF4-FFF2-40B4-BE49-F238E27FC236}">
                <a16:creationId xmlns:a16="http://schemas.microsoft.com/office/drawing/2014/main" id="{8DD82995-3C1D-5722-0352-57E3B7E989C0}"/>
              </a:ext>
            </a:extLst>
          </p:cNvPr>
          <p:cNvSpPr txBox="1"/>
          <p:nvPr/>
        </p:nvSpPr>
        <p:spPr>
          <a:xfrm>
            <a:off x="9960855" y="3831451"/>
            <a:ext cx="7298663" cy="14234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Total </a:t>
            </a:r>
            <a:r>
              <a:rPr lang="id-ID" sz="3000" dirty="0" err="1">
                <a:latin typeface="Trebuchet MS"/>
                <a:cs typeface="Trebuchet MS"/>
              </a:rPr>
              <a:t>Coaches</a:t>
            </a:r>
            <a:r>
              <a:rPr lang="id-ID" sz="3000" dirty="0">
                <a:latin typeface="Trebuchet MS"/>
                <a:cs typeface="Trebuchet MS"/>
              </a:rPr>
              <a:t>: 818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Male: 678 (83%)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 err="1">
                <a:latin typeface="Trebuchet MS"/>
                <a:cs typeface="Trebuchet MS"/>
              </a:rPr>
              <a:t>Female</a:t>
            </a:r>
            <a:r>
              <a:rPr lang="id-ID" sz="3000" dirty="0">
                <a:latin typeface="Trebuchet MS"/>
                <a:cs typeface="Trebuchet MS"/>
              </a:rPr>
              <a:t>: 140 (17%)</a:t>
            </a:r>
          </a:p>
        </p:txBody>
      </p:sp>
      <p:sp>
        <p:nvSpPr>
          <p:cNvPr id="36" name="object 16">
            <a:extLst>
              <a:ext uri="{FF2B5EF4-FFF2-40B4-BE49-F238E27FC236}">
                <a16:creationId xmlns:a16="http://schemas.microsoft.com/office/drawing/2014/main" id="{BDBCE428-D191-2FD0-A0DD-B2607462574D}"/>
              </a:ext>
            </a:extLst>
          </p:cNvPr>
          <p:cNvSpPr txBox="1"/>
          <p:nvPr/>
        </p:nvSpPr>
        <p:spPr>
          <a:xfrm>
            <a:off x="9998090" y="5555738"/>
            <a:ext cx="7298663" cy="37574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⁠</a:t>
            </a:r>
            <a:r>
              <a:rPr lang="id-ID" sz="3000" dirty="0" err="1">
                <a:latin typeface="Trebuchet MS"/>
                <a:cs typeface="Trebuchet MS"/>
              </a:rPr>
              <a:t>Female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coaches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represent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only</a:t>
            </a:r>
            <a:r>
              <a:rPr lang="id-ID" sz="3000" dirty="0">
                <a:latin typeface="Trebuchet MS"/>
                <a:cs typeface="Trebuchet MS"/>
              </a:rPr>
              <a:t> 17% </a:t>
            </a:r>
            <a:r>
              <a:rPr lang="id-ID" sz="3000" dirty="0" err="1">
                <a:latin typeface="Trebuchet MS"/>
                <a:cs typeface="Trebuchet MS"/>
              </a:rPr>
              <a:t>of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licensed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coaches</a:t>
            </a:r>
            <a:r>
              <a:rPr lang="id-ID" sz="3000" dirty="0">
                <a:latin typeface="Trebuchet MS"/>
                <a:cs typeface="Trebuchet MS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Bandung City has </a:t>
            </a:r>
            <a:r>
              <a:rPr lang="id-ID" sz="3000" dirty="0" err="1">
                <a:latin typeface="Trebuchet MS"/>
                <a:cs typeface="Trebuchet MS"/>
              </a:rPr>
              <a:t>the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highest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number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of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female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coaches</a:t>
            </a:r>
            <a:r>
              <a:rPr lang="id-ID" sz="3000" dirty="0">
                <a:latin typeface="Trebuchet MS"/>
                <a:cs typeface="Trebuchet MS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 err="1">
                <a:latin typeface="Trebuchet MS"/>
                <a:cs typeface="Trebuchet MS"/>
              </a:rPr>
              <a:t>Female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coach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distribution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varies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across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regions</a:t>
            </a:r>
            <a:r>
              <a:rPr lang="id-ID" sz="3000" dirty="0">
                <a:latin typeface="Trebuchet MS"/>
                <a:cs typeface="Trebuchet MS"/>
              </a:rPr>
              <a:t>.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id-ID" sz="3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id-ID" sz="3000" dirty="0">
              <a:latin typeface="Trebuchet MS"/>
              <a:cs typeface="Trebuchet MS"/>
            </a:endParaRPr>
          </a:p>
        </p:txBody>
      </p:sp>
      <p:graphicFrame>
        <p:nvGraphicFramePr>
          <p:cNvPr id="37" name="Bagan 36">
            <a:extLst>
              <a:ext uri="{FF2B5EF4-FFF2-40B4-BE49-F238E27FC236}">
                <a16:creationId xmlns:a16="http://schemas.microsoft.com/office/drawing/2014/main" id="{DE02041B-093C-0323-50AD-0D11B8F40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8493411"/>
              </p:ext>
            </p:extLst>
          </p:nvPr>
        </p:nvGraphicFramePr>
        <p:xfrm>
          <a:off x="657553" y="2749042"/>
          <a:ext cx="9970648" cy="5425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2824427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8965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 lang="id-JP" dirty="0"/>
          </a:p>
        </p:txBody>
      </p:sp>
      <p:grpSp>
        <p:nvGrpSpPr>
          <p:cNvPr id="3" name="object 3"/>
          <p:cNvGrpSpPr/>
          <p:nvPr/>
        </p:nvGrpSpPr>
        <p:grpSpPr>
          <a:xfrm>
            <a:off x="15075389" y="0"/>
            <a:ext cx="3213100" cy="3331210"/>
            <a:chOff x="15075389" y="0"/>
            <a:chExt cx="3213100" cy="3331210"/>
          </a:xfrm>
        </p:grpSpPr>
        <p:sp>
          <p:nvSpPr>
            <p:cNvPr id="4" name="object 4"/>
            <p:cNvSpPr/>
            <p:nvPr/>
          </p:nvSpPr>
          <p:spPr>
            <a:xfrm>
              <a:off x="15075389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08" y="3330762"/>
                  </a:moveTo>
                  <a:lnTo>
                    <a:pt x="0" y="109201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08" y="2314917"/>
                  </a:lnTo>
                  <a:lnTo>
                    <a:pt x="3212608" y="3330762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809175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22" y="2314917"/>
                  </a:moveTo>
                  <a:lnTo>
                    <a:pt x="0" y="836094"/>
                  </a:lnTo>
                  <a:lnTo>
                    <a:pt x="1454988" y="0"/>
                  </a:lnTo>
                  <a:lnTo>
                    <a:pt x="1478822" y="0"/>
                  </a:lnTo>
                  <a:lnTo>
                    <a:pt x="1478822" y="2314917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3259390"/>
            <a:ext cx="18288000" cy="7028180"/>
            <a:chOff x="0" y="3259390"/>
            <a:chExt cx="18288000" cy="7028180"/>
          </a:xfrm>
        </p:grpSpPr>
        <p:sp>
          <p:nvSpPr>
            <p:cNvPr id="7" name="object 7"/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0" y="0"/>
                  </a:lnTo>
                  <a:lnTo>
                    <a:pt x="4640490" y="2592428"/>
                  </a:lnTo>
                  <a:lnTo>
                    <a:pt x="0" y="2592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27219" y="9764381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80" y="522618"/>
                  </a:moveTo>
                  <a:lnTo>
                    <a:pt x="0" y="522618"/>
                  </a:lnTo>
                  <a:lnTo>
                    <a:pt x="0" y="0"/>
                  </a:lnTo>
                  <a:lnTo>
                    <a:pt x="10360780" y="0"/>
                  </a:lnTo>
                  <a:lnTo>
                    <a:pt x="10360780" y="522618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5" y="2596622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69366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6" y="1052782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1"/>
                  </a:lnTo>
                  <a:lnTo>
                    <a:pt x="2998236" y="1052782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83693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90" h="1059179">
                  <a:moveTo>
                    <a:pt x="3005516" y="1059083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3"/>
                  </a:lnTo>
                  <a:lnTo>
                    <a:pt x="94507" y="1059083"/>
                  </a:lnTo>
                  <a:lnTo>
                    <a:pt x="659632" y="80657"/>
                  </a:lnTo>
                  <a:lnTo>
                    <a:pt x="2347144" y="80657"/>
                  </a:lnTo>
                  <a:lnTo>
                    <a:pt x="2912269" y="1059083"/>
                  </a:lnTo>
                  <a:lnTo>
                    <a:pt x="3005516" y="1059083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97051" y="3259390"/>
              <a:ext cx="1790947" cy="67436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553278" y="80103"/>
            <a:ext cx="11887199" cy="2769348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 algn="ctr">
              <a:lnSpc>
                <a:spcPts val="9670"/>
              </a:lnSpc>
              <a:spcBef>
                <a:spcPts val="1095"/>
              </a:spcBef>
            </a:pPr>
            <a:r>
              <a:rPr lang="en-US" sz="8800" b="1" spc="-40" dirty="0">
                <a:solidFill>
                  <a:srgbClr val="0A2957"/>
                </a:solidFill>
                <a:latin typeface="Trebuchet MS"/>
                <a:cs typeface="Trebuchet MS"/>
              </a:rPr>
              <a:t>Results</a:t>
            </a:r>
          </a:p>
          <a:p>
            <a:pPr marL="12700" marR="5080" algn="ctr">
              <a:lnSpc>
                <a:spcPts val="9670"/>
              </a:lnSpc>
              <a:spcBef>
                <a:spcPts val="1095"/>
              </a:spcBef>
            </a:pPr>
            <a:r>
              <a:rPr lang="en-US" sz="7200" b="1" spc="-40" dirty="0">
                <a:solidFill>
                  <a:srgbClr val="0A2957"/>
                </a:solidFill>
                <a:latin typeface="Trebuchet MS"/>
                <a:cs typeface="Trebuchet MS"/>
              </a:rPr>
              <a:t>Leadership Representation</a:t>
            </a:r>
            <a:endParaRPr sz="7200" dirty="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08965" y="373605"/>
            <a:ext cx="5601335" cy="933450"/>
            <a:chOff x="308965" y="373605"/>
            <a:chExt cx="5601335" cy="933450"/>
          </a:xfrm>
        </p:grpSpPr>
        <p:sp>
          <p:nvSpPr>
            <p:cNvPr id="21" name="object 21"/>
            <p:cNvSpPr/>
            <p:nvPr/>
          </p:nvSpPr>
          <p:spPr>
            <a:xfrm>
              <a:off x="308965" y="373605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56" y="933145"/>
                  </a:moveTo>
                  <a:lnTo>
                    <a:pt x="466572" y="933145"/>
                  </a:lnTo>
                  <a:lnTo>
                    <a:pt x="418868" y="930736"/>
                  </a:lnTo>
                  <a:lnTo>
                    <a:pt x="372541" y="923666"/>
                  </a:lnTo>
                  <a:lnTo>
                    <a:pt x="327828" y="912169"/>
                  </a:lnTo>
                  <a:lnTo>
                    <a:pt x="284961" y="896479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2"/>
                  </a:lnTo>
                  <a:lnTo>
                    <a:pt x="136655" y="796489"/>
                  </a:lnTo>
                  <a:lnTo>
                    <a:pt x="106542" y="763356"/>
                  </a:lnTo>
                  <a:lnTo>
                    <a:pt x="79683" y="727437"/>
                  </a:lnTo>
                  <a:lnTo>
                    <a:pt x="56312" y="688968"/>
                  </a:lnTo>
                  <a:lnTo>
                    <a:pt x="36665" y="648183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2"/>
                  </a:lnTo>
                  <a:lnTo>
                    <a:pt x="2408" y="418868"/>
                  </a:lnTo>
                  <a:lnTo>
                    <a:pt x="9479" y="372541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5" y="136655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1" y="9479"/>
                  </a:lnTo>
                  <a:lnTo>
                    <a:pt x="418868" y="2408"/>
                  </a:lnTo>
                  <a:lnTo>
                    <a:pt x="466572" y="0"/>
                  </a:lnTo>
                  <a:lnTo>
                    <a:pt x="5134756" y="0"/>
                  </a:lnTo>
                  <a:lnTo>
                    <a:pt x="5182461" y="2408"/>
                  </a:lnTo>
                  <a:lnTo>
                    <a:pt x="5228787" y="9479"/>
                  </a:lnTo>
                  <a:lnTo>
                    <a:pt x="5273501" y="20976"/>
                  </a:lnTo>
                  <a:lnTo>
                    <a:pt x="5316367" y="36665"/>
                  </a:lnTo>
                  <a:lnTo>
                    <a:pt x="5357152" y="56312"/>
                  </a:lnTo>
                  <a:lnTo>
                    <a:pt x="5395621" y="79683"/>
                  </a:lnTo>
                  <a:lnTo>
                    <a:pt x="5431540" y="106542"/>
                  </a:lnTo>
                  <a:lnTo>
                    <a:pt x="5464673" y="136655"/>
                  </a:lnTo>
                  <a:lnTo>
                    <a:pt x="5494786" y="169789"/>
                  </a:lnTo>
                  <a:lnTo>
                    <a:pt x="5521646" y="205707"/>
                  </a:lnTo>
                  <a:lnTo>
                    <a:pt x="5545016" y="244176"/>
                  </a:lnTo>
                  <a:lnTo>
                    <a:pt x="5564663" y="284961"/>
                  </a:lnTo>
                  <a:lnTo>
                    <a:pt x="5580353" y="327828"/>
                  </a:lnTo>
                  <a:lnTo>
                    <a:pt x="5591850" y="372541"/>
                  </a:lnTo>
                  <a:lnTo>
                    <a:pt x="5598920" y="418868"/>
                  </a:lnTo>
                  <a:lnTo>
                    <a:pt x="5601329" y="466572"/>
                  </a:lnTo>
                  <a:lnTo>
                    <a:pt x="5598920" y="514277"/>
                  </a:lnTo>
                  <a:lnTo>
                    <a:pt x="5591850" y="560603"/>
                  </a:lnTo>
                  <a:lnTo>
                    <a:pt x="5580353" y="605317"/>
                  </a:lnTo>
                  <a:lnTo>
                    <a:pt x="5564663" y="648183"/>
                  </a:lnTo>
                  <a:lnTo>
                    <a:pt x="5545016" y="688968"/>
                  </a:lnTo>
                  <a:lnTo>
                    <a:pt x="5521646" y="727437"/>
                  </a:lnTo>
                  <a:lnTo>
                    <a:pt x="5494786" y="763356"/>
                  </a:lnTo>
                  <a:lnTo>
                    <a:pt x="5464673" y="796489"/>
                  </a:lnTo>
                  <a:lnTo>
                    <a:pt x="5431540" y="826602"/>
                  </a:lnTo>
                  <a:lnTo>
                    <a:pt x="5395621" y="853462"/>
                  </a:lnTo>
                  <a:lnTo>
                    <a:pt x="5357152" y="876832"/>
                  </a:lnTo>
                  <a:lnTo>
                    <a:pt x="5316367" y="896479"/>
                  </a:lnTo>
                  <a:lnTo>
                    <a:pt x="5273501" y="912169"/>
                  </a:lnTo>
                  <a:lnTo>
                    <a:pt x="5228787" y="923666"/>
                  </a:lnTo>
                  <a:lnTo>
                    <a:pt x="5182461" y="930736"/>
                  </a:lnTo>
                  <a:lnTo>
                    <a:pt x="5134756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54169" y="594832"/>
              <a:ext cx="880718" cy="47041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32140" y="469834"/>
              <a:ext cx="739594" cy="71868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33886" y="529289"/>
              <a:ext cx="726527" cy="62199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26661" y="416885"/>
              <a:ext cx="810156" cy="36849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32" name="object 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6439" y="883206"/>
            <a:ext cx="1740030" cy="6743699"/>
          </a:xfrm>
          <a:prstGeom prst="rect">
            <a:avLst/>
          </a:prstGeom>
        </p:spPr>
      </p:pic>
      <p:sp>
        <p:nvSpPr>
          <p:cNvPr id="36" name="object 16">
            <a:extLst>
              <a:ext uri="{FF2B5EF4-FFF2-40B4-BE49-F238E27FC236}">
                <a16:creationId xmlns:a16="http://schemas.microsoft.com/office/drawing/2014/main" id="{BDBCE428-D191-2FD0-A0DD-B2607462574D}"/>
              </a:ext>
            </a:extLst>
          </p:cNvPr>
          <p:cNvSpPr txBox="1"/>
          <p:nvPr/>
        </p:nvSpPr>
        <p:spPr>
          <a:xfrm>
            <a:off x="9544649" y="3258769"/>
            <a:ext cx="7298663" cy="2359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⁠100% </a:t>
            </a:r>
            <a:r>
              <a:rPr lang="id-ID" sz="3000" dirty="0" err="1">
                <a:latin typeface="Trebuchet MS"/>
                <a:cs typeface="Trebuchet MS"/>
              </a:rPr>
              <a:t>of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heas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coaches</a:t>
            </a:r>
            <a:r>
              <a:rPr lang="id-ID" sz="3000" dirty="0">
                <a:latin typeface="Trebuchet MS"/>
                <a:cs typeface="Trebuchet MS"/>
              </a:rPr>
              <a:t> were male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No. </a:t>
            </a:r>
            <a:r>
              <a:rPr lang="id-ID" sz="3000" dirty="0" err="1">
                <a:latin typeface="Trebuchet MS"/>
                <a:cs typeface="Trebuchet MS"/>
              </a:rPr>
              <a:t>female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coach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served</a:t>
            </a:r>
            <a:r>
              <a:rPr lang="id-ID" sz="3000" dirty="0">
                <a:latin typeface="Trebuchet MS"/>
                <a:cs typeface="Trebuchet MS"/>
              </a:rPr>
              <a:t> as </a:t>
            </a:r>
            <a:r>
              <a:rPr lang="id-ID" sz="3000" dirty="0" err="1">
                <a:latin typeface="Trebuchet MS"/>
                <a:cs typeface="Trebuchet MS"/>
              </a:rPr>
              <a:t>head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coach</a:t>
            </a:r>
            <a:r>
              <a:rPr lang="id-ID" sz="3000" dirty="0">
                <a:latin typeface="Trebuchet MS"/>
                <a:cs typeface="Trebuchet MS"/>
              </a:rPr>
              <a:t> in </a:t>
            </a:r>
            <a:r>
              <a:rPr lang="id-ID" sz="3000" dirty="0" err="1">
                <a:latin typeface="Trebuchet MS"/>
                <a:cs typeface="Trebuchet MS"/>
              </a:rPr>
              <a:t>either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division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during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the</a:t>
            </a:r>
            <a:r>
              <a:rPr lang="id-ID" sz="3000" dirty="0">
                <a:latin typeface="Trebuchet MS"/>
                <a:cs typeface="Trebuchet MS"/>
              </a:rPr>
              <a:t> 2025 KEJURDA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id-ID" sz="3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id-ID" sz="3000" dirty="0">
              <a:latin typeface="Trebuchet MS"/>
              <a:cs typeface="Trebuchet MS"/>
            </a:endParaRPr>
          </a:p>
        </p:txBody>
      </p:sp>
      <p:pic>
        <p:nvPicPr>
          <p:cNvPr id="14" name="Gambar 13">
            <a:extLst>
              <a:ext uri="{FF2B5EF4-FFF2-40B4-BE49-F238E27FC236}">
                <a16:creationId xmlns:a16="http://schemas.microsoft.com/office/drawing/2014/main" id="{25247DE5-FBE9-45F5-CB74-83A464CBD9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243" y="3013190"/>
            <a:ext cx="7495441" cy="4505008"/>
          </a:xfrm>
          <a:prstGeom prst="rect">
            <a:avLst/>
          </a:prstGeom>
          <a:solidFill>
            <a:srgbClr val="F4F4F4"/>
          </a:solidFill>
        </p:spPr>
      </p:pic>
    </p:spTree>
    <p:extLst>
      <p:ext uri="{BB962C8B-B14F-4D97-AF65-F5344CB8AC3E}">
        <p14:creationId xmlns:p14="http://schemas.microsoft.com/office/powerpoint/2010/main" val="1167552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86" y="3365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 lang="id-JP" dirty="0"/>
          </a:p>
        </p:txBody>
      </p:sp>
      <p:grpSp>
        <p:nvGrpSpPr>
          <p:cNvPr id="3" name="object 3"/>
          <p:cNvGrpSpPr/>
          <p:nvPr/>
        </p:nvGrpSpPr>
        <p:grpSpPr>
          <a:xfrm>
            <a:off x="15075389" y="0"/>
            <a:ext cx="3213100" cy="3331210"/>
            <a:chOff x="15075389" y="0"/>
            <a:chExt cx="3213100" cy="3331210"/>
          </a:xfrm>
        </p:grpSpPr>
        <p:sp>
          <p:nvSpPr>
            <p:cNvPr id="4" name="object 4"/>
            <p:cNvSpPr/>
            <p:nvPr/>
          </p:nvSpPr>
          <p:spPr>
            <a:xfrm>
              <a:off x="15075389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08" y="3330762"/>
                  </a:moveTo>
                  <a:lnTo>
                    <a:pt x="0" y="109201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08" y="2314917"/>
                  </a:lnTo>
                  <a:lnTo>
                    <a:pt x="3212608" y="3330762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809175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22" y="2314917"/>
                  </a:moveTo>
                  <a:lnTo>
                    <a:pt x="0" y="836094"/>
                  </a:lnTo>
                  <a:lnTo>
                    <a:pt x="1454988" y="0"/>
                  </a:lnTo>
                  <a:lnTo>
                    <a:pt x="1478822" y="0"/>
                  </a:lnTo>
                  <a:lnTo>
                    <a:pt x="1478822" y="2314917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3259390"/>
            <a:ext cx="18288000" cy="7028180"/>
            <a:chOff x="0" y="3259390"/>
            <a:chExt cx="18288000" cy="7028180"/>
          </a:xfrm>
        </p:grpSpPr>
        <p:sp>
          <p:nvSpPr>
            <p:cNvPr id="7" name="object 7"/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0" y="0"/>
                  </a:lnTo>
                  <a:lnTo>
                    <a:pt x="4640490" y="2592428"/>
                  </a:lnTo>
                  <a:lnTo>
                    <a:pt x="0" y="2592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27219" y="9764381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80" y="522618"/>
                  </a:moveTo>
                  <a:lnTo>
                    <a:pt x="0" y="522618"/>
                  </a:lnTo>
                  <a:lnTo>
                    <a:pt x="0" y="0"/>
                  </a:lnTo>
                  <a:lnTo>
                    <a:pt x="10360780" y="0"/>
                  </a:lnTo>
                  <a:lnTo>
                    <a:pt x="10360780" y="522618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5" y="2596622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69366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6" y="1052782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1"/>
                  </a:lnTo>
                  <a:lnTo>
                    <a:pt x="2998236" y="1052782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83693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90" h="1059179">
                  <a:moveTo>
                    <a:pt x="3005516" y="1059083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3"/>
                  </a:lnTo>
                  <a:lnTo>
                    <a:pt x="94507" y="1059083"/>
                  </a:lnTo>
                  <a:lnTo>
                    <a:pt x="659632" y="80657"/>
                  </a:lnTo>
                  <a:lnTo>
                    <a:pt x="2347144" y="80657"/>
                  </a:lnTo>
                  <a:lnTo>
                    <a:pt x="2912269" y="1059083"/>
                  </a:lnTo>
                  <a:lnTo>
                    <a:pt x="3005516" y="1059083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97051" y="3259390"/>
              <a:ext cx="1790947" cy="67436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983619" y="1148440"/>
            <a:ext cx="11887199" cy="1285352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 algn="ctr">
              <a:lnSpc>
                <a:spcPts val="9670"/>
              </a:lnSpc>
              <a:spcBef>
                <a:spcPts val="1095"/>
              </a:spcBef>
            </a:pPr>
            <a:r>
              <a:rPr lang="en-US" sz="7200" b="1" spc="-40" dirty="0">
                <a:solidFill>
                  <a:srgbClr val="0A2957"/>
                </a:solidFill>
                <a:latin typeface="Trebuchet MS"/>
                <a:cs typeface="Trebuchet MS"/>
              </a:rPr>
              <a:t>Discussion &amp; Conclusion</a:t>
            </a:r>
            <a:endParaRPr sz="7200" dirty="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08965" y="373605"/>
            <a:ext cx="5601335" cy="933450"/>
            <a:chOff x="308965" y="373605"/>
            <a:chExt cx="5601335" cy="933450"/>
          </a:xfrm>
        </p:grpSpPr>
        <p:sp>
          <p:nvSpPr>
            <p:cNvPr id="21" name="object 21"/>
            <p:cNvSpPr/>
            <p:nvPr/>
          </p:nvSpPr>
          <p:spPr>
            <a:xfrm>
              <a:off x="308965" y="373605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56" y="933145"/>
                  </a:moveTo>
                  <a:lnTo>
                    <a:pt x="466572" y="933145"/>
                  </a:lnTo>
                  <a:lnTo>
                    <a:pt x="418868" y="930736"/>
                  </a:lnTo>
                  <a:lnTo>
                    <a:pt x="372541" y="923666"/>
                  </a:lnTo>
                  <a:lnTo>
                    <a:pt x="327828" y="912169"/>
                  </a:lnTo>
                  <a:lnTo>
                    <a:pt x="284961" y="896479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2"/>
                  </a:lnTo>
                  <a:lnTo>
                    <a:pt x="136655" y="796489"/>
                  </a:lnTo>
                  <a:lnTo>
                    <a:pt x="106542" y="763356"/>
                  </a:lnTo>
                  <a:lnTo>
                    <a:pt x="79683" y="727437"/>
                  </a:lnTo>
                  <a:lnTo>
                    <a:pt x="56312" y="688968"/>
                  </a:lnTo>
                  <a:lnTo>
                    <a:pt x="36665" y="648183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2"/>
                  </a:lnTo>
                  <a:lnTo>
                    <a:pt x="2408" y="418868"/>
                  </a:lnTo>
                  <a:lnTo>
                    <a:pt x="9479" y="372541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5" y="136655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1" y="9479"/>
                  </a:lnTo>
                  <a:lnTo>
                    <a:pt x="418868" y="2408"/>
                  </a:lnTo>
                  <a:lnTo>
                    <a:pt x="466572" y="0"/>
                  </a:lnTo>
                  <a:lnTo>
                    <a:pt x="5134756" y="0"/>
                  </a:lnTo>
                  <a:lnTo>
                    <a:pt x="5182461" y="2408"/>
                  </a:lnTo>
                  <a:lnTo>
                    <a:pt x="5228787" y="9479"/>
                  </a:lnTo>
                  <a:lnTo>
                    <a:pt x="5273501" y="20976"/>
                  </a:lnTo>
                  <a:lnTo>
                    <a:pt x="5316367" y="36665"/>
                  </a:lnTo>
                  <a:lnTo>
                    <a:pt x="5357152" y="56312"/>
                  </a:lnTo>
                  <a:lnTo>
                    <a:pt x="5395621" y="79683"/>
                  </a:lnTo>
                  <a:lnTo>
                    <a:pt x="5431540" y="106542"/>
                  </a:lnTo>
                  <a:lnTo>
                    <a:pt x="5464673" y="136655"/>
                  </a:lnTo>
                  <a:lnTo>
                    <a:pt x="5494786" y="169789"/>
                  </a:lnTo>
                  <a:lnTo>
                    <a:pt x="5521646" y="205707"/>
                  </a:lnTo>
                  <a:lnTo>
                    <a:pt x="5545016" y="244176"/>
                  </a:lnTo>
                  <a:lnTo>
                    <a:pt x="5564663" y="284961"/>
                  </a:lnTo>
                  <a:lnTo>
                    <a:pt x="5580353" y="327828"/>
                  </a:lnTo>
                  <a:lnTo>
                    <a:pt x="5591850" y="372541"/>
                  </a:lnTo>
                  <a:lnTo>
                    <a:pt x="5598920" y="418868"/>
                  </a:lnTo>
                  <a:lnTo>
                    <a:pt x="5601329" y="466572"/>
                  </a:lnTo>
                  <a:lnTo>
                    <a:pt x="5598920" y="514277"/>
                  </a:lnTo>
                  <a:lnTo>
                    <a:pt x="5591850" y="560603"/>
                  </a:lnTo>
                  <a:lnTo>
                    <a:pt x="5580353" y="605317"/>
                  </a:lnTo>
                  <a:lnTo>
                    <a:pt x="5564663" y="648183"/>
                  </a:lnTo>
                  <a:lnTo>
                    <a:pt x="5545016" y="688968"/>
                  </a:lnTo>
                  <a:lnTo>
                    <a:pt x="5521646" y="727437"/>
                  </a:lnTo>
                  <a:lnTo>
                    <a:pt x="5494786" y="763356"/>
                  </a:lnTo>
                  <a:lnTo>
                    <a:pt x="5464673" y="796489"/>
                  </a:lnTo>
                  <a:lnTo>
                    <a:pt x="5431540" y="826602"/>
                  </a:lnTo>
                  <a:lnTo>
                    <a:pt x="5395621" y="853462"/>
                  </a:lnTo>
                  <a:lnTo>
                    <a:pt x="5357152" y="876832"/>
                  </a:lnTo>
                  <a:lnTo>
                    <a:pt x="5316367" y="896479"/>
                  </a:lnTo>
                  <a:lnTo>
                    <a:pt x="5273501" y="912169"/>
                  </a:lnTo>
                  <a:lnTo>
                    <a:pt x="5228787" y="923666"/>
                  </a:lnTo>
                  <a:lnTo>
                    <a:pt x="5182461" y="930736"/>
                  </a:lnTo>
                  <a:lnTo>
                    <a:pt x="5134756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54169" y="594832"/>
              <a:ext cx="880718" cy="47041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32140" y="469834"/>
              <a:ext cx="739594" cy="71868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33886" y="529289"/>
              <a:ext cx="726527" cy="62199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26661" y="416885"/>
              <a:ext cx="810156" cy="36849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32" name="object 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6439" y="883206"/>
            <a:ext cx="1740030" cy="6743699"/>
          </a:xfrm>
          <a:prstGeom prst="rect">
            <a:avLst/>
          </a:prstGeom>
        </p:spPr>
      </p:pic>
      <p:sp>
        <p:nvSpPr>
          <p:cNvPr id="19" name="object 16">
            <a:extLst>
              <a:ext uri="{FF2B5EF4-FFF2-40B4-BE49-F238E27FC236}">
                <a16:creationId xmlns:a16="http://schemas.microsoft.com/office/drawing/2014/main" id="{8DD82995-3C1D-5722-0352-57E3B7E989C0}"/>
              </a:ext>
            </a:extLst>
          </p:cNvPr>
          <p:cNvSpPr txBox="1"/>
          <p:nvPr/>
        </p:nvSpPr>
        <p:spPr>
          <a:xfrm>
            <a:off x="1656229" y="3598869"/>
            <a:ext cx="7298663" cy="4206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•⁠  ⁠Gender </a:t>
            </a:r>
            <a:r>
              <a:rPr lang="id-ID" sz="3000" dirty="0" err="1">
                <a:latin typeface="Trebuchet MS"/>
                <a:cs typeface="Trebuchet MS"/>
              </a:rPr>
              <a:t>inequality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exists</a:t>
            </a:r>
            <a:r>
              <a:rPr lang="id-ID" sz="3000" dirty="0">
                <a:latin typeface="Trebuchet MS"/>
                <a:cs typeface="Trebuchet MS"/>
              </a:rPr>
              <a:t> in </a:t>
            </a:r>
            <a:r>
              <a:rPr lang="id-ID" sz="3000" dirty="0" err="1">
                <a:latin typeface="Trebuchet MS"/>
                <a:cs typeface="Trebuchet MS"/>
              </a:rPr>
              <a:t>both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participation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and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leadership</a:t>
            </a:r>
            <a:r>
              <a:rPr lang="id-ID" sz="3000" dirty="0">
                <a:latin typeface="Trebuchet MS"/>
                <a:cs typeface="Trebuchet MS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•⁠  ⁠</a:t>
            </a:r>
            <a:r>
              <a:rPr lang="id-ID" sz="3000" dirty="0" err="1">
                <a:latin typeface="Trebuchet MS"/>
                <a:cs typeface="Trebuchet MS"/>
              </a:rPr>
              <a:t>Female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coaches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remain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underrepresented</a:t>
            </a:r>
            <a:r>
              <a:rPr lang="id-ID" sz="3000" dirty="0">
                <a:latin typeface="Trebuchet MS"/>
                <a:cs typeface="Trebuchet MS"/>
              </a:rPr>
              <a:t> in </a:t>
            </a:r>
            <a:r>
              <a:rPr lang="id-ID" sz="3000" dirty="0" err="1">
                <a:latin typeface="Trebuchet MS"/>
                <a:cs typeface="Trebuchet MS"/>
              </a:rPr>
              <a:t>strategic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coaching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positions</a:t>
            </a:r>
            <a:r>
              <a:rPr lang="id-ID" sz="3000" dirty="0">
                <a:latin typeface="Trebuchet MS"/>
                <a:cs typeface="Trebuchet MS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•⁠  ⁠</a:t>
            </a:r>
            <a:r>
              <a:rPr lang="id-ID" sz="3000" dirty="0" err="1">
                <a:latin typeface="Trebuchet MS"/>
                <a:cs typeface="Trebuchet MS"/>
              </a:rPr>
              <a:t>Findings</a:t>
            </a:r>
            <a:r>
              <a:rPr lang="id-ID" sz="3000" dirty="0">
                <a:latin typeface="Trebuchet MS"/>
                <a:cs typeface="Trebuchet MS"/>
              </a:rPr>
              <a:t> are </a:t>
            </a:r>
            <a:r>
              <a:rPr lang="id-ID" sz="3000" dirty="0" err="1">
                <a:latin typeface="Trebuchet MS"/>
                <a:cs typeface="Trebuchet MS"/>
              </a:rPr>
              <a:t>consistent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with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Burton</a:t>
            </a:r>
            <a:r>
              <a:rPr lang="id-ID" sz="3000" dirty="0">
                <a:latin typeface="Trebuchet MS"/>
                <a:cs typeface="Trebuchet MS"/>
              </a:rPr>
              <a:t> (2015), </a:t>
            </a:r>
            <a:r>
              <a:rPr lang="id-ID" sz="3000" dirty="0" err="1">
                <a:latin typeface="Trebuchet MS"/>
                <a:cs typeface="Trebuchet MS"/>
              </a:rPr>
              <a:t>LaVoi</a:t>
            </a:r>
            <a:r>
              <a:rPr lang="id-ID" sz="3000" dirty="0">
                <a:latin typeface="Trebuchet MS"/>
                <a:cs typeface="Trebuchet MS"/>
              </a:rPr>
              <a:t> &amp; </a:t>
            </a:r>
            <a:r>
              <a:rPr lang="id-ID" sz="3000" dirty="0" err="1">
                <a:latin typeface="Trebuchet MS"/>
                <a:cs typeface="Trebuchet MS"/>
              </a:rPr>
              <a:t>Dutove</a:t>
            </a:r>
            <a:r>
              <a:rPr lang="id-ID" sz="3000" dirty="0">
                <a:latin typeface="Trebuchet MS"/>
                <a:cs typeface="Trebuchet MS"/>
              </a:rPr>
              <a:t> (2012), </a:t>
            </a:r>
            <a:r>
              <a:rPr lang="id-ID" sz="3000" dirty="0" err="1">
                <a:latin typeface="Trebuchet MS"/>
                <a:cs typeface="Trebuchet MS"/>
              </a:rPr>
              <a:t>and</a:t>
            </a:r>
            <a:r>
              <a:rPr lang="id-ID" sz="3000" dirty="0">
                <a:latin typeface="Trebuchet MS"/>
                <a:cs typeface="Trebuchet MS"/>
              </a:rPr>
              <a:t> Norman (2010).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id-ID" sz="3000" dirty="0">
              <a:latin typeface="Trebuchet MS"/>
              <a:cs typeface="Trebuchet MS"/>
            </a:endParaRPr>
          </a:p>
        </p:txBody>
      </p:sp>
      <p:sp>
        <p:nvSpPr>
          <p:cNvPr id="36" name="object 16">
            <a:extLst>
              <a:ext uri="{FF2B5EF4-FFF2-40B4-BE49-F238E27FC236}">
                <a16:creationId xmlns:a16="http://schemas.microsoft.com/office/drawing/2014/main" id="{BDBCE428-D191-2FD0-A0DD-B2607462574D}"/>
              </a:ext>
            </a:extLst>
          </p:cNvPr>
          <p:cNvSpPr txBox="1"/>
          <p:nvPr/>
        </p:nvSpPr>
        <p:spPr>
          <a:xfrm>
            <a:off x="9210224" y="3429253"/>
            <a:ext cx="7298663" cy="42191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⁠•⁠  ⁠</a:t>
            </a:r>
            <a:r>
              <a:rPr lang="id-ID" sz="3000" dirty="0" err="1">
                <a:latin typeface="Trebuchet MS"/>
                <a:cs typeface="Trebuchet MS"/>
              </a:rPr>
              <a:t>Women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account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for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only</a:t>
            </a:r>
            <a:r>
              <a:rPr lang="id-ID" sz="3000" dirty="0">
                <a:latin typeface="Trebuchet MS"/>
                <a:cs typeface="Trebuchet MS"/>
              </a:rPr>
              <a:t> 17% </a:t>
            </a:r>
            <a:r>
              <a:rPr lang="id-ID" sz="3000" dirty="0" err="1">
                <a:latin typeface="Trebuchet MS"/>
                <a:cs typeface="Trebuchet MS"/>
              </a:rPr>
              <a:t>of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licensed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basketball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coaches</a:t>
            </a:r>
            <a:r>
              <a:rPr lang="id-ID" sz="3000" dirty="0">
                <a:latin typeface="Trebuchet MS"/>
                <a:cs typeface="Trebuchet MS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•⁠  ⁠</a:t>
            </a:r>
            <a:r>
              <a:rPr lang="id-ID" sz="3000" dirty="0" err="1">
                <a:latin typeface="Trebuchet MS"/>
                <a:cs typeface="Trebuchet MS"/>
              </a:rPr>
              <a:t>Female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representation</a:t>
            </a:r>
            <a:r>
              <a:rPr lang="id-ID" sz="3000" dirty="0">
                <a:latin typeface="Trebuchet MS"/>
                <a:cs typeface="Trebuchet MS"/>
              </a:rPr>
              <a:t> as </a:t>
            </a:r>
            <a:r>
              <a:rPr lang="id-ID" sz="3000" dirty="0" err="1">
                <a:latin typeface="Trebuchet MS"/>
                <a:cs typeface="Trebuchet MS"/>
              </a:rPr>
              <a:t>head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coaches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remains</a:t>
            </a:r>
            <a:r>
              <a:rPr lang="id-ID" sz="3000" dirty="0">
                <a:latin typeface="Trebuchet MS"/>
                <a:cs typeface="Trebuchet MS"/>
              </a:rPr>
              <a:t> 0%.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•⁠  ⁠Gender-</a:t>
            </a:r>
            <a:r>
              <a:rPr lang="id-ID" sz="3000" dirty="0" err="1">
                <a:latin typeface="Trebuchet MS"/>
                <a:cs typeface="Trebuchet MS"/>
              </a:rPr>
              <a:t>responsive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recruitment</a:t>
            </a:r>
            <a:r>
              <a:rPr lang="id-ID" sz="3000" dirty="0">
                <a:latin typeface="Trebuchet MS"/>
                <a:cs typeface="Trebuchet MS"/>
              </a:rPr>
              <a:t>, </a:t>
            </a:r>
            <a:r>
              <a:rPr lang="id-ID" sz="3000" dirty="0" err="1">
                <a:latin typeface="Trebuchet MS"/>
                <a:cs typeface="Trebuchet MS"/>
              </a:rPr>
              <a:t>mentoring</a:t>
            </a:r>
            <a:r>
              <a:rPr lang="id-ID" sz="3000" dirty="0">
                <a:latin typeface="Trebuchet MS"/>
                <a:cs typeface="Trebuchet MS"/>
              </a:rPr>
              <a:t>, </a:t>
            </a:r>
            <a:r>
              <a:rPr lang="id-ID" sz="3000" dirty="0" err="1">
                <a:latin typeface="Trebuchet MS"/>
                <a:cs typeface="Trebuchet MS"/>
              </a:rPr>
              <a:t>and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leadership</a:t>
            </a:r>
            <a:r>
              <a:rPr lang="id-ID" sz="3000" dirty="0">
                <a:latin typeface="Trebuchet MS"/>
                <a:cs typeface="Trebuchet MS"/>
              </a:rPr>
              <a:t> </a:t>
            </a:r>
            <a:r>
              <a:rPr lang="id-ID" sz="3000" dirty="0" err="1">
                <a:latin typeface="Trebuchet MS"/>
                <a:cs typeface="Trebuchet MS"/>
              </a:rPr>
              <a:t>development</a:t>
            </a:r>
            <a:r>
              <a:rPr lang="id-ID" sz="3000" dirty="0">
                <a:latin typeface="Trebuchet MS"/>
                <a:cs typeface="Trebuchet MS"/>
              </a:rPr>
              <a:t> are </a:t>
            </a:r>
            <a:r>
              <a:rPr lang="id-ID" sz="3000" dirty="0" err="1">
                <a:latin typeface="Trebuchet MS"/>
                <a:cs typeface="Trebuchet MS"/>
              </a:rPr>
              <a:t>needed</a:t>
            </a:r>
            <a:r>
              <a:rPr lang="id-ID" sz="3000" dirty="0">
                <a:latin typeface="Trebuchet MS"/>
                <a:cs typeface="Trebuchet MS"/>
              </a:rPr>
              <a:t>.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id-ID" sz="3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id-ID" sz="3000" dirty="0">
              <a:latin typeface="Trebuchet MS"/>
              <a:cs typeface="Trebuchet MS"/>
            </a:endParaRPr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3129BAEC-AC5B-83A3-EC79-A43680E566CA}"/>
              </a:ext>
            </a:extLst>
          </p:cNvPr>
          <p:cNvSpPr txBox="1"/>
          <p:nvPr/>
        </p:nvSpPr>
        <p:spPr>
          <a:xfrm>
            <a:off x="-2216086" y="2311966"/>
            <a:ext cx="11887199" cy="123238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 algn="ctr">
              <a:lnSpc>
                <a:spcPts val="9670"/>
              </a:lnSpc>
              <a:spcBef>
                <a:spcPts val="1095"/>
              </a:spcBef>
            </a:pPr>
            <a:r>
              <a:rPr lang="en-US" sz="5400" b="1" spc="-40" dirty="0">
                <a:solidFill>
                  <a:srgbClr val="0A2957"/>
                </a:solidFill>
                <a:latin typeface="Trebuchet MS"/>
                <a:cs typeface="Trebuchet MS"/>
              </a:rPr>
              <a:t>Discussion</a:t>
            </a:r>
            <a:endParaRPr sz="5400" dirty="0">
              <a:latin typeface="Trebuchet MS"/>
              <a:cs typeface="Trebuchet MS"/>
            </a:endParaRPr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127044E7-2BA2-B5C3-0DBD-5EB85085FCF6}"/>
              </a:ext>
            </a:extLst>
          </p:cNvPr>
          <p:cNvSpPr txBox="1"/>
          <p:nvPr/>
        </p:nvSpPr>
        <p:spPr>
          <a:xfrm>
            <a:off x="6947752" y="2196864"/>
            <a:ext cx="11887199" cy="123238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 algn="ctr">
              <a:lnSpc>
                <a:spcPts val="9670"/>
              </a:lnSpc>
              <a:spcBef>
                <a:spcPts val="1095"/>
              </a:spcBef>
            </a:pPr>
            <a:r>
              <a:rPr lang="en-US" sz="5400" b="1" spc="-40" dirty="0" err="1">
                <a:solidFill>
                  <a:srgbClr val="0A2957"/>
                </a:solidFill>
                <a:latin typeface="Trebuchet MS"/>
                <a:cs typeface="Trebuchet MS"/>
              </a:rPr>
              <a:t>Conslucion</a:t>
            </a:r>
            <a:endParaRPr sz="54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04097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105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 lang="id-JP" dirty="0"/>
          </a:p>
        </p:txBody>
      </p:sp>
      <p:grpSp>
        <p:nvGrpSpPr>
          <p:cNvPr id="3" name="object 3"/>
          <p:cNvGrpSpPr/>
          <p:nvPr/>
        </p:nvGrpSpPr>
        <p:grpSpPr>
          <a:xfrm>
            <a:off x="15075389" y="0"/>
            <a:ext cx="3213100" cy="3331210"/>
            <a:chOff x="15075389" y="0"/>
            <a:chExt cx="3213100" cy="3331210"/>
          </a:xfrm>
        </p:grpSpPr>
        <p:sp>
          <p:nvSpPr>
            <p:cNvPr id="4" name="object 4"/>
            <p:cNvSpPr/>
            <p:nvPr/>
          </p:nvSpPr>
          <p:spPr>
            <a:xfrm>
              <a:off x="15075389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08" y="3330762"/>
                  </a:moveTo>
                  <a:lnTo>
                    <a:pt x="0" y="109201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08" y="2314917"/>
                  </a:lnTo>
                  <a:lnTo>
                    <a:pt x="3212608" y="3330762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809175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22" y="2314917"/>
                  </a:moveTo>
                  <a:lnTo>
                    <a:pt x="0" y="836094"/>
                  </a:lnTo>
                  <a:lnTo>
                    <a:pt x="1454988" y="0"/>
                  </a:lnTo>
                  <a:lnTo>
                    <a:pt x="1478822" y="0"/>
                  </a:lnTo>
                  <a:lnTo>
                    <a:pt x="1478822" y="2314917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3259390"/>
            <a:ext cx="18288000" cy="7028180"/>
            <a:chOff x="0" y="3259390"/>
            <a:chExt cx="18288000" cy="7028180"/>
          </a:xfrm>
        </p:grpSpPr>
        <p:sp>
          <p:nvSpPr>
            <p:cNvPr id="7" name="object 7"/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0" y="0"/>
                  </a:lnTo>
                  <a:lnTo>
                    <a:pt x="4640490" y="2592428"/>
                  </a:lnTo>
                  <a:lnTo>
                    <a:pt x="0" y="2592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27219" y="9764381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80" y="522618"/>
                  </a:moveTo>
                  <a:lnTo>
                    <a:pt x="0" y="522618"/>
                  </a:lnTo>
                  <a:lnTo>
                    <a:pt x="0" y="0"/>
                  </a:lnTo>
                  <a:lnTo>
                    <a:pt x="10360780" y="0"/>
                  </a:lnTo>
                  <a:lnTo>
                    <a:pt x="10360780" y="522618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5" y="2596622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69366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6" y="1052782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1"/>
                  </a:lnTo>
                  <a:lnTo>
                    <a:pt x="2998236" y="1052782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83693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90" h="1059179">
                  <a:moveTo>
                    <a:pt x="3005516" y="1059083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3"/>
                  </a:lnTo>
                  <a:lnTo>
                    <a:pt x="94507" y="1059083"/>
                  </a:lnTo>
                  <a:lnTo>
                    <a:pt x="659632" y="80657"/>
                  </a:lnTo>
                  <a:lnTo>
                    <a:pt x="2347144" y="80657"/>
                  </a:lnTo>
                  <a:lnTo>
                    <a:pt x="2912269" y="1059083"/>
                  </a:lnTo>
                  <a:lnTo>
                    <a:pt x="3005516" y="1059083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97051" y="3259390"/>
              <a:ext cx="1790947" cy="67436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3200400" y="1517692"/>
            <a:ext cx="11887199" cy="1384353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 algn="ctr">
              <a:lnSpc>
                <a:spcPts val="9670"/>
              </a:lnSpc>
              <a:spcBef>
                <a:spcPts val="1095"/>
              </a:spcBef>
            </a:pPr>
            <a:r>
              <a:rPr lang="en-US" sz="8800" b="1" spc="-40" dirty="0">
                <a:solidFill>
                  <a:srgbClr val="0A2957"/>
                </a:solidFill>
                <a:latin typeface="Trebuchet MS"/>
                <a:cs typeface="Trebuchet MS"/>
              </a:rPr>
              <a:t>References</a:t>
            </a:r>
          </a:p>
        </p:txBody>
      </p:sp>
      <p:grpSp>
        <p:nvGrpSpPr>
          <p:cNvPr id="20" name="object 20"/>
          <p:cNvGrpSpPr/>
          <p:nvPr/>
        </p:nvGrpSpPr>
        <p:grpSpPr>
          <a:xfrm>
            <a:off x="308965" y="373605"/>
            <a:ext cx="5601335" cy="933450"/>
            <a:chOff x="308965" y="373605"/>
            <a:chExt cx="5601335" cy="933450"/>
          </a:xfrm>
        </p:grpSpPr>
        <p:sp>
          <p:nvSpPr>
            <p:cNvPr id="21" name="object 21"/>
            <p:cNvSpPr/>
            <p:nvPr/>
          </p:nvSpPr>
          <p:spPr>
            <a:xfrm>
              <a:off x="308965" y="373605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56" y="933145"/>
                  </a:moveTo>
                  <a:lnTo>
                    <a:pt x="466572" y="933145"/>
                  </a:lnTo>
                  <a:lnTo>
                    <a:pt x="418868" y="930736"/>
                  </a:lnTo>
                  <a:lnTo>
                    <a:pt x="372541" y="923666"/>
                  </a:lnTo>
                  <a:lnTo>
                    <a:pt x="327828" y="912169"/>
                  </a:lnTo>
                  <a:lnTo>
                    <a:pt x="284961" y="896479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2"/>
                  </a:lnTo>
                  <a:lnTo>
                    <a:pt x="136655" y="796489"/>
                  </a:lnTo>
                  <a:lnTo>
                    <a:pt x="106542" y="763356"/>
                  </a:lnTo>
                  <a:lnTo>
                    <a:pt x="79683" y="727437"/>
                  </a:lnTo>
                  <a:lnTo>
                    <a:pt x="56312" y="688968"/>
                  </a:lnTo>
                  <a:lnTo>
                    <a:pt x="36665" y="648183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2"/>
                  </a:lnTo>
                  <a:lnTo>
                    <a:pt x="2408" y="418868"/>
                  </a:lnTo>
                  <a:lnTo>
                    <a:pt x="9479" y="372541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5" y="136655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1" y="9479"/>
                  </a:lnTo>
                  <a:lnTo>
                    <a:pt x="418868" y="2408"/>
                  </a:lnTo>
                  <a:lnTo>
                    <a:pt x="466572" y="0"/>
                  </a:lnTo>
                  <a:lnTo>
                    <a:pt x="5134756" y="0"/>
                  </a:lnTo>
                  <a:lnTo>
                    <a:pt x="5182461" y="2408"/>
                  </a:lnTo>
                  <a:lnTo>
                    <a:pt x="5228787" y="9479"/>
                  </a:lnTo>
                  <a:lnTo>
                    <a:pt x="5273501" y="20976"/>
                  </a:lnTo>
                  <a:lnTo>
                    <a:pt x="5316367" y="36665"/>
                  </a:lnTo>
                  <a:lnTo>
                    <a:pt x="5357152" y="56312"/>
                  </a:lnTo>
                  <a:lnTo>
                    <a:pt x="5395621" y="79683"/>
                  </a:lnTo>
                  <a:lnTo>
                    <a:pt x="5431540" y="106542"/>
                  </a:lnTo>
                  <a:lnTo>
                    <a:pt x="5464673" y="136655"/>
                  </a:lnTo>
                  <a:lnTo>
                    <a:pt x="5494786" y="169789"/>
                  </a:lnTo>
                  <a:lnTo>
                    <a:pt x="5521646" y="205707"/>
                  </a:lnTo>
                  <a:lnTo>
                    <a:pt x="5545016" y="244176"/>
                  </a:lnTo>
                  <a:lnTo>
                    <a:pt x="5564663" y="284961"/>
                  </a:lnTo>
                  <a:lnTo>
                    <a:pt x="5580353" y="327828"/>
                  </a:lnTo>
                  <a:lnTo>
                    <a:pt x="5591850" y="372541"/>
                  </a:lnTo>
                  <a:lnTo>
                    <a:pt x="5598920" y="418868"/>
                  </a:lnTo>
                  <a:lnTo>
                    <a:pt x="5601329" y="466572"/>
                  </a:lnTo>
                  <a:lnTo>
                    <a:pt x="5598920" y="514277"/>
                  </a:lnTo>
                  <a:lnTo>
                    <a:pt x="5591850" y="560603"/>
                  </a:lnTo>
                  <a:lnTo>
                    <a:pt x="5580353" y="605317"/>
                  </a:lnTo>
                  <a:lnTo>
                    <a:pt x="5564663" y="648183"/>
                  </a:lnTo>
                  <a:lnTo>
                    <a:pt x="5545016" y="688968"/>
                  </a:lnTo>
                  <a:lnTo>
                    <a:pt x="5521646" y="727437"/>
                  </a:lnTo>
                  <a:lnTo>
                    <a:pt x="5494786" y="763356"/>
                  </a:lnTo>
                  <a:lnTo>
                    <a:pt x="5464673" y="796489"/>
                  </a:lnTo>
                  <a:lnTo>
                    <a:pt x="5431540" y="826602"/>
                  </a:lnTo>
                  <a:lnTo>
                    <a:pt x="5395621" y="853462"/>
                  </a:lnTo>
                  <a:lnTo>
                    <a:pt x="5357152" y="876832"/>
                  </a:lnTo>
                  <a:lnTo>
                    <a:pt x="5316367" y="896479"/>
                  </a:lnTo>
                  <a:lnTo>
                    <a:pt x="5273501" y="912169"/>
                  </a:lnTo>
                  <a:lnTo>
                    <a:pt x="5228787" y="923666"/>
                  </a:lnTo>
                  <a:lnTo>
                    <a:pt x="5182461" y="930736"/>
                  </a:lnTo>
                  <a:lnTo>
                    <a:pt x="5134756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54169" y="594832"/>
              <a:ext cx="880718" cy="47041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32140" y="469834"/>
              <a:ext cx="739594" cy="71868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33886" y="529289"/>
              <a:ext cx="726527" cy="62199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26661" y="416885"/>
              <a:ext cx="810156" cy="36849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32" name="object 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6439" y="883206"/>
            <a:ext cx="1740030" cy="6743699"/>
          </a:xfrm>
          <a:prstGeom prst="rect">
            <a:avLst/>
          </a:prstGeom>
        </p:spPr>
      </p:pic>
      <p:sp>
        <p:nvSpPr>
          <p:cNvPr id="36" name="object 16">
            <a:extLst>
              <a:ext uri="{FF2B5EF4-FFF2-40B4-BE49-F238E27FC236}">
                <a16:creationId xmlns:a16="http://schemas.microsoft.com/office/drawing/2014/main" id="{BDBCE428-D191-2FD0-A0DD-B2607462574D}"/>
              </a:ext>
            </a:extLst>
          </p:cNvPr>
          <p:cNvSpPr txBox="1"/>
          <p:nvPr/>
        </p:nvSpPr>
        <p:spPr>
          <a:xfrm>
            <a:off x="4753677" y="2775897"/>
            <a:ext cx="7298663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⁠</a:t>
            </a:r>
          </a:p>
        </p:txBody>
      </p:sp>
      <p:sp>
        <p:nvSpPr>
          <p:cNvPr id="15" name="object 16">
            <a:extLst>
              <a:ext uri="{FF2B5EF4-FFF2-40B4-BE49-F238E27FC236}">
                <a16:creationId xmlns:a16="http://schemas.microsoft.com/office/drawing/2014/main" id="{A9DE624D-A644-FDFE-D199-DA5F81622636}"/>
              </a:ext>
            </a:extLst>
          </p:cNvPr>
          <p:cNvSpPr txBox="1"/>
          <p:nvPr/>
        </p:nvSpPr>
        <p:spPr>
          <a:xfrm>
            <a:off x="6455904" y="3278241"/>
            <a:ext cx="7298663" cy="5180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d-ID" sz="3000" dirty="0" err="1">
                <a:latin typeface="Trebuchet MS"/>
                <a:cs typeface="Trebuchet MS"/>
              </a:rPr>
              <a:t>Acosta</a:t>
            </a:r>
            <a:r>
              <a:rPr lang="id-ID" sz="3000" dirty="0">
                <a:latin typeface="Trebuchet MS"/>
                <a:cs typeface="Trebuchet MS"/>
              </a:rPr>
              <a:t>, </a:t>
            </a:r>
            <a:r>
              <a:rPr lang="id-ID" sz="3000" dirty="0" err="1">
                <a:latin typeface="Trebuchet MS"/>
                <a:cs typeface="Trebuchet MS"/>
              </a:rPr>
              <a:t>R</a:t>
            </a:r>
            <a:r>
              <a:rPr lang="id-ID" sz="3000" dirty="0">
                <a:latin typeface="Trebuchet MS"/>
                <a:cs typeface="Trebuchet MS"/>
              </a:rPr>
              <a:t>. V., &amp; </a:t>
            </a:r>
            <a:r>
              <a:rPr lang="id-ID" sz="3000" dirty="0" err="1">
                <a:latin typeface="Trebuchet MS"/>
                <a:cs typeface="Trebuchet MS"/>
              </a:rPr>
              <a:t>Carpenter</a:t>
            </a:r>
            <a:r>
              <a:rPr lang="id-ID" sz="3000" dirty="0">
                <a:latin typeface="Trebuchet MS"/>
                <a:cs typeface="Trebuchet MS"/>
              </a:rPr>
              <a:t>, L. </a:t>
            </a:r>
            <a:r>
              <a:rPr lang="id-ID" sz="3000" dirty="0" err="1">
                <a:latin typeface="Trebuchet MS"/>
                <a:cs typeface="Trebuchet MS"/>
              </a:rPr>
              <a:t>J</a:t>
            </a:r>
            <a:r>
              <a:rPr lang="id-ID" sz="3000" dirty="0">
                <a:latin typeface="Trebuchet MS"/>
                <a:cs typeface="Trebuchet MS"/>
              </a:rPr>
              <a:t>. (2014).</a:t>
            </a:r>
            <a:r>
              <a:rPr lang="id-ID" sz="3000" dirty="0" err="1">
                <a:latin typeface="Trebuchet MS"/>
                <a:cs typeface="Trebuchet MS"/>
              </a:rPr>
              <a:t>Adriaanse</a:t>
            </a:r>
            <a:r>
              <a:rPr lang="id-ID" sz="3000" dirty="0">
                <a:latin typeface="Trebuchet MS"/>
                <a:cs typeface="Trebuchet MS"/>
              </a:rPr>
              <a:t>, </a:t>
            </a:r>
            <a:r>
              <a:rPr lang="id-ID" sz="3000" dirty="0" err="1">
                <a:latin typeface="Trebuchet MS"/>
                <a:cs typeface="Trebuchet MS"/>
              </a:rPr>
              <a:t>J</a:t>
            </a:r>
            <a:r>
              <a:rPr lang="id-ID" sz="3000" dirty="0">
                <a:latin typeface="Trebuchet MS"/>
                <a:cs typeface="Trebuchet MS"/>
              </a:rPr>
              <a:t>. (2016).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d-ID" sz="3000" dirty="0">
                <a:latin typeface="Trebuchet MS"/>
                <a:cs typeface="Trebuchet MS"/>
              </a:rPr>
              <a:t>Berliana. (2011).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d-ID" sz="3000" dirty="0" err="1">
                <a:latin typeface="Trebuchet MS"/>
                <a:cs typeface="Trebuchet MS"/>
              </a:rPr>
              <a:t>Burton</a:t>
            </a:r>
            <a:r>
              <a:rPr lang="id-ID" sz="3000" dirty="0">
                <a:latin typeface="Trebuchet MS"/>
                <a:cs typeface="Trebuchet MS"/>
              </a:rPr>
              <a:t>, L. </a:t>
            </a:r>
            <a:r>
              <a:rPr lang="id-ID" sz="3000" dirty="0" err="1">
                <a:latin typeface="Trebuchet MS"/>
                <a:cs typeface="Trebuchet MS"/>
              </a:rPr>
              <a:t>J</a:t>
            </a:r>
            <a:r>
              <a:rPr lang="id-ID" sz="3000" dirty="0">
                <a:latin typeface="Trebuchet MS"/>
                <a:cs typeface="Trebuchet MS"/>
              </a:rPr>
              <a:t>. (2015).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d-ID" sz="3000" dirty="0" err="1">
                <a:latin typeface="Trebuchet MS"/>
                <a:cs typeface="Trebuchet MS"/>
              </a:rPr>
              <a:t>Claringbould</a:t>
            </a:r>
            <a:r>
              <a:rPr lang="id-ID" sz="3000" dirty="0">
                <a:latin typeface="Trebuchet MS"/>
                <a:cs typeface="Trebuchet MS"/>
              </a:rPr>
              <a:t>, I., &amp; </a:t>
            </a:r>
            <a:r>
              <a:rPr lang="id-ID" sz="3000" dirty="0" err="1">
                <a:latin typeface="Trebuchet MS"/>
                <a:cs typeface="Trebuchet MS"/>
              </a:rPr>
              <a:t>Knoppers</a:t>
            </a:r>
            <a:r>
              <a:rPr lang="id-ID" sz="3000" dirty="0">
                <a:latin typeface="Trebuchet MS"/>
                <a:cs typeface="Trebuchet MS"/>
              </a:rPr>
              <a:t>, </a:t>
            </a:r>
            <a:r>
              <a:rPr lang="id-ID" sz="3000" dirty="0" err="1">
                <a:latin typeface="Trebuchet MS"/>
                <a:cs typeface="Trebuchet MS"/>
              </a:rPr>
              <a:t>A</a:t>
            </a:r>
            <a:r>
              <a:rPr lang="id-ID" sz="3000" dirty="0">
                <a:latin typeface="Trebuchet MS"/>
                <a:cs typeface="Trebuchet MS"/>
              </a:rPr>
              <a:t>. (2012).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d-ID" sz="3000" dirty="0" err="1">
                <a:latin typeface="Trebuchet MS"/>
                <a:cs typeface="Trebuchet MS"/>
              </a:rPr>
              <a:t>Evans</a:t>
            </a:r>
            <a:r>
              <a:rPr lang="id-ID" sz="3000" dirty="0">
                <a:latin typeface="Trebuchet MS"/>
                <a:cs typeface="Trebuchet MS"/>
              </a:rPr>
              <a:t>, </a:t>
            </a:r>
            <a:r>
              <a:rPr lang="id-ID" sz="3000" dirty="0" err="1">
                <a:latin typeface="Trebuchet MS"/>
                <a:cs typeface="Trebuchet MS"/>
              </a:rPr>
              <a:t>A</a:t>
            </a:r>
            <a:r>
              <a:rPr lang="id-ID" sz="3000" dirty="0">
                <a:latin typeface="Trebuchet MS"/>
                <a:cs typeface="Trebuchet MS"/>
              </a:rPr>
              <a:t>. </a:t>
            </a:r>
            <a:r>
              <a:rPr lang="id-ID" sz="3000" dirty="0" err="1">
                <a:latin typeface="Trebuchet MS"/>
                <a:cs typeface="Trebuchet MS"/>
              </a:rPr>
              <a:t>B</a:t>
            </a:r>
            <a:r>
              <a:rPr lang="id-ID" sz="3000" dirty="0">
                <a:latin typeface="Trebuchet MS"/>
                <a:cs typeface="Trebuchet MS"/>
              </a:rPr>
              <a:t>., &amp; </a:t>
            </a:r>
            <a:r>
              <a:rPr lang="id-ID" sz="3000" dirty="0" err="1">
                <a:latin typeface="Trebuchet MS"/>
                <a:cs typeface="Trebuchet MS"/>
              </a:rPr>
              <a:t>Pfister</a:t>
            </a:r>
            <a:r>
              <a:rPr lang="id-ID" sz="3000" dirty="0">
                <a:latin typeface="Trebuchet MS"/>
                <a:cs typeface="Trebuchet MS"/>
              </a:rPr>
              <a:t>, </a:t>
            </a:r>
            <a:r>
              <a:rPr lang="id-ID" sz="3000" dirty="0" err="1">
                <a:latin typeface="Trebuchet MS"/>
                <a:cs typeface="Trebuchet MS"/>
              </a:rPr>
              <a:t>G</a:t>
            </a:r>
            <a:r>
              <a:rPr lang="id-ID" sz="3000" dirty="0">
                <a:latin typeface="Trebuchet MS"/>
                <a:cs typeface="Trebuchet MS"/>
              </a:rPr>
              <a:t>. </a:t>
            </a:r>
            <a:r>
              <a:rPr lang="id-ID" sz="3000" dirty="0" err="1">
                <a:latin typeface="Trebuchet MS"/>
                <a:cs typeface="Trebuchet MS"/>
              </a:rPr>
              <a:t>U</a:t>
            </a:r>
            <a:r>
              <a:rPr lang="id-ID" sz="3000" dirty="0">
                <a:latin typeface="Trebuchet MS"/>
                <a:cs typeface="Trebuchet MS"/>
              </a:rPr>
              <a:t>. (2021).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d-ID" sz="3000" dirty="0" err="1">
                <a:latin typeface="Trebuchet MS"/>
                <a:cs typeface="Trebuchet MS"/>
              </a:rPr>
              <a:t>LaVoi</a:t>
            </a:r>
            <a:r>
              <a:rPr lang="id-ID" sz="3000" dirty="0">
                <a:latin typeface="Trebuchet MS"/>
                <a:cs typeface="Trebuchet MS"/>
              </a:rPr>
              <a:t>, </a:t>
            </a:r>
            <a:r>
              <a:rPr lang="id-ID" sz="3000" dirty="0" err="1">
                <a:latin typeface="Trebuchet MS"/>
                <a:cs typeface="Trebuchet MS"/>
              </a:rPr>
              <a:t>N</a:t>
            </a:r>
            <a:r>
              <a:rPr lang="id-ID" sz="3000" dirty="0">
                <a:latin typeface="Trebuchet MS"/>
                <a:cs typeface="Trebuchet MS"/>
              </a:rPr>
              <a:t>. M. (2016).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d-ID" sz="3000" dirty="0" err="1">
                <a:latin typeface="Trebuchet MS"/>
                <a:cs typeface="Trebuchet MS"/>
              </a:rPr>
              <a:t>LaVoi</a:t>
            </a:r>
            <a:r>
              <a:rPr lang="id-ID" sz="3000" dirty="0">
                <a:latin typeface="Trebuchet MS"/>
                <a:cs typeface="Trebuchet MS"/>
              </a:rPr>
              <a:t>, </a:t>
            </a:r>
            <a:r>
              <a:rPr lang="id-ID" sz="3000" dirty="0" err="1">
                <a:latin typeface="Trebuchet MS"/>
                <a:cs typeface="Trebuchet MS"/>
              </a:rPr>
              <a:t>N</a:t>
            </a:r>
            <a:r>
              <a:rPr lang="id-ID" sz="3000" dirty="0">
                <a:latin typeface="Trebuchet MS"/>
                <a:cs typeface="Trebuchet MS"/>
              </a:rPr>
              <a:t>. M., &amp; </a:t>
            </a:r>
            <a:r>
              <a:rPr lang="id-ID" sz="3000" dirty="0" err="1">
                <a:latin typeface="Trebuchet MS"/>
                <a:cs typeface="Trebuchet MS"/>
              </a:rPr>
              <a:t>Dutove</a:t>
            </a:r>
            <a:r>
              <a:rPr lang="id-ID" sz="3000" dirty="0">
                <a:latin typeface="Trebuchet MS"/>
                <a:cs typeface="Trebuchet MS"/>
              </a:rPr>
              <a:t>, </a:t>
            </a:r>
            <a:r>
              <a:rPr lang="id-ID" sz="3000" dirty="0" err="1">
                <a:latin typeface="Trebuchet MS"/>
                <a:cs typeface="Trebuchet MS"/>
              </a:rPr>
              <a:t>J</a:t>
            </a:r>
            <a:r>
              <a:rPr lang="id-ID" sz="3000" dirty="0">
                <a:latin typeface="Trebuchet MS"/>
                <a:cs typeface="Trebuchet MS"/>
              </a:rPr>
              <a:t>. </a:t>
            </a:r>
            <a:r>
              <a:rPr lang="id-ID" sz="3000" dirty="0" err="1">
                <a:latin typeface="Trebuchet MS"/>
                <a:cs typeface="Trebuchet MS"/>
              </a:rPr>
              <a:t>K</a:t>
            </a:r>
            <a:r>
              <a:rPr lang="id-ID" sz="3000" dirty="0">
                <a:latin typeface="Trebuchet MS"/>
                <a:cs typeface="Trebuchet MS"/>
              </a:rPr>
              <a:t>. (2012).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d-ID" sz="3000" dirty="0">
                <a:latin typeface="Trebuchet MS"/>
                <a:cs typeface="Trebuchet MS"/>
              </a:rPr>
              <a:t>Norman, L. (2010).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d-ID" sz="3000" dirty="0">
                <a:latin typeface="Trebuchet MS"/>
                <a:cs typeface="Trebuchet MS"/>
              </a:rPr>
              <a:t>PERBASI Jawa Barat. (2025).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d-ID" sz="3000" dirty="0" err="1">
                <a:latin typeface="Trebuchet MS"/>
                <a:cs typeface="Trebuchet MS"/>
              </a:rPr>
              <a:t>Sotiriadou</a:t>
            </a:r>
            <a:r>
              <a:rPr lang="id-ID" sz="3000" dirty="0">
                <a:latin typeface="Trebuchet MS"/>
                <a:cs typeface="Trebuchet MS"/>
              </a:rPr>
              <a:t>, </a:t>
            </a:r>
            <a:r>
              <a:rPr lang="id-ID" sz="3000" dirty="0" err="1">
                <a:latin typeface="Trebuchet MS"/>
                <a:cs typeface="Trebuchet MS"/>
              </a:rPr>
              <a:t>P</a:t>
            </a:r>
            <a:r>
              <a:rPr lang="id-ID" sz="3000" dirty="0">
                <a:latin typeface="Trebuchet MS"/>
                <a:cs typeface="Trebuchet MS"/>
              </a:rPr>
              <a:t>., &amp; </a:t>
            </a:r>
            <a:r>
              <a:rPr lang="id-ID" sz="3000" dirty="0" err="1">
                <a:latin typeface="Trebuchet MS"/>
                <a:cs typeface="Trebuchet MS"/>
              </a:rPr>
              <a:t>de</a:t>
            </a:r>
            <a:r>
              <a:rPr lang="id-ID" sz="3000" dirty="0">
                <a:latin typeface="Trebuchet MS"/>
                <a:cs typeface="Trebuchet MS"/>
              </a:rPr>
              <a:t> Haan, D. (2019).</a:t>
            </a:r>
          </a:p>
        </p:txBody>
      </p:sp>
    </p:spTree>
    <p:extLst>
      <p:ext uri="{BB962C8B-B14F-4D97-AF65-F5344CB8AC3E}">
        <p14:creationId xmlns:p14="http://schemas.microsoft.com/office/powerpoint/2010/main" val="3377467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" y="5535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 lang="id-JP" dirty="0"/>
          </a:p>
        </p:txBody>
      </p:sp>
      <p:grpSp>
        <p:nvGrpSpPr>
          <p:cNvPr id="3" name="object 3"/>
          <p:cNvGrpSpPr/>
          <p:nvPr/>
        </p:nvGrpSpPr>
        <p:grpSpPr>
          <a:xfrm>
            <a:off x="15075389" y="0"/>
            <a:ext cx="3213100" cy="3331210"/>
            <a:chOff x="15075389" y="0"/>
            <a:chExt cx="3213100" cy="3331210"/>
          </a:xfrm>
        </p:grpSpPr>
        <p:sp>
          <p:nvSpPr>
            <p:cNvPr id="4" name="object 4"/>
            <p:cNvSpPr/>
            <p:nvPr/>
          </p:nvSpPr>
          <p:spPr>
            <a:xfrm>
              <a:off x="15075389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08" y="3330762"/>
                  </a:moveTo>
                  <a:lnTo>
                    <a:pt x="0" y="109201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08" y="2314917"/>
                  </a:lnTo>
                  <a:lnTo>
                    <a:pt x="3212608" y="3330762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809175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22" y="2314917"/>
                  </a:moveTo>
                  <a:lnTo>
                    <a:pt x="0" y="836094"/>
                  </a:lnTo>
                  <a:lnTo>
                    <a:pt x="1454988" y="0"/>
                  </a:lnTo>
                  <a:lnTo>
                    <a:pt x="1478822" y="0"/>
                  </a:lnTo>
                  <a:lnTo>
                    <a:pt x="1478822" y="2314917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3259390"/>
            <a:ext cx="18288000" cy="7028180"/>
            <a:chOff x="0" y="3259390"/>
            <a:chExt cx="18288000" cy="7028180"/>
          </a:xfrm>
        </p:grpSpPr>
        <p:sp>
          <p:nvSpPr>
            <p:cNvPr id="7" name="object 7"/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0" y="0"/>
                  </a:lnTo>
                  <a:lnTo>
                    <a:pt x="4640490" y="2592428"/>
                  </a:lnTo>
                  <a:lnTo>
                    <a:pt x="0" y="2592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27219" y="9764381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80" y="522618"/>
                  </a:moveTo>
                  <a:lnTo>
                    <a:pt x="0" y="522618"/>
                  </a:lnTo>
                  <a:lnTo>
                    <a:pt x="0" y="0"/>
                  </a:lnTo>
                  <a:lnTo>
                    <a:pt x="10360780" y="0"/>
                  </a:lnTo>
                  <a:lnTo>
                    <a:pt x="10360780" y="522618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5" y="2596622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69366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6" y="1052782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1"/>
                  </a:lnTo>
                  <a:lnTo>
                    <a:pt x="2998236" y="1052782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83693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90" h="1059179">
                  <a:moveTo>
                    <a:pt x="3005516" y="1059083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3"/>
                  </a:lnTo>
                  <a:lnTo>
                    <a:pt x="94507" y="1059083"/>
                  </a:lnTo>
                  <a:lnTo>
                    <a:pt x="659632" y="80657"/>
                  </a:lnTo>
                  <a:lnTo>
                    <a:pt x="2347144" y="80657"/>
                  </a:lnTo>
                  <a:lnTo>
                    <a:pt x="2912269" y="1059083"/>
                  </a:lnTo>
                  <a:lnTo>
                    <a:pt x="3005516" y="1059083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97051" y="3259390"/>
              <a:ext cx="1790947" cy="67436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540067" y="3993926"/>
            <a:ext cx="13455537" cy="1384353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 algn="ctr">
              <a:lnSpc>
                <a:spcPts val="9670"/>
              </a:lnSpc>
              <a:spcBef>
                <a:spcPts val="1095"/>
              </a:spcBef>
            </a:pPr>
            <a:r>
              <a:rPr lang="en-US" sz="9600" b="1" spc="-40" dirty="0">
                <a:solidFill>
                  <a:srgbClr val="0A2957"/>
                </a:solidFill>
                <a:latin typeface="Trebuchet MS"/>
                <a:cs typeface="Trebuchet MS"/>
              </a:rPr>
              <a:t>THANK YOU</a:t>
            </a:r>
          </a:p>
        </p:txBody>
      </p:sp>
      <p:grpSp>
        <p:nvGrpSpPr>
          <p:cNvPr id="20" name="object 20"/>
          <p:cNvGrpSpPr/>
          <p:nvPr/>
        </p:nvGrpSpPr>
        <p:grpSpPr>
          <a:xfrm>
            <a:off x="308965" y="373605"/>
            <a:ext cx="5601335" cy="933450"/>
            <a:chOff x="308965" y="373605"/>
            <a:chExt cx="5601335" cy="933450"/>
          </a:xfrm>
        </p:grpSpPr>
        <p:sp>
          <p:nvSpPr>
            <p:cNvPr id="21" name="object 21"/>
            <p:cNvSpPr/>
            <p:nvPr/>
          </p:nvSpPr>
          <p:spPr>
            <a:xfrm>
              <a:off x="308965" y="373605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56" y="933145"/>
                  </a:moveTo>
                  <a:lnTo>
                    <a:pt x="466572" y="933145"/>
                  </a:lnTo>
                  <a:lnTo>
                    <a:pt x="418868" y="930736"/>
                  </a:lnTo>
                  <a:lnTo>
                    <a:pt x="372541" y="923666"/>
                  </a:lnTo>
                  <a:lnTo>
                    <a:pt x="327828" y="912169"/>
                  </a:lnTo>
                  <a:lnTo>
                    <a:pt x="284961" y="896479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2"/>
                  </a:lnTo>
                  <a:lnTo>
                    <a:pt x="136655" y="796489"/>
                  </a:lnTo>
                  <a:lnTo>
                    <a:pt x="106542" y="763356"/>
                  </a:lnTo>
                  <a:lnTo>
                    <a:pt x="79683" y="727437"/>
                  </a:lnTo>
                  <a:lnTo>
                    <a:pt x="56312" y="688968"/>
                  </a:lnTo>
                  <a:lnTo>
                    <a:pt x="36665" y="648183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2"/>
                  </a:lnTo>
                  <a:lnTo>
                    <a:pt x="2408" y="418868"/>
                  </a:lnTo>
                  <a:lnTo>
                    <a:pt x="9479" y="372541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5" y="136655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1" y="9479"/>
                  </a:lnTo>
                  <a:lnTo>
                    <a:pt x="418868" y="2408"/>
                  </a:lnTo>
                  <a:lnTo>
                    <a:pt x="466572" y="0"/>
                  </a:lnTo>
                  <a:lnTo>
                    <a:pt x="5134756" y="0"/>
                  </a:lnTo>
                  <a:lnTo>
                    <a:pt x="5182461" y="2408"/>
                  </a:lnTo>
                  <a:lnTo>
                    <a:pt x="5228787" y="9479"/>
                  </a:lnTo>
                  <a:lnTo>
                    <a:pt x="5273501" y="20976"/>
                  </a:lnTo>
                  <a:lnTo>
                    <a:pt x="5316367" y="36665"/>
                  </a:lnTo>
                  <a:lnTo>
                    <a:pt x="5357152" y="56312"/>
                  </a:lnTo>
                  <a:lnTo>
                    <a:pt x="5395621" y="79683"/>
                  </a:lnTo>
                  <a:lnTo>
                    <a:pt x="5431540" y="106542"/>
                  </a:lnTo>
                  <a:lnTo>
                    <a:pt x="5464673" y="136655"/>
                  </a:lnTo>
                  <a:lnTo>
                    <a:pt x="5494786" y="169789"/>
                  </a:lnTo>
                  <a:lnTo>
                    <a:pt x="5521646" y="205707"/>
                  </a:lnTo>
                  <a:lnTo>
                    <a:pt x="5545016" y="244176"/>
                  </a:lnTo>
                  <a:lnTo>
                    <a:pt x="5564663" y="284961"/>
                  </a:lnTo>
                  <a:lnTo>
                    <a:pt x="5580353" y="327828"/>
                  </a:lnTo>
                  <a:lnTo>
                    <a:pt x="5591850" y="372541"/>
                  </a:lnTo>
                  <a:lnTo>
                    <a:pt x="5598920" y="418868"/>
                  </a:lnTo>
                  <a:lnTo>
                    <a:pt x="5601329" y="466572"/>
                  </a:lnTo>
                  <a:lnTo>
                    <a:pt x="5598920" y="514277"/>
                  </a:lnTo>
                  <a:lnTo>
                    <a:pt x="5591850" y="560603"/>
                  </a:lnTo>
                  <a:lnTo>
                    <a:pt x="5580353" y="605317"/>
                  </a:lnTo>
                  <a:lnTo>
                    <a:pt x="5564663" y="648183"/>
                  </a:lnTo>
                  <a:lnTo>
                    <a:pt x="5545016" y="688968"/>
                  </a:lnTo>
                  <a:lnTo>
                    <a:pt x="5521646" y="727437"/>
                  </a:lnTo>
                  <a:lnTo>
                    <a:pt x="5494786" y="763356"/>
                  </a:lnTo>
                  <a:lnTo>
                    <a:pt x="5464673" y="796489"/>
                  </a:lnTo>
                  <a:lnTo>
                    <a:pt x="5431540" y="826602"/>
                  </a:lnTo>
                  <a:lnTo>
                    <a:pt x="5395621" y="853462"/>
                  </a:lnTo>
                  <a:lnTo>
                    <a:pt x="5357152" y="876832"/>
                  </a:lnTo>
                  <a:lnTo>
                    <a:pt x="5316367" y="896479"/>
                  </a:lnTo>
                  <a:lnTo>
                    <a:pt x="5273501" y="912169"/>
                  </a:lnTo>
                  <a:lnTo>
                    <a:pt x="5228787" y="923666"/>
                  </a:lnTo>
                  <a:lnTo>
                    <a:pt x="5182461" y="930736"/>
                  </a:lnTo>
                  <a:lnTo>
                    <a:pt x="5134756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54169" y="594832"/>
              <a:ext cx="880718" cy="47041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32140" y="469834"/>
              <a:ext cx="739594" cy="71868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33886" y="529289"/>
              <a:ext cx="726527" cy="62199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26661" y="416885"/>
              <a:ext cx="810156" cy="36849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32" name="object 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6439" y="883206"/>
            <a:ext cx="1740030" cy="6743699"/>
          </a:xfrm>
          <a:prstGeom prst="rect">
            <a:avLst/>
          </a:prstGeom>
        </p:spPr>
      </p:pic>
      <p:sp>
        <p:nvSpPr>
          <p:cNvPr id="36" name="object 16">
            <a:extLst>
              <a:ext uri="{FF2B5EF4-FFF2-40B4-BE49-F238E27FC236}">
                <a16:creationId xmlns:a16="http://schemas.microsoft.com/office/drawing/2014/main" id="{BDBCE428-D191-2FD0-A0DD-B2607462574D}"/>
              </a:ext>
            </a:extLst>
          </p:cNvPr>
          <p:cNvSpPr txBox="1"/>
          <p:nvPr/>
        </p:nvSpPr>
        <p:spPr>
          <a:xfrm>
            <a:off x="4753677" y="2775897"/>
            <a:ext cx="7298663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d-ID" sz="3000" dirty="0">
                <a:latin typeface="Trebuchet MS"/>
                <a:cs typeface="Trebuchet MS"/>
              </a:rPr>
              <a:t>⁠</a:t>
            </a:r>
          </a:p>
        </p:txBody>
      </p:sp>
    </p:spTree>
    <p:extLst>
      <p:ext uri="{BB962C8B-B14F-4D97-AF65-F5344CB8AC3E}">
        <p14:creationId xmlns:p14="http://schemas.microsoft.com/office/powerpoint/2010/main" val="1571953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511</TotalTime>
  <Words>645</Words>
  <Application>Microsoft Macintosh PowerPoint</Application>
  <PresentationFormat>Kustom</PresentationFormat>
  <Paragraphs>112</Paragraphs>
  <Slides>9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9</vt:i4>
      </vt:variant>
    </vt:vector>
  </HeadingPairs>
  <TitlesOfParts>
    <vt:vector size="15" baseType="lpstr">
      <vt:lpstr>Arial</vt:lpstr>
      <vt:lpstr>Calibri</vt:lpstr>
      <vt:lpstr>Tahoma</vt:lpstr>
      <vt:lpstr>Times New Roman</vt:lpstr>
      <vt:lpstr>Trebuchet MS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6th ISPESH 2026</dc:title>
  <dc:creator>Dywa Ikal Mutaqin</dc:creator>
  <cp:keywords>DAFJ2F31raw,BAEpeVsBW3g,0</cp:keywords>
  <cp:lastModifiedBy>dian dianti</cp:lastModifiedBy>
  <cp:revision>5</cp:revision>
  <dcterms:created xsi:type="dcterms:W3CDTF">2026-07-22T00:07:30Z</dcterms:created>
  <dcterms:modified xsi:type="dcterms:W3CDTF">2026-07-22T14:06:58Z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2026-07-01T00:00:00Z</vt:filetime>
  </property>
  <property fmtid="{D5CDD505-2E9C-101B-9397-08002B2CF9AE}" pid="4" name="Creator">
    <vt:lpwstr>Canva</vt:lpwstr>
  </property>
  <property fmtid="{D5CDD505-2E9C-101B-9397-08002B2CF9AE}" pid="5" name="LastSaved">
    <vt:filetime>2026-07-22T00:00:00Z</vt:filetime>
  </property>
  <property fmtid="{D5CDD505-2E9C-101B-9397-08002B2CF9AE}" pid="6" name="Producer">
    <vt:lpwstr>Canva</vt:lpwstr>
  </property>
</Properties>
</file>