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59" r:id="rId8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 varScale="1">
        <p:scale>
          <a:sx n="39" d="100"/>
          <a:sy n="39" d="100"/>
        </p:scale>
        <p:origin x="964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5634691" cy="454017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08965" y="373605"/>
            <a:ext cx="5601335" cy="933450"/>
          </a:xfrm>
          <a:custGeom>
            <a:avLst/>
            <a:gdLst/>
            <a:ahLst/>
            <a:cxnLst/>
            <a:rect l="l" t="t" r="r" b="b"/>
            <a:pathLst>
              <a:path w="5601335" h="933450">
                <a:moveTo>
                  <a:pt x="5134756" y="933145"/>
                </a:moveTo>
                <a:lnTo>
                  <a:pt x="466572" y="933145"/>
                </a:lnTo>
                <a:lnTo>
                  <a:pt x="418868" y="930736"/>
                </a:lnTo>
                <a:lnTo>
                  <a:pt x="372541" y="923666"/>
                </a:lnTo>
                <a:lnTo>
                  <a:pt x="327828" y="912169"/>
                </a:lnTo>
                <a:lnTo>
                  <a:pt x="284961" y="896479"/>
                </a:lnTo>
                <a:lnTo>
                  <a:pt x="244176" y="876832"/>
                </a:lnTo>
                <a:lnTo>
                  <a:pt x="205707" y="853462"/>
                </a:lnTo>
                <a:lnTo>
                  <a:pt x="169789" y="826602"/>
                </a:lnTo>
                <a:lnTo>
                  <a:pt x="136655" y="796489"/>
                </a:lnTo>
                <a:lnTo>
                  <a:pt x="106542" y="763356"/>
                </a:lnTo>
                <a:lnTo>
                  <a:pt x="79683" y="727437"/>
                </a:lnTo>
                <a:lnTo>
                  <a:pt x="56312" y="688968"/>
                </a:lnTo>
                <a:lnTo>
                  <a:pt x="36665" y="648183"/>
                </a:lnTo>
                <a:lnTo>
                  <a:pt x="20976" y="605317"/>
                </a:lnTo>
                <a:lnTo>
                  <a:pt x="9479" y="560603"/>
                </a:lnTo>
                <a:lnTo>
                  <a:pt x="2408" y="514277"/>
                </a:lnTo>
                <a:lnTo>
                  <a:pt x="0" y="466572"/>
                </a:lnTo>
                <a:lnTo>
                  <a:pt x="2408" y="418868"/>
                </a:lnTo>
                <a:lnTo>
                  <a:pt x="9479" y="372541"/>
                </a:lnTo>
                <a:lnTo>
                  <a:pt x="20976" y="327828"/>
                </a:lnTo>
                <a:lnTo>
                  <a:pt x="36665" y="284961"/>
                </a:lnTo>
                <a:lnTo>
                  <a:pt x="56312" y="244176"/>
                </a:lnTo>
                <a:lnTo>
                  <a:pt x="79683" y="205707"/>
                </a:lnTo>
                <a:lnTo>
                  <a:pt x="106542" y="169789"/>
                </a:lnTo>
                <a:lnTo>
                  <a:pt x="136655" y="136655"/>
                </a:lnTo>
                <a:lnTo>
                  <a:pt x="169789" y="106542"/>
                </a:lnTo>
                <a:lnTo>
                  <a:pt x="205707" y="79683"/>
                </a:lnTo>
                <a:lnTo>
                  <a:pt x="244176" y="56312"/>
                </a:lnTo>
                <a:lnTo>
                  <a:pt x="284961" y="36665"/>
                </a:lnTo>
                <a:lnTo>
                  <a:pt x="327828" y="20976"/>
                </a:lnTo>
                <a:lnTo>
                  <a:pt x="372541" y="9479"/>
                </a:lnTo>
                <a:lnTo>
                  <a:pt x="418868" y="2408"/>
                </a:lnTo>
                <a:lnTo>
                  <a:pt x="466572" y="0"/>
                </a:lnTo>
                <a:lnTo>
                  <a:pt x="5134756" y="0"/>
                </a:lnTo>
                <a:lnTo>
                  <a:pt x="5182461" y="2408"/>
                </a:lnTo>
                <a:lnTo>
                  <a:pt x="5228787" y="9479"/>
                </a:lnTo>
                <a:lnTo>
                  <a:pt x="5273501" y="20976"/>
                </a:lnTo>
                <a:lnTo>
                  <a:pt x="5316367" y="36665"/>
                </a:lnTo>
                <a:lnTo>
                  <a:pt x="5357152" y="56312"/>
                </a:lnTo>
                <a:lnTo>
                  <a:pt x="5395621" y="79683"/>
                </a:lnTo>
                <a:lnTo>
                  <a:pt x="5431540" y="106542"/>
                </a:lnTo>
                <a:lnTo>
                  <a:pt x="5464673" y="136655"/>
                </a:lnTo>
                <a:lnTo>
                  <a:pt x="5494786" y="169789"/>
                </a:lnTo>
                <a:lnTo>
                  <a:pt x="5521646" y="205707"/>
                </a:lnTo>
                <a:lnTo>
                  <a:pt x="5545016" y="244176"/>
                </a:lnTo>
                <a:lnTo>
                  <a:pt x="5564663" y="284961"/>
                </a:lnTo>
                <a:lnTo>
                  <a:pt x="5580353" y="327828"/>
                </a:lnTo>
                <a:lnTo>
                  <a:pt x="5591850" y="372541"/>
                </a:lnTo>
                <a:lnTo>
                  <a:pt x="5598920" y="418868"/>
                </a:lnTo>
                <a:lnTo>
                  <a:pt x="5601329" y="466572"/>
                </a:lnTo>
                <a:lnTo>
                  <a:pt x="5598920" y="514277"/>
                </a:lnTo>
                <a:lnTo>
                  <a:pt x="5591850" y="560603"/>
                </a:lnTo>
                <a:lnTo>
                  <a:pt x="5580353" y="605317"/>
                </a:lnTo>
                <a:lnTo>
                  <a:pt x="5564663" y="648183"/>
                </a:lnTo>
                <a:lnTo>
                  <a:pt x="5545016" y="688968"/>
                </a:lnTo>
                <a:lnTo>
                  <a:pt x="5521646" y="727437"/>
                </a:lnTo>
                <a:lnTo>
                  <a:pt x="5494786" y="763356"/>
                </a:lnTo>
                <a:lnTo>
                  <a:pt x="5464673" y="796489"/>
                </a:lnTo>
                <a:lnTo>
                  <a:pt x="5431540" y="826602"/>
                </a:lnTo>
                <a:lnTo>
                  <a:pt x="5395621" y="853462"/>
                </a:lnTo>
                <a:lnTo>
                  <a:pt x="5357152" y="876832"/>
                </a:lnTo>
                <a:lnTo>
                  <a:pt x="5316367" y="896479"/>
                </a:lnTo>
                <a:lnTo>
                  <a:pt x="5273501" y="912169"/>
                </a:lnTo>
                <a:lnTo>
                  <a:pt x="5228787" y="923666"/>
                </a:lnTo>
                <a:lnTo>
                  <a:pt x="5182461" y="930736"/>
                </a:lnTo>
                <a:lnTo>
                  <a:pt x="5134756" y="9331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4343" y="559592"/>
            <a:ext cx="1923467" cy="5618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54169" y="594832"/>
            <a:ext cx="880718" cy="47041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32140" y="469834"/>
            <a:ext cx="739594" cy="71868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33886" y="529289"/>
            <a:ext cx="726527" cy="6219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326662" y="416884"/>
            <a:ext cx="810156" cy="36849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RPHdRPsHM33OKUDd1Di0_23SxUbiistb/edit?usp=drive_link&amp;ouid=100230538303955665624&amp;rtpof=true&amp;sd=tru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143001" y="3771900"/>
            <a:ext cx="14859000" cy="23339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en-US" sz="6600" b="1" dirty="0">
                <a:latin typeface="Trebuchet MS" panose="020B0603020202020204" pitchFamily="34" charset="0"/>
              </a:rPr>
              <a:t>Psychological Aspects of Cooperative Learning in Futsal Education</a:t>
            </a:r>
            <a:endParaRPr lang="en-US" sz="6600" dirty="0">
              <a:latin typeface="Trebuchet MS" panose="020B0603020202020204" pitchFamily="34" charset="0"/>
            </a:endParaRP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endParaRPr dirty="0">
              <a:latin typeface="Trebuchet MS"/>
              <a:cs typeface="Trebuchet M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217027-0F65-9B12-02B2-2713AE8FA618}"/>
              </a:ext>
            </a:extLst>
          </p:cNvPr>
          <p:cNvSpPr txBox="1"/>
          <p:nvPr/>
        </p:nvSpPr>
        <p:spPr>
          <a:xfrm>
            <a:off x="272304" y="8684256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</a:rPr>
              <a:t>Bakti Purnama</a:t>
            </a:r>
            <a:endParaRPr lang="en-ID" sz="3600" b="1" dirty="0">
              <a:solidFill>
                <a:schemeClr val="bg1"/>
              </a:solidFill>
            </a:endParaRPr>
          </a:p>
          <a:p>
            <a:endParaRPr lang="en-ID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97DD9D-9397-0E3E-A9BF-CA3FE0C52D83}"/>
              </a:ext>
            </a:extLst>
          </p:cNvPr>
          <p:cNvSpPr txBox="1"/>
          <p:nvPr/>
        </p:nvSpPr>
        <p:spPr>
          <a:xfrm>
            <a:off x="263011" y="9362517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200" b="1" dirty="0">
                <a:solidFill>
                  <a:schemeClr val="bg1"/>
                </a:solidFill>
              </a:rPr>
              <a:t>Universitas Pendidikan Indonesia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6158F-035F-4E29-EA21-3E966603A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13FED00-677C-D3D9-F047-AA276EFC8E93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8DBC92C-1870-99F6-E506-E82AA58905CC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4DC4452-C303-BCA8-E8D2-FA376079C3F6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7982669-A5B2-93F2-ED5E-D2AD9EC3491C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317D8D2-548D-C6CC-D4A2-CE43F6D75592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13E68EE1-B64B-1AB2-47F4-2BC1A4C783B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86EFD7B0-FCE9-FD88-ADF8-F8915870C48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5862DCC3-D027-189D-61CF-EFE4A4B5872F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7FF15722-0388-5A40-5E76-7D49C1FC486B}"/>
              </a:ext>
            </a:extLst>
          </p:cNvPr>
          <p:cNvSpPr txBox="1"/>
          <p:nvPr/>
        </p:nvSpPr>
        <p:spPr>
          <a:xfrm>
            <a:off x="3891194" y="1407134"/>
            <a:ext cx="1186277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 err="1">
                <a:latin typeface="Trebuchet MS"/>
                <a:cs typeface="Trebuchet MS"/>
              </a:rPr>
              <a:t>Introduction</a:t>
            </a:r>
            <a:r>
              <a:rPr sz="2000" b="1" spc="-20" dirty="0" err="1">
                <a:solidFill>
                  <a:srgbClr val="FFFFFF"/>
                </a:solidFill>
                <a:latin typeface="Trebuchet MS"/>
                <a:cs typeface="Trebuchet MS"/>
              </a:rPr>
              <a:t>Name</a:t>
            </a:r>
            <a:r>
              <a:rPr sz="2000" b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rebuchet MS"/>
                <a:cs typeface="Trebuchet MS"/>
              </a:rPr>
              <a:t>Affiliation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32019EB2-4146-FBB1-4596-34350F4D3FFC}"/>
              </a:ext>
            </a:extLst>
          </p:cNvPr>
          <p:cNvSpPr txBox="1"/>
          <p:nvPr/>
        </p:nvSpPr>
        <p:spPr>
          <a:xfrm>
            <a:off x="1524000" y="3211004"/>
            <a:ext cx="14478000" cy="39036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800" dirty="0">
                <a:latin typeface="Trebuchet MS" panose="020B0603020202020204" pitchFamily="34" charset="0"/>
              </a:rPr>
              <a:t>Futsal demands not only technical and tactical skill but also teamwork, motivation, confidence, and communication. Cooperative Learning is a student-centered model built on positive interdependence and individual accountability, making it well suited to develop these psychological competencies through collaborative team-based learning.</a:t>
            </a:r>
            <a:endParaRPr lang="id-ID" sz="2800" dirty="0">
              <a:latin typeface="Trebuchet MS" panose="020B0603020202020204" pitchFamily="34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800" dirty="0">
                <a:latin typeface="Trebuchet MS" panose="020B0603020202020204" pitchFamily="34" charset="0"/>
              </a:rPr>
              <a:t>Most prior research has focused on motor performance and academic outcomes, leaving the psychological mechanisms of Cooperative Learning in futsal underexplored. This study examines its psychological </a:t>
            </a:r>
            <a:r>
              <a:rPr lang="en-US" sz="2800" dirty="0" err="1">
                <a:latin typeface="Trebuchet MS" panose="020B0603020202020204" pitchFamily="34" charset="0"/>
              </a:rPr>
              <a:t>aspectsparticularly</a:t>
            </a:r>
            <a:r>
              <a:rPr lang="en-US" sz="2800" dirty="0">
                <a:latin typeface="Trebuchet MS" panose="020B0603020202020204" pitchFamily="34" charset="0"/>
              </a:rPr>
              <a:t> teamwork</a:t>
            </a:r>
            <a:r>
              <a:rPr lang="id-ID" sz="2800" dirty="0">
                <a:latin typeface="Trebuchet MS" panose="020B0603020202020204" pitchFamily="34" charset="0"/>
              </a:rPr>
              <a:t> </a:t>
            </a:r>
            <a:r>
              <a:rPr lang="en-US" sz="2800" dirty="0">
                <a:latin typeface="Trebuchet MS" panose="020B0603020202020204" pitchFamily="34" charset="0"/>
              </a:rPr>
              <a:t>and hypothesizes that Cooperative Learning improves teamwork and futsal playing skills more than conventional instruction.</a:t>
            </a:r>
            <a:endParaRPr lang="en-US" sz="2800" dirty="0">
              <a:latin typeface="Trebuchet MS" panose="020B0603020202020204" pitchFamily="34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05839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2C980-9780-3E89-0D62-56806FD7B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1395EFB-7064-1CF8-612E-C06FB5AC32D2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B946D39-5F75-05F1-9F04-0516C92DA9C7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8921E20-D945-6250-732D-3CDFAFC74AC4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0F5FDB1-0D46-D177-00B0-F3028368BFCA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8D3FC36C-D9D5-8066-A314-028D58ED22BD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057723B2-94E8-12BE-88FB-09F1B0F5280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82CBFABE-3C52-6027-B869-C509E206388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74956624-D3A2-D17D-5723-FE8B88021A38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5ABD7D0C-BD25-353D-5F31-DD670481A5EB}"/>
              </a:ext>
            </a:extLst>
          </p:cNvPr>
          <p:cNvSpPr txBox="1"/>
          <p:nvPr/>
        </p:nvSpPr>
        <p:spPr>
          <a:xfrm>
            <a:off x="3212611" y="1438536"/>
            <a:ext cx="1186277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>
                <a:latin typeface="Trebuchet MS"/>
                <a:cs typeface="Trebuchet MS"/>
              </a:rPr>
              <a:t>Methods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300E30-D1BD-845E-115D-A3A7F4323F2E}"/>
              </a:ext>
            </a:extLst>
          </p:cNvPr>
          <p:cNvSpPr/>
          <p:nvPr/>
        </p:nvSpPr>
        <p:spPr>
          <a:xfrm>
            <a:off x="3124200" y="3310562"/>
            <a:ext cx="13944600" cy="103057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 b="1" dirty="0">
                <a:solidFill>
                  <a:schemeClr val="tx1"/>
                </a:solidFill>
                <a:latin typeface="Trebuchet MS" panose="020B0603020202020204" pitchFamily="34" charset="0"/>
              </a:rPr>
              <a:t>Research Design:</a:t>
            </a:r>
            <a:r>
              <a:rPr lang="en-US" sz="2800" dirty="0">
                <a:solidFill>
                  <a:schemeClr val="tx1"/>
                </a:solidFill>
                <a:latin typeface="Trebuchet MS" panose="020B0603020202020204" pitchFamily="34" charset="0"/>
              </a:rPr>
              <a:t>Quantitative, cross-sectional (STROBE guideline)</a:t>
            </a:r>
            <a:endParaRPr lang="en-ID" sz="28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EAD4A3-AC05-54E1-43AB-6D3DC98D1673}"/>
              </a:ext>
            </a:extLst>
          </p:cNvPr>
          <p:cNvSpPr/>
          <p:nvPr/>
        </p:nvSpPr>
        <p:spPr>
          <a:xfrm>
            <a:off x="1339926" y="4485591"/>
            <a:ext cx="13944600" cy="103057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 b="1" dirty="0">
                <a:solidFill>
                  <a:schemeClr val="tx1"/>
                </a:solidFill>
                <a:latin typeface="Trebuchet MS" panose="020B0603020202020204" pitchFamily="34" charset="0"/>
              </a:rPr>
              <a:t>Sampling:</a:t>
            </a:r>
            <a:r>
              <a:rPr lang="id-ID" sz="2800" b="1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rebuchet MS" panose="020B0603020202020204" pitchFamily="34" charset="0"/>
              </a:rPr>
              <a:t>Cluster random sampling</a:t>
            </a:r>
            <a:r>
              <a:rPr lang="id-ID" sz="28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rebuchet MS" panose="020B0603020202020204" pitchFamily="34" charset="0"/>
              </a:rPr>
              <a:t>in Bandung Regency</a:t>
            </a:r>
            <a:endParaRPr lang="en-ID" sz="28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EB6336-7629-B19D-954F-1681B3D16549}"/>
              </a:ext>
            </a:extLst>
          </p:cNvPr>
          <p:cNvSpPr/>
          <p:nvPr/>
        </p:nvSpPr>
        <p:spPr>
          <a:xfrm>
            <a:off x="3124200" y="5660620"/>
            <a:ext cx="13944600" cy="103057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 b="1" dirty="0">
                <a:solidFill>
                  <a:schemeClr val="tx1"/>
                </a:solidFill>
              </a:rPr>
              <a:t>Instrument:</a:t>
            </a:r>
            <a:r>
              <a:rPr lang="id-ID" sz="2800" b="1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Structured Likert-scale questionnaire (~25 items, 5 constructs): Teamwork, Intrinsic Motivation (IMI), PE Motivation, Social Skills, Cooperative Learning Perception</a:t>
            </a:r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811341-B330-0322-6EFF-E3EFF520DAC7}"/>
              </a:ext>
            </a:extLst>
          </p:cNvPr>
          <p:cNvSpPr/>
          <p:nvPr/>
        </p:nvSpPr>
        <p:spPr>
          <a:xfrm>
            <a:off x="1339926" y="6829815"/>
            <a:ext cx="13944600" cy="1030570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 b="1" dirty="0">
                <a:solidFill>
                  <a:schemeClr val="tx1"/>
                </a:solidFill>
              </a:rPr>
              <a:t>Data Analysis:</a:t>
            </a:r>
            <a:r>
              <a:rPr lang="id-ID" sz="2800" b="1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SPSS — descriptive statistics, Shapiro–Wilk, Pearson correlation, multiple linear regression, independent samples t-test (p &lt; .05)</a:t>
            </a:r>
            <a:endParaRPr lang="en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85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5B757-FAD2-BEB7-62A4-F33D99B0A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9C947B4-B823-3E90-6DB8-B2977A01E19D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E323D70-3C58-B04D-B278-5BA2FBC6E948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E43AF41-EDA0-F42C-79F1-FEA643C82931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A65A203-70F8-CCC0-2AB2-82FA85A60EE6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B775708-AB9D-67EE-8CF3-B4F707878C1A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5079E4C4-F0DD-FD47-F7C6-916FAE5D8F7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3AD33159-CBFF-9B0A-BBFD-9A8B886B4D9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87E4D8D4-742F-7A95-100D-F949DEC1E72B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6A296942-5CA2-1F03-8248-D55CD3676C3D}"/>
              </a:ext>
            </a:extLst>
          </p:cNvPr>
          <p:cNvSpPr txBox="1"/>
          <p:nvPr/>
        </p:nvSpPr>
        <p:spPr>
          <a:xfrm>
            <a:off x="6095999" y="770359"/>
            <a:ext cx="6096001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>
                <a:solidFill>
                  <a:schemeClr val="tx1"/>
                </a:solidFill>
                <a:latin typeface="Trebuchet MS"/>
                <a:cs typeface="Trebuchet MS"/>
              </a:rPr>
              <a:t>Result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A8E80E9D-448C-BACC-DCEC-B82D3808C9DD}"/>
              </a:ext>
            </a:extLst>
          </p:cNvPr>
          <p:cNvSpPr txBox="1"/>
          <p:nvPr/>
        </p:nvSpPr>
        <p:spPr>
          <a:xfrm>
            <a:off x="1219201" y="3725006"/>
            <a:ext cx="14658652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800" dirty="0"/>
              <a:t>Cooperative Learning significantly improved (p &lt; 0.05) students' intrinsic motivation, teamwork, communication, confidence, and engagement compared to conventional instruction. Students showed more active participation, peer feedback, shared responsibility, and equitable involvement during futsal sessions.</a:t>
            </a:r>
            <a:endParaRPr sz="28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92992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A5127-BC89-BDCF-B948-FEA15921F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A2C7940-6F17-FC49-7166-EF987EA80FF6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54CB36C-2D6F-B890-B780-C4437A355F94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891E12F9-9F0A-D98B-8FC2-AA8DECEDF1E1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954B02D-6356-248E-1B10-F10A3132A945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BA4B0EC-8F01-3B77-84BC-2CCA7C514774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25DE1F6F-FAEB-D0BD-AD70-E90BA714A00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C1E06329-E7F0-D7BA-B489-FCC41FA0D70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8EE42AD8-CC6C-4575-4FD8-3352C7A8B34A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D885A2D3-DD8A-A261-58CA-F36D76970537}"/>
              </a:ext>
            </a:extLst>
          </p:cNvPr>
          <p:cNvSpPr txBox="1"/>
          <p:nvPr/>
        </p:nvSpPr>
        <p:spPr>
          <a:xfrm>
            <a:off x="2949602" y="1456216"/>
            <a:ext cx="1186277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>
                <a:solidFill>
                  <a:schemeClr val="tx1"/>
                </a:solidFill>
                <a:latin typeface="Trebuchet MS"/>
                <a:cs typeface="Trebuchet MS"/>
              </a:rPr>
              <a:t>Discussion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02DD2D18-CB18-7832-A01D-FE40BA7B8E00}"/>
              </a:ext>
            </a:extLst>
          </p:cNvPr>
          <p:cNvSpPr txBox="1"/>
          <p:nvPr/>
        </p:nvSpPr>
        <p:spPr>
          <a:xfrm>
            <a:off x="1905000" y="4007291"/>
            <a:ext cx="13610550" cy="22724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lang="en-US" sz="2800" dirty="0">
                <a:latin typeface="Trebuchet MS" panose="020B0603020202020204" pitchFamily="34" charset="0"/>
              </a:rPr>
              <a:t>These gains align with Self-Determination Theory (autonomy, competence, relatedness) and Social Interdependence Theory, since futsal's teamwork demands continuous cooperation and communication. A supportive peer environment boosted confidence and willingness to try new skills. Limitations: single institution, short intervention, self-report bias, no comparison with other pedagogical models.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sz="6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03527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2BF84-4BD2-2DA9-FEC5-35A6E3FC2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92BC547-C7CE-2D4E-B4E8-4BC8EC7C35EC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CD8B55D-D0D2-817B-64A5-C7DD95A16572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8DC10A1-3E81-CA4B-9DAD-03FEEF545AAC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ADB4122-4561-8003-34C2-9F7FA46EA193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95D97BE-30C3-CE81-BB53-77FE0AAC8AB4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7023C994-F214-FB80-6173-834E5DE53B4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E2DA02C4-806E-6576-B073-16CE2DA5F9E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42DA60C6-AF7A-6E2A-A9D3-CAEFF663FD72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7170DEF5-7D4F-7245-45B9-2239DF5BC9B4}"/>
              </a:ext>
            </a:extLst>
          </p:cNvPr>
          <p:cNvSpPr txBox="1"/>
          <p:nvPr/>
        </p:nvSpPr>
        <p:spPr>
          <a:xfrm>
            <a:off x="2949602" y="1601136"/>
            <a:ext cx="11862777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000" b="1" spc="-755" dirty="0" err="1">
                <a:solidFill>
                  <a:schemeClr val="tx1"/>
                </a:solidFill>
                <a:latin typeface="Trebuchet MS"/>
                <a:cs typeface="Trebuchet MS"/>
              </a:rPr>
              <a:t>Conclussion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F7C19374-8B92-3DDF-70B1-F22924DA5566}"/>
              </a:ext>
            </a:extLst>
          </p:cNvPr>
          <p:cNvSpPr txBox="1"/>
          <p:nvPr/>
        </p:nvSpPr>
        <p:spPr>
          <a:xfrm>
            <a:off x="1797330" y="4257215"/>
            <a:ext cx="13492772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800" dirty="0"/>
              <a:t>Cooperative Learning in futsal education positively supports students' psychological development: motivation, teamwork, confidence, communication, and social interaction: alongside technical skill. It is recommended as an effective pedagogical approach; future studies should use longitudinal/experimental designs with larger samples.</a:t>
            </a:r>
            <a:endParaRPr sz="28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022536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CF77F-379C-F821-96B2-99265032C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DF00FDE-28B7-D3D1-0455-5CD5CB0780C6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1B7F203-25A9-6978-971D-A7A93479D0F2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0698A9DB-D675-43CD-B9B8-80951EEFBC92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99A590B-31F2-2165-669B-352571F0F2AC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45C0BEA-99CA-C1B6-A1F1-8A02D640F2B0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1C51E435-C565-CD3A-3382-491EC0644BE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8" name="object 8">
            <a:hlinkClick r:id="rId3"/>
            <a:extLst>
              <a:ext uri="{FF2B5EF4-FFF2-40B4-BE49-F238E27FC236}">
                <a16:creationId xmlns:a16="http://schemas.microsoft.com/office/drawing/2014/main" id="{AB24A4AE-8DAB-8BF7-D896-F07C6FD14DC1}"/>
              </a:ext>
            </a:extLst>
          </p:cNvPr>
          <p:cNvSpPr/>
          <p:nvPr/>
        </p:nvSpPr>
        <p:spPr>
          <a:xfrm>
            <a:off x="7314510" y="4257740"/>
            <a:ext cx="2526030" cy="104775"/>
          </a:xfrm>
          <a:custGeom>
            <a:avLst/>
            <a:gdLst/>
            <a:ahLst/>
            <a:cxnLst/>
            <a:rect l="l" t="t" r="r" b="b"/>
            <a:pathLst>
              <a:path w="2526029" h="104775">
                <a:moveTo>
                  <a:pt x="2525464" y="104774"/>
                </a:moveTo>
                <a:lnTo>
                  <a:pt x="0" y="104774"/>
                </a:lnTo>
                <a:lnTo>
                  <a:pt x="0" y="0"/>
                </a:lnTo>
                <a:lnTo>
                  <a:pt x="2525464" y="0"/>
                </a:lnTo>
                <a:lnTo>
                  <a:pt x="2525464" y="104774"/>
                </a:lnTo>
                <a:close/>
              </a:path>
            </a:pathLst>
          </a:custGeom>
          <a:solidFill>
            <a:srgbClr val="1B53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1A4462A1-FD65-C9E3-404B-6BB7A10FF05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7BDA4FEB-77CB-15F3-2332-6E94950D26C6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3C19D2-98AC-32EB-107F-16DDAA94BBDE}"/>
              </a:ext>
            </a:extLst>
          </p:cNvPr>
          <p:cNvSpPr/>
          <p:nvPr/>
        </p:nvSpPr>
        <p:spPr>
          <a:xfrm>
            <a:off x="1740420" y="1653466"/>
            <a:ext cx="14566380" cy="65128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800" dirty="0"/>
              <a:t>Bailey, R. (2006). Physical education and sport in schools: A review of benefits and outcomes. Journal of School Health, 76(8), 397–401. </a:t>
            </a:r>
            <a:endParaRPr lang="id-ID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800" dirty="0"/>
              <a:t>Beaton, D. E., Bombardier, C., Guillemin, F., &amp; Ferraz, M. B. (2000). Guidelines for the process of cross-cultural adaptation of self-report measures.</a:t>
            </a:r>
            <a:endParaRPr lang="id-ID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800" dirty="0"/>
              <a:t>Bruner, M. W., Wilson, K. S., Eys, M. A., &amp; Côté, J. (2014). Group cohesion and positive youth development in team sport athletes. Sport, Exercise, and Performance Psychology, 3(4), 219–227. </a:t>
            </a:r>
            <a:endParaRPr lang="id-ID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id-ID" sz="2800" dirty="0"/>
              <a:t>Fernández-Espínola, C., Robles, M. T. A., Collado-Mateo, D., Almagro, B. J., Viera, E. C., &amp; Fuentes-Guerra, F. J. G. (2020). Effects of cooperative-learning interventions on physical education students’ intrinsic motivation: A systematic review and meta-analysis. International Journal of Environmental Research and Public Health, 17(12), 1–10.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800" dirty="0"/>
              <a:t>Casey, A., &amp; Goodyear, V. A. (2015). Can Cooperative Learning Achieve the Four Learning Outcomes of Physical Education? A Review of Literature. Quest, 67(1), 56–72.</a:t>
            </a:r>
            <a:endParaRPr lang="id-ID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2918288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9986</TotalTime>
  <Words>725</Words>
  <Application>Microsoft Office PowerPoint</Application>
  <PresentationFormat>Custom</PresentationFormat>
  <Paragraphs>63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Tahoma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6th ISPESH 2026</dc:title>
  <dc:creator>Dywa Ikal Mutaqin</dc:creator>
  <cp:keywords>DAFJ2F31raw,BAEpeVsBW3g,0</cp:keywords>
  <cp:lastModifiedBy>BAKTI PURNAMA</cp:lastModifiedBy>
  <cp:revision>6</cp:revision>
  <dcterms:created xsi:type="dcterms:W3CDTF">2026-07-08T15:16:01Z</dcterms:created>
  <dcterms:modified xsi:type="dcterms:W3CDTF">2026-07-21T17:21:30Z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2026-07-01T00:00:00Z</vt:filetime>
  </property>
  <property fmtid="{D5CDD505-2E9C-101B-9397-08002B2CF9AE}" pid="4" name="Creator">
    <vt:lpwstr>Canva</vt:lpwstr>
  </property>
  <property fmtid="{D5CDD505-2E9C-101B-9397-08002B2CF9AE}" pid="5" name="LastSaved">
    <vt:filetime>2026-07-08T00:00:00Z</vt:filetime>
  </property>
  <property fmtid="{D5CDD505-2E9C-101B-9397-08002B2CF9AE}" pid="6" name="Producer">
    <vt:lpwstr>Canva</vt:lpwstr>
  </property>
</Properties>
</file>