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</p:sldIdLst>
  <p:sldSz cx="18288000" cy="10287000"/>
  <p:notesSz cx="6858000" cy="9144000"/>
  <p:embeddedFontLst>
    <p:embeddedFont>
      <p:font typeface="Cambria" panose="02040503050406030204" pitchFamily="18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ivvic" panose="020B0604020202020204" charset="0"/>
      <p:bold r:id="rId19"/>
      <p:boldItalic r:id="rId20"/>
    </p:embeddedFont>
    <p:embeddedFont>
      <p:font typeface="Fira Sans" panose="020B0604020202020204" charset="0"/>
      <p:bold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53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30222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1521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725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3426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7165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6437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7828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2565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565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028701" y="3555541"/>
            <a:ext cx="10131136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4400" b="1" dirty="0"/>
              <a:t>THE EFFECT OF SMALL SIDED GAMES (SSG) TRAINING METHOD ON STUDENTS PASSING SPEED AND ACCURACY IN FUTSAL GAMES IN EXTRACURRICULAR CLASSES AT DARUL HIKMAH MIDDLE SCHOOL</a:t>
            </a:r>
            <a:endParaRPr lang="en-US" sz="4400" dirty="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1674568" y="7051144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940913" y="8796862"/>
            <a:ext cx="5418324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dirty="0" err="1" smtClean="0">
                <a:solidFill>
                  <a:srgbClr val="FFFFFF"/>
                </a:solidFill>
                <a:latin typeface="Fira Sans"/>
                <a:sym typeface="Fira Sans"/>
              </a:rPr>
              <a:t>Muhamad</a:t>
            </a:r>
            <a:r>
              <a:rPr lang="en-US" sz="3344" b="1" dirty="0" smtClean="0">
                <a:solidFill>
                  <a:srgbClr val="FFFFFF"/>
                </a:solidFill>
                <a:latin typeface="Fira Sans"/>
                <a:sym typeface="Fira Sans"/>
              </a:rPr>
              <a:t> </a:t>
            </a:r>
            <a:r>
              <a:rPr lang="en-US" sz="3344" b="1" dirty="0" err="1" smtClean="0">
                <a:solidFill>
                  <a:srgbClr val="FFFFFF"/>
                </a:solidFill>
                <a:latin typeface="Fira Sans"/>
                <a:sym typeface="Fira Sans"/>
              </a:rPr>
              <a:t>Ihsan</a:t>
            </a:r>
            <a:r>
              <a:rPr lang="en-US" sz="3344" b="1" dirty="0" smtClean="0">
                <a:solidFill>
                  <a:srgbClr val="FFFFFF"/>
                </a:solidFill>
                <a:latin typeface="Fira Sans"/>
                <a:sym typeface="Fira Sans"/>
              </a:rPr>
              <a:t> </a:t>
            </a:r>
            <a:r>
              <a:rPr lang="en-US" sz="3344" b="1" dirty="0" err="1" smtClean="0">
                <a:solidFill>
                  <a:srgbClr val="FFFFFF"/>
                </a:solidFill>
                <a:latin typeface="Fira Sans"/>
                <a:sym typeface="Fira Sans"/>
              </a:rPr>
              <a:t>Febryan</a:t>
            </a:r>
            <a:endParaRPr dirty="0"/>
          </a:p>
        </p:txBody>
      </p:sp>
      <p:sp>
        <p:nvSpPr>
          <p:cNvPr id="105" name="Google Shape;105;p1"/>
          <p:cNvSpPr txBox="1"/>
          <p:nvPr/>
        </p:nvSpPr>
        <p:spPr>
          <a:xfrm>
            <a:off x="940913" y="9326944"/>
            <a:ext cx="7226342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i="0" u="none" strike="noStrike" cap="none" dirty="0" err="1" smtClean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Universitas</a:t>
            </a:r>
            <a:r>
              <a:rPr lang="en-US" sz="3344" b="1" i="0" u="none" strike="noStrike" cap="none" dirty="0" smtClean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3344" b="1" i="0" u="none" strike="noStrike" cap="none" dirty="0" err="1" smtClean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Pendidikan</a:t>
            </a:r>
            <a:r>
              <a:rPr lang="en-US" sz="3344" b="1" i="0" u="none" strike="noStrike" cap="none" dirty="0" smtClean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Indonesia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384700" y="3647410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 smtClean="0">
                <a:solidFill>
                  <a:srgbClr val="0B2957"/>
                </a:solidFill>
                <a:latin typeface="Fira Sans"/>
                <a:sym typeface="Fira Sans"/>
              </a:rPr>
              <a:t>Introduction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3456687" y="6903837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7932682" y="1645820"/>
            <a:ext cx="98994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⚽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Passing is the most frequently used technical skill in futsal.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Successful team performance depends on fast and accurate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passing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Many junior high school players still demonstrate poor passing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performance during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games.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Conventional training emphasizes isolated technical drills that do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not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adequately replicate real match situations.</a:t>
            </a:r>
          </a:p>
        </p:txBody>
      </p:sp>
      <p:sp>
        <p:nvSpPr>
          <p:cNvPr id="3" name="Rectangle 2"/>
          <p:cNvSpPr/>
          <p:nvPr/>
        </p:nvSpPr>
        <p:spPr>
          <a:xfrm>
            <a:off x="7888330" y="5753807"/>
            <a:ext cx="51954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Poor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passing performance reduces: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possession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Team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coordination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Attacking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Overall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game performance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8362706" y="1060869"/>
            <a:ext cx="5353293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1"/>
              </a:lnSpc>
            </a:pPr>
            <a:r>
              <a:rPr lang="en-US" sz="3200" b="1" dirty="0" smtClean="0">
                <a:solidFill>
                  <a:srgbClr val="0B295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Fira Sans"/>
              </a:rPr>
              <a:t>Background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62706" y="5136920"/>
            <a:ext cx="42290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B29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this important?</a:t>
            </a:r>
            <a:endParaRPr lang="en-US" sz="3200" b="1" dirty="0">
              <a:solidFill>
                <a:srgbClr val="0B29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005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316780" y="3618783"/>
            <a:ext cx="6424181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 smtClean="0">
                <a:solidFill>
                  <a:srgbClr val="0B2957"/>
                </a:solidFill>
                <a:latin typeface="Fira Sans"/>
                <a:sym typeface="Fira Sans"/>
              </a:rPr>
              <a:t>Introduction</a:t>
            </a: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3456687" y="6903837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8246919" y="1712087"/>
            <a:ext cx="7759426" cy="271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Previous </a:t>
            </a:r>
            <a:r>
              <a:rPr lang="en-US" sz="2400" b="1" dirty="0"/>
              <a:t>Studies</a:t>
            </a:r>
          </a:p>
          <a:p>
            <a:r>
              <a:rPr lang="en-US" sz="2400" dirty="0"/>
              <a:t>Most previous studies investigated: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Physical fitness</a:t>
            </a:r>
          </a:p>
          <a:p>
            <a:r>
              <a:rPr lang="en-US" sz="2400" dirty="0" smtClean="0">
                <a:solidFill>
                  <a:srgbClr val="92D050"/>
                </a:solidFill>
              </a:rPr>
              <a:t>✔</a:t>
            </a:r>
            <a:r>
              <a:rPr lang="en-US" sz="2400" dirty="0" smtClean="0"/>
              <a:t> Aerobic </a:t>
            </a:r>
            <a:r>
              <a:rPr lang="en-US" sz="2400" dirty="0"/>
              <a:t>capacity</a:t>
            </a:r>
          </a:p>
          <a:p>
            <a:r>
              <a:rPr lang="en-US" sz="2400" dirty="0" smtClean="0">
                <a:solidFill>
                  <a:srgbClr val="92D050"/>
                </a:solidFill>
              </a:rPr>
              <a:t>✔</a:t>
            </a:r>
            <a:r>
              <a:rPr lang="en-US" sz="2400" dirty="0" smtClean="0"/>
              <a:t> Agility</a:t>
            </a:r>
            <a:endParaRPr lang="en-US" sz="2400" dirty="0"/>
          </a:p>
          <a:p>
            <a:r>
              <a:rPr lang="en-US" sz="2400" dirty="0" smtClean="0">
                <a:solidFill>
                  <a:srgbClr val="92D050"/>
                </a:solidFill>
              </a:rPr>
              <a:t>✔</a:t>
            </a:r>
            <a:r>
              <a:rPr lang="en-US" sz="2400" dirty="0" smtClean="0"/>
              <a:t> General </a:t>
            </a:r>
            <a:r>
              <a:rPr lang="en-US" sz="2400" dirty="0"/>
              <a:t>technical skills</a:t>
            </a:r>
          </a:p>
          <a:p>
            <a:pPr lvl="0">
              <a:lnSpc>
                <a:spcPct val="110001"/>
              </a:lnSpc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46919" y="753072"/>
            <a:ext cx="6615914" cy="795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0001"/>
              </a:lnSpc>
            </a:pPr>
            <a:r>
              <a:rPr lang="en-US" sz="4400" b="1" dirty="0" err="1">
                <a:solidFill>
                  <a:srgbClr val="0B2957"/>
                </a:solidFill>
                <a:latin typeface="Fira Sans"/>
                <a:sym typeface="Fira Sans"/>
              </a:rPr>
              <a:t>Reseach</a:t>
            </a:r>
            <a:r>
              <a:rPr lang="en-US" sz="4400" b="1" dirty="0">
                <a:solidFill>
                  <a:srgbClr val="0B2957"/>
                </a:solidFill>
                <a:latin typeface="Fira Sans"/>
                <a:sym typeface="Fira Sans"/>
              </a:rPr>
              <a:t> Gap &amp; Objective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8254609" y="4061460"/>
            <a:ext cx="78555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Research Gap</a:t>
            </a:r>
          </a:p>
          <a:p>
            <a:r>
              <a:rPr lang="en-US" sz="2400" dirty="0"/>
              <a:t>Very few studies have simultaneously examined: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 Passing </a:t>
            </a:r>
            <a:r>
              <a:rPr lang="en-US" sz="2400" dirty="0"/>
              <a:t>Speed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 Passing </a:t>
            </a:r>
            <a:r>
              <a:rPr lang="en-US" sz="2400" dirty="0"/>
              <a:t>Accuracy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 Game </a:t>
            </a:r>
            <a:r>
              <a:rPr lang="en-US" sz="2400" dirty="0"/>
              <a:t>Performance (GPAI) </a:t>
            </a:r>
          </a:p>
          <a:p>
            <a:r>
              <a:rPr lang="en-US" sz="2400" dirty="0"/>
              <a:t>using </a:t>
            </a:r>
            <a:r>
              <a:rPr lang="en-US" sz="2400" b="1" dirty="0"/>
              <a:t>Small-Sided Games</a:t>
            </a:r>
            <a:r>
              <a:rPr lang="en-US" sz="2400" dirty="0"/>
              <a:t> in junior high school futsal players.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46919" y="6907969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Objective</a:t>
            </a:r>
          </a:p>
          <a:p>
            <a:r>
              <a:rPr lang="en-US" sz="2400" dirty="0"/>
              <a:t>To determine whether </a:t>
            </a:r>
            <a:r>
              <a:rPr lang="en-US" sz="2400" b="1" dirty="0"/>
              <a:t>Small-Sided Games (SSG)</a:t>
            </a:r>
            <a:r>
              <a:rPr lang="en-US" sz="2400" dirty="0"/>
              <a:t> are more effective than conventional training in improving: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Passing Speed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Passing Accuracy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Game Performance</a:t>
            </a:r>
          </a:p>
        </p:txBody>
      </p:sp>
    </p:spTree>
    <p:extLst>
      <p:ext uri="{BB962C8B-B14F-4D97-AF65-F5344CB8AC3E}">
        <p14:creationId xmlns:p14="http://schemas.microsoft.com/office/powerpoint/2010/main" val="147738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503039" y="3821151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i="0" u="none" strike="noStrike" cap="none" dirty="0" smtClean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Methods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6801899" y="1616174"/>
            <a:ext cx="9144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B2957"/>
                </a:solidFill>
              </a:rPr>
              <a:t>Research Design</a:t>
            </a:r>
          </a:p>
          <a:p>
            <a:r>
              <a:rPr lang="en-US" sz="2400" dirty="0"/>
              <a:t>True Experimental Research</a:t>
            </a:r>
          </a:p>
          <a:p>
            <a:r>
              <a:rPr lang="en-US" sz="2400" dirty="0"/>
              <a:t>Randomized Pretest–Posttest Control Group Design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01899" y="3430099"/>
            <a:ext cx="9144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B2957"/>
                </a:solidFill>
              </a:rPr>
              <a:t>Participants</a:t>
            </a:r>
          </a:p>
          <a:p>
            <a:r>
              <a:rPr lang="en-US" sz="2400" dirty="0"/>
              <a:t>30 male </a:t>
            </a:r>
            <a:r>
              <a:rPr lang="en-US" sz="2400" dirty="0" smtClean="0"/>
              <a:t>students Futsal Extracurricular </a:t>
            </a:r>
            <a:r>
              <a:rPr lang="en-US" sz="2400" dirty="0" err="1" smtClean="0"/>
              <a:t>Darul</a:t>
            </a:r>
            <a:r>
              <a:rPr lang="en-US" sz="2400" dirty="0" smtClean="0"/>
              <a:t> </a:t>
            </a:r>
            <a:r>
              <a:rPr lang="en-US" sz="2400" dirty="0" err="1"/>
              <a:t>Hikmah</a:t>
            </a:r>
            <a:r>
              <a:rPr lang="en-US" sz="2400" dirty="0"/>
              <a:t> Junior High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Experimental </a:t>
            </a:r>
            <a:r>
              <a:rPr lang="en-US" sz="2400" dirty="0"/>
              <a:t>= 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Control = 15</a:t>
            </a:r>
          </a:p>
        </p:txBody>
      </p:sp>
      <p:sp>
        <p:nvSpPr>
          <p:cNvPr id="4" name="Rectangle 3"/>
          <p:cNvSpPr/>
          <p:nvPr/>
        </p:nvSpPr>
        <p:spPr>
          <a:xfrm>
            <a:off x="6834502" y="5977019"/>
            <a:ext cx="9144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B2957"/>
                </a:solidFill>
              </a:rPr>
              <a:t>Instrumen</a:t>
            </a:r>
            <a:endParaRPr lang="en-US" sz="2800" b="1" dirty="0">
              <a:solidFill>
                <a:srgbClr val="0B295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Tes</a:t>
            </a:r>
            <a:r>
              <a:rPr lang="en-US" sz="2400" dirty="0"/>
              <a:t> </a:t>
            </a:r>
            <a:r>
              <a:rPr lang="en-US" sz="2400" dirty="0" err="1"/>
              <a:t>Melewati</a:t>
            </a:r>
            <a:r>
              <a:rPr lang="en-US" sz="2400" dirty="0"/>
              <a:t> </a:t>
            </a:r>
            <a:r>
              <a:rPr lang="en-US" sz="2400" dirty="0" err="1"/>
              <a:t>Dinding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Tes</a:t>
            </a:r>
            <a:r>
              <a:rPr lang="en-US" sz="2400" dirty="0"/>
              <a:t> Lulus Bola </a:t>
            </a:r>
            <a:r>
              <a:rPr lang="en-US" sz="2400" dirty="0" err="1"/>
              <a:t>Rendah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Instrumen</a:t>
            </a:r>
            <a:r>
              <a:rPr lang="en-US" sz="2400" dirty="0"/>
              <a:t> Penilaian </a:t>
            </a:r>
            <a:r>
              <a:rPr lang="en-US" sz="2400" dirty="0" err="1"/>
              <a:t>Kinerja</a:t>
            </a:r>
            <a:r>
              <a:rPr lang="en-US" sz="2400" dirty="0"/>
              <a:t> Permainan (GPAI)</a:t>
            </a:r>
          </a:p>
        </p:txBody>
      </p:sp>
    </p:spTree>
    <p:extLst>
      <p:ext uri="{BB962C8B-B14F-4D97-AF65-F5344CB8AC3E}">
        <p14:creationId xmlns:p14="http://schemas.microsoft.com/office/powerpoint/2010/main" val="18601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503039" y="2950210"/>
            <a:ext cx="6424181" cy="2979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 smtClean="0">
                <a:solidFill>
                  <a:srgbClr val="0B2957"/>
                </a:solidFill>
                <a:latin typeface="Fira Sans"/>
                <a:sym typeface="Fira Sans"/>
              </a:rPr>
              <a:t>Result &amp; Discussion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0623511" y="1074230"/>
            <a:ext cx="26694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B2957"/>
                </a:solidFill>
              </a:rPr>
              <a:t>Result</a:t>
            </a:r>
            <a:endParaRPr lang="en-US" sz="4400" b="1" dirty="0">
              <a:solidFill>
                <a:srgbClr val="0B2957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45480"/>
              </p:ext>
            </p:extLst>
          </p:nvPr>
        </p:nvGraphicFramePr>
        <p:xfrm>
          <a:off x="7512958" y="2101150"/>
          <a:ext cx="844032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3440"/>
                <a:gridCol w="2813440"/>
                <a:gridCol w="2813440"/>
              </a:tblGrid>
              <a:tr h="46767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VARIABEL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STATISTICAL TEST</a:t>
                      </a:r>
                    </a:p>
                    <a:p>
                      <a:pPr algn="ctr"/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RESULT</a:t>
                      </a:r>
                    </a:p>
                    <a:p>
                      <a:pPr algn="ctr"/>
                      <a:endParaRPr lang="en-US" sz="16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PASSING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PAIRED</a:t>
                      </a:r>
                      <a:r>
                        <a:rPr lang="en-US" sz="1800" b="1" baseline="0" dirty="0" smtClean="0"/>
                        <a:t> T-TEST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p &lt; 0.001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</a:tr>
              <a:tr h="4676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PASSING</a:t>
                      </a:r>
                      <a:r>
                        <a:rPr lang="en-US" sz="1800" b="1" baseline="0" dirty="0" smtClean="0"/>
                        <a:t> ACCURACY</a:t>
                      </a:r>
                      <a:endParaRPr lang="en-US" sz="1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PAIRED</a:t>
                      </a:r>
                      <a:r>
                        <a:rPr lang="en-US" sz="1800" b="1" baseline="0" dirty="0" smtClean="0"/>
                        <a:t> T-TEST</a:t>
                      </a:r>
                      <a:endParaRPr lang="en-US" sz="1800" b="1" dirty="0" smtClean="0"/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p &lt; 0.001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</a:tr>
              <a:tr h="4676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GPAI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ANOVA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p &lt; 0.001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7649"/>
              </p:ext>
            </p:extLst>
          </p:nvPr>
        </p:nvGraphicFramePr>
        <p:xfrm>
          <a:off x="7531822" y="5547742"/>
          <a:ext cx="8446680" cy="2383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5560"/>
                <a:gridCol w="2815560"/>
                <a:gridCol w="2815560"/>
              </a:tblGrid>
              <a:tr h="59581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VARIABEL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RESULT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CATEGORY</a:t>
                      </a:r>
                      <a:endParaRPr lang="en-US" sz="1600" b="1" dirty="0"/>
                    </a:p>
                  </a:txBody>
                  <a:tcPr/>
                </a:tc>
              </a:tr>
              <a:tr h="59581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PASSING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0.88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HIGH</a:t>
                      </a:r>
                      <a:endParaRPr lang="en-US" sz="1800" b="1" dirty="0"/>
                    </a:p>
                  </a:txBody>
                  <a:tcPr/>
                </a:tc>
              </a:tr>
              <a:tr h="5958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PASSING</a:t>
                      </a:r>
                      <a:r>
                        <a:rPr lang="en-US" sz="1800" b="1" baseline="0" dirty="0" smtClean="0"/>
                        <a:t> ACCURACY</a:t>
                      </a:r>
                      <a:endParaRPr lang="en-US" sz="1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0.64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MODERATE</a:t>
                      </a:r>
                      <a:endParaRPr lang="en-US" sz="1800" b="1" dirty="0"/>
                    </a:p>
                  </a:txBody>
                  <a:tcPr/>
                </a:tc>
              </a:tr>
              <a:tr h="59581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GPAI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0.64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MODERATE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0843956" y="4824601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B2957"/>
                </a:solidFill>
              </a:rPr>
              <a:t>N-GAIN</a:t>
            </a:r>
            <a:endParaRPr lang="en-US" sz="3600" b="1" dirty="0">
              <a:solidFill>
                <a:srgbClr val="0B29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11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503039" y="2950210"/>
            <a:ext cx="6424181" cy="2979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 smtClean="0">
                <a:solidFill>
                  <a:srgbClr val="0B2957"/>
                </a:solidFill>
                <a:latin typeface="Fira Sans"/>
                <a:sym typeface="Fira Sans"/>
              </a:rPr>
              <a:t>Result &amp; Discussion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8247960" y="1087948"/>
            <a:ext cx="4318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B2957"/>
                </a:solidFill>
              </a:rPr>
              <a:t>DISCUSSION</a:t>
            </a:r>
            <a:endParaRPr lang="en-US" sz="4400" b="1" dirty="0">
              <a:solidFill>
                <a:srgbClr val="0B2957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47960" y="2131396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Why did SSG improve performance?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</a:t>
            </a:r>
            <a:r>
              <a:rPr lang="en-US" sz="2400" dirty="0"/>
              <a:t> More ball contacts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</a:t>
            </a:r>
            <a:r>
              <a:rPr lang="en-US" sz="2400" dirty="0"/>
              <a:t> More passing repetitions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</a:t>
            </a:r>
            <a:r>
              <a:rPr lang="en-US" sz="2400" dirty="0"/>
              <a:t> Faster decision making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</a:t>
            </a:r>
            <a:r>
              <a:rPr lang="en-US" sz="2400" dirty="0"/>
              <a:t> Representative learning design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</a:t>
            </a:r>
            <a:r>
              <a:rPr lang="en-US" sz="2400" dirty="0"/>
              <a:t> Game-like situations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8084127" y="4872113"/>
            <a:ext cx="80841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Supported by Previous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Hill-Haas et al. (2011</a:t>
            </a:r>
            <a:r>
              <a:rPr lang="en-US" sz="2400" dirty="0" smtClean="0"/>
              <a:t>)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 “SMALL-SIDED </a:t>
            </a:r>
            <a:r>
              <a:rPr lang="en-US" sz="1800" dirty="0"/>
              <a:t>GAMES IN SOCCER: AMATEUR VS. PROFESSIONAL </a:t>
            </a:r>
            <a:r>
              <a:rPr lang="en-US" sz="1800" dirty="0" smtClean="0"/>
              <a:t>   </a:t>
            </a:r>
            <a:endParaRPr lang="en-US" sz="1800" dirty="0"/>
          </a:p>
          <a:p>
            <a:r>
              <a:rPr lang="en-US" sz="1800" dirty="0" smtClean="0"/>
              <a:t>     PLAYERS</a:t>
            </a:r>
            <a:r>
              <a:rPr lang="en-US" sz="1800" dirty="0"/>
              <a:t>’ PHYSIOLOGICAL RESPONSES,PHYSICAL, AND </a:t>
            </a:r>
          </a:p>
          <a:p>
            <a:r>
              <a:rPr lang="en-US" sz="1800" dirty="0" smtClean="0"/>
              <a:t>     TECHNICAL ACTIVITIES”</a:t>
            </a:r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Clemente &amp; </a:t>
            </a:r>
            <a:r>
              <a:rPr lang="en-US" sz="2400" dirty="0" err="1"/>
              <a:t>Sarmento</a:t>
            </a:r>
            <a:r>
              <a:rPr lang="en-US" sz="2400" dirty="0"/>
              <a:t> (2020</a:t>
            </a:r>
            <a:r>
              <a:rPr lang="en-US" sz="2400" dirty="0" smtClean="0"/>
              <a:t>)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 “</a:t>
            </a:r>
            <a:r>
              <a:rPr lang="en-US" sz="1800" dirty="0"/>
              <a:t>THE EFFECTS OF SMALL-SIDED SOCCER GAMES ON TECHNICAL </a:t>
            </a:r>
            <a:r>
              <a:rPr lang="en-US" sz="1800" dirty="0" smtClean="0"/>
              <a:t>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  ACTIONS </a:t>
            </a:r>
            <a:r>
              <a:rPr lang="en-US" sz="1800" dirty="0"/>
              <a:t>AND SKILLS: A SYSTEMATIC REVIEW”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Owen et al. (2011</a:t>
            </a:r>
            <a:r>
              <a:rPr lang="en-US" sz="2400" dirty="0" smtClean="0"/>
              <a:t>)</a:t>
            </a:r>
          </a:p>
          <a:p>
            <a:r>
              <a:rPr lang="en-US" sz="1800" dirty="0" smtClean="0"/>
              <a:t>    “</a:t>
            </a:r>
            <a:r>
              <a:rPr lang="en-US" sz="1800" dirty="0"/>
              <a:t>EFFECTS OF A PERIODIZED SMALL-SIDED GAME TRAINING </a:t>
            </a:r>
          </a:p>
          <a:p>
            <a:r>
              <a:rPr lang="en-US" sz="1800" dirty="0" smtClean="0"/>
              <a:t>     INTERVENTION </a:t>
            </a:r>
            <a:r>
              <a:rPr lang="en-US" sz="1800" dirty="0"/>
              <a:t>ON PHYSICAL PERFORMANCE IN ELITE </a:t>
            </a:r>
          </a:p>
          <a:p>
            <a:r>
              <a:rPr lang="en-US" sz="1800" dirty="0" smtClean="0"/>
              <a:t>     PROFESSIONAL </a:t>
            </a:r>
            <a:r>
              <a:rPr lang="en-US" sz="1800" dirty="0"/>
              <a:t>SOCCER ADAM”</a:t>
            </a:r>
          </a:p>
        </p:txBody>
      </p:sp>
    </p:spTree>
    <p:extLst>
      <p:ext uri="{BB962C8B-B14F-4D97-AF65-F5344CB8AC3E}">
        <p14:creationId xmlns:p14="http://schemas.microsoft.com/office/powerpoint/2010/main" val="871449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620612" y="3717003"/>
            <a:ext cx="6027098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solidFill>
                  <a:srgbClr val="0B2957"/>
                </a:solidFill>
                <a:latin typeface="Fira Sans"/>
                <a:sym typeface="Fira Sans"/>
              </a:rPr>
              <a:t>CONCLUSSION</a:t>
            </a:r>
            <a:endParaRPr sz="11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7927220" y="2036063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Conclusion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Small-Sided Games significantly improve passing speed.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Small-Sided Games significantly improve passing accuracy.</a:t>
            </a:r>
          </a:p>
          <a:p>
            <a:r>
              <a:rPr lang="en-US" sz="2400" dirty="0" smtClean="0">
                <a:solidFill>
                  <a:srgbClr val="92D050"/>
                </a:solidFill>
              </a:rPr>
              <a:t>✔ </a:t>
            </a:r>
            <a:r>
              <a:rPr lang="en-US" sz="2400" dirty="0" smtClean="0"/>
              <a:t>Small-Sided </a:t>
            </a:r>
            <a:r>
              <a:rPr lang="en-US" sz="2400" dirty="0"/>
              <a:t>Games improve game performance.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Small-Sided Games are more effective than conventional </a:t>
            </a:r>
            <a:r>
              <a:rPr lang="en-US" sz="2400" dirty="0" smtClean="0"/>
              <a:t> </a:t>
            </a:r>
            <a:endParaRPr lang="en-US" sz="2400" dirty="0"/>
          </a:p>
          <a:p>
            <a:r>
              <a:rPr lang="en-US" sz="2400" dirty="0" smtClean="0"/>
              <a:t>    training</a:t>
            </a:r>
            <a:r>
              <a:rPr lang="en-US" sz="24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927220" y="5053304"/>
            <a:ext cx="81789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Practical </a:t>
            </a:r>
            <a:r>
              <a:rPr lang="en-US" sz="3200" b="1" dirty="0" smtClean="0">
                <a:solidFill>
                  <a:srgbClr val="0B2957"/>
                </a:solidFill>
              </a:rPr>
              <a:t>Implication</a:t>
            </a:r>
            <a:endParaRPr lang="en-US" sz="3200" b="1" dirty="0">
              <a:solidFill>
                <a:srgbClr val="0B2957"/>
              </a:solidFill>
            </a:endParaRPr>
          </a:p>
          <a:p>
            <a:r>
              <a:rPr lang="en-US" sz="2400" dirty="0"/>
              <a:t>SSG is recommended as an effective training method for school futsal extracurricular programs.</a:t>
            </a:r>
          </a:p>
        </p:txBody>
      </p:sp>
    </p:spTree>
    <p:extLst>
      <p:ext uri="{BB962C8B-B14F-4D97-AF65-F5344CB8AC3E}">
        <p14:creationId xmlns:p14="http://schemas.microsoft.com/office/powerpoint/2010/main" val="314877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620612" y="3717003"/>
            <a:ext cx="6027098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solidFill>
                  <a:srgbClr val="0B2957"/>
                </a:solidFill>
                <a:latin typeface="Fira Sans"/>
                <a:sym typeface="Fira Sans"/>
              </a:rPr>
              <a:t>REFERENCES</a:t>
            </a:r>
            <a:endParaRPr sz="11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5" name="Rectangle 14"/>
          <p:cNvSpPr/>
          <p:nvPr/>
        </p:nvSpPr>
        <p:spPr>
          <a:xfrm>
            <a:off x="7297712" y="964713"/>
            <a:ext cx="9646272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Hill-Haas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S. V., Dawson, B.,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Impellizzeri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F. M., &amp; Coutts, A. J. (2011).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Physiology of Small-Sided Games Training in Football: A Systematic Review.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Sports Medicine, 41(3), 199–220.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 startAt="2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Clemente, F. M., &amp;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Sarmento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H. (2020).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Effects of Small-Sided Soccer Games on Technical Actions and Skills: A Systematic Review.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Human Movement, 21(3), 100–119.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 startAt="3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Owen, A. L., Wong, D. P., Paul, D., &amp;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Dellal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A. (2011).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Effects of a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Periodized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Small-Sided Game Training Intervention on Physical Performance in Elite Professional Soccer.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Journal of Strength and Conditioning Research, 26(10), 2748–2754.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 startAt="4"/>
              <a:tabLst>
                <a:tab pos="45720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Bompa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T. O., &amp;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Buzzichelli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C. (2019).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Periodization: Theory and Methodology of Training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(6th ed.).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Human Kinetics.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 startAt="5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Magill, R. A., &amp; Anderson, D. (2021).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Motor Learning and Control: Concepts and Applications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(12th ed.).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McGraw-Hill Education.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 startAt="6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Hake, R. R. (1999).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Analyzing Change/Gain Scores.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Indiana University.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6400" indent="-406400"/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76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628</Words>
  <Application>Microsoft Office PowerPoint</Application>
  <PresentationFormat>Custom</PresentationFormat>
  <Paragraphs>153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Cambria</vt:lpstr>
      <vt:lpstr>Calibri</vt:lpstr>
      <vt:lpstr>Livvic</vt:lpstr>
      <vt:lpstr>Fira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Microsoft account</cp:lastModifiedBy>
  <cp:revision>11</cp:revision>
  <dcterms:created xsi:type="dcterms:W3CDTF">2006-08-16T00:00:00Z</dcterms:created>
  <dcterms:modified xsi:type="dcterms:W3CDTF">2026-07-20T04:50:19Z</dcterms:modified>
</cp:coreProperties>
</file>