
<file path=[Content_Types].xml><?xml version="1.0" encoding="utf-8"?>
<Types xmlns="http://schemas.openxmlformats.org/package/2006/content-types">
  <Default Extension="png" ContentType="image/png"/>
  <Default Extension="emf" ContentType="image/x-emf"/>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0"/>
  </p:notesMasterIdLst>
  <p:sldIdLst>
    <p:sldId id="256" r:id="rId2"/>
    <p:sldId id="258" r:id="rId3"/>
    <p:sldId id="259" r:id="rId4"/>
    <p:sldId id="260" r:id="rId5"/>
    <p:sldId id="261" r:id="rId6"/>
    <p:sldId id="262" r:id="rId7"/>
    <p:sldId id="263" r:id="rId8"/>
    <p:sldId id="264" r:id="rId9"/>
  </p:sldIdLst>
  <p:sldSz cx="18288000" cy="10287000"/>
  <p:notesSz cx="6858000" cy="9144000"/>
  <p:embeddedFontLst>
    <p:embeddedFont>
      <p:font typeface="Calibri" panose="020F0502020204030204" pitchFamily="34" charset="0"/>
      <p:regular r:id="rId11"/>
      <p:bold r:id="rId12"/>
      <p:italic r:id="rId13"/>
      <p:boldItalic r:id="rId14"/>
    </p:embeddedFont>
    <p:embeddedFont>
      <p:font typeface="Fira Sans" panose="020B0604020202020204" charset="0"/>
      <p:regular r:id="rId15"/>
      <p:bold r:id="rId16"/>
      <p:boldItalic r:id="rId17"/>
    </p:embeddedFont>
    <p:embeddedFont>
      <p:font typeface="Livvic" panose="020B0604020202020204" charset="0"/>
      <p:regular r:id="rId18"/>
      <p:bold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1" roundtripDataSignature="AMtx7mjimq11ysSFI7AEjmQnVGIjbShZi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4" d="100"/>
          <a:sy n="44" d="100"/>
        </p:scale>
        <p:origin x="990"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3" Type="http://schemas.openxmlformats.org/officeDocument/2006/relationships/slide" Target="slides/slide2.xml"/><Relationship Id="rId21" Type="http://customschemas.google.com/relationships/presentationmetadata" Target="meta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viewProps" Target="viewProps.xml"/><Relationship Id="rId10" Type="http://schemas.openxmlformats.org/officeDocument/2006/relationships/notesMaster" Target="notesMasters/notesMaster1.xml"/><Relationship Id="rId19"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072531F9-ACCF-67A4-31CD-A48FF63551CE}"/>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A38BE822-F564-BC62-C8A5-1E20627E70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42B16265-33EF-FBB9-2EB8-C7FFAC66559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52453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490E946A-4F16-751E-8927-AAE0D9526242}"/>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9F647D5C-706F-B156-E354-3C7492062A9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2C51A4E4-1092-82EF-7CD0-AABA82BBB92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9182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CABDECF1-667F-F1FD-DC81-0C8F9D41685E}"/>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FEB04DE4-511B-484A-855A-095AAFA8F76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8E7E5ED0-41FF-D2B0-04E0-44EF4D3134B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24309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7BEA01DF-DC8C-3A01-ADD8-AA286CDCA918}"/>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2A0E1EDD-193E-A332-FE40-45F546D3A6A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95723931-DD5A-DC5C-1BFB-8E0F61BC213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4141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3ADFAC99-220D-A742-3EA5-7077EE8EB071}"/>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7D2926FB-1FE7-27A6-DB5D-D6862A75ACC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94D789F3-0D7B-CB44-BF92-10E0DE9F9BD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85646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266FE3B9-60B2-ADE3-A824-3603C6A4C83C}"/>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2C0BFE69-3053-8F90-E17F-0C2BFE4B99F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39B619E3-961D-0F76-C040-F3EA46AC822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65527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a:extLst>
            <a:ext uri="{FF2B5EF4-FFF2-40B4-BE49-F238E27FC236}">
              <a16:creationId xmlns:a16="http://schemas.microsoft.com/office/drawing/2014/main" id="{B63EE612-5818-4131-D79E-7BA40EEB600E}"/>
            </a:ext>
          </a:extLst>
        </p:cNvPr>
        <p:cNvGrpSpPr/>
        <p:nvPr/>
      </p:nvGrpSpPr>
      <p:grpSpPr>
        <a:xfrm>
          <a:off x="0" y="0"/>
          <a:ext cx="0" cy="0"/>
          <a:chOff x="0" y="0"/>
          <a:chExt cx="0" cy="0"/>
        </a:xfrm>
      </p:grpSpPr>
      <p:sp>
        <p:nvSpPr>
          <p:cNvPr id="107" name="Google Shape;107;p2:notes">
            <a:extLst>
              <a:ext uri="{FF2B5EF4-FFF2-40B4-BE49-F238E27FC236}">
                <a16:creationId xmlns:a16="http://schemas.microsoft.com/office/drawing/2014/main" id="{9D6DE703-C61E-8CE2-A2B6-75A07EC00BD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2:notes">
            <a:extLst>
              <a:ext uri="{FF2B5EF4-FFF2-40B4-BE49-F238E27FC236}">
                <a16:creationId xmlns:a16="http://schemas.microsoft.com/office/drawing/2014/main" id="{6647E1ED-6E01-F1BF-970F-610D920FB9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17827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1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2"/>
          <p:cNvSpPr>
            <a:spLocks noGrp="1"/>
          </p:cNvSpPr>
          <p:nvPr>
            <p:ph type="pic" idx="2"/>
          </p:nvPr>
        </p:nvSpPr>
        <p:spPr>
          <a:xfrm>
            <a:off x="1792288" y="612775"/>
            <a:ext cx="5486400" cy="4114800"/>
          </a:xfrm>
          <a:prstGeom prst="rect">
            <a:avLst/>
          </a:prstGeom>
          <a:noFill/>
          <a:ln>
            <a:noFill/>
          </a:ln>
        </p:spPr>
      </p:sp>
      <p:sp>
        <p:nvSpPr>
          <p:cNvPr id="64" name="Google Shape;64;p1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12"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11.emf"/><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9.png"/><Relationship Id="rId7"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10.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Shape 83"/>
        <p:cNvGrpSpPr/>
        <p:nvPr/>
      </p:nvGrpSpPr>
      <p:grpSpPr>
        <a:xfrm>
          <a:off x="0" y="0"/>
          <a:ext cx="0" cy="0"/>
          <a:chOff x="0" y="0"/>
          <a:chExt cx="0" cy="0"/>
        </a:xfrm>
      </p:grpSpPr>
      <p:sp>
        <p:nvSpPr>
          <p:cNvPr id="84" name="Google Shape;84;p1"/>
          <p:cNvSpPr/>
          <p:nvPr/>
        </p:nvSpPr>
        <p:spPr>
          <a:xfrm>
            <a:off x="-3550910" y="-7515750"/>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85" name="Google Shape;85;p1"/>
          <p:cNvSpPr/>
          <p:nvPr/>
        </p:nvSpPr>
        <p:spPr>
          <a:xfrm>
            <a:off x="-3742728" y="-620883"/>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grpSp>
        <p:nvGrpSpPr>
          <p:cNvPr id="86" name="Google Shape;86;p1"/>
          <p:cNvGrpSpPr/>
          <p:nvPr/>
        </p:nvGrpSpPr>
        <p:grpSpPr>
          <a:xfrm>
            <a:off x="308966" y="373605"/>
            <a:ext cx="5601330" cy="933145"/>
            <a:chOff x="0" y="0"/>
            <a:chExt cx="7468440" cy="1244194"/>
          </a:xfrm>
        </p:grpSpPr>
        <p:grpSp>
          <p:nvGrpSpPr>
            <p:cNvPr id="87" name="Google Shape;87;p1"/>
            <p:cNvGrpSpPr/>
            <p:nvPr/>
          </p:nvGrpSpPr>
          <p:grpSpPr>
            <a:xfrm>
              <a:off x="0" y="0"/>
              <a:ext cx="7468440" cy="1244194"/>
              <a:chOff x="0" y="0"/>
              <a:chExt cx="1129977" cy="188247"/>
            </a:xfrm>
          </p:grpSpPr>
          <p:sp>
            <p:nvSpPr>
              <p:cNvPr id="88" name="Google Shape;88;p1"/>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1"/>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91" name="Google Shape;91;p1"/>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92" name="Google Shape;92;p1"/>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93" name="Google Shape;93;p1"/>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sp>
          <p:nvSpPr>
            <p:cNvPr id="94" name="Google Shape;94;p1"/>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9">
                <a:alphaModFix/>
              </a:blip>
              <a:stretch>
                <a:fillRect l="-36060" r="-34662" b="-150150"/>
              </a:stretch>
            </a:blipFill>
            <a:ln>
              <a:noFill/>
            </a:ln>
          </p:spPr>
        </p:sp>
        <p:sp>
          <p:nvSpPr>
            <p:cNvPr id="95" name="Google Shape;95;p1"/>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96" name="Google Shape;96;p1"/>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5"/>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97" name="Google Shape;97;p1"/>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98" name="Google Shape;98;p1"/>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99" name="Google Shape;99;p1"/>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100" name="Google Shape;100;p1"/>
          <p:cNvSpPr/>
          <p:nvPr/>
        </p:nvSpPr>
        <p:spPr>
          <a:xfrm>
            <a:off x="15290103" y="-663350"/>
            <a:ext cx="5638198" cy="10950350"/>
          </a:xfrm>
          <a:custGeom>
            <a:avLst/>
            <a:gdLst/>
            <a:ahLst/>
            <a:cxnLst/>
            <a:rect l="l" t="t" r="r" b="b"/>
            <a:pathLst>
              <a:path w="5638198" h="10950350" extrusionOk="0">
                <a:moveTo>
                  <a:pt x="0" y="0"/>
                </a:moveTo>
                <a:lnTo>
                  <a:pt x="5638198" y="0"/>
                </a:lnTo>
                <a:lnTo>
                  <a:pt x="5638198" y="10950350"/>
                </a:lnTo>
                <a:lnTo>
                  <a:pt x="0" y="10950350"/>
                </a:lnTo>
                <a:lnTo>
                  <a:pt x="0" y="0"/>
                </a:lnTo>
                <a:close/>
              </a:path>
            </a:pathLst>
          </a:custGeom>
          <a:blipFill rotWithShape="1">
            <a:blip r:embed="rId10">
              <a:alphaModFix/>
            </a:blip>
            <a:stretch>
              <a:fillRect l="-69767" r="-71668" b="-24313"/>
            </a:stretch>
          </a:blipFill>
          <a:ln>
            <a:noFill/>
          </a:ln>
        </p:spPr>
      </p:sp>
      <p:sp>
        <p:nvSpPr>
          <p:cNvPr id="101" name="Google Shape;101;p1"/>
          <p:cNvSpPr txBox="1"/>
          <p:nvPr/>
        </p:nvSpPr>
        <p:spPr>
          <a:xfrm>
            <a:off x="1028699" y="3555540"/>
            <a:ext cx="14261403" cy="4431983"/>
          </a:xfrm>
          <a:prstGeom prst="rect">
            <a:avLst/>
          </a:prstGeom>
          <a:noFill/>
          <a:ln>
            <a:noFill/>
          </a:ln>
        </p:spPr>
        <p:txBody>
          <a:bodyPr spcFirstLastPara="1" wrap="square" lIns="0" tIns="0" rIns="0" bIns="0" anchor="t" anchorCtr="0">
            <a:spAutoFit/>
          </a:bodyPr>
          <a:lstStyle/>
          <a:p>
            <a:pPr algn="just">
              <a:lnSpc>
                <a:spcPct val="120001"/>
              </a:lnSpc>
            </a:pPr>
            <a:r>
              <a:rPr lang="en-US" sz="6000" b="1" dirty="0"/>
              <a:t>The Effect of Combined Basketball Training and Continuous Running on Cardiovascular Endurance</a:t>
            </a:r>
            <a:endParaRPr lang="en-ID" sz="6000" b="1" dirty="0"/>
          </a:p>
          <a:p>
            <a:pPr lvl="0" algn="just">
              <a:lnSpc>
                <a:spcPct val="120001"/>
              </a:lnSpc>
            </a:pPr>
            <a:endParaRPr sz="6000" b="1" dirty="0"/>
          </a:p>
        </p:txBody>
      </p:sp>
      <p:sp>
        <p:nvSpPr>
          <p:cNvPr id="102" name="Google Shape;102;p1"/>
          <p:cNvSpPr/>
          <p:nvPr/>
        </p:nvSpPr>
        <p:spPr>
          <a:xfrm rot="8100000">
            <a:off x="-2606886" y="7051145"/>
            <a:ext cx="10812392" cy="10812392"/>
          </a:xfrm>
          <a:custGeom>
            <a:avLst/>
            <a:gdLst/>
            <a:ahLst/>
            <a:cxnLst/>
            <a:rect l="l" t="t" r="r" b="b"/>
            <a:pathLst>
              <a:path w="10812392" h="10812392" extrusionOk="0">
                <a:moveTo>
                  <a:pt x="0" y="0"/>
                </a:moveTo>
                <a:lnTo>
                  <a:pt x="10812392" y="0"/>
                </a:lnTo>
                <a:lnTo>
                  <a:pt x="10812392" y="10812392"/>
                </a:lnTo>
                <a:lnTo>
                  <a:pt x="0" y="10812392"/>
                </a:lnTo>
                <a:lnTo>
                  <a:pt x="0" y="0"/>
                </a:lnTo>
                <a:close/>
              </a:path>
            </a:pathLst>
          </a:custGeom>
          <a:blipFill rotWithShape="1">
            <a:blip r:embed="rId3">
              <a:alphaModFix/>
            </a:blip>
            <a:stretch>
              <a:fillRect/>
            </a:stretch>
          </a:blipFill>
          <a:ln>
            <a:noFill/>
          </a:ln>
        </p:spPr>
      </p:sp>
      <p:sp>
        <p:nvSpPr>
          <p:cNvPr id="103" name="Google Shape;103;p1"/>
          <p:cNvSpPr/>
          <p:nvPr/>
        </p:nvSpPr>
        <p:spPr>
          <a:xfrm rot="10800000">
            <a:off x="3384971" y="7925287"/>
            <a:ext cx="5764383" cy="5764383"/>
          </a:xfrm>
          <a:custGeom>
            <a:avLst/>
            <a:gdLst/>
            <a:ahLst/>
            <a:cxnLst/>
            <a:rect l="l" t="t" r="r" b="b"/>
            <a:pathLst>
              <a:path w="5764383" h="5764383" extrusionOk="0">
                <a:moveTo>
                  <a:pt x="0" y="0"/>
                </a:moveTo>
                <a:lnTo>
                  <a:pt x="5764383" y="0"/>
                </a:lnTo>
                <a:lnTo>
                  <a:pt x="5764383" y="5764383"/>
                </a:lnTo>
                <a:lnTo>
                  <a:pt x="0" y="5764383"/>
                </a:lnTo>
                <a:lnTo>
                  <a:pt x="0" y="0"/>
                </a:lnTo>
                <a:close/>
              </a:path>
            </a:pathLst>
          </a:custGeom>
          <a:blipFill rotWithShape="1">
            <a:blip r:embed="rId4">
              <a:alphaModFix amt="30000"/>
            </a:blip>
            <a:stretch>
              <a:fillRect/>
            </a:stretch>
          </a:blipFill>
          <a:ln>
            <a:noFill/>
          </a:ln>
        </p:spPr>
      </p:sp>
      <p:sp>
        <p:nvSpPr>
          <p:cNvPr id="104" name="Google Shape;104;p1"/>
          <p:cNvSpPr txBox="1"/>
          <p:nvPr/>
        </p:nvSpPr>
        <p:spPr>
          <a:xfrm>
            <a:off x="1028699" y="8559186"/>
            <a:ext cx="3778431" cy="530082"/>
          </a:xfrm>
          <a:prstGeom prst="rect">
            <a:avLst/>
          </a:prstGeom>
          <a:noFill/>
          <a:ln>
            <a:noFill/>
          </a:ln>
        </p:spPr>
        <p:txBody>
          <a:bodyPr spcFirstLastPara="1" wrap="square" lIns="0" tIns="0" rIns="0" bIns="0" anchor="t" anchorCtr="0">
            <a:spAutoFit/>
          </a:bodyPr>
          <a:lstStyle/>
          <a:p>
            <a:pPr marL="0" marR="0" lvl="0" indent="0" algn="just" rtl="0">
              <a:lnSpc>
                <a:spcPct val="103021"/>
              </a:lnSpc>
              <a:spcBef>
                <a:spcPts val="0"/>
              </a:spcBef>
              <a:spcAft>
                <a:spcPts val="0"/>
              </a:spcAft>
              <a:buNone/>
            </a:pPr>
            <a:r>
              <a:rPr lang="en-US" sz="3344" b="1" i="0" u="none" strike="noStrike" cap="none" dirty="0" err="1">
                <a:solidFill>
                  <a:srgbClr val="FFFFFF"/>
                </a:solidFill>
                <a:latin typeface="Fira Sans"/>
                <a:ea typeface="Fira Sans"/>
                <a:cs typeface="Fira Sans"/>
                <a:sym typeface="Fira Sans"/>
              </a:rPr>
              <a:t>Lhaoera</a:t>
            </a:r>
            <a:r>
              <a:rPr lang="en-US" sz="3344" b="1" i="0" u="none" strike="noStrike" cap="none" dirty="0">
                <a:solidFill>
                  <a:srgbClr val="FFFFFF"/>
                </a:solidFill>
                <a:latin typeface="Fira Sans"/>
                <a:ea typeface="Fira Sans"/>
                <a:cs typeface="Fira Sans"/>
                <a:sym typeface="Fira Sans"/>
              </a:rPr>
              <a:t> </a:t>
            </a:r>
            <a:r>
              <a:rPr lang="en-US" sz="3344" b="1" i="0" u="none" strike="noStrike" cap="none" dirty="0" err="1">
                <a:solidFill>
                  <a:srgbClr val="FFFFFF"/>
                </a:solidFill>
                <a:latin typeface="Fira Sans"/>
                <a:ea typeface="Fira Sans"/>
                <a:cs typeface="Fira Sans"/>
                <a:sym typeface="Fira Sans"/>
              </a:rPr>
              <a:t>Wiendhary</a:t>
            </a:r>
            <a:endParaRPr dirty="0"/>
          </a:p>
        </p:txBody>
      </p:sp>
      <p:sp>
        <p:nvSpPr>
          <p:cNvPr id="105" name="Google Shape;105;p1"/>
          <p:cNvSpPr txBox="1"/>
          <p:nvPr/>
        </p:nvSpPr>
        <p:spPr>
          <a:xfrm>
            <a:off x="1028699" y="9162087"/>
            <a:ext cx="4509951" cy="1060162"/>
          </a:xfrm>
          <a:prstGeom prst="rect">
            <a:avLst/>
          </a:prstGeom>
          <a:noFill/>
          <a:ln>
            <a:noFill/>
          </a:ln>
        </p:spPr>
        <p:txBody>
          <a:bodyPr spcFirstLastPara="1" wrap="square" lIns="0" tIns="0" rIns="0" bIns="0" anchor="t" anchorCtr="0">
            <a:spAutoFit/>
          </a:bodyPr>
          <a:lstStyle/>
          <a:p>
            <a:pPr lvl="0" algn="just">
              <a:lnSpc>
                <a:spcPct val="103021"/>
              </a:lnSpc>
            </a:pPr>
            <a:r>
              <a:rPr lang="en-ID" sz="3344" b="1" dirty="0">
                <a:solidFill>
                  <a:srgbClr val="FFFFFF"/>
                </a:solidFill>
                <a:latin typeface="Fira Sans"/>
              </a:rPr>
              <a:t>Universitas Pendidikan Indonesia</a:t>
            </a:r>
            <a:endParaRPr sz="3344" b="1" dirty="0">
              <a:solidFill>
                <a:srgbClr val="FFFFFF"/>
              </a:solidFill>
              <a:latin typeface="Fira Sans"/>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1E6DA3E7-D586-F302-EE9B-8557061C364E}"/>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D298B9C2-7787-EA55-4F1F-329535BDADA8}"/>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0C39A2AB-9259-A47C-E7FE-08F02CEA8FF0}"/>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2F4C14F4-670F-E7EC-5A35-68D32E27770E}"/>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BE085467-EEC8-E443-1333-13C174057C24}"/>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9D2CE981-22E9-6D9A-64A1-D77E85416933}"/>
              </a:ext>
            </a:extLst>
          </p:cNvPr>
          <p:cNvSpPr txBox="1"/>
          <p:nvPr/>
        </p:nvSpPr>
        <p:spPr>
          <a:xfrm>
            <a:off x="5771245" y="1422635"/>
            <a:ext cx="7879441" cy="1489510"/>
          </a:xfrm>
          <a:prstGeom prst="rect">
            <a:avLst/>
          </a:prstGeom>
          <a:noFill/>
          <a:ln>
            <a:noFill/>
          </a:ln>
        </p:spPr>
        <p:txBody>
          <a:bodyPr spcFirstLastPara="1" wrap="square" lIns="0" tIns="0" rIns="0" bIns="0" anchor="t" anchorCtr="0">
            <a:spAutoFit/>
          </a:bodyPr>
          <a:lstStyle/>
          <a:p>
            <a:pPr lvl="0" algn="ctr">
              <a:lnSpc>
                <a:spcPct val="110001"/>
              </a:lnSpc>
            </a:pPr>
            <a:r>
              <a:rPr lang="en-ID" sz="8799" b="1" dirty="0">
                <a:solidFill>
                  <a:srgbClr val="0B2957"/>
                </a:solidFill>
                <a:latin typeface="Fira Sans"/>
              </a:rPr>
              <a:t>INTRODUCTION</a:t>
            </a:r>
            <a:endParaRPr sz="8799" b="1" dirty="0">
              <a:solidFill>
                <a:srgbClr val="0B2957"/>
              </a:solidFill>
              <a:latin typeface="Fira Sans"/>
            </a:endParaRPr>
          </a:p>
        </p:txBody>
      </p:sp>
      <p:grpSp>
        <p:nvGrpSpPr>
          <p:cNvPr id="115" name="Google Shape;115;p2">
            <a:extLst>
              <a:ext uri="{FF2B5EF4-FFF2-40B4-BE49-F238E27FC236}">
                <a16:creationId xmlns:a16="http://schemas.microsoft.com/office/drawing/2014/main" id="{773A562B-75D0-3D02-333A-32A868106C76}"/>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82FB43FE-092F-6499-E172-D4982D49D7AD}"/>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6FC82B76-9FB0-9842-0046-9E913BDA12B1}"/>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9D80879B-4393-15C6-5699-619B61E17B04}"/>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725E84CE-D39D-B428-4E13-ED2D1049277C}"/>
              </a:ext>
            </a:extLst>
          </p:cNvPr>
          <p:cNvSpPr txBox="1"/>
          <p:nvPr/>
        </p:nvSpPr>
        <p:spPr>
          <a:xfrm>
            <a:off x="1736596" y="2912145"/>
            <a:ext cx="14552787" cy="5465471"/>
          </a:xfrm>
          <a:prstGeom prst="rect">
            <a:avLst/>
          </a:prstGeom>
          <a:noFill/>
          <a:ln>
            <a:noFill/>
          </a:ln>
        </p:spPr>
        <p:txBody>
          <a:bodyPr spcFirstLastPara="1" wrap="square" lIns="0" tIns="0" rIns="0" bIns="0" anchor="t" anchorCtr="0">
            <a:spAutoFit/>
          </a:bodyPr>
          <a:lstStyle/>
          <a:p>
            <a:pPr algn="just"/>
            <a:r>
              <a:rPr lang="en-ID" sz="2600" b="1" dirty="0"/>
              <a:t>Background</a:t>
            </a:r>
          </a:p>
          <a:p>
            <a:pPr algn="just"/>
            <a:r>
              <a:rPr lang="en-ID" sz="2600" dirty="0"/>
              <a:t>Cardiovascular endurance is a fundamental component of physical fitness that supports students' health, learning activities, and sports performance. However, the increasing prevalence of sedentary lifestyles among adolescents has contributed to declining cardiovascular fitness, highlighting the need for more effective school-based training programs. Basketball is one of the most popular extracurricular sports in junior high schools; however, conventional basketball training may not provide sufficient continuous aerobic stimulation to maximize cardiovascular endurance. Therefore, integrating basketball training with Continuous Run is expected to provide greater improvements in cardiovascular endurance than conventional basketball training alone.</a:t>
            </a:r>
          </a:p>
          <a:p>
            <a:pPr marL="0" marR="0" lvl="0" indent="0" algn="just" rtl="0">
              <a:lnSpc>
                <a:spcPct val="233044"/>
              </a:lnSpc>
              <a:spcBef>
                <a:spcPts val="0"/>
              </a:spcBef>
              <a:spcAft>
                <a:spcPts val="0"/>
              </a:spcAft>
              <a:buNone/>
            </a:pPr>
            <a:endParaRPr lang="en-US" sz="2600" b="1" i="0" u="none" strike="noStrike" cap="none" dirty="0">
              <a:solidFill>
                <a:srgbClr val="000000"/>
              </a:solidFill>
              <a:latin typeface="Fira Sans"/>
              <a:ea typeface="Fira Sans"/>
              <a:cs typeface="Fira Sans"/>
              <a:sym typeface="Fira Sans"/>
            </a:endParaRPr>
          </a:p>
          <a:p>
            <a:pPr marL="0" marR="0" lvl="0" indent="0" algn="just" rtl="0">
              <a:lnSpc>
                <a:spcPct val="233044"/>
              </a:lnSpc>
              <a:spcBef>
                <a:spcPts val="0"/>
              </a:spcBef>
              <a:spcAft>
                <a:spcPts val="0"/>
              </a:spcAft>
              <a:buNone/>
            </a:pPr>
            <a:endParaRPr lang="en-US" sz="2600" dirty="0"/>
          </a:p>
        </p:txBody>
      </p:sp>
      <p:grpSp>
        <p:nvGrpSpPr>
          <p:cNvPr id="121" name="Google Shape;121;p2">
            <a:extLst>
              <a:ext uri="{FF2B5EF4-FFF2-40B4-BE49-F238E27FC236}">
                <a16:creationId xmlns:a16="http://schemas.microsoft.com/office/drawing/2014/main" id="{5B0E47D3-18DD-8E47-C135-8B69DFB8D870}"/>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8A46EE02-2391-F218-21E6-6AE98C086FDE}"/>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047AA216-477A-AB71-AFDF-ECDC906996D2}"/>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9344F73C-F4CD-1FA1-58F7-D3869B8CB23E}"/>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408FB85A-E9B4-80DE-1785-C003F7848065}"/>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B57BC7C2-0A9B-0B5D-A30B-5A9FB70550ED}"/>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0D50DECF-A346-DE28-BA8D-109A1521A81F}"/>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12C022AF-D223-FFAE-1B26-935DAF3000B9}"/>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134716E0-C28D-B26A-7409-2E868BABEC2A}"/>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747C5257-1D75-44E7-BD52-227A05092EF4}"/>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5A53E000-97E1-1377-463D-4AF7D6520F86}"/>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94F0D6D1-15A2-DF9B-A1FB-C16A7966F056}"/>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315F2631-B947-113F-E9C7-A87DCAB616A7}"/>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06DDB282-D4D6-87A7-4DFA-1D43A8BAEA56}"/>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228D7F0D-7952-F4B0-DDD9-3B06037719BB}"/>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DD148083-1F41-A2FD-583C-C58D6A3A4A90}"/>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E3C52D58-AFD6-2F15-EAFC-E007D60A5FC1}"/>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851D735D-FFDF-DFFE-8D0C-4208B1B5E665}"/>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FC7FA725-CF69-53E0-5BBB-7127A12E32E1}"/>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DC89EEBF-6CAA-CA05-F07E-879332B60403}"/>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
        <p:nvSpPr>
          <p:cNvPr id="3" name="TextBox 2">
            <a:extLst>
              <a:ext uri="{FF2B5EF4-FFF2-40B4-BE49-F238E27FC236}">
                <a16:creationId xmlns:a16="http://schemas.microsoft.com/office/drawing/2014/main" id="{A1A8155F-1D8C-06C4-BD77-3F278DDA72A3}"/>
              </a:ext>
            </a:extLst>
          </p:cNvPr>
          <p:cNvSpPr txBox="1"/>
          <p:nvPr/>
        </p:nvSpPr>
        <p:spPr>
          <a:xfrm>
            <a:off x="6770542" y="6815636"/>
            <a:ext cx="9875182" cy="2400657"/>
          </a:xfrm>
          <a:prstGeom prst="rect">
            <a:avLst/>
          </a:prstGeom>
          <a:noFill/>
        </p:spPr>
        <p:txBody>
          <a:bodyPr wrap="square">
            <a:spAutoFit/>
          </a:bodyPr>
          <a:lstStyle/>
          <a:p>
            <a:pPr algn="just">
              <a:buNone/>
            </a:pPr>
            <a:r>
              <a:rPr lang="en-ID" sz="2500" b="1" dirty="0"/>
              <a:t>Research Objective</a:t>
            </a:r>
            <a:endParaRPr lang="en-ID" sz="2500" dirty="0"/>
          </a:p>
          <a:p>
            <a:pPr algn="just">
              <a:buNone/>
            </a:pPr>
            <a:r>
              <a:rPr lang="en-ID" sz="2500" dirty="0"/>
              <a:t>This study aimed to examine the effect of combining basketball training with Continuous Run on improving cardiovascular endurance among junior high school students participating in basketball extracurricular activities at SMP Negeri 1 </a:t>
            </a:r>
            <a:r>
              <a:rPr lang="en-ID" sz="2500" dirty="0" err="1"/>
              <a:t>Jalaksana</a:t>
            </a:r>
            <a:r>
              <a:rPr lang="en-ID" sz="2500" dirty="0"/>
              <a:t> and to compare its effectiveness with conventional basketball training.</a:t>
            </a:r>
          </a:p>
        </p:txBody>
      </p:sp>
    </p:spTree>
    <p:extLst>
      <p:ext uri="{BB962C8B-B14F-4D97-AF65-F5344CB8AC3E}">
        <p14:creationId xmlns:p14="http://schemas.microsoft.com/office/powerpoint/2010/main" val="290027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56172977-3FA1-A793-0962-6A569B90FEA1}"/>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9BA9547A-B419-2663-0FFB-9F10A6021FA3}"/>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1F1FC80B-957D-D43E-2071-0A39CCEA4989}"/>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41C08EFC-27B2-1DD7-4C5B-B5BF83866917}"/>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5FBEE2EF-F545-720D-0EA7-157B9569815F}"/>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AE4CB9D6-EE46-B45D-FE51-3DCCAC464FBD}"/>
              </a:ext>
            </a:extLst>
          </p:cNvPr>
          <p:cNvSpPr txBox="1"/>
          <p:nvPr/>
        </p:nvSpPr>
        <p:spPr>
          <a:xfrm>
            <a:off x="5652051" y="1692170"/>
            <a:ext cx="6983897" cy="1354217"/>
          </a:xfrm>
          <a:prstGeom prst="rect">
            <a:avLst/>
          </a:prstGeom>
          <a:noFill/>
          <a:ln>
            <a:noFill/>
          </a:ln>
        </p:spPr>
        <p:txBody>
          <a:bodyPr spcFirstLastPara="1" wrap="square" lIns="0" tIns="0" rIns="0" bIns="0" anchor="t" anchorCtr="0">
            <a:spAutoFit/>
          </a:bodyPr>
          <a:lstStyle/>
          <a:p>
            <a:pPr lvl="0">
              <a:lnSpc>
                <a:spcPct val="110001"/>
              </a:lnSpc>
            </a:pPr>
            <a:r>
              <a:rPr lang="en-ID" sz="8000" b="1" dirty="0">
                <a:solidFill>
                  <a:srgbClr val="0B2957"/>
                </a:solidFill>
                <a:latin typeface="Fira Sans"/>
              </a:rPr>
              <a:t>INTRODUCTION</a:t>
            </a:r>
            <a:endParaRPr sz="8000" b="1" dirty="0">
              <a:solidFill>
                <a:srgbClr val="0B2957"/>
              </a:solidFill>
              <a:latin typeface="Fira Sans"/>
            </a:endParaRPr>
          </a:p>
        </p:txBody>
      </p:sp>
      <p:grpSp>
        <p:nvGrpSpPr>
          <p:cNvPr id="115" name="Google Shape;115;p2">
            <a:extLst>
              <a:ext uri="{FF2B5EF4-FFF2-40B4-BE49-F238E27FC236}">
                <a16:creationId xmlns:a16="http://schemas.microsoft.com/office/drawing/2014/main" id="{2BFDB89A-4FA2-93E0-EDCD-734534C1C2CE}"/>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5596B3A7-B215-4F89-760A-1C9C166E0A59}"/>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C5889B43-8C56-4C13-743B-0C8ADB378E7D}"/>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97AAA76F-A615-1B52-412F-B32007BB6ABF}"/>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24A6B6A9-1354-7975-A8E7-C0F535D94A48}"/>
              </a:ext>
            </a:extLst>
          </p:cNvPr>
          <p:cNvSpPr txBox="1"/>
          <p:nvPr/>
        </p:nvSpPr>
        <p:spPr>
          <a:xfrm>
            <a:off x="1862617" y="3304607"/>
            <a:ext cx="14520434" cy="3847207"/>
          </a:xfrm>
          <a:prstGeom prst="rect">
            <a:avLst/>
          </a:prstGeom>
          <a:noFill/>
          <a:ln>
            <a:noFill/>
          </a:ln>
        </p:spPr>
        <p:txBody>
          <a:bodyPr spcFirstLastPara="1" wrap="square" lIns="0" tIns="0" rIns="0" bIns="0" anchor="t" anchorCtr="0">
            <a:spAutoFit/>
          </a:bodyPr>
          <a:lstStyle/>
          <a:p>
            <a:pPr algn="just"/>
            <a:r>
              <a:rPr lang="en-ID" sz="2500" b="1" dirty="0"/>
              <a:t>Research Gap</a:t>
            </a:r>
          </a:p>
          <a:p>
            <a:pPr algn="just"/>
            <a:r>
              <a:rPr lang="en-ID" sz="2500" dirty="0"/>
              <a:t>Previous studies have demonstrated that basketball training improves aerobic capacity and cardiovascular endurance, while Continuous Run effectively enhances </a:t>
            </a:r>
            <a:r>
              <a:rPr lang="en-ID" sz="2500" dirty="0" err="1"/>
              <a:t>VO₂max</a:t>
            </a:r>
            <a:r>
              <a:rPr lang="en-ID" sz="2500" dirty="0"/>
              <a:t> and aerobic fitness. However, most previous research has investigated these training methods separately or compared different exercise models. In addition, existing studies have primarily involved athletes, university students, or adult participants, with limited research focusing on junior high school students participating in school extracurricular sports. Therefore, this study evaluates the effectiveness of integrating basketball training and Continuous Run within a structured training program and compares it with conventional basketball training to determine whether the combined approach produces greater improvements in cardiovascular endurance.</a:t>
            </a:r>
          </a:p>
        </p:txBody>
      </p:sp>
      <p:grpSp>
        <p:nvGrpSpPr>
          <p:cNvPr id="121" name="Google Shape;121;p2">
            <a:extLst>
              <a:ext uri="{FF2B5EF4-FFF2-40B4-BE49-F238E27FC236}">
                <a16:creationId xmlns:a16="http://schemas.microsoft.com/office/drawing/2014/main" id="{B5203A2A-71E4-DDD9-4D9B-81BB0ADE2F69}"/>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C2AF4B76-95F9-2FF4-72D0-11CBDAE86E67}"/>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BE10303A-560C-48F1-8800-6F750607BE55}"/>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DF6279D2-C47B-4F2B-E08B-2DA438A88793}"/>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9DAE83C6-BBE0-4B6C-2341-EFCFA567F112}"/>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3D776863-FC9E-251D-E7EC-64BB52247CF3}"/>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CFAF1BF3-0E9F-483A-FB40-3FCB222FA307}"/>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0FF5D6F1-2E60-5132-E4B6-7458A7DBBB2E}"/>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2FD450DB-BF7E-3BCC-6A65-3F7C390F96F1}"/>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67D02B06-8A7D-6DD0-9DD2-5A1FBE33F98B}"/>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FA246DE2-3E92-FFF6-5D1B-7B9CC20D1325}"/>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EC734347-BB03-4CAC-0DE9-450AC68BCA7A}"/>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6DFABD4E-EABE-C5FC-370E-9098B2F1E015}"/>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F2A12691-4F1F-098E-E6D3-FA379EA26450}"/>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55CEF9CF-1ECD-FE20-1CD7-F8E17BA910EA}"/>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1B621054-9215-D021-BB89-39F3221482BD}"/>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F02350FA-A3F3-C7E6-9958-947EC1879DD9}"/>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B084176E-72A5-9EA6-68C5-2D199B407FF7}"/>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097FC08A-AB14-10D4-AD17-160CEB07D89A}"/>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7EC122FE-6DEE-BE4D-7005-BDAED40654E2}"/>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364025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FB2C5D82-C1D3-2FCC-FEB1-1BD27E3B1D36}"/>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D3E05758-A22F-59D2-8091-A3DC26DEDD08}"/>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8F518F5F-DE47-A15C-E117-4E6B1EE59F3E}"/>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06AA938D-66C7-AB60-8433-314C782A7F68}"/>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045BC320-58A6-2797-AB50-2920584D3BCF}"/>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F57012C2-3ABD-EEFC-4011-0AE2F03F18A6}"/>
              </a:ext>
            </a:extLst>
          </p:cNvPr>
          <p:cNvSpPr txBox="1"/>
          <p:nvPr/>
        </p:nvSpPr>
        <p:spPr>
          <a:xfrm>
            <a:off x="6124966" y="1422635"/>
            <a:ext cx="6424181" cy="1489510"/>
          </a:xfrm>
          <a:prstGeom prst="rect">
            <a:avLst/>
          </a:prstGeom>
          <a:noFill/>
          <a:ln>
            <a:noFill/>
          </a:ln>
        </p:spPr>
        <p:txBody>
          <a:bodyPr spcFirstLastPara="1" wrap="square" lIns="0" tIns="0" rIns="0" bIns="0" anchor="t" anchorCtr="0">
            <a:spAutoFit/>
          </a:bodyPr>
          <a:lstStyle/>
          <a:p>
            <a:pPr lvl="0" algn="ctr">
              <a:lnSpc>
                <a:spcPct val="110001"/>
              </a:lnSpc>
            </a:pPr>
            <a:r>
              <a:rPr lang="en-ID" sz="8799" b="1" dirty="0">
                <a:solidFill>
                  <a:srgbClr val="0B2957"/>
                </a:solidFill>
                <a:latin typeface="Fira Sans"/>
              </a:rPr>
              <a:t>METHOD</a:t>
            </a:r>
            <a:endParaRPr sz="8799" b="1" dirty="0">
              <a:solidFill>
                <a:srgbClr val="0B2957"/>
              </a:solidFill>
              <a:latin typeface="Fira Sans"/>
            </a:endParaRPr>
          </a:p>
        </p:txBody>
      </p:sp>
      <p:grpSp>
        <p:nvGrpSpPr>
          <p:cNvPr id="115" name="Google Shape;115;p2">
            <a:extLst>
              <a:ext uri="{FF2B5EF4-FFF2-40B4-BE49-F238E27FC236}">
                <a16:creationId xmlns:a16="http://schemas.microsoft.com/office/drawing/2014/main" id="{7F52ABD5-1AB6-D7BE-770C-E7A247161AC5}"/>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DC9AB909-1142-25E6-5A9D-FAB64A03DF8C}"/>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8F1F7D74-24DF-799D-83E7-BC97BABADBA5}"/>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55044A22-D7AB-04F9-1D24-F69CFCADDFD9}"/>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3245A536-FFA2-96DA-AB56-2CD65B715D72}"/>
              </a:ext>
            </a:extLst>
          </p:cNvPr>
          <p:cNvSpPr txBox="1"/>
          <p:nvPr/>
        </p:nvSpPr>
        <p:spPr>
          <a:xfrm>
            <a:off x="1736596" y="3166913"/>
            <a:ext cx="14814809" cy="4401205"/>
          </a:xfrm>
          <a:prstGeom prst="rect">
            <a:avLst/>
          </a:prstGeom>
          <a:noFill/>
          <a:ln>
            <a:noFill/>
          </a:ln>
        </p:spPr>
        <p:txBody>
          <a:bodyPr spcFirstLastPara="1" wrap="square" lIns="0" tIns="0" rIns="0" bIns="0" anchor="t" anchorCtr="0">
            <a:spAutoFit/>
          </a:bodyPr>
          <a:lstStyle/>
          <a:p>
            <a:pPr algn="just"/>
            <a:r>
              <a:rPr lang="en-ID" sz="2200" dirty="0"/>
              <a:t>This study employed a quantitative approach using a quasi-experimental design with a pretest–</a:t>
            </a:r>
            <a:r>
              <a:rPr lang="en-ID" sz="2200" dirty="0" err="1"/>
              <a:t>posttest</a:t>
            </a:r>
            <a:r>
              <a:rPr lang="en-ID" sz="2200" dirty="0"/>
              <a:t> control group design. The study involved 30 students aged 12–13 years who participated in the basketball extracurricular program at SMP Negeri 1 </a:t>
            </a:r>
            <a:r>
              <a:rPr lang="en-ID" sz="2200" dirty="0" err="1"/>
              <a:t>Jalaksana</a:t>
            </a:r>
            <a:r>
              <a:rPr lang="en-ID" sz="2200" dirty="0"/>
              <a:t>. Participants were selected using purposive sampling based on predetermined inclusion criteria and were randomly assigned to an experimental group (n = 15) and a control group (n = 15).</a:t>
            </a:r>
          </a:p>
          <a:p>
            <a:pPr algn="just"/>
            <a:r>
              <a:rPr lang="en-ID" sz="2200" dirty="0"/>
              <a:t>The experimental group received a combination of basketball training and Continuous Run, whereas the control group participated in conventional basketball training only. The intervention was conducted over four weeks, with four training sessions per week. Cardiovascular endurance was assessed using the 20-Meter Shuttle Run Test (Pacer Test), a standardized field test used to estimate maximal oxygen uptake (</a:t>
            </a:r>
            <a:r>
              <a:rPr lang="en-ID" sz="2200" dirty="0" err="1"/>
              <a:t>VO₂max</a:t>
            </a:r>
            <a:r>
              <a:rPr lang="en-ID" sz="2200" dirty="0"/>
              <a:t>). Data were </a:t>
            </a:r>
            <a:r>
              <a:rPr lang="en-ID" sz="2200" dirty="0" err="1"/>
              <a:t>analyzed</a:t>
            </a:r>
            <a:r>
              <a:rPr lang="en-ID" sz="2200" dirty="0"/>
              <a:t> using IBM SPSS Statistics version 27. Descriptive statistics were used to summarize participant characteristics and research findings. Before hypothesis testing, data normality was examined using the Shapiro–Wilk test, and homogeneity of variance was assessed using Levene's test. Differences between pretest and </a:t>
            </a:r>
            <a:r>
              <a:rPr lang="en-ID" sz="2200" dirty="0" err="1"/>
              <a:t>posttest</a:t>
            </a:r>
            <a:r>
              <a:rPr lang="en-ID" sz="2200" dirty="0"/>
              <a:t> scores within each group were </a:t>
            </a:r>
            <a:r>
              <a:rPr lang="en-ID" sz="2200" dirty="0" err="1"/>
              <a:t>analyzed</a:t>
            </a:r>
            <a:r>
              <a:rPr lang="en-ID" sz="2200" dirty="0"/>
              <a:t> using paired-sample t-tests, while </a:t>
            </a:r>
            <a:r>
              <a:rPr lang="en-ID" sz="2200" dirty="0" err="1"/>
              <a:t>posttest</a:t>
            </a:r>
            <a:r>
              <a:rPr lang="en-ID" sz="2200" dirty="0"/>
              <a:t> differences between the experimental and control groups were </a:t>
            </a:r>
            <a:r>
              <a:rPr lang="en-ID" sz="2200" dirty="0" err="1"/>
              <a:t>analyzed</a:t>
            </a:r>
            <a:r>
              <a:rPr lang="en-ID" sz="2200" dirty="0"/>
              <a:t> using an independent-sample t-test. Statistical significance was established at p &lt; 0.05.</a:t>
            </a:r>
          </a:p>
        </p:txBody>
      </p:sp>
      <p:grpSp>
        <p:nvGrpSpPr>
          <p:cNvPr id="121" name="Google Shape;121;p2">
            <a:extLst>
              <a:ext uri="{FF2B5EF4-FFF2-40B4-BE49-F238E27FC236}">
                <a16:creationId xmlns:a16="http://schemas.microsoft.com/office/drawing/2014/main" id="{DBCD0373-C570-15A2-220F-BB4C42CCF320}"/>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4DB2BF99-11F3-5C68-613F-B4EAA205D317}"/>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EBEBBEE6-A1BD-D02C-5C55-1F3739712BC9}"/>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6190CE00-EA8C-7680-CC4A-9099BD38EA99}"/>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DF468AC6-FDF3-D3A1-0C6D-CD69567F12C6}"/>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94036731-BA96-23DC-2566-3938E95A27B9}"/>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F4CF3B96-32B4-58A4-5866-FD24633954B6}"/>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4C2F43AF-49B8-6953-C5E9-48C93B02F816}"/>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C71A4C28-88C6-15C8-AC1F-2AB41D08AE05}"/>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36F01241-6200-0164-3913-6F064A927A48}"/>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B98DCABD-B948-DF72-D6D4-BDB15623EF4E}"/>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0AADCBF4-10C5-A992-B3D4-B106FEC805AF}"/>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212893FC-1DED-E32B-C7A3-F1D6026E972E}"/>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C37F7C1A-29AE-338A-0F45-CC939ED48FEC}"/>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F3C46C2F-6CAB-7561-87F2-528C727567F3}"/>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1B65455F-8AF4-13F3-12AA-45B5A4ED57CE}"/>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C2B99378-8B07-4D27-5E48-50CB5DD6252F}"/>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4BCB98B4-C538-EE5C-8759-5CC342A18230}"/>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F5892EDE-D0E9-B732-9754-50C8F6A93C27}"/>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4006A867-3557-B128-805D-88DB72037A93}"/>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3183288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173BFCAF-CC8A-AF69-35A6-237593181047}"/>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9D7875BE-0CD6-F7E2-F605-26F7556ABF76}"/>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095EA3EB-E323-758A-8799-9F1F65D54EE8}"/>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4DBD20E1-A8CB-CB5E-6DE4-F8D13B3394E8}"/>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22D40017-DFD8-E2D9-C5A8-A7D66466806B}"/>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B7056F50-727F-FBA1-9A45-D98691DFA147}"/>
              </a:ext>
            </a:extLst>
          </p:cNvPr>
          <p:cNvSpPr txBox="1"/>
          <p:nvPr/>
        </p:nvSpPr>
        <p:spPr>
          <a:xfrm>
            <a:off x="6124966" y="1422635"/>
            <a:ext cx="6424181" cy="1489510"/>
          </a:xfrm>
          <a:prstGeom prst="rect">
            <a:avLst/>
          </a:prstGeom>
          <a:noFill/>
          <a:ln>
            <a:noFill/>
          </a:ln>
        </p:spPr>
        <p:txBody>
          <a:bodyPr spcFirstLastPara="1" wrap="square" lIns="0" tIns="0" rIns="0" bIns="0" anchor="t" anchorCtr="0">
            <a:spAutoFit/>
          </a:bodyPr>
          <a:lstStyle/>
          <a:p>
            <a:pPr lvl="0" algn="ctr">
              <a:lnSpc>
                <a:spcPct val="110001"/>
              </a:lnSpc>
            </a:pPr>
            <a:r>
              <a:rPr lang="en-ID" sz="8799" b="1" dirty="0">
                <a:solidFill>
                  <a:srgbClr val="0B2957"/>
                </a:solidFill>
                <a:latin typeface="Fira Sans"/>
              </a:rPr>
              <a:t>RESULT</a:t>
            </a:r>
            <a:endParaRPr sz="8799" b="1" dirty="0">
              <a:solidFill>
                <a:srgbClr val="0B2957"/>
              </a:solidFill>
              <a:latin typeface="Fira Sans"/>
            </a:endParaRPr>
          </a:p>
        </p:txBody>
      </p:sp>
      <p:grpSp>
        <p:nvGrpSpPr>
          <p:cNvPr id="115" name="Google Shape;115;p2">
            <a:extLst>
              <a:ext uri="{FF2B5EF4-FFF2-40B4-BE49-F238E27FC236}">
                <a16:creationId xmlns:a16="http://schemas.microsoft.com/office/drawing/2014/main" id="{90BF9AA9-5D95-1E1F-7FED-051462A0BEDB}"/>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7A7BB143-F37C-67AB-4C39-137F355D71F7}"/>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1AD3E374-FF85-2A79-91D4-5F8F04D969A6}"/>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A800B587-E376-E4FD-B4BE-DC59FC3857CA}"/>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1F9B1A82-273C-F279-B61C-039147CAD7D5}"/>
              </a:ext>
            </a:extLst>
          </p:cNvPr>
          <p:cNvSpPr txBox="1"/>
          <p:nvPr/>
        </p:nvSpPr>
        <p:spPr>
          <a:xfrm>
            <a:off x="6905053" y="6975475"/>
            <a:ext cx="9646352" cy="2154436"/>
          </a:xfrm>
          <a:prstGeom prst="rect">
            <a:avLst/>
          </a:prstGeom>
          <a:noFill/>
          <a:ln>
            <a:noFill/>
          </a:ln>
        </p:spPr>
        <p:txBody>
          <a:bodyPr spcFirstLastPara="1" wrap="square" lIns="0" tIns="0" rIns="0" bIns="0" anchor="t" anchorCtr="0">
            <a:spAutoFit/>
          </a:bodyPr>
          <a:lstStyle/>
          <a:p>
            <a:pPr algn="just"/>
            <a:r>
              <a:rPr lang="en-ID" sz="2000" dirty="0"/>
              <a:t>The descriptive analysis showed that both groups experienced improvements in cardiovascular endurance after the intervention. However, the experimental group demonstrated greater improvement than the control group. The experimental group improved by 4.99 points (19.43%), while the control group improved by 2.34 points (9.11%). Statistical analysis also confirmed significant differences between pretest and </a:t>
            </a:r>
            <a:r>
              <a:rPr lang="en-ID" sz="2000" dirty="0" err="1"/>
              <a:t>posttest</a:t>
            </a:r>
            <a:r>
              <a:rPr lang="en-ID" sz="2000" dirty="0"/>
              <a:t> scores in both groups, as well as significant differences between the </a:t>
            </a:r>
            <a:r>
              <a:rPr lang="en-ID" sz="2000" dirty="0" err="1"/>
              <a:t>posttest</a:t>
            </a:r>
            <a:r>
              <a:rPr lang="en-ID" sz="2000" dirty="0"/>
              <a:t> scores of the experimental and control groups.</a:t>
            </a:r>
          </a:p>
        </p:txBody>
      </p:sp>
      <p:grpSp>
        <p:nvGrpSpPr>
          <p:cNvPr id="121" name="Google Shape;121;p2">
            <a:extLst>
              <a:ext uri="{FF2B5EF4-FFF2-40B4-BE49-F238E27FC236}">
                <a16:creationId xmlns:a16="http://schemas.microsoft.com/office/drawing/2014/main" id="{AA2D80E2-E5DA-E9AD-1726-381AADAD293D}"/>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FF1EFDDD-5AD7-F9D9-5237-6C0C8E29AD7C}"/>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8D022BC2-9A56-9BB4-0FEE-D5CFE87A530D}"/>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425EBF12-9272-FF9A-1592-558A45FE8FD3}"/>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06EDB384-99C2-F637-5FEA-49DE7B1E6C0A}"/>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3993A5E7-4B0B-2FE1-5918-F9661D9BED49}"/>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FAA89908-BEE7-521C-2ECC-25D28B7BFE9B}"/>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C9DDBF18-1A6D-B824-92EF-084395A82A4A}"/>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C8BBC358-E4B0-33C9-2AA0-BBE3EE5B993B}"/>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D44FEA17-48D9-C020-BF45-4B9F5D3169FC}"/>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BD8CFAFF-B8D9-B1F5-EE82-B4070D12173B}"/>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F98ADC17-FEA7-3EBF-2F5A-75361E0207FF}"/>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6DEE9084-B822-592B-A43E-D265BFE3767E}"/>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3EB8BC00-8EB8-68F1-9DE7-D0817F34B6A3}"/>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E7D8A7FE-848B-FAA9-AB81-9C9C718B96E6}"/>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54C7089E-7628-8E3A-B725-D0888B92E6CF}"/>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64A7B29C-945B-E229-412D-31A2D743832D}"/>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A9347B70-D0F1-0391-2E83-E0FB5FE4285E}"/>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A3CE4C97-BF07-B025-F094-049929608B4C}"/>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F96D3002-D773-2492-FE41-29B053E745D3}"/>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pic>
        <p:nvPicPr>
          <p:cNvPr id="4" name="Picture 3">
            <a:extLst>
              <a:ext uri="{FF2B5EF4-FFF2-40B4-BE49-F238E27FC236}">
                <a16:creationId xmlns:a16="http://schemas.microsoft.com/office/drawing/2014/main" id="{B1F64047-6166-EF1F-C98D-2D2AD1144CC6}"/>
              </a:ext>
            </a:extLst>
          </p:cNvPr>
          <p:cNvPicPr>
            <a:picLocks noChangeAspect="1"/>
          </p:cNvPicPr>
          <p:nvPr/>
        </p:nvPicPr>
        <p:blipFill>
          <a:blip r:embed="rId11"/>
          <a:stretch>
            <a:fillRect/>
          </a:stretch>
        </p:blipFill>
        <p:spPr>
          <a:xfrm>
            <a:off x="1074923" y="2912145"/>
            <a:ext cx="7769545" cy="3172823"/>
          </a:xfrm>
          <a:prstGeom prst="rect">
            <a:avLst/>
          </a:prstGeom>
        </p:spPr>
      </p:pic>
      <p:pic>
        <p:nvPicPr>
          <p:cNvPr id="6" name="Picture 5">
            <a:extLst>
              <a:ext uri="{FF2B5EF4-FFF2-40B4-BE49-F238E27FC236}">
                <a16:creationId xmlns:a16="http://schemas.microsoft.com/office/drawing/2014/main" id="{E35343EC-1D8F-2F0B-0957-05357CAC1044}"/>
              </a:ext>
            </a:extLst>
          </p:cNvPr>
          <p:cNvPicPr>
            <a:picLocks noChangeAspect="1"/>
          </p:cNvPicPr>
          <p:nvPr/>
        </p:nvPicPr>
        <p:blipFill>
          <a:blip r:embed="rId12"/>
          <a:stretch>
            <a:fillRect/>
          </a:stretch>
        </p:blipFill>
        <p:spPr>
          <a:xfrm>
            <a:off x="9131109" y="2765547"/>
            <a:ext cx="6836075" cy="3589512"/>
          </a:xfrm>
          <a:prstGeom prst="rect">
            <a:avLst/>
          </a:prstGeom>
        </p:spPr>
      </p:pic>
    </p:spTree>
    <p:extLst>
      <p:ext uri="{BB962C8B-B14F-4D97-AF65-F5344CB8AC3E}">
        <p14:creationId xmlns:p14="http://schemas.microsoft.com/office/powerpoint/2010/main" val="384564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4E5BCCFC-4D91-BD78-636F-3C8979D86A33}"/>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89168AD7-EDB8-FEED-2E83-DFA3C7A77306}"/>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43C0B462-5A09-F941-A5E3-78D8CE64C1B2}"/>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A72059FD-34D0-FFE9-179F-8BD4C7D15FF2}"/>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0336D684-E50F-D38E-0D95-8C1AFF4895FE}"/>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1BDA1222-786F-B175-7EBD-E9AAFAAD0365}"/>
              </a:ext>
            </a:extLst>
          </p:cNvPr>
          <p:cNvSpPr txBox="1"/>
          <p:nvPr/>
        </p:nvSpPr>
        <p:spPr>
          <a:xfrm>
            <a:off x="6124966" y="1422635"/>
            <a:ext cx="6424181" cy="1489510"/>
          </a:xfrm>
          <a:prstGeom prst="rect">
            <a:avLst/>
          </a:prstGeom>
          <a:noFill/>
          <a:ln>
            <a:noFill/>
          </a:ln>
        </p:spPr>
        <p:txBody>
          <a:bodyPr spcFirstLastPara="1" wrap="square" lIns="0" tIns="0" rIns="0" bIns="0" anchor="t" anchorCtr="0">
            <a:spAutoFit/>
          </a:bodyPr>
          <a:lstStyle/>
          <a:p>
            <a:pPr lvl="0" algn="ctr">
              <a:lnSpc>
                <a:spcPct val="110001"/>
              </a:lnSpc>
            </a:pPr>
            <a:r>
              <a:rPr lang="en-ID" sz="8799" b="1" dirty="0">
                <a:solidFill>
                  <a:srgbClr val="0B2957"/>
                </a:solidFill>
                <a:latin typeface="Fira Sans"/>
              </a:rPr>
              <a:t>DISCUSSION</a:t>
            </a:r>
            <a:endParaRPr sz="8799" b="1" dirty="0">
              <a:solidFill>
                <a:srgbClr val="0B2957"/>
              </a:solidFill>
              <a:latin typeface="Fira Sans"/>
            </a:endParaRPr>
          </a:p>
        </p:txBody>
      </p:sp>
      <p:grpSp>
        <p:nvGrpSpPr>
          <p:cNvPr id="115" name="Google Shape;115;p2">
            <a:extLst>
              <a:ext uri="{FF2B5EF4-FFF2-40B4-BE49-F238E27FC236}">
                <a16:creationId xmlns:a16="http://schemas.microsoft.com/office/drawing/2014/main" id="{C4D8FD6C-1567-A9BA-0125-13245F4C6B80}"/>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D1B7431D-B954-341E-807D-9C91FE0D1210}"/>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D57FFA89-BE5B-54D6-A392-F1C137E80222}"/>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B9CF4259-207F-9EAF-9245-8148C59A34C3}"/>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03B634B1-3C43-6F4B-D8EA-2231518CA0B7}"/>
              </a:ext>
            </a:extLst>
          </p:cNvPr>
          <p:cNvSpPr txBox="1"/>
          <p:nvPr/>
        </p:nvSpPr>
        <p:spPr>
          <a:xfrm>
            <a:off x="1736596" y="3279423"/>
            <a:ext cx="14814809" cy="4062651"/>
          </a:xfrm>
          <a:prstGeom prst="rect">
            <a:avLst/>
          </a:prstGeom>
          <a:noFill/>
          <a:ln>
            <a:noFill/>
          </a:ln>
        </p:spPr>
        <p:txBody>
          <a:bodyPr spcFirstLastPara="1" wrap="square" lIns="0" tIns="0" rIns="0" bIns="0" anchor="t" anchorCtr="0">
            <a:spAutoFit/>
          </a:bodyPr>
          <a:lstStyle/>
          <a:p>
            <a:pPr algn="just"/>
            <a:r>
              <a:rPr lang="en-ID" sz="2400" dirty="0"/>
              <a:t>The findings of this study indicate that combining basketball training with Continuous Run is more effective than conventional basketball training in improving cardiovascular endurance among junior high school students. Basketball training develops sport-specific movement patterns through repeated sprinting, jumping, and rapid changes of direction, whereas Continuous Run enhances aerobic capacity, oxygen transport, stroke volume, and </a:t>
            </a:r>
            <a:r>
              <a:rPr lang="en-ID" sz="2400" dirty="0" err="1"/>
              <a:t>VO₂max</a:t>
            </a:r>
            <a:r>
              <a:rPr lang="en-ID" sz="2400" dirty="0"/>
              <a:t>. The integration of these two training methods produces complementary physiological adaptations that result in greater improvements in cardiovascular endurance. These findings are consistent with previous studies reporting that continuous aerobic exercise effectively improves cardiorespiratory fitness and that basketball training enhances aerobic performance. Unlike previous research that investigated each training method separately, this study demonstrates that integrating basketball training with Continuous Run within a structured extracurricular program provides additional physiological benefits and represents a practical training strategy for improving students' cardiovascular fitness.</a:t>
            </a:r>
          </a:p>
        </p:txBody>
      </p:sp>
      <p:grpSp>
        <p:nvGrpSpPr>
          <p:cNvPr id="121" name="Google Shape;121;p2">
            <a:extLst>
              <a:ext uri="{FF2B5EF4-FFF2-40B4-BE49-F238E27FC236}">
                <a16:creationId xmlns:a16="http://schemas.microsoft.com/office/drawing/2014/main" id="{788280E7-B081-B912-D089-2F5A6B5088B2}"/>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55E31155-831D-5F04-0EF0-976ED6156A08}"/>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2953E7CC-42F5-0147-744C-9175F6C0B5FA}"/>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8D8C9059-00A5-3C98-5567-853CF109CC08}"/>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A1DBB22A-D681-D31B-828D-D7C7209E9465}"/>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C8FEF027-E927-18FB-651E-24CC42CCED4F}"/>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B3B1DB1B-57B0-5940-ABD0-462CA65663A5}"/>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84F5CA76-992E-07D7-A529-9754CF63BCD9}"/>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23939107-1B0B-7968-604A-50D7D4F5D014}"/>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95829DA2-320F-D13A-2FA7-76C25BD12DFD}"/>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861AA051-6C3C-CF97-3ED8-05995A134A5D}"/>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78E544A0-F55D-0690-ECA6-EB2FBF8FBBD9}"/>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5A18B300-BC5D-5EC9-426C-CB8409C5B0EB}"/>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DE14E123-BAFA-6F65-6A09-8B7049A5E509}"/>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64F43DBF-F059-48E7-D9F8-03E379394722}"/>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A341AA9D-8422-6F2C-4EAD-45ACA0670D61}"/>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233AD7FB-5FE6-9246-3908-F6E2CD35499F}"/>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3226247E-6CF0-2015-07FC-D8387BEC1928}"/>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22AFF151-51E7-624F-6471-0CA0A49CB816}"/>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32F5274B-B70A-3442-3D5B-917316BD928E}"/>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238086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3C32AA29-7864-545B-9641-95B1D0A723BC}"/>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BB1EE592-6C08-DDEF-60D2-5A88F2555456}"/>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62AD811A-E787-C9D6-355C-96880F45A2FF}"/>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1F8C2FDA-2EFE-0E63-A1FA-02CA6AED1D88}"/>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41577A65-903D-978C-C73C-068725FE6C40}"/>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05C05F90-2294-2470-7E05-DC46B8733C93}"/>
              </a:ext>
            </a:extLst>
          </p:cNvPr>
          <p:cNvSpPr txBox="1"/>
          <p:nvPr/>
        </p:nvSpPr>
        <p:spPr>
          <a:xfrm>
            <a:off x="5184441" y="1532975"/>
            <a:ext cx="6807263" cy="1489510"/>
          </a:xfrm>
          <a:prstGeom prst="rect">
            <a:avLst/>
          </a:prstGeom>
          <a:noFill/>
          <a:ln>
            <a:noFill/>
          </a:ln>
        </p:spPr>
        <p:txBody>
          <a:bodyPr spcFirstLastPara="1" wrap="square" lIns="0" tIns="0" rIns="0" bIns="0" anchor="t" anchorCtr="0">
            <a:spAutoFit/>
          </a:bodyPr>
          <a:lstStyle/>
          <a:p>
            <a:pPr lvl="0" algn="ctr">
              <a:lnSpc>
                <a:spcPct val="110001"/>
              </a:lnSpc>
            </a:pPr>
            <a:r>
              <a:rPr lang="en-ID" sz="8799" b="1" dirty="0">
                <a:solidFill>
                  <a:srgbClr val="0B2957"/>
                </a:solidFill>
                <a:latin typeface="Fira Sans"/>
              </a:rPr>
              <a:t>CONCLUSION</a:t>
            </a:r>
            <a:endParaRPr sz="8799" b="1" dirty="0">
              <a:solidFill>
                <a:srgbClr val="0B2957"/>
              </a:solidFill>
              <a:latin typeface="Fira Sans"/>
            </a:endParaRPr>
          </a:p>
        </p:txBody>
      </p:sp>
      <p:grpSp>
        <p:nvGrpSpPr>
          <p:cNvPr id="115" name="Google Shape;115;p2">
            <a:extLst>
              <a:ext uri="{FF2B5EF4-FFF2-40B4-BE49-F238E27FC236}">
                <a16:creationId xmlns:a16="http://schemas.microsoft.com/office/drawing/2014/main" id="{0EE780B0-61D3-25CA-6C82-4C78A2463CFE}"/>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0C1809E7-DFC4-4FB9-340E-B235EAEBDD68}"/>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E730937A-2E47-EF68-1B3A-0E35BFC914F3}"/>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B6B3E732-C2F2-240C-2013-3A7284D66472}"/>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50C6632D-A6BA-4C76-9D75-A46F02D8B71C}"/>
              </a:ext>
            </a:extLst>
          </p:cNvPr>
          <p:cNvSpPr txBox="1"/>
          <p:nvPr/>
        </p:nvSpPr>
        <p:spPr>
          <a:xfrm>
            <a:off x="1736596" y="3366309"/>
            <a:ext cx="14646456" cy="3877985"/>
          </a:xfrm>
          <a:prstGeom prst="rect">
            <a:avLst/>
          </a:prstGeom>
          <a:noFill/>
          <a:ln>
            <a:noFill/>
          </a:ln>
        </p:spPr>
        <p:txBody>
          <a:bodyPr spcFirstLastPara="1" wrap="square" lIns="0" tIns="0" rIns="0" bIns="0" anchor="t" anchorCtr="0">
            <a:spAutoFit/>
          </a:bodyPr>
          <a:lstStyle/>
          <a:p>
            <a:pPr algn="just"/>
            <a:r>
              <a:rPr lang="en-ID" sz="2800" dirty="0"/>
              <a:t>This study concludes that the combination of basketball training and Continuous Run is more effective than conventional basketball training in improving cardiovascular endurance among junior high school students participating in basketball extracurricular activities. Although both training programs significantly improved cardiovascular endurance, the experimental group demonstrated greater improvement than the control group, indicating that integrating basketball training with Continuous Run provides additional physiological benefits. Therefore, this combined training program can be recommended as an effective and practical exercise model for school-based extracurricular sports activities to enhance students' cardiovascular fitness</a:t>
            </a:r>
          </a:p>
        </p:txBody>
      </p:sp>
      <p:grpSp>
        <p:nvGrpSpPr>
          <p:cNvPr id="121" name="Google Shape;121;p2">
            <a:extLst>
              <a:ext uri="{FF2B5EF4-FFF2-40B4-BE49-F238E27FC236}">
                <a16:creationId xmlns:a16="http://schemas.microsoft.com/office/drawing/2014/main" id="{BCC10927-C202-650F-2769-8E444FC89149}"/>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FE7123AE-E58D-F844-8FB6-ACF0E6902BC6}"/>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33A5671B-2741-E774-7BD4-43EDDFCAA316}"/>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0FC43E1D-951D-B852-22C6-B8546BE499F2}"/>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B7603A3B-2490-07C5-2263-804B7CBE5EBD}"/>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03485ED5-A55F-398C-521A-BA4ADE0BEE65}"/>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1D15B80B-EBCF-1B8E-B80E-52222A9440E8}"/>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84560A78-A8A4-A3B7-77C1-EEB159C2D1FF}"/>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9F93B417-0489-3645-1369-6D2F58A337F2}"/>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69BD05B1-AA7A-730E-E85B-17D4021E6467}"/>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7FD64AFF-6B69-1096-5C18-2768C67AFDBB}"/>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5C83057A-6D83-6B5D-13B9-BA595C6BF5E2}"/>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A0C13747-FE27-FE86-4C2E-359B7CF93261}"/>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7A4F9D57-E1B7-299C-4252-5E25861246CF}"/>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6F55376B-9B17-86F8-1CFF-3E1259B87928}"/>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9491187A-171C-7765-C27D-2095C4737DFB}"/>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96A50842-F5AC-722E-5B48-82A3258DBB5C}"/>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594D4556-67C2-4230-D462-C3E6CB135BE9}"/>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1239532F-16A3-3E7C-F604-FF9671620932}"/>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83D6622E-13ED-0D24-DADC-ADB757FF0B1A}"/>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4192967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a:extLst>
            <a:ext uri="{FF2B5EF4-FFF2-40B4-BE49-F238E27FC236}">
              <a16:creationId xmlns:a16="http://schemas.microsoft.com/office/drawing/2014/main" id="{741DAC2C-8150-AEDC-94E9-2F859A58111D}"/>
            </a:ext>
          </a:extLst>
        </p:cNvPr>
        <p:cNvGrpSpPr/>
        <p:nvPr/>
      </p:nvGrpSpPr>
      <p:grpSpPr>
        <a:xfrm>
          <a:off x="0" y="0"/>
          <a:ext cx="0" cy="0"/>
          <a:chOff x="0" y="0"/>
          <a:chExt cx="0" cy="0"/>
        </a:xfrm>
      </p:grpSpPr>
      <p:sp>
        <p:nvSpPr>
          <p:cNvPr id="110" name="Google Shape;110;p2">
            <a:extLst>
              <a:ext uri="{FF2B5EF4-FFF2-40B4-BE49-F238E27FC236}">
                <a16:creationId xmlns:a16="http://schemas.microsoft.com/office/drawing/2014/main" id="{2F59AD4D-6A8E-B764-2929-D6FBA16711DF}"/>
              </a:ext>
            </a:extLst>
          </p:cNvPr>
          <p:cNvSpPr/>
          <p:nvPr/>
        </p:nvSpPr>
        <p:spPr>
          <a:xfrm>
            <a:off x="15040256" y="-926657"/>
            <a:ext cx="4870338" cy="5006890"/>
          </a:xfrm>
          <a:custGeom>
            <a:avLst/>
            <a:gdLst/>
            <a:ahLst/>
            <a:cxnLst/>
            <a:rect l="l" t="t" r="r" b="b"/>
            <a:pathLst>
              <a:path w="4870338" h="5006890" extrusionOk="0">
                <a:moveTo>
                  <a:pt x="0" y="0"/>
                </a:moveTo>
                <a:lnTo>
                  <a:pt x="4870338" y="0"/>
                </a:lnTo>
                <a:lnTo>
                  <a:pt x="4870338" y="5006890"/>
                </a:lnTo>
                <a:lnTo>
                  <a:pt x="0" y="5006890"/>
                </a:lnTo>
                <a:lnTo>
                  <a:pt x="0" y="0"/>
                </a:lnTo>
                <a:close/>
              </a:path>
            </a:pathLst>
          </a:custGeom>
          <a:blipFill rotWithShape="1">
            <a:blip r:embed="rId3">
              <a:alphaModFix/>
            </a:blip>
            <a:stretch>
              <a:fillRect/>
            </a:stretch>
          </a:blipFill>
          <a:ln>
            <a:noFill/>
          </a:ln>
        </p:spPr>
      </p:sp>
      <p:grpSp>
        <p:nvGrpSpPr>
          <p:cNvPr id="111" name="Google Shape;111;p2">
            <a:extLst>
              <a:ext uri="{FF2B5EF4-FFF2-40B4-BE49-F238E27FC236}">
                <a16:creationId xmlns:a16="http://schemas.microsoft.com/office/drawing/2014/main" id="{0ED5C4A2-EB50-C24D-1813-2215C81FE542}"/>
              </a:ext>
            </a:extLst>
          </p:cNvPr>
          <p:cNvGrpSpPr/>
          <p:nvPr/>
        </p:nvGrpSpPr>
        <p:grpSpPr>
          <a:xfrm>
            <a:off x="-389851" y="7477581"/>
            <a:ext cx="5033946" cy="3764559"/>
            <a:chOff x="0" y="-57150"/>
            <a:chExt cx="1325813" cy="991489"/>
          </a:xfrm>
        </p:grpSpPr>
        <p:sp>
          <p:nvSpPr>
            <p:cNvPr id="112" name="Google Shape;112;p2">
              <a:extLst>
                <a:ext uri="{FF2B5EF4-FFF2-40B4-BE49-F238E27FC236}">
                  <a16:creationId xmlns:a16="http://schemas.microsoft.com/office/drawing/2014/main" id="{F57441E9-5C58-58D2-AD01-7426ECE566F2}"/>
                </a:ext>
              </a:extLst>
            </p:cNvPr>
            <p:cNvSpPr/>
            <p:nvPr/>
          </p:nvSpPr>
          <p:spPr>
            <a:xfrm>
              <a:off x="0" y="0"/>
              <a:ext cx="1325813" cy="934339"/>
            </a:xfrm>
            <a:custGeom>
              <a:avLst/>
              <a:gdLst/>
              <a:ahLst/>
              <a:cxnLst/>
              <a:rect l="l" t="t" r="r" b="b"/>
              <a:pathLst>
                <a:path w="1325813" h="934339" extrusionOk="0">
                  <a:moveTo>
                    <a:pt x="0" y="0"/>
                  </a:moveTo>
                  <a:lnTo>
                    <a:pt x="1325813" y="0"/>
                  </a:lnTo>
                  <a:lnTo>
                    <a:pt x="1325813" y="934339"/>
                  </a:lnTo>
                  <a:lnTo>
                    <a:pt x="0" y="934339"/>
                  </a:lnTo>
                  <a:close/>
                </a:path>
              </a:pathLst>
            </a:custGeom>
            <a:solidFill>
              <a:srgbClr val="0C3470"/>
            </a:solidFill>
            <a:ln>
              <a:noFill/>
            </a:ln>
          </p:spPr>
        </p:sp>
        <p:sp>
          <p:nvSpPr>
            <p:cNvPr id="113" name="Google Shape;113;p2">
              <a:extLst>
                <a:ext uri="{FF2B5EF4-FFF2-40B4-BE49-F238E27FC236}">
                  <a16:creationId xmlns:a16="http://schemas.microsoft.com/office/drawing/2014/main" id="{6097971C-33CB-ECC3-7C17-1210C444E5D8}"/>
                </a:ext>
              </a:extLst>
            </p:cNvPr>
            <p:cNvSpPr txBox="1"/>
            <p:nvPr/>
          </p:nvSpPr>
          <p:spPr>
            <a:xfrm>
              <a:off x="0" y="-57150"/>
              <a:ext cx="1325813" cy="991489"/>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4" name="Google Shape;114;p2">
            <a:extLst>
              <a:ext uri="{FF2B5EF4-FFF2-40B4-BE49-F238E27FC236}">
                <a16:creationId xmlns:a16="http://schemas.microsoft.com/office/drawing/2014/main" id="{CA62A5B5-1C49-6D67-AC7A-47BD74AF89D2}"/>
              </a:ext>
            </a:extLst>
          </p:cNvPr>
          <p:cNvSpPr txBox="1"/>
          <p:nvPr/>
        </p:nvSpPr>
        <p:spPr>
          <a:xfrm>
            <a:off x="5810651" y="1291837"/>
            <a:ext cx="6537659" cy="1354217"/>
          </a:xfrm>
          <a:prstGeom prst="rect">
            <a:avLst/>
          </a:prstGeom>
          <a:noFill/>
          <a:ln>
            <a:noFill/>
          </a:ln>
        </p:spPr>
        <p:txBody>
          <a:bodyPr spcFirstLastPara="1" wrap="square" lIns="0" tIns="0" rIns="0" bIns="0" anchor="t" anchorCtr="0">
            <a:spAutoFit/>
          </a:bodyPr>
          <a:lstStyle/>
          <a:p>
            <a:pPr lvl="0" algn="ctr">
              <a:lnSpc>
                <a:spcPct val="110001"/>
              </a:lnSpc>
            </a:pPr>
            <a:r>
              <a:rPr lang="en-ID" sz="8000" b="1" dirty="0">
                <a:solidFill>
                  <a:srgbClr val="0B2957"/>
                </a:solidFill>
                <a:latin typeface="Fira Sans"/>
              </a:rPr>
              <a:t>REFERENCES</a:t>
            </a:r>
            <a:endParaRPr sz="8000" b="1" dirty="0">
              <a:solidFill>
                <a:srgbClr val="0B2957"/>
              </a:solidFill>
              <a:latin typeface="Fira Sans"/>
            </a:endParaRPr>
          </a:p>
        </p:txBody>
      </p:sp>
      <p:grpSp>
        <p:nvGrpSpPr>
          <p:cNvPr id="115" name="Google Shape;115;p2">
            <a:extLst>
              <a:ext uri="{FF2B5EF4-FFF2-40B4-BE49-F238E27FC236}">
                <a16:creationId xmlns:a16="http://schemas.microsoft.com/office/drawing/2014/main" id="{3A1BEBCC-6393-B758-44FC-C2744624E5E1}"/>
              </a:ext>
            </a:extLst>
          </p:cNvPr>
          <p:cNvGrpSpPr/>
          <p:nvPr/>
        </p:nvGrpSpPr>
        <p:grpSpPr>
          <a:xfrm>
            <a:off x="7927220" y="9547391"/>
            <a:ext cx="10968787" cy="1350043"/>
            <a:chOff x="0" y="-57150"/>
            <a:chExt cx="2888899" cy="355567"/>
          </a:xfrm>
        </p:grpSpPr>
        <p:sp>
          <p:nvSpPr>
            <p:cNvPr id="116" name="Google Shape;116;p2">
              <a:extLst>
                <a:ext uri="{FF2B5EF4-FFF2-40B4-BE49-F238E27FC236}">
                  <a16:creationId xmlns:a16="http://schemas.microsoft.com/office/drawing/2014/main" id="{823A6A71-3D68-A8C2-13D6-2F239FBA6DD4}"/>
                </a:ext>
              </a:extLst>
            </p:cNvPr>
            <p:cNvSpPr/>
            <p:nvPr/>
          </p:nvSpPr>
          <p:spPr>
            <a:xfrm>
              <a:off x="0" y="0"/>
              <a:ext cx="2888899" cy="298417"/>
            </a:xfrm>
            <a:custGeom>
              <a:avLst/>
              <a:gdLst/>
              <a:ahLst/>
              <a:cxnLst/>
              <a:rect l="l" t="t" r="r" b="b"/>
              <a:pathLst>
                <a:path w="2888899" h="298417" extrusionOk="0">
                  <a:moveTo>
                    <a:pt x="0" y="0"/>
                  </a:moveTo>
                  <a:lnTo>
                    <a:pt x="2888899" y="0"/>
                  </a:lnTo>
                  <a:lnTo>
                    <a:pt x="2888899" y="298417"/>
                  </a:lnTo>
                  <a:lnTo>
                    <a:pt x="0" y="298417"/>
                  </a:lnTo>
                  <a:close/>
                </a:path>
              </a:pathLst>
            </a:custGeom>
            <a:solidFill>
              <a:srgbClr val="0B2957"/>
            </a:solidFill>
            <a:ln>
              <a:noFill/>
            </a:ln>
          </p:spPr>
        </p:sp>
        <p:sp>
          <p:nvSpPr>
            <p:cNvPr id="117" name="Google Shape;117;p2">
              <a:extLst>
                <a:ext uri="{FF2B5EF4-FFF2-40B4-BE49-F238E27FC236}">
                  <a16:creationId xmlns:a16="http://schemas.microsoft.com/office/drawing/2014/main" id="{917C9215-EDDC-362F-F874-DD4966D52E3C}"/>
                </a:ext>
              </a:extLst>
            </p:cNvPr>
            <p:cNvSpPr txBox="1"/>
            <p:nvPr/>
          </p:nvSpPr>
          <p:spPr>
            <a:xfrm>
              <a:off x="0" y="-57150"/>
              <a:ext cx="2888899" cy="355567"/>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18" name="Google Shape;118;p2">
            <a:extLst>
              <a:ext uri="{FF2B5EF4-FFF2-40B4-BE49-F238E27FC236}">
                <a16:creationId xmlns:a16="http://schemas.microsoft.com/office/drawing/2014/main" id="{C3CB47EB-0048-3756-F31D-D62E260FFE1D}"/>
              </a:ext>
            </a:extLst>
          </p:cNvPr>
          <p:cNvSpPr/>
          <p:nvPr/>
        </p:nvSpPr>
        <p:spPr>
          <a:xfrm rot="-5400000" flipH="1">
            <a:off x="4124392" y="6892435"/>
            <a:ext cx="4629117" cy="6224974"/>
          </a:xfrm>
          <a:custGeom>
            <a:avLst/>
            <a:gdLst/>
            <a:ahLst/>
            <a:cxnLst/>
            <a:rect l="l" t="t" r="r" b="b"/>
            <a:pathLst>
              <a:path w="4629117" h="6224974" extrusionOk="0">
                <a:moveTo>
                  <a:pt x="4629117" y="0"/>
                </a:moveTo>
                <a:lnTo>
                  <a:pt x="0" y="0"/>
                </a:lnTo>
                <a:lnTo>
                  <a:pt x="0" y="6224974"/>
                </a:lnTo>
                <a:lnTo>
                  <a:pt x="4629117" y="6224974"/>
                </a:lnTo>
                <a:lnTo>
                  <a:pt x="4629117" y="0"/>
                </a:lnTo>
                <a:close/>
              </a:path>
            </a:pathLst>
          </a:custGeom>
          <a:blipFill rotWithShape="1">
            <a:blip r:embed="rId4">
              <a:alphaModFix/>
            </a:blip>
            <a:stretch>
              <a:fillRect/>
            </a:stretch>
          </a:blipFill>
          <a:ln>
            <a:noFill/>
          </a:ln>
        </p:spPr>
      </p:sp>
      <p:sp>
        <p:nvSpPr>
          <p:cNvPr id="119" name="Google Shape;119;p2">
            <a:extLst>
              <a:ext uri="{FF2B5EF4-FFF2-40B4-BE49-F238E27FC236}">
                <a16:creationId xmlns:a16="http://schemas.microsoft.com/office/drawing/2014/main" id="{22C0E175-969E-728B-82CC-E4BA159122D6}"/>
              </a:ext>
            </a:extLst>
          </p:cNvPr>
          <p:cNvSpPr txBox="1"/>
          <p:nvPr/>
        </p:nvSpPr>
        <p:spPr>
          <a:xfrm>
            <a:off x="2355700" y="2921390"/>
            <a:ext cx="13576599" cy="4401205"/>
          </a:xfrm>
          <a:prstGeom prst="rect">
            <a:avLst/>
          </a:prstGeom>
          <a:noFill/>
          <a:ln>
            <a:noFill/>
          </a:ln>
        </p:spPr>
        <p:txBody>
          <a:bodyPr spcFirstLastPara="1" wrap="square" lIns="0" tIns="0" rIns="0" bIns="0" anchor="t" anchorCtr="0">
            <a:spAutoFit/>
          </a:bodyPr>
          <a:lstStyle/>
          <a:p>
            <a:pPr marL="228600" indent="-228600" algn="just">
              <a:buFont typeface="+mj-lt"/>
              <a:buAutoNum type="arabicPeriod"/>
            </a:pPr>
            <a:r>
              <a:rPr lang="en-ID" sz="2200" dirty="0" err="1"/>
              <a:t>Fajriyudin</a:t>
            </a:r>
            <a:r>
              <a:rPr lang="en-ID" sz="2200" dirty="0"/>
              <a:t>, M., </a:t>
            </a:r>
            <a:r>
              <a:rPr lang="en-ID" sz="2200" dirty="0" err="1"/>
              <a:t>Aminudin</a:t>
            </a:r>
            <a:r>
              <a:rPr lang="en-ID" sz="2200" dirty="0"/>
              <a:t>, R., &amp; Fahrudin, F. (2021). </a:t>
            </a:r>
            <a:r>
              <a:rPr lang="en-ID" sz="2200" i="1" dirty="0" err="1"/>
              <a:t>Pengaruh</a:t>
            </a:r>
            <a:r>
              <a:rPr lang="en-ID" sz="2200" i="1" dirty="0"/>
              <a:t> </a:t>
            </a:r>
            <a:r>
              <a:rPr lang="en-ID" sz="2200" i="1" dirty="0" err="1"/>
              <a:t>metode</a:t>
            </a:r>
            <a:r>
              <a:rPr lang="en-ID" sz="2200" i="1" dirty="0"/>
              <a:t> continuous running </a:t>
            </a:r>
            <a:r>
              <a:rPr lang="en-ID" sz="2200" i="1" dirty="0" err="1"/>
              <a:t>terhadap</a:t>
            </a:r>
            <a:r>
              <a:rPr lang="en-ID" sz="2200" i="1" dirty="0"/>
              <a:t> </a:t>
            </a:r>
            <a:r>
              <a:rPr lang="en-ID" sz="2200" i="1" dirty="0" err="1"/>
              <a:t>peningkatan</a:t>
            </a:r>
            <a:r>
              <a:rPr lang="en-ID" sz="2200" i="1" dirty="0"/>
              <a:t> </a:t>
            </a:r>
            <a:r>
              <a:rPr lang="en-ID" sz="2200" i="1" dirty="0" err="1"/>
              <a:t>daya</a:t>
            </a:r>
            <a:r>
              <a:rPr lang="en-ID" sz="2200" i="1" dirty="0"/>
              <a:t> </a:t>
            </a:r>
            <a:r>
              <a:rPr lang="en-ID" sz="2200" i="1" dirty="0" err="1"/>
              <a:t>tahan</a:t>
            </a:r>
            <a:r>
              <a:rPr lang="en-ID" sz="2200" i="1" dirty="0"/>
              <a:t> </a:t>
            </a:r>
            <a:r>
              <a:rPr lang="en-ID" sz="2200" i="1" dirty="0" err="1"/>
              <a:t>siswa</a:t>
            </a:r>
            <a:r>
              <a:rPr lang="en-ID" sz="2200" i="1" dirty="0"/>
              <a:t> </a:t>
            </a:r>
            <a:r>
              <a:rPr lang="en-ID" sz="2200" i="1" dirty="0" err="1"/>
              <a:t>ekstrakurikuler</a:t>
            </a:r>
            <a:r>
              <a:rPr lang="en-ID" sz="2200" i="1" dirty="0"/>
              <a:t> </a:t>
            </a:r>
            <a:r>
              <a:rPr lang="en-ID" sz="2200" i="1" dirty="0" err="1"/>
              <a:t>pencak</a:t>
            </a:r>
            <a:r>
              <a:rPr lang="en-ID" sz="2200" i="1" dirty="0"/>
              <a:t> </a:t>
            </a:r>
            <a:r>
              <a:rPr lang="en-ID" sz="2200" i="1" dirty="0" err="1"/>
              <a:t>silat</a:t>
            </a:r>
            <a:r>
              <a:rPr lang="en-ID" sz="2200" i="1" dirty="0"/>
              <a:t> di </a:t>
            </a:r>
            <a:r>
              <a:rPr lang="en-ID" sz="2200" i="1" dirty="0" err="1"/>
              <a:t>Pondok</a:t>
            </a:r>
            <a:r>
              <a:rPr lang="en-ID" sz="2200" i="1" dirty="0"/>
              <a:t> </a:t>
            </a:r>
            <a:r>
              <a:rPr lang="en-ID" sz="2200" i="1" dirty="0" err="1"/>
              <a:t>Pesantren</a:t>
            </a:r>
            <a:r>
              <a:rPr lang="en-ID" sz="2200" i="1" dirty="0"/>
              <a:t> Modern </a:t>
            </a:r>
            <a:r>
              <a:rPr lang="en-ID" sz="2200" i="1" dirty="0" err="1"/>
              <a:t>Nurussalam</a:t>
            </a:r>
            <a:r>
              <a:rPr lang="en-ID" sz="2200" dirty="0"/>
              <a:t>. </a:t>
            </a:r>
            <a:r>
              <a:rPr lang="en-ID" sz="2200" b="1" dirty="0" err="1"/>
              <a:t>Jurnal</a:t>
            </a:r>
            <a:r>
              <a:rPr lang="en-ID" sz="2200" b="1" dirty="0"/>
              <a:t> </a:t>
            </a:r>
            <a:r>
              <a:rPr lang="en-ID" sz="2200" b="1" dirty="0" err="1"/>
              <a:t>Literasi</a:t>
            </a:r>
            <a:r>
              <a:rPr lang="en-ID" sz="2200" b="1" dirty="0"/>
              <a:t> </a:t>
            </a:r>
            <a:r>
              <a:rPr lang="en-ID" sz="2200" b="1" dirty="0" err="1"/>
              <a:t>Olahraga</a:t>
            </a:r>
            <a:r>
              <a:rPr lang="en-ID" sz="2200" b="1" dirty="0"/>
              <a:t>, 2</a:t>
            </a:r>
            <a:r>
              <a:rPr lang="en-ID" sz="2200" dirty="0"/>
              <a:t>(1), 51–59.</a:t>
            </a:r>
          </a:p>
          <a:p>
            <a:pPr marL="228600" indent="-228600" algn="just">
              <a:buFont typeface="+mj-lt"/>
              <a:buAutoNum type="arabicPeriod"/>
            </a:pPr>
            <a:r>
              <a:rPr lang="en-ID" sz="2200" dirty="0"/>
              <a:t>Franklin, B. A., </a:t>
            </a:r>
            <a:r>
              <a:rPr lang="en-ID" sz="2200" dirty="0" err="1"/>
              <a:t>Eijsvogels</a:t>
            </a:r>
            <a:r>
              <a:rPr lang="en-ID" sz="2200" dirty="0"/>
              <a:t>, T. M. H., Pandey, A., </a:t>
            </a:r>
            <a:r>
              <a:rPr lang="en-ID" sz="2200" dirty="0" err="1"/>
              <a:t>Quindry</a:t>
            </a:r>
            <a:r>
              <a:rPr lang="en-ID" sz="2200" dirty="0"/>
              <a:t>, J., &amp; Toth, P. P. (2022). </a:t>
            </a:r>
            <a:r>
              <a:rPr lang="en-ID" sz="2200" i="1" dirty="0"/>
              <a:t>Physical activity, cardiorespiratory fitness, and cardiovascular health: A clinical practice statement of the ASPC</a:t>
            </a:r>
            <a:r>
              <a:rPr lang="en-ID" sz="2200" dirty="0"/>
              <a:t>. </a:t>
            </a:r>
            <a:r>
              <a:rPr lang="en-ID" sz="2200" b="1" dirty="0"/>
              <a:t>American Journal of Preventive Cardiology, 12</a:t>
            </a:r>
            <a:r>
              <a:rPr lang="en-ID" sz="2200" dirty="0"/>
              <a:t>, 100424.</a:t>
            </a:r>
          </a:p>
          <a:p>
            <a:pPr marL="228600" indent="-228600" algn="just">
              <a:buFont typeface="+mj-lt"/>
              <a:buAutoNum type="arabicPeriod"/>
            </a:pPr>
            <a:r>
              <a:rPr lang="en-ID" sz="2200" dirty="0" err="1"/>
              <a:t>Guthold</a:t>
            </a:r>
            <a:r>
              <a:rPr lang="en-ID" sz="2200" dirty="0"/>
              <a:t>, R., Stevens, G. A., Riley, L. M., &amp; Bull, F. C. (2020). </a:t>
            </a:r>
            <a:r>
              <a:rPr lang="en-ID" sz="2200" i="1" dirty="0"/>
              <a:t>Global trends in insufficient physical activity among adolescents</a:t>
            </a:r>
            <a:r>
              <a:rPr lang="en-ID" sz="2200" dirty="0"/>
              <a:t>. </a:t>
            </a:r>
            <a:r>
              <a:rPr lang="en-ID" sz="2200" b="1" dirty="0"/>
              <a:t>The Lancet Child &amp; Adolescent Health, 4</a:t>
            </a:r>
            <a:r>
              <a:rPr lang="en-ID" sz="2200" dirty="0"/>
              <a:t>(1), 23–35.</a:t>
            </a:r>
          </a:p>
          <a:p>
            <a:pPr marL="228600" indent="-228600" algn="just">
              <a:buFont typeface="+mj-lt"/>
              <a:buAutoNum type="arabicPeriod"/>
            </a:pPr>
            <a:r>
              <a:rPr lang="en-ID" sz="2200" dirty="0"/>
              <a:t>Montgomery, P. G., Pyne, D. B., &amp; Minahan, C. L. (2010). </a:t>
            </a:r>
            <a:r>
              <a:rPr lang="en-ID" sz="2200" i="1" dirty="0"/>
              <a:t>The physical and physiological demands of basketball training and competition</a:t>
            </a:r>
            <a:r>
              <a:rPr lang="en-ID" sz="2200" dirty="0"/>
              <a:t>. </a:t>
            </a:r>
            <a:r>
              <a:rPr lang="en-ID" sz="2200" b="1" dirty="0"/>
              <a:t>International Journal of Sports Physiology and Performance, 5</a:t>
            </a:r>
            <a:r>
              <a:rPr lang="en-ID" sz="2200" dirty="0"/>
              <a:t>(1), 75–86.</a:t>
            </a:r>
          </a:p>
          <a:p>
            <a:pPr marL="228600" indent="-228600" algn="just">
              <a:buFont typeface="+mj-lt"/>
              <a:buAutoNum type="arabicPeriod"/>
            </a:pPr>
            <a:r>
              <a:rPr lang="en-ID" sz="2200" dirty="0"/>
              <a:t>Shalom, A., Gottlieb, R., Alcaraz, P. E., &amp; Calleja-Gonzalez, J. (2023). </a:t>
            </a:r>
            <a:r>
              <a:rPr lang="en-ID" sz="2200" i="1" dirty="0"/>
              <a:t>A narrative review of the dominant physiological energy systems in basketball and the importance of specificity</a:t>
            </a:r>
            <a:r>
              <a:rPr lang="en-ID" sz="2200" dirty="0"/>
              <a:t>. </a:t>
            </a:r>
            <a:r>
              <a:rPr lang="en-ID" sz="2200" b="1" dirty="0"/>
              <a:t>Applied Sciences, 13</a:t>
            </a:r>
            <a:r>
              <a:rPr lang="en-ID" sz="2200" dirty="0"/>
              <a:t>(23).</a:t>
            </a:r>
          </a:p>
        </p:txBody>
      </p:sp>
      <p:grpSp>
        <p:nvGrpSpPr>
          <p:cNvPr id="121" name="Google Shape;121;p2">
            <a:extLst>
              <a:ext uri="{FF2B5EF4-FFF2-40B4-BE49-F238E27FC236}">
                <a16:creationId xmlns:a16="http://schemas.microsoft.com/office/drawing/2014/main" id="{EDFA2F69-C247-5DA0-E731-8B99F2E9DA61}"/>
              </a:ext>
            </a:extLst>
          </p:cNvPr>
          <p:cNvGrpSpPr/>
          <p:nvPr/>
        </p:nvGrpSpPr>
        <p:grpSpPr>
          <a:xfrm>
            <a:off x="16497052" y="2765547"/>
            <a:ext cx="6119648" cy="6119648"/>
            <a:chOff x="0" y="0"/>
            <a:chExt cx="812800" cy="812800"/>
          </a:xfrm>
        </p:grpSpPr>
        <p:sp>
          <p:nvSpPr>
            <p:cNvPr id="122" name="Google Shape;122;p2">
              <a:extLst>
                <a:ext uri="{FF2B5EF4-FFF2-40B4-BE49-F238E27FC236}">
                  <a16:creationId xmlns:a16="http://schemas.microsoft.com/office/drawing/2014/main" id="{BB5FB662-B369-8DFA-E8FF-3BFFB51C1882}"/>
                </a:ext>
              </a:extLst>
            </p:cNvPr>
            <p:cNvSpPr/>
            <p:nvPr/>
          </p:nvSpPr>
          <p:spPr>
            <a:xfrm>
              <a:off x="0" y="0"/>
              <a:ext cx="812800" cy="812800"/>
            </a:xfrm>
            <a:custGeom>
              <a:avLst/>
              <a:gdLst/>
              <a:ahLst/>
              <a:cxnLst/>
              <a:rect l="l" t="t" r="r" b="b"/>
              <a:pathLst>
                <a:path w="812800" h="812800" extrusionOk="0">
                  <a:moveTo>
                    <a:pt x="406400" y="0"/>
                  </a:moveTo>
                  <a:lnTo>
                    <a:pt x="812800" y="406400"/>
                  </a:lnTo>
                  <a:lnTo>
                    <a:pt x="406400" y="812800"/>
                  </a:lnTo>
                  <a:lnTo>
                    <a:pt x="0" y="406400"/>
                  </a:lnTo>
                  <a:lnTo>
                    <a:pt x="406400" y="0"/>
                  </a:lnTo>
                  <a:close/>
                </a:path>
              </a:pathLst>
            </a:custGeom>
            <a:solidFill>
              <a:srgbClr val="F4F4F4"/>
            </a:solidFill>
            <a:ln>
              <a:noFill/>
            </a:ln>
          </p:spPr>
        </p:sp>
        <p:sp>
          <p:nvSpPr>
            <p:cNvPr id="123" name="Google Shape;123;p2">
              <a:extLst>
                <a:ext uri="{FF2B5EF4-FFF2-40B4-BE49-F238E27FC236}">
                  <a16:creationId xmlns:a16="http://schemas.microsoft.com/office/drawing/2014/main" id="{2DA1D938-9E67-0F37-F21E-7F60A6236826}"/>
                </a:ext>
              </a:extLst>
            </p:cNvPr>
            <p:cNvSpPr txBox="1"/>
            <p:nvPr/>
          </p:nvSpPr>
          <p:spPr>
            <a:xfrm>
              <a:off x="139700" y="82550"/>
              <a:ext cx="533400" cy="590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grpSp>
        <p:nvGrpSpPr>
          <p:cNvPr id="124" name="Google Shape;124;p2">
            <a:extLst>
              <a:ext uri="{FF2B5EF4-FFF2-40B4-BE49-F238E27FC236}">
                <a16:creationId xmlns:a16="http://schemas.microsoft.com/office/drawing/2014/main" id="{00DEC71B-2E7F-808F-ABDC-3CCEAD898A06}"/>
              </a:ext>
            </a:extLst>
          </p:cNvPr>
          <p:cNvGrpSpPr/>
          <p:nvPr/>
        </p:nvGrpSpPr>
        <p:grpSpPr>
          <a:xfrm>
            <a:off x="308966" y="373605"/>
            <a:ext cx="5601330" cy="933145"/>
            <a:chOff x="0" y="0"/>
            <a:chExt cx="7468440" cy="1244194"/>
          </a:xfrm>
        </p:grpSpPr>
        <p:grpSp>
          <p:nvGrpSpPr>
            <p:cNvPr id="125" name="Google Shape;125;p2">
              <a:extLst>
                <a:ext uri="{FF2B5EF4-FFF2-40B4-BE49-F238E27FC236}">
                  <a16:creationId xmlns:a16="http://schemas.microsoft.com/office/drawing/2014/main" id="{7418FD07-CCF1-4E59-517E-AF09039EF038}"/>
                </a:ext>
              </a:extLst>
            </p:cNvPr>
            <p:cNvGrpSpPr/>
            <p:nvPr/>
          </p:nvGrpSpPr>
          <p:grpSpPr>
            <a:xfrm>
              <a:off x="0" y="0"/>
              <a:ext cx="7468440" cy="1244194"/>
              <a:chOff x="0" y="0"/>
              <a:chExt cx="1129977" cy="188247"/>
            </a:xfrm>
          </p:grpSpPr>
          <p:sp>
            <p:nvSpPr>
              <p:cNvPr id="126" name="Google Shape;126;p2">
                <a:extLst>
                  <a:ext uri="{FF2B5EF4-FFF2-40B4-BE49-F238E27FC236}">
                    <a16:creationId xmlns:a16="http://schemas.microsoft.com/office/drawing/2014/main" id="{428B2F4E-22DB-E0C3-2C91-D9AE14E7108A}"/>
                  </a:ext>
                </a:extLst>
              </p:cNvPr>
              <p:cNvSpPr/>
              <p:nvPr/>
            </p:nvSpPr>
            <p:spPr>
              <a:xfrm>
                <a:off x="0" y="0"/>
                <a:ext cx="1129977" cy="188247"/>
              </a:xfrm>
              <a:custGeom>
                <a:avLst/>
                <a:gdLst/>
                <a:ahLst/>
                <a:cxnLst/>
                <a:rect l="l" t="t" r="r" b="b"/>
                <a:pathLst>
                  <a:path w="1129977" h="188247" extrusionOk="0">
                    <a:moveTo>
                      <a:pt x="25029" y="0"/>
                    </a:moveTo>
                    <a:lnTo>
                      <a:pt x="1104948" y="0"/>
                    </a:lnTo>
                    <a:cubicBezTo>
                      <a:pt x="1118771" y="0"/>
                      <a:pt x="1129977" y="11206"/>
                      <a:pt x="1129977" y="25029"/>
                    </a:cubicBezTo>
                    <a:lnTo>
                      <a:pt x="1129977" y="163218"/>
                    </a:lnTo>
                    <a:cubicBezTo>
                      <a:pt x="1129977" y="177041"/>
                      <a:pt x="1118771" y="188247"/>
                      <a:pt x="1104948" y="188247"/>
                    </a:cubicBezTo>
                    <a:lnTo>
                      <a:pt x="25029" y="188247"/>
                    </a:lnTo>
                    <a:cubicBezTo>
                      <a:pt x="11206" y="188247"/>
                      <a:pt x="0" y="177041"/>
                      <a:pt x="0" y="163218"/>
                    </a:cubicBezTo>
                    <a:lnTo>
                      <a:pt x="0" y="25029"/>
                    </a:lnTo>
                    <a:cubicBezTo>
                      <a:pt x="0" y="11206"/>
                      <a:pt x="11206" y="0"/>
                      <a:pt x="250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2">
                <a:extLst>
                  <a:ext uri="{FF2B5EF4-FFF2-40B4-BE49-F238E27FC236}">
                    <a16:creationId xmlns:a16="http://schemas.microsoft.com/office/drawing/2014/main" id="{2385BA45-38E2-82ED-6227-50326E4D61C0}"/>
                  </a:ext>
                </a:extLst>
              </p:cNvPr>
              <p:cNvSpPr txBox="1"/>
              <p:nvPr/>
            </p:nvSpPr>
            <p:spPr>
              <a:xfrm>
                <a:off x="0" y="9525"/>
                <a:ext cx="1129977" cy="178722"/>
              </a:xfrm>
              <a:prstGeom prst="rect">
                <a:avLst/>
              </a:prstGeom>
              <a:noFill/>
              <a:ln>
                <a:noFill/>
              </a:ln>
            </p:spPr>
            <p:txBody>
              <a:bodyPr spcFirstLastPara="1" wrap="square" lIns="185125" tIns="185125" rIns="185125" bIns="185125" anchor="ctr" anchorCtr="0">
                <a:noAutofit/>
              </a:bodyPr>
              <a:lstStyle/>
              <a:p>
                <a:pPr marL="0" marR="0" lvl="0" indent="0" algn="ctr" rtl="0">
                  <a:lnSpc>
                    <a:spcPct val="100000"/>
                  </a:lnSpc>
                  <a:spcBef>
                    <a:spcPts val="0"/>
                  </a:spcBef>
                  <a:spcAft>
                    <a:spcPts val="0"/>
                  </a:spcAft>
                  <a:buNone/>
                </a:pPr>
                <a:endParaRPr sz="1800" b="0" i="0" u="none" strike="noStrike" cap="none">
                  <a:solidFill>
                    <a:schemeClr val="dk1"/>
                  </a:solidFill>
                  <a:latin typeface="Calibri"/>
                  <a:ea typeface="Calibri"/>
                  <a:cs typeface="Calibri"/>
                  <a:sym typeface="Calibri"/>
                </a:endParaRPr>
              </a:p>
            </p:txBody>
          </p:sp>
        </p:grpSp>
        <p:sp>
          <p:nvSpPr>
            <p:cNvPr id="128" name="Google Shape;128;p2">
              <a:extLst>
                <a:ext uri="{FF2B5EF4-FFF2-40B4-BE49-F238E27FC236}">
                  <a16:creationId xmlns:a16="http://schemas.microsoft.com/office/drawing/2014/main" id="{6D946EC5-C2C8-93E9-B90B-44EC48AD8E68}"/>
                </a:ext>
              </a:extLst>
            </p:cNvPr>
            <p:cNvSpPr/>
            <p:nvPr/>
          </p:nvSpPr>
          <p:spPr>
            <a:xfrm>
              <a:off x="167170" y="247983"/>
              <a:ext cx="2565353" cy="748228"/>
            </a:xfrm>
            <a:custGeom>
              <a:avLst/>
              <a:gdLst/>
              <a:ahLst/>
              <a:cxnLst/>
              <a:rect l="l" t="t" r="r" b="b"/>
              <a:pathLst>
                <a:path w="2565353" h="748228" extrusionOk="0">
                  <a:moveTo>
                    <a:pt x="0" y="0"/>
                  </a:moveTo>
                  <a:lnTo>
                    <a:pt x="2565353" y="0"/>
                  </a:lnTo>
                  <a:lnTo>
                    <a:pt x="2565353" y="748228"/>
                  </a:lnTo>
                  <a:lnTo>
                    <a:pt x="0" y="748228"/>
                  </a:lnTo>
                  <a:lnTo>
                    <a:pt x="0" y="0"/>
                  </a:lnTo>
                  <a:close/>
                </a:path>
              </a:pathLst>
            </a:custGeom>
            <a:blipFill rotWithShape="1">
              <a:blip r:embed="rId5">
                <a:alphaModFix/>
              </a:blip>
              <a:stretch>
                <a:fillRect/>
              </a:stretch>
            </a:blipFill>
            <a:ln>
              <a:noFill/>
            </a:ln>
          </p:spPr>
        </p:sp>
        <p:sp>
          <p:nvSpPr>
            <p:cNvPr id="129" name="Google Shape;129;p2">
              <a:extLst>
                <a:ext uri="{FF2B5EF4-FFF2-40B4-BE49-F238E27FC236}">
                  <a16:creationId xmlns:a16="http://schemas.microsoft.com/office/drawing/2014/main" id="{C04C1E84-49C0-391A-0F86-59E68C36EA03}"/>
                </a:ext>
              </a:extLst>
            </p:cNvPr>
            <p:cNvSpPr/>
            <p:nvPr/>
          </p:nvSpPr>
          <p:spPr>
            <a:xfrm>
              <a:off x="2726939" y="294969"/>
              <a:ext cx="1174745" cy="626041"/>
            </a:xfrm>
            <a:custGeom>
              <a:avLst/>
              <a:gdLst/>
              <a:ahLst/>
              <a:cxnLst/>
              <a:rect l="l" t="t" r="r" b="b"/>
              <a:pathLst>
                <a:path w="1174745" h="626041" extrusionOk="0">
                  <a:moveTo>
                    <a:pt x="0" y="0"/>
                  </a:moveTo>
                  <a:lnTo>
                    <a:pt x="1174744" y="0"/>
                  </a:lnTo>
                  <a:lnTo>
                    <a:pt x="1174744" y="626041"/>
                  </a:lnTo>
                  <a:lnTo>
                    <a:pt x="0" y="626041"/>
                  </a:lnTo>
                  <a:lnTo>
                    <a:pt x="0" y="0"/>
                  </a:lnTo>
                  <a:close/>
                </a:path>
              </a:pathLst>
            </a:custGeom>
            <a:blipFill rotWithShape="1">
              <a:blip r:embed="rId6">
                <a:alphaModFix/>
              </a:blip>
              <a:stretch>
                <a:fillRect/>
              </a:stretch>
            </a:blipFill>
            <a:ln>
              <a:noFill/>
            </a:ln>
          </p:spPr>
        </p:sp>
        <p:sp>
          <p:nvSpPr>
            <p:cNvPr id="130" name="Google Shape;130;p2">
              <a:extLst>
                <a:ext uri="{FF2B5EF4-FFF2-40B4-BE49-F238E27FC236}">
                  <a16:creationId xmlns:a16="http://schemas.microsoft.com/office/drawing/2014/main" id="{FC782075-6080-E899-53D9-7F99200325EA}"/>
                </a:ext>
              </a:extLst>
            </p:cNvPr>
            <p:cNvSpPr/>
            <p:nvPr/>
          </p:nvSpPr>
          <p:spPr>
            <a:xfrm>
              <a:off x="6297565" y="128306"/>
              <a:ext cx="985473" cy="959367"/>
            </a:xfrm>
            <a:custGeom>
              <a:avLst/>
              <a:gdLst/>
              <a:ahLst/>
              <a:cxnLst/>
              <a:rect l="l" t="t" r="r" b="b"/>
              <a:pathLst>
                <a:path w="985473" h="959367" extrusionOk="0">
                  <a:moveTo>
                    <a:pt x="0" y="0"/>
                  </a:moveTo>
                  <a:lnTo>
                    <a:pt x="985473" y="0"/>
                  </a:lnTo>
                  <a:lnTo>
                    <a:pt x="985473" y="959368"/>
                  </a:lnTo>
                  <a:lnTo>
                    <a:pt x="0" y="959368"/>
                  </a:lnTo>
                  <a:lnTo>
                    <a:pt x="0" y="0"/>
                  </a:lnTo>
                  <a:close/>
                </a:path>
              </a:pathLst>
            </a:custGeom>
            <a:blipFill rotWithShape="1">
              <a:blip r:embed="rId7">
                <a:alphaModFix/>
              </a:blip>
              <a:stretch>
                <a:fillRect/>
              </a:stretch>
            </a:blipFill>
            <a:ln>
              <a:noFill/>
            </a:ln>
          </p:spPr>
        </p:sp>
        <p:sp>
          <p:nvSpPr>
            <p:cNvPr id="131" name="Google Shape;131;p2">
              <a:extLst>
                <a:ext uri="{FF2B5EF4-FFF2-40B4-BE49-F238E27FC236}">
                  <a16:creationId xmlns:a16="http://schemas.microsoft.com/office/drawing/2014/main" id="{86123CCE-A1C0-352F-4E80-87C4B8D1817F}"/>
                </a:ext>
              </a:extLst>
            </p:cNvPr>
            <p:cNvSpPr/>
            <p:nvPr/>
          </p:nvSpPr>
          <p:spPr>
            <a:xfrm>
              <a:off x="5233228" y="207580"/>
              <a:ext cx="967745" cy="829035"/>
            </a:xfrm>
            <a:custGeom>
              <a:avLst/>
              <a:gdLst/>
              <a:ahLst/>
              <a:cxnLst/>
              <a:rect l="l" t="t" r="r" b="b"/>
              <a:pathLst>
                <a:path w="967745" h="829035" extrusionOk="0">
                  <a:moveTo>
                    <a:pt x="0" y="0"/>
                  </a:moveTo>
                  <a:lnTo>
                    <a:pt x="967744" y="0"/>
                  </a:lnTo>
                  <a:lnTo>
                    <a:pt x="967744" y="829034"/>
                  </a:lnTo>
                  <a:lnTo>
                    <a:pt x="0" y="829034"/>
                  </a:lnTo>
                  <a:lnTo>
                    <a:pt x="0" y="0"/>
                  </a:lnTo>
                  <a:close/>
                </a:path>
              </a:pathLst>
            </a:custGeom>
            <a:blipFill rotWithShape="1">
              <a:blip r:embed="rId8">
                <a:alphaModFix/>
              </a:blip>
              <a:stretch>
                <a:fillRect/>
              </a:stretch>
            </a:blipFill>
            <a:ln>
              <a:noFill/>
            </a:ln>
          </p:spPr>
        </p:sp>
      </p:grpSp>
      <p:sp>
        <p:nvSpPr>
          <p:cNvPr id="132" name="Google Shape;132;p2">
            <a:extLst>
              <a:ext uri="{FF2B5EF4-FFF2-40B4-BE49-F238E27FC236}">
                <a16:creationId xmlns:a16="http://schemas.microsoft.com/office/drawing/2014/main" id="{ED4C40A0-A8C8-8F27-4F34-08891AD82192}"/>
              </a:ext>
            </a:extLst>
          </p:cNvPr>
          <p:cNvSpPr/>
          <p:nvPr/>
        </p:nvSpPr>
        <p:spPr>
          <a:xfrm>
            <a:off x="-1736595" y="840178"/>
            <a:ext cx="3473190" cy="6745532"/>
          </a:xfrm>
          <a:custGeom>
            <a:avLst/>
            <a:gdLst/>
            <a:ahLst/>
            <a:cxnLst/>
            <a:rect l="l" t="t" r="r" b="b"/>
            <a:pathLst>
              <a:path w="3473190" h="6745532" extrusionOk="0">
                <a:moveTo>
                  <a:pt x="0" y="0"/>
                </a:moveTo>
                <a:lnTo>
                  <a:pt x="3473190" y="0"/>
                </a:lnTo>
                <a:lnTo>
                  <a:pt x="3473190" y="6745531"/>
                </a:lnTo>
                <a:lnTo>
                  <a:pt x="0" y="6745531"/>
                </a:lnTo>
                <a:lnTo>
                  <a:pt x="0" y="0"/>
                </a:lnTo>
                <a:close/>
              </a:path>
            </a:pathLst>
          </a:custGeom>
          <a:blipFill rotWithShape="1">
            <a:blip r:embed="rId9">
              <a:alphaModFix/>
            </a:blip>
            <a:stretch>
              <a:fillRect l="-69767" r="-71668" b="-24313"/>
            </a:stretch>
          </a:blipFill>
          <a:ln>
            <a:noFill/>
          </a:ln>
        </p:spPr>
      </p:sp>
      <p:sp>
        <p:nvSpPr>
          <p:cNvPr id="133" name="Google Shape;133;p2">
            <a:extLst>
              <a:ext uri="{FF2B5EF4-FFF2-40B4-BE49-F238E27FC236}">
                <a16:creationId xmlns:a16="http://schemas.microsoft.com/office/drawing/2014/main" id="{A5032CD4-829F-3690-379C-818FF5626532}"/>
              </a:ext>
            </a:extLst>
          </p:cNvPr>
          <p:cNvSpPr/>
          <p:nvPr/>
        </p:nvSpPr>
        <p:spPr>
          <a:xfrm>
            <a:off x="16551405" y="3259390"/>
            <a:ext cx="3473190" cy="6745532"/>
          </a:xfrm>
          <a:custGeom>
            <a:avLst/>
            <a:gdLst/>
            <a:ahLst/>
            <a:cxnLst/>
            <a:rect l="l" t="t" r="r" b="b"/>
            <a:pathLst>
              <a:path w="3473190" h="6745532" extrusionOk="0">
                <a:moveTo>
                  <a:pt x="0" y="0"/>
                </a:moveTo>
                <a:lnTo>
                  <a:pt x="3473190" y="0"/>
                </a:lnTo>
                <a:lnTo>
                  <a:pt x="3473190" y="6745532"/>
                </a:lnTo>
                <a:lnTo>
                  <a:pt x="0" y="6745532"/>
                </a:lnTo>
                <a:lnTo>
                  <a:pt x="0" y="0"/>
                </a:lnTo>
                <a:close/>
              </a:path>
            </a:pathLst>
          </a:custGeom>
          <a:blipFill rotWithShape="1">
            <a:blip r:embed="rId9">
              <a:alphaModFix/>
            </a:blip>
            <a:stretch>
              <a:fillRect l="-69767" r="-71668" b="-24313"/>
            </a:stretch>
          </a:blipFill>
          <a:ln>
            <a:noFill/>
          </a:ln>
        </p:spPr>
      </p:sp>
      <p:grpSp>
        <p:nvGrpSpPr>
          <p:cNvPr id="134" name="Google Shape;134;p2">
            <a:extLst>
              <a:ext uri="{FF2B5EF4-FFF2-40B4-BE49-F238E27FC236}">
                <a16:creationId xmlns:a16="http://schemas.microsoft.com/office/drawing/2014/main" id="{589A7C76-F029-EAC4-988D-96943B786E27}"/>
              </a:ext>
            </a:extLst>
          </p:cNvPr>
          <p:cNvGrpSpPr/>
          <p:nvPr/>
        </p:nvGrpSpPr>
        <p:grpSpPr>
          <a:xfrm>
            <a:off x="3319072" y="416885"/>
            <a:ext cx="950102" cy="819865"/>
            <a:chOff x="4013474" y="57707"/>
            <a:chExt cx="1266803" cy="1093154"/>
          </a:xfrm>
        </p:grpSpPr>
        <p:sp>
          <p:nvSpPr>
            <p:cNvPr id="135" name="Google Shape;135;p2">
              <a:extLst>
                <a:ext uri="{FF2B5EF4-FFF2-40B4-BE49-F238E27FC236}">
                  <a16:creationId xmlns:a16="http://schemas.microsoft.com/office/drawing/2014/main" id="{938EAB10-BC66-8FA6-E765-C2FC9E396FE2}"/>
                </a:ext>
              </a:extLst>
            </p:cNvPr>
            <p:cNvSpPr/>
            <p:nvPr/>
          </p:nvSpPr>
          <p:spPr>
            <a:xfrm>
              <a:off x="4023594" y="57707"/>
              <a:ext cx="1079908" cy="491348"/>
            </a:xfrm>
            <a:custGeom>
              <a:avLst/>
              <a:gdLst/>
              <a:ahLst/>
              <a:cxnLst/>
              <a:rect l="l" t="t" r="r" b="b"/>
              <a:pathLst>
                <a:path w="1079908" h="491348" extrusionOk="0">
                  <a:moveTo>
                    <a:pt x="0" y="0"/>
                  </a:moveTo>
                  <a:lnTo>
                    <a:pt x="1079909" y="0"/>
                  </a:lnTo>
                  <a:lnTo>
                    <a:pt x="1079909" y="491348"/>
                  </a:lnTo>
                  <a:lnTo>
                    <a:pt x="0" y="491348"/>
                  </a:lnTo>
                  <a:lnTo>
                    <a:pt x="0" y="0"/>
                  </a:lnTo>
                  <a:close/>
                </a:path>
              </a:pathLst>
            </a:custGeom>
            <a:blipFill rotWithShape="1">
              <a:blip r:embed="rId10">
                <a:alphaModFix/>
              </a:blip>
              <a:stretch>
                <a:fillRect l="-36059" r="-34659" b="-150150"/>
              </a:stretch>
            </a:blipFill>
            <a:ln>
              <a:noFill/>
            </a:ln>
          </p:spPr>
        </p:sp>
        <p:sp>
          <p:nvSpPr>
            <p:cNvPr id="136" name="Google Shape;136;p2">
              <a:extLst>
                <a:ext uri="{FF2B5EF4-FFF2-40B4-BE49-F238E27FC236}">
                  <a16:creationId xmlns:a16="http://schemas.microsoft.com/office/drawing/2014/main" id="{5A06F661-9533-B356-B6A2-44836670E176}"/>
                </a:ext>
              </a:extLst>
            </p:cNvPr>
            <p:cNvSpPr txBox="1"/>
            <p:nvPr/>
          </p:nvSpPr>
          <p:spPr>
            <a:xfrm>
              <a:off x="4035246" y="553994"/>
              <a:ext cx="1138200" cy="468300"/>
            </a:xfrm>
            <a:prstGeom prst="rect">
              <a:avLst/>
            </a:prstGeom>
            <a:noFill/>
            <a:ln>
              <a:noFill/>
            </a:ln>
          </p:spPr>
          <p:txBody>
            <a:bodyPr spcFirstLastPara="1" wrap="square" lIns="0" tIns="0" rIns="0" bIns="0" anchor="t" anchorCtr="0">
              <a:spAutoFit/>
            </a:bodyPr>
            <a:lstStyle/>
            <a:p>
              <a:pPr marL="0" marR="0" lvl="0" indent="0" algn="l" rtl="0">
                <a:lnSpc>
                  <a:spcPct val="96982"/>
                </a:lnSpc>
                <a:spcBef>
                  <a:spcPts val="0"/>
                </a:spcBef>
                <a:spcAft>
                  <a:spcPts val="0"/>
                </a:spcAft>
                <a:buNone/>
              </a:pPr>
              <a:r>
                <a:rPr lang="en-US" sz="2353" b="1" i="0" u="none" strike="noStrike" cap="none">
                  <a:solidFill>
                    <a:srgbClr val="34830D"/>
                  </a:solidFill>
                  <a:latin typeface="Arial"/>
                  <a:ea typeface="Arial"/>
                  <a:cs typeface="Arial"/>
                  <a:sym typeface="Arial"/>
                </a:rPr>
                <a:t>PEHR</a:t>
              </a:r>
              <a:endParaRPr/>
            </a:p>
          </p:txBody>
        </p:sp>
        <p:sp>
          <p:nvSpPr>
            <p:cNvPr id="137" name="Google Shape;137;p2">
              <a:extLst>
                <a:ext uri="{FF2B5EF4-FFF2-40B4-BE49-F238E27FC236}">
                  <a16:creationId xmlns:a16="http://schemas.microsoft.com/office/drawing/2014/main" id="{5013FF76-5BB4-421E-9692-B59C06EB789F}"/>
                </a:ext>
              </a:extLst>
            </p:cNvPr>
            <p:cNvSpPr txBox="1"/>
            <p:nvPr/>
          </p:nvSpPr>
          <p:spPr>
            <a:xfrm>
              <a:off x="4045745" y="549060"/>
              <a:ext cx="1138200" cy="66600"/>
            </a:xfrm>
            <a:prstGeom prst="rect">
              <a:avLst/>
            </a:prstGeom>
            <a:noFill/>
            <a:ln>
              <a:noFill/>
            </a:ln>
          </p:spPr>
          <p:txBody>
            <a:bodyPr spcFirstLastPara="1" wrap="square" lIns="0" tIns="0" rIns="0" bIns="0" anchor="t" anchorCtr="0">
              <a:spAutoFit/>
            </a:bodyPr>
            <a:lstStyle/>
            <a:p>
              <a:pPr marL="0" marR="0" lvl="0" indent="0" algn="l" rtl="0">
                <a:lnSpc>
                  <a:spcPct val="97006"/>
                </a:lnSpc>
                <a:spcBef>
                  <a:spcPts val="0"/>
                </a:spcBef>
                <a:spcAft>
                  <a:spcPts val="0"/>
                </a:spcAft>
                <a:buNone/>
              </a:pPr>
              <a:r>
                <a:rPr lang="en-US" sz="334" b="1" i="0" u="none" strike="noStrike" cap="none">
                  <a:solidFill>
                    <a:srgbClr val="FF1616"/>
                  </a:solidFill>
                  <a:latin typeface="Arial"/>
                  <a:ea typeface="Arial"/>
                  <a:cs typeface="Arial"/>
                  <a:sym typeface="Arial"/>
                </a:rPr>
                <a:t>UNIVERSITAS PENDIDIKAN INDONESIA</a:t>
              </a:r>
              <a:endParaRPr/>
            </a:p>
          </p:txBody>
        </p:sp>
        <p:sp>
          <p:nvSpPr>
            <p:cNvPr id="138" name="Google Shape;138;p2">
              <a:extLst>
                <a:ext uri="{FF2B5EF4-FFF2-40B4-BE49-F238E27FC236}">
                  <a16:creationId xmlns:a16="http://schemas.microsoft.com/office/drawing/2014/main" id="{21059DB8-6D0F-2375-8600-676C60FFC10F}"/>
                </a:ext>
              </a:extLst>
            </p:cNvPr>
            <p:cNvSpPr txBox="1"/>
            <p:nvPr/>
          </p:nvSpPr>
          <p:spPr>
            <a:xfrm>
              <a:off x="4053379" y="965261"/>
              <a:ext cx="1179900" cy="145200"/>
            </a:xfrm>
            <a:prstGeom prst="rect">
              <a:avLst/>
            </a:prstGeom>
            <a:noFill/>
            <a:ln>
              <a:noFill/>
            </a:ln>
          </p:spPr>
          <p:txBody>
            <a:bodyPr spcFirstLastPara="1" wrap="square" lIns="0" tIns="0" rIns="0" bIns="0" anchor="t" anchorCtr="0">
              <a:spAutoFit/>
            </a:bodyPr>
            <a:lstStyle/>
            <a:p>
              <a:pPr marL="0" marR="0" lvl="0" indent="0" algn="ctr" rtl="0">
                <a:lnSpc>
                  <a:spcPct val="140169"/>
                </a:lnSpc>
                <a:spcBef>
                  <a:spcPts val="0"/>
                </a:spcBef>
                <a:spcAft>
                  <a:spcPts val="0"/>
                </a:spcAft>
                <a:buNone/>
              </a:pPr>
              <a:r>
                <a:rPr lang="en-US" sz="707" b="1" i="0" u="none" strike="noStrike" cap="none">
                  <a:solidFill>
                    <a:srgbClr val="008037"/>
                  </a:solidFill>
                  <a:latin typeface="Livvic"/>
                  <a:ea typeface="Livvic"/>
                  <a:cs typeface="Livvic"/>
                  <a:sym typeface="Livvic"/>
                </a:rPr>
                <a:t>STUDY PROGRAM</a:t>
              </a:r>
              <a:endParaRPr/>
            </a:p>
          </p:txBody>
        </p:sp>
        <p:sp>
          <p:nvSpPr>
            <p:cNvPr id="139" name="Google Shape;139;p2">
              <a:extLst>
                <a:ext uri="{FF2B5EF4-FFF2-40B4-BE49-F238E27FC236}">
                  <a16:creationId xmlns:a16="http://schemas.microsoft.com/office/drawing/2014/main" id="{C8FCE229-A8B3-831D-8276-4BCCFED179E6}"/>
                </a:ext>
              </a:extLst>
            </p:cNvPr>
            <p:cNvSpPr txBox="1"/>
            <p:nvPr/>
          </p:nvSpPr>
          <p:spPr>
            <a:xfrm flipH="1">
              <a:off x="4013474" y="1078261"/>
              <a:ext cx="1125300" cy="72600"/>
            </a:xfrm>
            <a:prstGeom prst="rect">
              <a:avLst/>
            </a:prstGeom>
            <a:noFill/>
            <a:ln>
              <a:noFill/>
            </a:ln>
          </p:spPr>
          <p:txBody>
            <a:bodyPr spcFirstLastPara="1" wrap="square" lIns="0" tIns="0" rIns="0" bIns="0" anchor="t" anchorCtr="0">
              <a:spAutoFit/>
            </a:bodyPr>
            <a:lstStyle/>
            <a:p>
              <a:pPr marL="0" marR="0" lvl="0" indent="0" algn="ctr" rtl="0">
                <a:lnSpc>
                  <a:spcPct val="139830"/>
                </a:lnSpc>
                <a:spcBef>
                  <a:spcPts val="0"/>
                </a:spcBef>
                <a:spcAft>
                  <a:spcPts val="0"/>
                </a:spcAft>
                <a:buNone/>
              </a:pPr>
              <a:r>
                <a:rPr lang="en-US" sz="354" b="0" i="0" u="none" strike="noStrike" cap="none">
                  <a:solidFill>
                    <a:srgbClr val="000000"/>
                  </a:solidFill>
                  <a:latin typeface="Arial"/>
                  <a:ea typeface="Arial"/>
                  <a:cs typeface="Arial"/>
                  <a:sym typeface="Arial"/>
                </a:rPr>
                <a:t>Faculty of Sport Education and Health</a:t>
              </a:r>
              <a:endParaRPr/>
            </a:p>
          </p:txBody>
        </p:sp>
        <p:sp>
          <p:nvSpPr>
            <p:cNvPr id="140" name="Google Shape;140;p2">
              <a:extLst>
                <a:ext uri="{FF2B5EF4-FFF2-40B4-BE49-F238E27FC236}">
                  <a16:creationId xmlns:a16="http://schemas.microsoft.com/office/drawing/2014/main" id="{69ACD83E-67CD-D787-FC4C-BBE533E763E8}"/>
                </a:ext>
              </a:extLst>
            </p:cNvPr>
            <p:cNvSpPr txBox="1"/>
            <p:nvPr/>
          </p:nvSpPr>
          <p:spPr>
            <a:xfrm>
              <a:off x="4035278" y="919960"/>
              <a:ext cx="1245000" cy="70800"/>
            </a:xfrm>
            <a:prstGeom prst="rect">
              <a:avLst/>
            </a:prstGeom>
            <a:noFill/>
            <a:ln>
              <a:noFill/>
            </a:ln>
          </p:spPr>
          <p:txBody>
            <a:bodyPr spcFirstLastPara="1" wrap="square" lIns="0" tIns="0" rIns="0" bIns="0" anchor="t" anchorCtr="0">
              <a:spAutoFit/>
            </a:bodyPr>
            <a:lstStyle/>
            <a:p>
              <a:pPr marL="0" marR="0" lvl="0" indent="0" algn="ctr" rtl="0">
                <a:lnSpc>
                  <a:spcPct val="96910"/>
                </a:lnSpc>
                <a:spcBef>
                  <a:spcPts val="0"/>
                </a:spcBef>
                <a:spcAft>
                  <a:spcPts val="0"/>
                </a:spcAft>
                <a:buNone/>
              </a:pPr>
              <a:r>
                <a:rPr lang="en-US" sz="356" b="1" i="1" u="none" strike="noStrike" cap="none">
                  <a:solidFill>
                    <a:srgbClr val="FF1616"/>
                  </a:solidFill>
                  <a:latin typeface="Arial"/>
                  <a:ea typeface="Arial"/>
                  <a:cs typeface="Arial"/>
                  <a:sym typeface="Arial"/>
                </a:rPr>
                <a:t>Physical Education, Health, and Recreation</a:t>
              </a:r>
              <a:endParaRPr/>
            </a:p>
          </p:txBody>
        </p:sp>
      </p:grpSp>
    </p:spTree>
    <p:extLst>
      <p:ext uri="{BB962C8B-B14F-4D97-AF65-F5344CB8AC3E}">
        <p14:creationId xmlns:p14="http://schemas.microsoft.com/office/powerpoint/2010/main" val="292653465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354</TotalTime>
  <Words>1233</Words>
  <Application>Microsoft Office PowerPoint</Application>
  <PresentationFormat>Custom</PresentationFormat>
  <Paragraphs>66</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Livvic</vt:lpstr>
      <vt:lpstr>Fira Sans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Kevin</dc:creator>
  <cp:lastModifiedBy>ASUS</cp:lastModifiedBy>
  <cp:revision>5</cp:revision>
  <dcterms:created xsi:type="dcterms:W3CDTF">2006-08-16T00:00:00Z</dcterms:created>
  <dcterms:modified xsi:type="dcterms:W3CDTF">2026-07-21T11:30:33Z</dcterms:modified>
</cp:coreProperties>
</file>