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63" r:id="rId3"/>
    <p:sldId id="269" r:id="rId4"/>
    <p:sldId id="264" r:id="rId5"/>
    <p:sldId id="270" r:id="rId6"/>
    <p:sldId id="271" r:id="rId7"/>
    <p:sldId id="272" r:id="rId8"/>
    <p:sldId id="273" r:id="rId9"/>
    <p:sldId id="274" r:id="rId10"/>
    <p:sldId id="275" r:id="rId11"/>
  </p:sldIdLst>
  <p:sldSz cx="18288000" cy="10287000"/>
  <p:notesSz cx="6858000" cy="9144000"/>
  <p:embeddedFontLst>
    <p:embeddedFont>
      <p:font typeface="Cambria" panose="02040503050406030204" pitchFamily="18" charset="0"/>
      <p:regular r:id="rId13"/>
      <p:bold r:id="rId14"/>
      <p:italic r:id="rId15"/>
      <p:boldItalic r:id="rId16"/>
    </p:embeddedFont>
    <p:embeddedFont>
      <p:font typeface="Fira Sans" panose="020B0503050000020004" pitchFamily="34" charset="0"/>
      <p:regular r:id="rId17"/>
      <p:bold r:id="rId18"/>
      <p:italic r:id="rId19"/>
      <p:boldItalic r:id="rId20"/>
    </p:embeddedFont>
    <p:embeddedFont>
      <p:font typeface="Livvic"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9" d="100"/>
          <a:sy n="39" d="100"/>
        </p:scale>
        <p:origin x="1208" y="1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302BE407-5D12-A2DD-D628-FFC87B44FA0D}"/>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6BFC93B4-6081-D2EA-4DC1-AC6E7A32928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B98B0555-FB3C-A7DA-61F4-F8B92F3163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3882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66CCF3AF-EF67-43A3-ECDD-32CEEABBF1F0}"/>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B29310D6-6881-FB1F-7CA4-F0BD2F2D04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D5AC48BA-8D25-C474-CC63-91514C7D36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9456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DF9C3E86-D3BC-F5E5-613C-7F66F0FA1D72}"/>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D4228E8C-21AE-1A0E-4EB0-96E7F5FB34C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CF97F6BA-61F2-9657-9287-00C4F43807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7738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86781D12-8FC1-5480-7F27-7884DE0FBFE3}"/>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215E1570-D830-5D98-E3AA-A68C590D8D4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A5EBAF96-0276-F918-CB50-FD08355FE3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617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DCA7F3C9-09A7-2FF0-CB1D-DA98E54C860B}"/>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C1A2D547-848B-1248-81E9-D5FE84F7FF3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7BDB2919-F71F-E239-8D74-3C2F2B0429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4453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0D9CE21F-3FF6-1FC4-14A7-38D33D1031BC}"/>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728DCA78-1C16-74D0-F4A2-9CC56647AD4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0F51E1EE-37BE-50B2-E127-6ABAD67403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8754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614D2EE9-0B87-3BDF-EBF7-AA9F606892F3}"/>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5D2384B5-0448-8F83-84EA-94ADD4EF9F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23AED0F9-7AA3-6859-2A9B-93CC7FAE39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4867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73EBD100-29AB-FABF-7F43-1817DDA53542}"/>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3AAD7F23-3471-EB8E-2BE7-D5BE234205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2EB3B415-DD15-4234-4606-E4E6C0BAAD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5524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A2F49EC1-52BE-AE40-BCD0-1F4FBAE22698}"/>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430820E5-7DC7-7D8F-4558-8C960E5B28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303580E2-F916-F4A7-B2D2-40CB5C9685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71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1028700" y="3330617"/>
            <a:ext cx="15838714" cy="3988784"/>
          </a:xfrm>
          <a:prstGeom prst="rect">
            <a:avLst/>
          </a:prstGeom>
          <a:noFill/>
          <a:ln>
            <a:noFill/>
          </a:ln>
        </p:spPr>
        <p:txBody>
          <a:bodyPr spcFirstLastPara="1" wrap="square" lIns="0" tIns="0" rIns="0" bIns="0" anchor="t" anchorCtr="0">
            <a:spAutoFit/>
          </a:bodyPr>
          <a:lstStyle/>
          <a:p>
            <a:pPr marL="0" marR="0" lvl="0" indent="0" algn="l" rtl="0">
              <a:lnSpc>
                <a:spcPct val="120001"/>
              </a:lnSpc>
              <a:spcBef>
                <a:spcPts val="0"/>
              </a:spcBef>
              <a:spcAft>
                <a:spcPts val="0"/>
              </a:spcAft>
              <a:buNone/>
            </a:pPr>
            <a:r>
              <a:rPr lang="en-US" sz="7200" b="1" dirty="0">
                <a:effectLst/>
                <a:latin typeface="Cambria" panose="02040503050406030204" pitchFamily="18" charset="0"/>
                <a:ea typeface="Cambria" panose="02040503050406030204" pitchFamily="18" charset="0"/>
                <a:cs typeface="Cambria" panose="02040503050406030204" pitchFamily="18" charset="0"/>
              </a:rPr>
              <a:t>The Effects of Ramadan Fasting on Athletic Performance: A Literature Review</a:t>
            </a:r>
            <a:endParaRPr sz="1050" dirty="0"/>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txBody>
          <a:bodyPr/>
          <a:lstStyle/>
          <a:p>
            <a:endParaRPr lang="en-ID" dirty="0"/>
          </a:p>
        </p:txBody>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98456" y="8729350"/>
            <a:ext cx="5192486"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Muhammad Yusuf Abdillah</a:t>
            </a:r>
            <a:endParaRPr dirty="0"/>
          </a:p>
        </p:txBody>
      </p:sp>
      <p:sp>
        <p:nvSpPr>
          <p:cNvPr id="105" name="Google Shape;105;p1"/>
          <p:cNvSpPr txBox="1"/>
          <p:nvPr/>
        </p:nvSpPr>
        <p:spPr>
          <a:xfrm>
            <a:off x="179614" y="9336097"/>
            <a:ext cx="6890657"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Universitas Pendidikan Indonesia</a:t>
            </a:r>
            <a:endParaRPr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a:extLst>
            <a:ext uri="{FF2B5EF4-FFF2-40B4-BE49-F238E27FC236}">
              <a16:creationId xmlns:a16="http://schemas.microsoft.com/office/drawing/2014/main" id="{FFA7A7F6-9A91-82FF-5B2F-2873AA290434}"/>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D600A713-C7D0-BAD1-B98B-B2987A7D82BB}"/>
              </a:ext>
            </a:extLst>
          </p:cNvPr>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a:extLst>
              <a:ext uri="{FF2B5EF4-FFF2-40B4-BE49-F238E27FC236}">
                <a16:creationId xmlns:a16="http://schemas.microsoft.com/office/drawing/2014/main" id="{D1DC4243-5674-C434-AE8A-3489DFA508CE}"/>
              </a:ext>
            </a:extLst>
          </p:cNvPr>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a:extLst>
              <a:ext uri="{FF2B5EF4-FFF2-40B4-BE49-F238E27FC236}">
                <a16:creationId xmlns:a16="http://schemas.microsoft.com/office/drawing/2014/main" id="{1157590B-C26D-AF4E-822B-CE7047F211FB}"/>
              </a:ext>
            </a:extLst>
          </p:cNvPr>
          <p:cNvGrpSpPr/>
          <p:nvPr/>
        </p:nvGrpSpPr>
        <p:grpSpPr>
          <a:xfrm>
            <a:off x="308966" y="373605"/>
            <a:ext cx="5601330" cy="933145"/>
            <a:chOff x="0" y="0"/>
            <a:chExt cx="7468440" cy="1244194"/>
          </a:xfrm>
        </p:grpSpPr>
        <p:grpSp>
          <p:nvGrpSpPr>
            <p:cNvPr id="87" name="Google Shape;87;p1">
              <a:extLst>
                <a:ext uri="{FF2B5EF4-FFF2-40B4-BE49-F238E27FC236}">
                  <a16:creationId xmlns:a16="http://schemas.microsoft.com/office/drawing/2014/main" id="{A4C06B9C-655E-3D04-B98D-4483166D8E2B}"/>
                </a:ext>
              </a:extLst>
            </p:cNvPr>
            <p:cNvGrpSpPr/>
            <p:nvPr/>
          </p:nvGrpSpPr>
          <p:grpSpPr>
            <a:xfrm>
              <a:off x="0" y="0"/>
              <a:ext cx="7468440" cy="1244194"/>
              <a:chOff x="0" y="0"/>
              <a:chExt cx="1129977" cy="188247"/>
            </a:xfrm>
          </p:grpSpPr>
          <p:sp>
            <p:nvSpPr>
              <p:cNvPr id="88" name="Google Shape;88;p1">
                <a:extLst>
                  <a:ext uri="{FF2B5EF4-FFF2-40B4-BE49-F238E27FC236}">
                    <a16:creationId xmlns:a16="http://schemas.microsoft.com/office/drawing/2014/main" id="{4767C504-6494-9CF9-506C-FB0A36C99F6F}"/>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a:extLst>
                  <a:ext uri="{FF2B5EF4-FFF2-40B4-BE49-F238E27FC236}">
                    <a16:creationId xmlns:a16="http://schemas.microsoft.com/office/drawing/2014/main" id="{7D445684-71B2-E0D6-6677-A6A5CE2DEB56}"/>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a:extLst>
                <a:ext uri="{FF2B5EF4-FFF2-40B4-BE49-F238E27FC236}">
                  <a16:creationId xmlns:a16="http://schemas.microsoft.com/office/drawing/2014/main" id="{460530B1-660A-F04F-D621-BCC1A5E0C900}"/>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a:extLst>
                <a:ext uri="{FF2B5EF4-FFF2-40B4-BE49-F238E27FC236}">
                  <a16:creationId xmlns:a16="http://schemas.microsoft.com/office/drawing/2014/main" id="{6199CF37-047A-FFE2-6441-C2E81E485018}"/>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a:extLst>
                <a:ext uri="{FF2B5EF4-FFF2-40B4-BE49-F238E27FC236}">
                  <a16:creationId xmlns:a16="http://schemas.microsoft.com/office/drawing/2014/main" id="{4CB3F1AB-9D7E-C324-F71C-0711A9014EFD}"/>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a:extLst>
                <a:ext uri="{FF2B5EF4-FFF2-40B4-BE49-F238E27FC236}">
                  <a16:creationId xmlns:a16="http://schemas.microsoft.com/office/drawing/2014/main" id="{E0416C16-4C75-A0A3-A91A-7880A2A0F5F7}"/>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a:extLst>
                <a:ext uri="{FF2B5EF4-FFF2-40B4-BE49-F238E27FC236}">
                  <a16:creationId xmlns:a16="http://schemas.microsoft.com/office/drawing/2014/main" id="{6B09AE47-82A7-E61A-3D2A-AE056C944A51}"/>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a:extLst>
                <a:ext uri="{FF2B5EF4-FFF2-40B4-BE49-F238E27FC236}">
                  <a16:creationId xmlns:a16="http://schemas.microsoft.com/office/drawing/2014/main" id="{84022E21-D522-EF61-E69B-AD598F650DD5}"/>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a:extLst>
                <a:ext uri="{FF2B5EF4-FFF2-40B4-BE49-F238E27FC236}">
                  <a16:creationId xmlns:a16="http://schemas.microsoft.com/office/drawing/2014/main" id="{682AF6C2-764F-EDAC-5514-1248EC4D1A74}"/>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a:extLst>
                <a:ext uri="{FF2B5EF4-FFF2-40B4-BE49-F238E27FC236}">
                  <a16:creationId xmlns:a16="http://schemas.microsoft.com/office/drawing/2014/main" id="{71287063-F73F-746A-68BC-3B02DE9E366A}"/>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a:extLst>
                <a:ext uri="{FF2B5EF4-FFF2-40B4-BE49-F238E27FC236}">
                  <a16:creationId xmlns:a16="http://schemas.microsoft.com/office/drawing/2014/main" id="{A218C275-9ED6-5E20-EF21-2FBAB8459EA5}"/>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a:extLst>
                <a:ext uri="{FF2B5EF4-FFF2-40B4-BE49-F238E27FC236}">
                  <a16:creationId xmlns:a16="http://schemas.microsoft.com/office/drawing/2014/main" id="{FE3CF8C6-60CC-AA67-F0C0-FE6D010E15E2}"/>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a:extLst>
              <a:ext uri="{FF2B5EF4-FFF2-40B4-BE49-F238E27FC236}">
                <a16:creationId xmlns:a16="http://schemas.microsoft.com/office/drawing/2014/main" id="{71B19539-D32F-B496-D024-402664DA0981}"/>
              </a:ext>
            </a:extLst>
          </p:cNvPr>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a:extLst>
              <a:ext uri="{FF2B5EF4-FFF2-40B4-BE49-F238E27FC236}">
                <a16:creationId xmlns:a16="http://schemas.microsoft.com/office/drawing/2014/main" id="{10C6C2F6-F349-F31D-0398-7A7D1B5CD93D}"/>
              </a:ext>
            </a:extLst>
          </p:cNvPr>
          <p:cNvSpPr txBox="1"/>
          <p:nvPr/>
        </p:nvSpPr>
        <p:spPr>
          <a:xfrm>
            <a:off x="3555708" y="3610773"/>
            <a:ext cx="11176584" cy="3065455"/>
          </a:xfrm>
          <a:prstGeom prst="rect">
            <a:avLst/>
          </a:prstGeom>
          <a:noFill/>
          <a:ln>
            <a:noFill/>
          </a:ln>
        </p:spPr>
        <p:txBody>
          <a:bodyPr spcFirstLastPara="1" wrap="square" lIns="0" tIns="0" rIns="0" bIns="0" anchor="t" anchorCtr="0">
            <a:spAutoFit/>
          </a:bodyPr>
          <a:lstStyle/>
          <a:p>
            <a:pPr marL="0" marR="0" lvl="0" indent="0" algn="ctr" rtl="0">
              <a:lnSpc>
                <a:spcPct val="120001"/>
              </a:lnSpc>
              <a:spcBef>
                <a:spcPts val="0"/>
              </a:spcBef>
              <a:spcAft>
                <a:spcPts val="0"/>
              </a:spcAft>
              <a:buNone/>
            </a:pPr>
            <a:r>
              <a:rPr lang="en-US" sz="16600" b="1" dirty="0">
                <a:effectLst/>
                <a:latin typeface="Cambria" panose="02040503050406030204" pitchFamily="18" charset="0"/>
                <a:ea typeface="Cambria" panose="02040503050406030204" pitchFamily="18" charset="0"/>
                <a:cs typeface="Cambria" panose="02040503050406030204" pitchFamily="18" charset="0"/>
              </a:rPr>
              <a:t>Thank You</a:t>
            </a:r>
            <a:endParaRPr sz="2000" dirty="0"/>
          </a:p>
        </p:txBody>
      </p:sp>
      <p:sp>
        <p:nvSpPr>
          <p:cNvPr id="102" name="Google Shape;102;p1">
            <a:extLst>
              <a:ext uri="{FF2B5EF4-FFF2-40B4-BE49-F238E27FC236}">
                <a16:creationId xmlns:a16="http://schemas.microsoft.com/office/drawing/2014/main" id="{5B3B14D5-EB81-E9BD-0C86-FF3C91DBF5A0}"/>
              </a:ext>
            </a:extLst>
          </p:cNvPr>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txBody>
          <a:bodyPr/>
          <a:lstStyle/>
          <a:p>
            <a:endParaRPr lang="en-ID" dirty="0"/>
          </a:p>
        </p:txBody>
      </p:sp>
      <p:sp>
        <p:nvSpPr>
          <p:cNvPr id="103" name="Google Shape;103;p1">
            <a:extLst>
              <a:ext uri="{FF2B5EF4-FFF2-40B4-BE49-F238E27FC236}">
                <a16:creationId xmlns:a16="http://schemas.microsoft.com/office/drawing/2014/main" id="{9128741A-D647-0AE8-2657-81F724A91445}"/>
              </a:ext>
            </a:extLst>
          </p:cNvPr>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a:extLst>
              <a:ext uri="{FF2B5EF4-FFF2-40B4-BE49-F238E27FC236}">
                <a16:creationId xmlns:a16="http://schemas.microsoft.com/office/drawing/2014/main" id="{9FCDA552-5605-69A8-71B6-6C5FC0D1811F}"/>
              </a:ext>
            </a:extLst>
          </p:cNvPr>
          <p:cNvSpPr txBox="1"/>
          <p:nvPr/>
        </p:nvSpPr>
        <p:spPr>
          <a:xfrm>
            <a:off x="198456" y="8729350"/>
            <a:ext cx="5192486"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Muhammad Yusuf Abdillah</a:t>
            </a:r>
            <a:endParaRPr dirty="0"/>
          </a:p>
        </p:txBody>
      </p:sp>
      <p:sp>
        <p:nvSpPr>
          <p:cNvPr id="105" name="Google Shape;105;p1">
            <a:extLst>
              <a:ext uri="{FF2B5EF4-FFF2-40B4-BE49-F238E27FC236}">
                <a16:creationId xmlns:a16="http://schemas.microsoft.com/office/drawing/2014/main" id="{2BC475E9-18FD-117E-8E71-E31B53BEDCEC}"/>
              </a:ext>
            </a:extLst>
          </p:cNvPr>
          <p:cNvSpPr txBox="1"/>
          <p:nvPr/>
        </p:nvSpPr>
        <p:spPr>
          <a:xfrm>
            <a:off x="179614" y="9336097"/>
            <a:ext cx="6890657"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Universitas Pendidikan Indonesia</a:t>
            </a:r>
            <a:endParaRPr dirty="0"/>
          </a:p>
        </p:txBody>
      </p:sp>
    </p:spTree>
    <p:extLst>
      <p:ext uri="{BB962C8B-B14F-4D97-AF65-F5344CB8AC3E}">
        <p14:creationId xmlns:p14="http://schemas.microsoft.com/office/powerpoint/2010/main" val="81619812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8E7557DF-FDF0-DF4E-8317-12C62C221534}"/>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A49729FD-A5F7-3D85-96DF-69050FE061C2}"/>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7AB96916-5E47-7360-73F6-72F550930584}"/>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887EC8AB-4ACB-5C8D-162F-BF8060B53646}"/>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5F9438E1-B3A1-8F8B-1E76-2206AB32965F}"/>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F8D95519-C467-F1F9-22B6-183A04DAC3A1}"/>
              </a:ext>
            </a:extLst>
          </p:cNvPr>
          <p:cNvSpPr txBox="1"/>
          <p:nvPr/>
        </p:nvSpPr>
        <p:spPr>
          <a:xfrm>
            <a:off x="5931910" y="1182300"/>
            <a:ext cx="6424181"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Introduction</a:t>
            </a:r>
            <a:endParaRPr dirty="0"/>
          </a:p>
        </p:txBody>
      </p:sp>
      <p:grpSp>
        <p:nvGrpSpPr>
          <p:cNvPr id="115" name="Google Shape;115;p2">
            <a:extLst>
              <a:ext uri="{FF2B5EF4-FFF2-40B4-BE49-F238E27FC236}">
                <a16:creationId xmlns:a16="http://schemas.microsoft.com/office/drawing/2014/main" id="{5E2511D6-49C9-A1F3-5E50-9CDC553C1BEA}"/>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DCEC9FD5-1136-4D6D-8519-6938AB0931A4}"/>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CF371FAE-4247-C1DA-B776-E5816D854379}"/>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DF9B3133-9086-11DA-6995-8A3D271FFB7C}"/>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AD2DE068-48FD-7671-D2ED-42AE8E3B54A6}"/>
              </a:ext>
            </a:extLst>
          </p:cNvPr>
          <p:cNvSpPr txBox="1"/>
          <p:nvPr/>
        </p:nvSpPr>
        <p:spPr>
          <a:xfrm>
            <a:off x="2222114" y="2927509"/>
            <a:ext cx="13843773" cy="4431983"/>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400" b="1" i="0" u="none" strike="noStrike" cap="none" dirty="0">
                <a:solidFill>
                  <a:srgbClr val="000000"/>
                </a:solidFill>
                <a:latin typeface="Fira Sans"/>
                <a:ea typeface="Fira Sans"/>
                <a:cs typeface="Fira Sans"/>
                <a:sym typeface="Fira Sans"/>
              </a:rPr>
              <a:t>Fasting, particularly during the Islamic month of Ramadan, is an act of worship involving abstinence from food and drink from dawn until sunset with the intention of enhancing spirituality, self-control, and empathy toward others (Shephard, 2013). Sport and physical training are likewise encouraged in Islam as means of maintaining health and bodily fitness, provided they do not violate Islamic law or endanger one's health (</a:t>
            </a:r>
            <a:r>
              <a:rPr lang="en-US" sz="2400" b="1" i="0" u="none" strike="noStrike" cap="none" dirty="0" err="1">
                <a:solidFill>
                  <a:srgbClr val="000000"/>
                </a:solidFill>
                <a:latin typeface="Fira Sans"/>
                <a:ea typeface="Fira Sans"/>
                <a:cs typeface="Fira Sans"/>
                <a:sym typeface="Fira Sans"/>
              </a:rPr>
              <a:t>Winartin</a:t>
            </a:r>
            <a:r>
              <a:rPr lang="en-US" sz="2400" b="1" i="0" u="none" strike="noStrike" cap="none" dirty="0">
                <a:solidFill>
                  <a:srgbClr val="000000"/>
                </a:solidFill>
                <a:latin typeface="Fira Sans"/>
                <a:ea typeface="Fira Sans"/>
                <a:cs typeface="Fira Sans"/>
                <a:sym typeface="Fira Sans"/>
              </a:rPr>
              <a:t> et al., 2023; Khan Asif Ali Salahuddin Khan Naveed Yazdani et al., 2020). When performed at the right time and manner, sport can help preserve body endurance during fasting while also supporting social, mental, and emotional well-being (Trabelsi et al., 2018; Maughan, 2010).</a:t>
            </a:r>
            <a:endParaRPr lang="en-US" sz="2400" dirty="0"/>
          </a:p>
        </p:txBody>
      </p:sp>
      <p:grpSp>
        <p:nvGrpSpPr>
          <p:cNvPr id="121" name="Google Shape;121;p2">
            <a:extLst>
              <a:ext uri="{FF2B5EF4-FFF2-40B4-BE49-F238E27FC236}">
                <a16:creationId xmlns:a16="http://schemas.microsoft.com/office/drawing/2014/main" id="{CB690CBC-0554-7377-ED18-359BE94E3945}"/>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9041E9D7-925D-A018-EC1F-CE6392EC7B70}"/>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70A922F6-E928-5337-20C0-80A9BD570293}"/>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3E3FDED2-07E2-480C-1F2C-191AC2F9ED20}"/>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9F11DB09-CBCA-EFEF-BE4E-ED0A4564709E}"/>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B55CEA5E-03CD-6A7A-2789-231EA2C40886}"/>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2F32F315-4079-DCE2-B658-F1D8A8CA6FB8}"/>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020F0DC8-F069-CB05-0496-BC04680EA17D}"/>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035DEE5D-471E-219C-7C89-538501501A35}"/>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D6544A25-2648-7BAD-0D68-66E93FDB2F31}"/>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CAA0516A-D8BE-6F80-3719-271CE596A938}"/>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FA76658A-3E73-AC11-AF1A-DA33975CC0E3}"/>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F25D1801-03E9-E2FD-918A-ACBA6183C91D}"/>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EF3281AD-9949-802D-20E1-F476270341F4}"/>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80DD54C0-C468-A7D1-505F-7F01E327A556}"/>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3804538F-9744-71C4-CBD0-07BFD56D5062}"/>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694A21B0-8FC5-C98F-D2D9-224AB41D0CED}"/>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16BDE5DF-EFC2-88B0-FD15-910260360123}"/>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EE0660A7-7B14-9B3F-B06B-1841D4420587}"/>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98CEC2F8-FD0D-92A8-21FF-AD90803371D3}"/>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40930412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65624DEC-3B9A-2845-0DEF-555EFE606FBD}"/>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67E2E31E-B12D-B469-5AEB-E3957F4C0134}"/>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1E1E1FF3-0FCF-7812-8EFF-96C700BF2B79}"/>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897BC0C8-A807-7B2F-5331-DEDFA7414103}"/>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49AD8E68-0F95-FDDA-C418-AE7D67E2BDC7}"/>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F8A1676C-1375-BED3-1C5E-432935B06AA1}"/>
              </a:ext>
            </a:extLst>
          </p:cNvPr>
          <p:cNvSpPr txBox="1"/>
          <p:nvPr/>
        </p:nvSpPr>
        <p:spPr>
          <a:xfrm>
            <a:off x="5931910" y="659194"/>
            <a:ext cx="6424181"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Introduction</a:t>
            </a:r>
            <a:endParaRPr dirty="0"/>
          </a:p>
        </p:txBody>
      </p:sp>
      <p:grpSp>
        <p:nvGrpSpPr>
          <p:cNvPr id="115" name="Google Shape;115;p2">
            <a:extLst>
              <a:ext uri="{FF2B5EF4-FFF2-40B4-BE49-F238E27FC236}">
                <a16:creationId xmlns:a16="http://schemas.microsoft.com/office/drawing/2014/main" id="{AEFEFC51-EE1C-FC02-99B4-251BE40DFCAB}"/>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13D975D1-1749-1D3B-0E64-52686D602FEE}"/>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FBB02300-CB9F-1A20-7530-73599E32C820}"/>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C1380D7C-E64C-0D84-3684-50E8ADE159FF}"/>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ADD41F5C-6CB5-2570-A5CF-069FCB7168D7}"/>
              </a:ext>
            </a:extLst>
          </p:cNvPr>
          <p:cNvSpPr txBox="1"/>
          <p:nvPr/>
        </p:nvSpPr>
        <p:spPr>
          <a:xfrm>
            <a:off x="2222114" y="2096512"/>
            <a:ext cx="13843773" cy="6093976"/>
          </a:xfrm>
          <a:prstGeom prst="rect">
            <a:avLst/>
          </a:prstGeom>
          <a:noFill/>
          <a:ln>
            <a:noFill/>
          </a:ln>
        </p:spPr>
        <p:txBody>
          <a:bodyPr spcFirstLastPara="1" wrap="square" lIns="0" tIns="0" rIns="0" bIns="0" anchor="t" anchorCtr="0">
            <a:spAutoFit/>
          </a:bodyPr>
          <a:lstStyle/>
          <a:p>
            <a:pPr lvl="0" algn="ctr">
              <a:lnSpc>
                <a:spcPct val="150000"/>
              </a:lnSpc>
            </a:pPr>
            <a:r>
              <a:rPr lang="en-US" sz="2400" b="1" dirty="0">
                <a:latin typeface="Fira Sans"/>
                <a:ea typeface="Fira Sans"/>
                <a:cs typeface="Fira Sans"/>
                <a:sym typeface="Fira Sans"/>
              </a:rPr>
              <a:t>Training is a systematic process involving a gradual increase in intensity, duration, and frequency to achieve specific physical or performance goals (Fisher &amp; Csapo, 2021; Shephard, 2013), and in Islam, maintaining health through such training is considered important as it supports the optimal execution of worship (Mahmoud Al Ali &amp; Mahmoud Al Zitawi, 2024). Exercising while fasting is permissible provided it does not cause excessive fatigue or harm one's health, with the late afternoon—close to breaking the fast—regarded as the optimal time for training, as it minimizes dehydration risk while supporting physical performance (Chamari et al., 2019). Since the body relies on glycogen and fat reserves during fasting, strategic adjustments in training intensity and scheduling, such as exercising after breaking the fast, are recommended to preserve both performance and health (Mandal et al., 2022; </a:t>
            </a:r>
            <a:r>
              <a:rPr lang="en-US" sz="2400" b="1" dirty="0" err="1">
                <a:latin typeface="Fira Sans"/>
                <a:ea typeface="Fira Sans"/>
                <a:cs typeface="Fira Sans"/>
                <a:sym typeface="Fira Sans"/>
              </a:rPr>
              <a:t>Pejenaute-Larráyoz</a:t>
            </a:r>
            <a:r>
              <a:rPr lang="en-US" sz="2400" b="1" dirty="0">
                <a:latin typeface="Fira Sans"/>
                <a:ea typeface="Fira Sans"/>
                <a:cs typeface="Fira Sans"/>
                <a:sym typeface="Fira Sans"/>
              </a:rPr>
              <a:t> et al., 2025; Maughan &amp; Shirreffs, 2012).</a:t>
            </a:r>
            <a:endParaRPr lang="en-US" sz="2400" dirty="0"/>
          </a:p>
        </p:txBody>
      </p:sp>
      <p:grpSp>
        <p:nvGrpSpPr>
          <p:cNvPr id="121" name="Google Shape;121;p2">
            <a:extLst>
              <a:ext uri="{FF2B5EF4-FFF2-40B4-BE49-F238E27FC236}">
                <a16:creationId xmlns:a16="http://schemas.microsoft.com/office/drawing/2014/main" id="{16818F59-75BD-F1A9-3181-169AFC0D7EA7}"/>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2011DEE6-8F48-9BF0-288C-5C20399A5A21}"/>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61B000D0-B691-207B-D1B1-C900AD6B8A8A}"/>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6069E370-EE79-AAB3-CA46-105D2CA93E07}"/>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34AD5DB4-1817-A81D-4AE1-F63D6B0D9B5B}"/>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BCDC5A9D-84F0-D3FA-C0D9-653F5D013F26}"/>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E7DD606F-5044-73EE-FEFA-C4B9145EB1EF}"/>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925290DE-5FEB-9EA5-E8FD-C5464E8C3D72}"/>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944AB736-942A-CBE8-727C-9BD7F3EA6A30}"/>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E91E2167-B981-EE7D-0BA8-21D895610BD7}"/>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5F2129B2-349A-3A11-D696-5AF635266713}"/>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A84B9D3C-5ED5-76B2-3A68-38267F22047D}"/>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7E539CAE-C73E-F1C7-CFB2-B929EE2DF740}"/>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13016D0A-D4CD-0CA4-8DA3-570B838E114C}"/>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45836259-61C4-8BAB-5892-0D5DB71A5057}"/>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92837074-C21E-C83F-E775-29CD55D85D3A}"/>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D638361E-47CB-D86C-30F4-41EDA3F12A2D}"/>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0A7A7642-4CC4-E8CD-3FD9-1E16B741D181}"/>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B645BE65-6962-6A50-9AA9-59DF36002261}"/>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7E940E05-2704-1491-93B3-FEFAAF4D5FA0}"/>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0141741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80CFD12E-5CC9-2277-09C8-5C0C0CE7B4CB}"/>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5768F8A5-0C16-0455-B6D2-92AE6DB2DC08}"/>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CD72D3B8-FC8F-804F-2489-D730EF4BDFB5}"/>
              </a:ext>
            </a:extLst>
          </p:cNvPr>
          <p:cNvGrpSpPr/>
          <p:nvPr/>
        </p:nvGrpSpPr>
        <p:grpSpPr>
          <a:xfrm>
            <a:off x="-216084" y="7983899"/>
            <a:ext cx="5033946" cy="3764559"/>
            <a:chOff x="0" y="-57150"/>
            <a:chExt cx="1325813" cy="991489"/>
          </a:xfrm>
        </p:grpSpPr>
        <p:sp>
          <p:nvSpPr>
            <p:cNvPr id="112" name="Google Shape;112;p2">
              <a:extLst>
                <a:ext uri="{FF2B5EF4-FFF2-40B4-BE49-F238E27FC236}">
                  <a16:creationId xmlns:a16="http://schemas.microsoft.com/office/drawing/2014/main" id="{403587AD-3C92-E1D7-846C-B6BB2F0A47E5}"/>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23422F4D-5F1B-8509-B58C-DECAE44F4C01}"/>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659C7583-D44C-BE53-49FE-ACAEABCF4107}"/>
              </a:ext>
            </a:extLst>
          </p:cNvPr>
          <p:cNvSpPr txBox="1"/>
          <p:nvPr/>
        </p:nvSpPr>
        <p:spPr>
          <a:xfrm>
            <a:off x="5931910" y="607002"/>
            <a:ext cx="6424181" cy="1489510"/>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Methods</a:t>
            </a:r>
            <a:endParaRPr dirty="0"/>
          </a:p>
        </p:txBody>
      </p:sp>
      <p:grpSp>
        <p:nvGrpSpPr>
          <p:cNvPr id="115" name="Google Shape;115;p2">
            <a:extLst>
              <a:ext uri="{FF2B5EF4-FFF2-40B4-BE49-F238E27FC236}">
                <a16:creationId xmlns:a16="http://schemas.microsoft.com/office/drawing/2014/main" id="{043827E3-D9C6-3C3C-6FB4-4BF1277062FF}"/>
              </a:ext>
            </a:extLst>
          </p:cNvPr>
          <p:cNvGrpSpPr/>
          <p:nvPr/>
        </p:nvGrpSpPr>
        <p:grpSpPr>
          <a:xfrm>
            <a:off x="7319213" y="9004976"/>
            <a:ext cx="10968787" cy="1350043"/>
            <a:chOff x="0" y="-57150"/>
            <a:chExt cx="2888899" cy="355567"/>
          </a:xfrm>
        </p:grpSpPr>
        <p:sp>
          <p:nvSpPr>
            <p:cNvPr id="116" name="Google Shape;116;p2">
              <a:extLst>
                <a:ext uri="{FF2B5EF4-FFF2-40B4-BE49-F238E27FC236}">
                  <a16:creationId xmlns:a16="http://schemas.microsoft.com/office/drawing/2014/main" id="{B90DAC64-D94B-309E-74A6-66F8E7418C28}"/>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8AD12C97-F9E9-E3CB-8D58-5E4C44628BA0}"/>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51CD4C7C-F892-C45A-093A-C5F2D93DF70E}"/>
              </a:ext>
            </a:extLst>
          </p:cNvPr>
          <p:cNvSpPr/>
          <p:nvPr/>
        </p:nvSpPr>
        <p:spPr>
          <a:xfrm rot="-5400000" flipH="1">
            <a:off x="4230107" y="7392560"/>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a:extLst>
              <a:ext uri="{FF2B5EF4-FFF2-40B4-BE49-F238E27FC236}">
                <a16:creationId xmlns:a16="http://schemas.microsoft.com/office/drawing/2014/main" id="{C46C5474-772F-31AD-E5F2-936730A439F5}"/>
              </a:ext>
            </a:extLst>
          </p:cNvPr>
          <p:cNvGrpSpPr/>
          <p:nvPr/>
        </p:nvGrpSpPr>
        <p:grpSpPr>
          <a:xfrm>
            <a:off x="4136423" y="3869502"/>
            <a:ext cx="6119648" cy="6119648"/>
            <a:chOff x="0" y="0"/>
            <a:chExt cx="812800" cy="812800"/>
          </a:xfrm>
        </p:grpSpPr>
        <p:sp>
          <p:nvSpPr>
            <p:cNvPr id="122" name="Google Shape;122;p2">
              <a:extLst>
                <a:ext uri="{FF2B5EF4-FFF2-40B4-BE49-F238E27FC236}">
                  <a16:creationId xmlns:a16="http://schemas.microsoft.com/office/drawing/2014/main" id="{5ED2EAB0-51C2-D870-5B0F-525F032E2FA1}"/>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BF50960F-7F22-EC5A-8F56-65AB324F77C1}"/>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9" name="Google Shape;119;p2">
            <a:extLst>
              <a:ext uri="{FF2B5EF4-FFF2-40B4-BE49-F238E27FC236}">
                <a16:creationId xmlns:a16="http://schemas.microsoft.com/office/drawing/2014/main" id="{02DE07D4-2369-C850-7FE1-D8755C208487}"/>
              </a:ext>
            </a:extLst>
          </p:cNvPr>
          <p:cNvSpPr txBox="1"/>
          <p:nvPr/>
        </p:nvSpPr>
        <p:spPr>
          <a:xfrm>
            <a:off x="2222114" y="2096512"/>
            <a:ext cx="13843773" cy="6093976"/>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400" b="1" i="0" u="none" strike="noStrike" cap="none" dirty="0">
                <a:solidFill>
                  <a:srgbClr val="000000"/>
                </a:solidFill>
                <a:latin typeface="Fira Sans"/>
                <a:ea typeface="Fira Sans"/>
                <a:cs typeface="Fira Sans"/>
                <a:sym typeface="Fira Sans"/>
              </a:rPr>
              <a:t>This study employed a Systematic Literature Review (SLR) approach to collect, evaluate, and synthesize relevant literature on the physiological impacts of Ramadan fasting on sports performance, chosen for its rigor, transparency, and replicability in minimizing researcher bias (Snyder, 2019; </a:t>
            </a:r>
            <a:r>
              <a:rPr lang="en-US" sz="2400" b="1" i="0" u="none" strike="noStrike" cap="none" dirty="0" err="1">
                <a:solidFill>
                  <a:srgbClr val="000000"/>
                </a:solidFill>
                <a:latin typeface="Fira Sans"/>
                <a:ea typeface="Fira Sans"/>
                <a:cs typeface="Fira Sans"/>
                <a:sym typeface="Fira Sans"/>
              </a:rPr>
              <a:t>Priharsari</a:t>
            </a:r>
            <a:r>
              <a:rPr lang="en-US" sz="2400" b="1" i="0" u="none" strike="noStrike" cap="none" dirty="0">
                <a:solidFill>
                  <a:srgbClr val="000000"/>
                </a:solidFill>
                <a:latin typeface="Fira Sans"/>
                <a:ea typeface="Fira Sans"/>
                <a:cs typeface="Fira Sans"/>
                <a:sym typeface="Fira Sans"/>
              </a:rPr>
              <a:t>, 2022). The process began with a comprehensive literature search across Scopus, PubMed, Google Scholar, and Semantic Scholar using targeted keywords such as "Ramadan Fasting," "Athletic Performance," "Hydration," and "Sports Training," followed by a strict selection of original research and primary literature reviews based on predefined inclusion and exclusion criteria to ensure empirical validity. The selected articles were then extracted into a structured analysis matrix, enabling the synthesis of research outcomes, identification of research gaps, and formulation of practical contributions to help coaches and athletes optimize performance and hydration status during Ramadan.</a:t>
            </a:r>
            <a:endParaRPr lang="en-US" sz="2400" dirty="0"/>
          </a:p>
        </p:txBody>
      </p:sp>
      <p:grpSp>
        <p:nvGrpSpPr>
          <p:cNvPr id="124" name="Google Shape;124;p2">
            <a:extLst>
              <a:ext uri="{FF2B5EF4-FFF2-40B4-BE49-F238E27FC236}">
                <a16:creationId xmlns:a16="http://schemas.microsoft.com/office/drawing/2014/main" id="{BEE7031E-EB39-A987-A9AA-B9721D25DE97}"/>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5CEA64D8-B3C9-806D-2365-9ECD8351057E}"/>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F2C5188D-8557-CCE3-3533-F30282F223E0}"/>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9BAF5548-8185-888A-55BD-3CE76840BB80}"/>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99D1608E-F4EB-A7C0-426A-83D246BB73BD}"/>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92F51FFA-BFDF-B59D-34E8-7753330090FE}"/>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002D9DEB-3958-B89D-1A2F-6A52F1A902EA}"/>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A8752EE5-3E0F-93D0-2826-AFA53F6EC31D}"/>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262D8F82-8C32-0B5B-388D-D8BBEF6B3027}"/>
              </a:ext>
            </a:extLst>
          </p:cNvPr>
          <p:cNvSpPr/>
          <p:nvPr/>
        </p:nvSpPr>
        <p:spPr>
          <a:xfrm>
            <a:off x="-1462093" y="1182300"/>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37B69FA1-4CB7-FC49-A4C1-D3FC092DF3D2}"/>
              </a:ext>
            </a:extLst>
          </p:cNvPr>
          <p:cNvSpPr/>
          <p:nvPr/>
        </p:nvSpPr>
        <p:spPr>
          <a:xfrm>
            <a:off x="16012646" y="3298386"/>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D81F5808-1BEA-EEA7-6709-A28A30CC394C}"/>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51C4820D-6C2A-0F0B-5E81-AADDFAB95F79}"/>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5753CA83-8CC2-DE73-6FB2-9C092E1BEEE3}"/>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BA1374FD-0332-781F-2618-CB1D158C774F}"/>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077F1D0A-6974-AF30-184A-D43BD5E55901}"/>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06374B3E-C5ED-D253-783F-72DD7C86D6B9}"/>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69945FA6-BAAA-FB4C-46DC-39D235A35CD9}"/>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9568569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3C4BC3EA-49BE-6EC2-EA08-DC6E52FB66FD}"/>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79FF1FEE-B340-9165-A5ED-CCB559348BF8}"/>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C56CD9C3-C07A-3D7E-527B-876E8FFCA462}"/>
              </a:ext>
            </a:extLst>
          </p:cNvPr>
          <p:cNvGrpSpPr/>
          <p:nvPr/>
        </p:nvGrpSpPr>
        <p:grpSpPr>
          <a:xfrm>
            <a:off x="-216084" y="7983899"/>
            <a:ext cx="5033946" cy="3764559"/>
            <a:chOff x="0" y="-57150"/>
            <a:chExt cx="1325813" cy="991489"/>
          </a:xfrm>
        </p:grpSpPr>
        <p:sp>
          <p:nvSpPr>
            <p:cNvPr id="112" name="Google Shape;112;p2">
              <a:extLst>
                <a:ext uri="{FF2B5EF4-FFF2-40B4-BE49-F238E27FC236}">
                  <a16:creationId xmlns:a16="http://schemas.microsoft.com/office/drawing/2014/main" id="{32F3D67C-D768-4EA3-C511-02ED7D22EC0B}"/>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617064E4-1CF2-D0B0-27E0-2E494D686697}"/>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767A6E00-5173-6C7D-26A6-D660F3EBFE91}"/>
              </a:ext>
            </a:extLst>
          </p:cNvPr>
          <p:cNvSpPr txBox="1"/>
          <p:nvPr/>
        </p:nvSpPr>
        <p:spPr>
          <a:xfrm>
            <a:off x="3971503" y="607002"/>
            <a:ext cx="10344994" cy="1828193"/>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5400" b="1" i="0" u="none" strike="noStrike" cap="none" dirty="0">
                <a:solidFill>
                  <a:srgbClr val="0B2957"/>
                </a:solidFill>
                <a:latin typeface="Fira Sans"/>
                <a:ea typeface="Fira Sans"/>
                <a:cs typeface="Fira Sans"/>
                <a:sym typeface="Fira Sans"/>
              </a:rPr>
              <a:t>Result &amp; Discussion</a:t>
            </a:r>
          </a:p>
          <a:p>
            <a:pPr marL="0" marR="0" lvl="0" indent="0" algn="ctr" rtl="0">
              <a:lnSpc>
                <a:spcPct val="110001"/>
              </a:lnSpc>
              <a:spcBef>
                <a:spcPts val="0"/>
              </a:spcBef>
              <a:spcAft>
                <a:spcPts val="0"/>
              </a:spcAft>
              <a:buNone/>
            </a:pPr>
            <a:r>
              <a:rPr lang="en-US" sz="5400" b="1" i="0" u="none" strike="noStrike" cap="none" dirty="0">
                <a:solidFill>
                  <a:srgbClr val="0B2957"/>
                </a:solidFill>
                <a:latin typeface="Fira Sans"/>
                <a:ea typeface="Fira Sans"/>
                <a:cs typeface="Fira Sans"/>
                <a:sym typeface="Fira Sans"/>
              </a:rPr>
              <a:t>Physiological &amp; Recovery Effects</a:t>
            </a:r>
            <a:endParaRPr sz="900" dirty="0"/>
          </a:p>
        </p:txBody>
      </p:sp>
      <p:grpSp>
        <p:nvGrpSpPr>
          <p:cNvPr id="115" name="Google Shape;115;p2">
            <a:extLst>
              <a:ext uri="{FF2B5EF4-FFF2-40B4-BE49-F238E27FC236}">
                <a16:creationId xmlns:a16="http://schemas.microsoft.com/office/drawing/2014/main" id="{67417B54-F7A0-8AB6-E367-FC2B662E0D46}"/>
              </a:ext>
            </a:extLst>
          </p:cNvPr>
          <p:cNvGrpSpPr/>
          <p:nvPr/>
        </p:nvGrpSpPr>
        <p:grpSpPr>
          <a:xfrm>
            <a:off x="7319213" y="9004976"/>
            <a:ext cx="10968787" cy="1350043"/>
            <a:chOff x="0" y="-57150"/>
            <a:chExt cx="2888899" cy="355567"/>
          </a:xfrm>
        </p:grpSpPr>
        <p:sp>
          <p:nvSpPr>
            <p:cNvPr id="116" name="Google Shape;116;p2">
              <a:extLst>
                <a:ext uri="{FF2B5EF4-FFF2-40B4-BE49-F238E27FC236}">
                  <a16:creationId xmlns:a16="http://schemas.microsoft.com/office/drawing/2014/main" id="{10B9BCC2-7DE4-E997-6086-26EA886A0559}"/>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9185CD7B-40CA-AC79-D362-76AF05440E82}"/>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98E0B442-6A78-7FA0-EDEE-59B5149F5E9F}"/>
              </a:ext>
            </a:extLst>
          </p:cNvPr>
          <p:cNvSpPr/>
          <p:nvPr/>
        </p:nvSpPr>
        <p:spPr>
          <a:xfrm rot="-5400000" flipH="1">
            <a:off x="4230107" y="7392560"/>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a:extLst>
              <a:ext uri="{FF2B5EF4-FFF2-40B4-BE49-F238E27FC236}">
                <a16:creationId xmlns:a16="http://schemas.microsoft.com/office/drawing/2014/main" id="{E4EDF011-94C9-F12A-B1C9-FB76726CCF73}"/>
              </a:ext>
            </a:extLst>
          </p:cNvPr>
          <p:cNvGrpSpPr/>
          <p:nvPr/>
        </p:nvGrpSpPr>
        <p:grpSpPr>
          <a:xfrm>
            <a:off x="4136423" y="3869502"/>
            <a:ext cx="6119648" cy="6119648"/>
            <a:chOff x="0" y="0"/>
            <a:chExt cx="812800" cy="812800"/>
          </a:xfrm>
        </p:grpSpPr>
        <p:sp>
          <p:nvSpPr>
            <p:cNvPr id="122" name="Google Shape;122;p2">
              <a:extLst>
                <a:ext uri="{FF2B5EF4-FFF2-40B4-BE49-F238E27FC236}">
                  <a16:creationId xmlns:a16="http://schemas.microsoft.com/office/drawing/2014/main" id="{EE967BF7-503B-77B5-08D5-29355DEA207F}"/>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C73B181A-F972-4B72-3631-152C11682AF6}"/>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9" name="Google Shape;119;p2">
            <a:extLst>
              <a:ext uri="{FF2B5EF4-FFF2-40B4-BE49-F238E27FC236}">
                <a16:creationId xmlns:a16="http://schemas.microsoft.com/office/drawing/2014/main" id="{85598BB7-9A7D-6A66-E1C8-81A8E89C682E}"/>
              </a:ext>
            </a:extLst>
          </p:cNvPr>
          <p:cNvSpPr txBox="1"/>
          <p:nvPr/>
        </p:nvSpPr>
        <p:spPr>
          <a:xfrm>
            <a:off x="2222114" y="2651094"/>
            <a:ext cx="13843773" cy="5539978"/>
          </a:xfrm>
          <a:prstGeom prst="rect">
            <a:avLst/>
          </a:prstGeom>
          <a:noFill/>
          <a:ln>
            <a:noFill/>
          </a:ln>
        </p:spPr>
        <p:txBody>
          <a:bodyPr spcFirstLastPara="1" wrap="square" lIns="0" tIns="0" rIns="0" bIns="0" anchor="t" anchorCtr="0">
            <a:spAutoFit/>
          </a:bodyPr>
          <a:lstStyle/>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cap="none" dirty="0">
                <a:solidFill>
                  <a:srgbClr val="000000"/>
                </a:solidFill>
                <a:latin typeface="Fira Sans"/>
                <a:ea typeface="Fira Sans"/>
                <a:cs typeface="Fira Sans"/>
                <a:sym typeface="Fira Sans"/>
              </a:rPr>
              <a:t>Chamari &amp; </a:t>
            </a:r>
            <a:r>
              <a:rPr lang="en-US" sz="2400" b="1" i="0" u="none" strike="noStrike" cap="none" dirty="0" err="1">
                <a:solidFill>
                  <a:srgbClr val="000000"/>
                </a:solidFill>
                <a:latin typeface="Fira Sans"/>
                <a:ea typeface="Fira Sans"/>
                <a:cs typeface="Fira Sans"/>
                <a:sym typeface="Fira Sans"/>
              </a:rPr>
              <a:t>Briki</a:t>
            </a:r>
            <a:r>
              <a:rPr lang="en-US" sz="2400" b="1" i="0" u="none" strike="noStrike" cap="none" dirty="0">
                <a:solidFill>
                  <a:srgbClr val="000000"/>
                </a:solidFill>
                <a:latin typeface="Fira Sans"/>
                <a:ea typeface="Fira Sans"/>
                <a:cs typeface="Fira Sans"/>
                <a:sym typeface="Fira Sans"/>
              </a:rPr>
              <a:t> (2025): Ramadan fasting causes hypohydration and sleep disturbances; performance is best preserved through individualized training schedules (before/after Iftar, after Suhoor) and proper hydration strategies.</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cap="none" dirty="0">
                <a:solidFill>
                  <a:srgbClr val="000000"/>
                </a:solidFill>
                <a:latin typeface="Fira Sans"/>
                <a:ea typeface="Fira Sans"/>
                <a:cs typeface="Fira Sans"/>
                <a:sym typeface="Fira Sans"/>
              </a:rPr>
              <a:t>Burke &amp; King (2012): Delayed nutrient timing during fasting impairs training adaptation and recovery; shifting exercise to post-Iftar hours helps meet carbohydrate and protein needs.</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cap="none" dirty="0" err="1">
                <a:solidFill>
                  <a:srgbClr val="000000"/>
                </a:solidFill>
                <a:latin typeface="Fira Sans"/>
                <a:ea typeface="Fira Sans"/>
                <a:cs typeface="Fira Sans"/>
                <a:sym typeface="Fira Sans"/>
              </a:rPr>
              <a:t>Elsahoryi</a:t>
            </a:r>
            <a:r>
              <a:rPr lang="en-US" sz="2400" b="1" i="0" u="none" strike="noStrike" cap="none" dirty="0">
                <a:solidFill>
                  <a:srgbClr val="000000"/>
                </a:solidFill>
                <a:latin typeface="Fira Sans"/>
                <a:ea typeface="Fira Sans"/>
                <a:cs typeface="Fira Sans"/>
                <a:sym typeface="Fira Sans"/>
              </a:rPr>
              <a:t> et al. (2025): Fasting significantly reduces sleep quality and physical activity levels, but improves body composition (weight, BMI, fat mass) with no adverse mental health effects.</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cap="none" dirty="0">
                <a:solidFill>
                  <a:srgbClr val="000000"/>
                </a:solidFill>
                <a:latin typeface="Fira Sans"/>
                <a:ea typeface="Fira Sans"/>
                <a:cs typeface="Fira Sans"/>
                <a:sym typeface="Fira Sans"/>
              </a:rPr>
              <a:t>Fenni et al. (2025): Soccer players show declines in jump, sprint, and strength performance with increased muscle damage markers, yet overall recovery remains manageable with proper adjustments.</a:t>
            </a:r>
            <a:endParaRPr lang="en-US" sz="2400" dirty="0"/>
          </a:p>
        </p:txBody>
      </p:sp>
      <p:grpSp>
        <p:nvGrpSpPr>
          <p:cNvPr id="124" name="Google Shape;124;p2">
            <a:extLst>
              <a:ext uri="{FF2B5EF4-FFF2-40B4-BE49-F238E27FC236}">
                <a16:creationId xmlns:a16="http://schemas.microsoft.com/office/drawing/2014/main" id="{7DAE4B12-9647-BA23-95D9-56E9FF408E11}"/>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1E650732-26C9-38F9-40E2-B3A322BB3E90}"/>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4C523EAD-051B-A2EF-2B8D-A44FBC08138A}"/>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E7210281-0D21-5E99-AC80-80324CFFCB26}"/>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507802A0-A1CC-F62B-08B7-ED16473B7F91}"/>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328D1075-8FD8-CB9C-69D3-C9CB120FD1BF}"/>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71C9CC5E-DD2E-120D-2CA3-DAF4E79E3AF5}"/>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B980FA51-3EC7-5BA0-A620-F3B349D45742}"/>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5CE4AE03-73BC-C699-4F7C-4629BA82FF54}"/>
              </a:ext>
            </a:extLst>
          </p:cNvPr>
          <p:cNvSpPr/>
          <p:nvPr/>
        </p:nvSpPr>
        <p:spPr>
          <a:xfrm>
            <a:off x="-1462093" y="1182300"/>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938442CC-239F-BC00-002A-BF16CCE5C1C0}"/>
              </a:ext>
            </a:extLst>
          </p:cNvPr>
          <p:cNvSpPr/>
          <p:nvPr/>
        </p:nvSpPr>
        <p:spPr>
          <a:xfrm>
            <a:off x="16012646" y="3298386"/>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0EB3B4A2-CCCA-E316-AF5C-71DBDF34457B}"/>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9D26D4F1-ABE4-A8F6-DD55-858ECBC7746D}"/>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96E3289A-BBB3-341D-1A81-7225D28D8DE2}"/>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3B468D2C-9B59-8BFB-59B7-18C131165538}"/>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2A21D719-0D08-7141-DB54-4ABCB6A7F63E}"/>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4467E63C-05CE-7936-1398-B00ED5CF93B7}"/>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B9DE8F35-5D54-5C24-F636-DCE893C32C4F}"/>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11766194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0264CC88-EFFF-1B7F-7325-C7F73A6C46EA}"/>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EBB0AEEB-DF7F-E486-2823-037709DEED92}"/>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9AE2264C-FB87-496A-D7AE-B3A7A187EA98}"/>
              </a:ext>
            </a:extLst>
          </p:cNvPr>
          <p:cNvGrpSpPr/>
          <p:nvPr/>
        </p:nvGrpSpPr>
        <p:grpSpPr>
          <a:xfrm>
            <a:off x="-216084" y="7983899"/>
            <a:ext cx="5033946" cy="3764559"/>
            <a:chOff x="0" y="-57150"/>
            <a:chExt cx="1325813" cy="991489"/>
          </a:xfrm>
        </p:grpSpPr>
        <p:sp>
          <p:nvSpPr>
            <p:cNvPr id="112" name="Google Shape;112;p2">
              <a:extLst>
                <a:ext uri="{FF2B5EF4-FFF2-40B4-BE49-F238E27FC236}">
                  <a16:creationId xmlns:a16="http://schemas.microsoft.com/office/drawing/2014/main" id="{F52B4294-62C1-FA0E-07C5-356F98CC3714}"/>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D7609AB7-D48D-4598-97F1-16D4A5BC71CF}"/>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2B7A02D4-C8E3-2A73-0719-C3E43C462850}"/>
              </a:ext>
            </a:extLst>
          </p:cNvPr>
          <p:cNvSpPr txBox="1"/>
          <p:nvPr/>
        </p:nvSpPr>
        <p:spPr>
          <a:xfrm>
            <a:off x="2769523" y="738125"/>
            <a:ext cx="12748954" cy="914096"/>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5400" b="1" i="0" u="none" strike="noStrike" cap="none" dirty="0">
                <a:solidFill>
                  <a:srgbClr val="0B2957"/>
                </a:solidFill>
                <a:latin typeface="Fira Sans"/>
                <a:ea typeface="Fira Sans"/>
                <a:cs typeface="Fira Sans"/>
                <a:sym typeface="Fira Sans"/>
              </a:rPr>
              <a:t>Conclusion</a:t>
            </a:r>
            <a:endParaRPr sz="900" dirty="0"/>
          </a:p>
        </p:txBody>
      </p:sp>
      <p:grpSp>
        <p:nvGrpSpPr>
          <p:cNvPr id="115" name="Google Shape;115;p2">
            <a:extLst>
              <a:ext uri="{FF2B5EF4-FFF2-40B4-BE49-F238E27FC236}">
                <a16:creationId xmlns:a16="http://schemas.microsoft.com/office/drawing/2014/main" id="{7BFDE9E4-3A9A-6331-F68B-E6B58C22DE9C}"/>
              </a:ext>
            </a:extLst>
          </p:cNvPr>
          <p:cNvGrpSpPr/>
          <p:nvPr/>
        </p:nvGrpSpPr>
        <p:grpSpPr>
          <a:xfrm>
            <a:off x="7319213" y="9004976"/>
            <a:ext cx="10968787" cy="1350043"/>
            <a:chOff x="0" y="-57150"/>
            <a:chExt cx="2888899" cy="355567"/>
          </a:xfrm>
        </p:grpSpPr>
        <p:sp>
          <p:nvSpPr>
            <p:cNvPr id="116" name="Google Shape;116;p2">
              <a:extLst>
                <a:ext uri="{FF2B5EF4-FFF2-40B4-BE49-F238E27FC236}">
                  <a16:creationId xmlns:a16="http://schemas.microsoft.com/office/drawing/2014/main" id="{CF8B2F3D-1999-1778-B76F-9AED2F5D2A0C}"/>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C427ADE1-B32B-DC54-FF1F-C79BD377CCCC}"/>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2E008221-5A34-D7F7-F9A9-5506E5851E80}"/>
              </a:ext>
            </a:extLst>
          </p:cNvPr>
          <p:cNvSpPr/>
          <p:nvPr/>
        </p:nvSpPr>
        <p:spPr>
          <a:xfrm rot="-5400000" flipH="1">
            <a:off x="4230107" y="7392560"/>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2" name="Rectangle: Rounded Corners 1">
            <a:extLst>
              <a:ext uri="{FF2B5EF4-FFF2-40B4-BE49-F238E27FC236}">
                <a16:creationId xmlns:a16="http://schemas.microsoft.com/office/drawing/2014/main" id="{2951F7E2-8726-56D9-72EA-7FDD34C4B1A2}"/>
              </a:ext>
            </a:extLst>
          </p:cNvPr>
          <p:cNvSpPr/>
          <p:nvPr/>
        </p:nvSpPr>
        <p:spPr>
          <a:xfrm>
            <a:off x="1845129" y="1652221"/>
            <a:ext cx="14581414" cy="7258645"/>
          </a:xfrm>
          <a:prstGeom prst="roundRect">
            <a:avLst/>
          </a:prstGeom>
          <a:solidFill>
            <a:srgbClr val="F4F4F4">
              <a:alpha val="25000"/>
            </a:srgbClr>
          </a:solidFill>
          <a:ln>
            <a:solidFill>
              <a:srgbClr val="F4F4F4">
                <a:alpha val="2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grpSp>
        <p:nvGrpSpPr>
          <p:cNvPr id="121" name="Google Shape;121;p2">
            <a:extLst>
              <a:ext uri="{FF2B5EF4-FFF2-40B4-BE49-F238E27FC236}">
                <a16:creationId xmlns:a16="http://schemas.microsoft.com/office/drawing/2014/main" id="{65E11ECB-B20D-D0A1-9D24-6717EE7C23E5}"/>
              </a:ext>
            </a:extLst>
          </p:cNvPr>
          <p:cNvGrpSpPr/>
          <p:nvPr/>
        </p:nvGrpSpPr>
        <p:grpSpPr>
          <a:xfrm>
            <a:off x="4136423" y="3869502"/>
            <a:ext cx="6119648" cy="6119648"/>
            <a:chOff x="0" y="0"/>
            <a:chExt cx="812800" cy="812800"/>
          </a:xfrm>
        </p:grpSpPr>
        <p:sp>
          <p:nvSpPr>
            <p:cNvPr id="122" name="Google Shape;122;p2">
              <a:extLst>
                <a:ext uri="{FF2B5EF4-FFF2-40B4-BE49-F238E27FC236}">
                  <a16:creationId xmlns:a16="http://schemas.microsoft.com/office/drawing/2014/main" id="{D07C9EB9-7D94-7938-4720-909CCDDC6A7E}"/>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DC050F00-E082-6BAE-537B-1CB06CA77772}"/>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9" name="Google Shape;119;p2">
            <a:extLst>
              <a:ext uri="{FF2B5EF4-FFF2-40B4-BE49-F238E27FC236}">
                <a16:creationId xmlns:a16="http://schemas.microsoft.com/office/drawing/2014/main" id="{5A634F02-83F4-783F-7F70-9642072516DA}"/>
              </a:ext>
            </a:extLst>
          </p:cNvPr>
          <p:cNvSpPr txBox="1"/>
          <p:nvPr/>
        </p:nvSpPr>
        <p:spPr>
          <a:xfrm>
            <a:off x="1845843" y="1719861"/>
            <a:ext cx="14596315" cy="7201972"/>
          </a:xfrm>
          <a:prstGeom prst="rect">
            <a:avLst/>
          </a:prstGeom>
          <a:noFill/>
          <a:ln>
            <a:noFill/>
          </a:ln>
        </p:spPr>
        <p:txBody>
          <a:bodyPr spcFirstLastPara="1" wrap="square" lIns="0" tIns="0" rIns="0" bIns="0" anchor="t" anchorCtr="0">
            <a:spAutoFit/>
          </a:bodyPr>
          <a:lstStyle/>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dirty="0">
                <a:latin typeface="Fira Sans"/>
                <a:ea typeface="Fira Sans"/>
                <a:cs typeface="Fira Sans"/>
                <a:sym typeface="Fira Sans"/>
              </a:rPr>
              <a:t>Ramadan fasting has varied effects on athletic performance, depending on the sport type and adaptation strategies applied.</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dirty="0">
                <a:latin typeface="Fira Sans"/>
                <a:ea typeface="Fira Sans"/>
                <a:cs typeface="Fira Sans"/>
                <a:sym typeface="Fira Sans"/>
              </a:rPr>
              <a:t>Explosive &amp; sprint performance (power, jump, technical skills) tend to decline, while aerobic capacity, strength, and endurance generally remain stable.</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dirty="0">
                <a:latin typeface="Fira Sans"/>
                <a:ea typeface="Fira Sans"/>
                <a:cs typeface="Fira Sans"/>
                <a:sym typeface="Fira Sans"/>
              </a:rPr>
              <a:t>Sleep disruption and dehydration are the most consistent challenges across studies, but are manageable through proper hydration and rest strategies.</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dirty="0">
                <a:latin typeface="Fira Sans"/>
                <a:ea typeface="Fira Sans"/>
                <a:cs typeface="Fira Sans"/>
                <a:sym typeface="Fira Sans"/>
              </a:rPr>
              <a:t>Training timing—especially sessions after Iftar—combined with strategic nutrition, helps athletes minimize negative impacts of fasting.</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dirty="0">
                <a:latin typeface="Fira Sans"/>
                <a:ea typeface="Fira Sans"/>
                <a:cs typeface="Fira Sans"/>
                <a:sym typeface="Fira Sans"/>
              </a:rPr>
              <a:t>Fasting also offers positive physiological benefits, such as reduced body fat and improved cardiometabolic markers.</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dirty="0">
                <a:latin typeface="Fira Sans"/>
                <a:ea typeface="Fira Sans"/>
                <a:cs typeface="Fira Sans"/>
                <a:sym typeface="Fira Sans"/>
              </a:rPr>
              <a:t>With well-designed training programs, athletes can maintain performance while continuing to observe Ramadan fasting.</a:t>
            </a:r>
          </a:p>
          <a:p>
            <a:pPr marL="342900" marR="0" lvl="0" indent="-342900" algn="ctr" rtl="0">
              <a:lnSpc>
                <a:spcPct val="150000"/>
              </a:lnSpc>
              <a:spcBef>
                <a:spcPts val="0"/>
              </a:spcBef>
              <a:spcAft>
                <a:spcPts val="0"/>
              </a:spcAft>
              <a:buFont typeface="Arial" panose="020B0604020202020204" pitchFamily="34" charset="0"/>
              <a:buChar char="•"/>
            </a:pPr>
            <a:r>
              <a:rPr lang="en-US" sz="2400" b="1" i="0" u="none" strike="noStrike" dirty="0">
                <a:latin typeface="Fira Sans"/>
                <a:ea typeface="Fira Sans"/>
                <a:cs typeface="Fira Sans"/>
                <a:sym typeface="Fira Sans"/>
              </a:rPr>
              <a:t>Further research is needed on elite athletes to optimize training strategies during Ramadan.</a:t>
            </a:r>
            <a:endParaRPr lang="en-US" sz="2400" dirty="0"/>
          </a:p>
        </p:txBody>
      </p:sp>
      <p:grpSp>
        <p:nvGrpSpPr>
          <p:cNvPr id="124" name="Google Shape;124;p2">
            <a:extLst>
              <a:ext uri="{FF2B5EF4-FFF2-40B4-BE49-F238E27FC236}">
                <a16:creationId xmlns:a16="http://schemas.microsoft.com/office/drawing/2014/main" id="{91140630-38CF-53BE-2D49-849EC638D32A}"/>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351DF689-A974-4F58-846B-D16BBF2DFA24}"/>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82EB071A-6796-DAA5-D5B0-80561B3BCABB}"/>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CB7B3A0A-FB2A-9918-175C-A11CE3A8F75A}"/>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807DF04A-D2BA-0028-225D-E934944A714B}"/>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ADFCBFA6-7D8B-3525-54D7-B87BA6945EA2}"/>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0C8A0E4F-8884-AD58-D284-D4219ED22E9A}"/>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290F1259-2482-C6BA-B909-0323923A9884}"/>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56D2F8E0-E958-DD9D-66FE-725E971CE4F9}"/>
              </a:ext>
            </a:extLst>
          </p:cNvPr>
          <p:cNvSpPr/>
          <p:nvPr/>
        </p:nvSpPr>
        <p:spPr>
          <a:xfrm>
            <a:off x="-1462093" y="1182300"/>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E4AAF073-4783-09B3-FB60-B2D9962C5902}"/>
              </a:ext>
            </a:extLst>
          </p:cNvPr>
          <p:cNvSpPr/>
          <p:nvPr/>
        </p:nvSpPr>
        <p:spPr>
          <a:xfrm>
            <a:off x="16012646" y="3298386"/>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00619D9C-7A8C-6857-A168-3C7C77B4E376}"/>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9C5BAE1C-CE2F-7713-F624-7813ECF1D3C3}"/>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0702E9FE-2290-A417-6588-08D31D4F6208}"/>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AC634C9F-73B2-4AC7-C618-B66B074C9A8C}"/>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3090C6B5-91E9-7768-00CF-C0F4D7CBA922}"/>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8F383386-1CFF-69A9-8419-4C44B0F86315}"/>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22A48A52-E036-D726-11C5-C26126EDD00A}"/>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7467917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B589AC37-DF99-CF29-2DB2-A7D298AAD974}"/>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BCFF817C-07CC-E7E6-7417-D6FAE7690812}"/>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C92A1D2B-5131-D9D7-2094-04B1BBAFAF82}"/>
              </a:ext>
            </a:extLst>
          </p:cNvPr>
          <p:cNvGrpSpPr/>
          <p:nvPr/>
        </p:nvGrpSpPr>
        <p:grpSpPr>
          <a:xfrm>
            <a:off x="-216084" y="7983899"/>
            <a:ext cx="5033946" cy="3764559"/>
            <a:chOff x="0" y="-57150"/>
            <a:chExt cx="1325813" cy="991489"/>
          </a:xfrm>
        </p:grpSpPr>
        <p:sp>
          <p:nvSpPr>
            <p:cNvPr id="112" name="Google Shape;112;p2">
              <a:extLst>
                <a:ext uri="{FF2B5EF4-FFF2-40B4-BE49-F238E27FC236}">
                  <a16:creationId xmlns:a16="http://schemas.microsoft.com/office/drawing/2014/main" id="{A037CEF4-1047-81F1-CA3A-5283B5EDD56E}"/>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E9EC6BE8-E9C8-84AA-214A-EC1F44CCCB7A}"/>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2215F584-5D60-22F7-B512-C81D80A98BA1}"/>
              </a:ext>
            </a:extLst>
          </p:cNvPr>
          <p:cNvSpPr txBox="1"/>
          <p:nvPr/>
        </p:nvSpPr>
        <p:spPr>
          <a:xfrm>
            <a:off x="2769523" y="738125"/>
            <a:ext cx="12748954" cy="914096"/>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5400" b="1" i="0" u="none" strike="noStrike" cap="none" dirty="0">
                <a:solidFill>
                  <a:srgbClr val="0B2957"/>
                </a:solidFill>
                <a:latin typeface="Fira Sans"/>
                <a:ea typeface="Fira Sans"/>
                <a:cs typeface="Fira Sans"/>
                <a:sym typeface="Fira Sans"/>
              </a:rPr>
              <a:t>References</a:t>
            </a:r>
            <a:endParaRPr sz="900" dirty="0"/>
          </a:p>
        </p:txBody>
      </p:sp>
      <p:grpSp>
        <p:nvGrpSpPr>
          <p:cNvPr id="115" name="Google Shape;115;p2">
            <a:extLst>
              <a:ext uri="{FF2B5EF4-FFF2-40B4-BE49-F238E27FC236}">
                <a16:creationId xmlns:a16="http://schemas.microsoft.com/office/drawing/2014/main" id="{21AF6724-781D-C6A7-8D6D-4878FB6F7064}"/>
              </a:ext>
            </a:extLst>
          </p:cNvPr>
          <p:cNvGrpSpPr/>
          <p:nvPr/>
        </p:nvGrpSpPr>
        <p:grpSpPr>
          <a:xfrm>
            <a:off x="7319213" y="9004976"/>
            <a:ext cx="10968787" cy="1350043"/>
            <a:chOff x="0" y="-57150"/>
            <a:chExt cx="2888899" cy="355567"/>
          </a:xfrm>
        </p:grpSpPr>
        <p:sp>
          <p:nvSpPr>
            <p:cNvPr id="116" name="Google Shape;116;p2">
              <a:extLst>
                <a:ext uri="{FF2B5EF4-FFF2-40B4-BE49-F238E27FC236}">
                  <a16:creationId xmlns:a16="http://schemas.microsoft.com/office/drawing/2014/main" id="{3990C2E9-98FB-7EAF-FB1C-CF6935399BD4}"/>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119B216B-57C8-041D-8491-F933344389F7}"/>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843E7425-BB88-B57A-098F-1DF2810A949D}"/>
              </a:ext>
            </a:extLst>
          </p:cNvPr>
          <p:cNvSpPr/>
          <p:nvPr/>
        </p:nvSpPr>
        <p:spPr>
          <a:xfrm rot="-5400000" flipH="1">
            <a:off x="4230107" y="7392560"/>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2" name="Rectangle: Rounded Corners 1">
            <a:extLst>
              <a:ext uri="{FF2B5EF4-FFF2-40B4-BE49-F238E27FC236}">
                <a16:creationId xmlns:a16="http://schemas.microsoft.com/office/drawing/2014/main" id="{EA019724-CB4E-6FA6-BA62-60225C38415A}"/>
              </a:ext>
            </a:extLst>
          </p:cNvPr>
          <p:cNvSpPr/>
          <p:nvPr/>
        </p:nvSpPr>
        <p:spPr>
          <a:xfrm>
            <a:off x="1845129" y="1652221"/>
            <a:ext cx="14581414" cy="7258645"/>
          </a:xfrm>
          <a:prstGeom prst="roundRect">
            <a:avLst/>
          </a:prstGeom>
          <a:solidFill>
            <a:srgbClr val="F4F4F4">
              <a:alpha val="25000"/>
            </a:srgbClr>
          </a:solidFill>
          <a:ln>
            <a:solidFill>
              <a:srgbClr val="F4F4F4">
                <a:alpha val="2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grpSp>
        <p:nvGrpSpPr>
          <p:cNvPr id="121" name="Google Shape;121;p2">
            <a:extLst>
              <a:ext uri="{FF2B5EF4-FFF2-40B4-BE49-F238E27FC236}">
                <a16:creationId xmlns:a16="http://schemas.microsoft.com/office/drawing/2014/main" id="{BC73C633-02D8-C901-C6AB-0E00F94BDD0B}"/>
              </a:ext>
            </a:extLst>
          </p:cNvPr>
          <p:cNvGrpSpPr/>
          <p:nvPr/>
        </p:nvGrpSpPr>
        <p:grpSpPr>
          <a:xfrm>
            <a:off x="4136423" y="3869502"/>
            <a:ext cx="6119648" cy="6119648"/>
            <a:chOff x="0" y="0"/>
            <a:chExt cx="812800" cy="812800"/>
          </a:xfrm>
        </p:grpSpPr>
        <p:sp>
          <p:nvSpPr>
            <p:cNvPr id="122" name="Google Shape;122;p2">
              <a:extLst>
                <a:ext uri="{FF2B5EF4-FFF2-40B4-BE49-F238E27FC236}">
                  <a16:creationId xmlns:a16="http://schemas.microsoft.com/office/drawing/2014/main" id="{D1C08AF5-7F41-3BC9-5A6D-79494EB26289}"/>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E6715DBD-CF7C-F398-F7D3-FA9B0027A40E}"/>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9" name="Google Shape;119;p2">
            <a:extLst>
              <a:ext uri="{FF2B5EF4-FFF2-40B4-BE49-F238E27FC236}">
                <a16:creationId xmlns:a16="http://schemas.microsoft.com/office/drawing/2014/main" id="{D330CF77-E274-E7FE-877A-F33622B77441}"/>
              </a:ext>
            </a:extLst>
          </p:cNvPr>
          <p:cNvSpPr txBox="1"/>
          <p:nvPr/>
        </p:nvSpPr>
        <p:spPr>
          <a:xfrm>
            <a:off x="1845843" y="1719861"/>
            <a:ext cx="14596315" cy="7063472"/>
          </a:xfrm>
          <a:prstGeom prst="rect">
            <a:avLst/>
          </a:prstGeom>
          <a:noFill/>
          <a:ln>
            <a:noFill/>
          </a:ln>
        </p:spPr>
        <p:txBody>
          <a:bodyPr spcFirstLastPara="1" wrap="square" lIns="0" tIns="0" rIns="0" bIns="0" anchor="t" anchorCtr="0">
            <a:spAutoFit/>
          </a:bodyPr>
          <a:lstStyle/>
          <a:p>
            <a:pPr marL="342900" marR="0" lvl="0" indent="-342900" algn="ctr" rtl="0">
              <a:lnSpc>
                <a:spcPct val="150000"/>
              </a:lnSpc>
              <a:spcBef>
                <a:spcPts val="0"/>
              </a:spcBef>
              <a:spcAft>
                <a:spcPts val="0"/>
              </a:spcAft>
              <a:buFont typeface="Arial" panose="020B0604020202020204" pitchFamily="34" charset="0"/>
              <a:buChar char="•"/>
            </a:pPr>
            <a:r>
              <a:rPr lang="en-US" sz="1800" b="1" i="0" u="none" strike="noStrike" dirty="0" err="1">
                <a:latin typeface="Fira Sans"/>
                <a:ea typeface="Fira Sans"/>
                <a:cs typeface="Fira Sans"/>
                <a:sym typeface="Fira Sans"/>
              </a:rPr>
              <a:t>Abaïdia</a:t>
            </a:r>
            <a:r>
              <a:rPr lang="en-US" sz="1800" b="1" i="0" u="none" strike="noStrike" dirty="0">
                <a:latin typeface="Fira Sans"/>
                <a:ea typeface="Fira Sans"/>
                <a:cs typeface="Fira Sans"/>
                <a:sym typeface="Fira Sans"/>
              </a:rPr>
              <a:t>, A. E., Daab, W., &amp; Bouzid, M. A. (2020). Effects of Ramadan Fasting on Physical Performance: A Systematic Review with Meta-analysis. In Sports Medicine (Vol. 50, Number 5, pp. 1009–1026). Springer. https://doi.org/10.1007/s40279-020-01257-0</a:t>
            </a:r>
          </a:p>
          <a:p>
            <a:pPr marL="342900" marR="0" lvl="0" indent="-342900" algn="ctr" rtl="0">
              <a:lnSpc>
                <a:spcPct val="150000"/>
              </a:lnSpc>
              <a:spcBef>
                <a:spcPts val="0"/>
              </a:spcBef>
              <a:spcAft>
                <a:spcPts val="0"/>
              </a:spcAft>
              <a:buFont typeface="Arial" panose="020B0604020202020204" pitchFamily="34" charset="0"/>
              <a:buChar char="•"/>
            </a:pPr>
            <a:r>
              <a:rPr lang="en-US" sz="1800" b="1" i="0" u="none" strike="noStrike" dirty="0">
                <a:latin typeface="Fira Sans"/>
                <a:ea typeface="Fira Sans"/>
                <a:cs typeface="Fira Sans"/>
                <a:sym typeface="Fira Sans"/>
              </a:rPr>
              <a:t>Brini, S., Castillo, D., Raya-González, J., Castagna, C., </a:t>
            </a:r>
            <a:r>
              <a:rPr lang="en-US" sz="1800" b="1" i="0" u="none" strike="noStrike" dirty="0" err="1">
                <a:latin typeface="Fira Sans"/>
                <a:ea typeface="Fira Sans"/>
                <a:cs typeface="Fira Sans"/>
                <a:sym typeface="Fira Sans"/>
              </a:rPr>
              <a:t>Bouassida</a:t>
            </a:r>
            <a:r>
              <a:rPr lang="en-US" sz="1800" b="1" i="0" u="none" strike="noStrike" dirty="0">
                <a:latin typeface="Fira Sans"/>
                <a:ea typeface="Fira Sans"/>
                <a:cs typeface="Fira Sans"/>
                <a:sym typeface="Fira Sans"/>
              </a:rPr>
              <a:t>, A., Khalifa, R., </a:t>
            </a:r>
            <a:r>
              <a:rPr lang="en-US" sz="1800" b="1" i="0" u="none" strike="noStrike" dirty="0" err="1">
                <a:latin typeface="Fira Sans"/>
                <a:ea typeface="Fira Sans"/>
                <a:cs typeface="Fira Sans"/>
                <a:sym typeface="Fira Sans"/>
              </a:rPr>
              <a:t>Chortane</a:t>
            </a:r>
            <a:r>
              <a:rPr lang="en-US" sz="1800" b="1" i="0" u="none" strike="noStrike" dirty="0">
                <a:latin typeface="Fira Sans"/>
                <a:ea typeface="Fira Sans"/>
                <a:cs typeface="Fira Sans"/>
                <a:sym typeface="Fira Sans"/>
              </a:rPr>
              <a:t>, S. G., &amp; Clemente, F. M. (2021). Basketball-specific small-sided games training during </a:t>
            </a:r>
            <a:r>
              <a:rPr lang="en-US" sz="1800" b="1" i="0" u="none" strike="noStrike" dirty="0" err="1">
                <a:latin typeface="Fira Sans"/>
                <a:ea typeface="Fira Sans"/>
                <a:cs typeface="Fira Sans"/>
                <a:sym typeface="Fira Sans"/>
              </a:rPr>
              <a:t>ramadan</a:t>
            </a:r>
            <a:r>
              <a:rPr lang="en-US" sz="1800" b="1" i="0" u="none" strike="noStrike" dirty="0">
                <a:latin typeface="Fira Sans"/>
                <a:ea typeface="Fira Sans"/>
                <a:cs typeface="Fira Sans"/>
                <a:sym typeface="Fira Sans"/>
              </a:rPr>
              <a:t> intermitting fasting: Do changes in body composition, sleep habits, and perceived exertion affect technical performance? International Journal of Environmental Research and Public Health, 18(22). https://doi.org/10.3390/ijerph182212008</a:t>
            </a:r>
          </a:p>
          <a:p>
            <a:pPr marL="342900" marR="0" lvl="0" indent="-342900" algn="ctr" rtl="0">
              <a:lnSpc>
                <a:spcPct val="150000"/>
              </a:lnSpc>
              <a:spcBef>
                <a:spcPts val="0"/>
              </a:spcBef>
              <a:spcAft>
                <a:spcPts val="0"/>
              </a:spcAft>
              <a:buFont typeface="Arial" panose="020B0604020202020204" pitchFamily="34" charset="0"/>
              <a:buChar char="•"/>
            </a:pPr>
            <a:r>
              <a:rPr lang="en-US" sz="1800" b="1" i="0" u="none" strike="noStrike" dirty="0">
                <a:latin typeface="Fira Sans"/>
                <a:ea typeface="Fira Sans"/>
                <a:cs typeface="Fira Sans"/>
                <a:sym typeface="Fira Sans"/>
              </a:rPr>
              <a:t>Burke, L. M., &amp; King, C. (2012). Ramadan fasting and the goals of sports nutrition around exercise. Journal of Sports Sciences, 30(SUPPL.1). https://doi.org/10.1080/02640414.2012.680484</a:t>
            </a:r>
          </a:p>
          <a:p>
            <a:pPr marL="342900" marR="0" lvl="0" indent="-342900" algn="ctr" rtl="0">
              <a:lnSpc>
                <a:spcPct val="150000"/>
              </a:lnSpc>
              <a:spcBef>
                <a:spcPts val="0"/>
              </a:spcBef>
              <a:spcAft>
                <a:spcPts val="0"/>
              </a:spcAft>
              <a:buFont typeface="Arial" panose="020B0604020202020204" pitchFamily="34" charset="0"/>
              <a:buChar char="•"/>
            </a:pPr>
            <a:r>
              <a:rPr lang="en-US" sz="1800" b="1" i="0" u="none" strike="noStrike" dirty="0">
                <a:latin typeface="Fira Sans"/>
                <a:ea typeface="Fira Sans"/>
                <a:cs typeface="Fira Sans"/>
                <a:sym typeface="Fira Sans"/>
              </a:rPr>
              <a:t>Chamari, K., &amp; </a:t>
            </a:r>
            <a:r>
              <a:rPr lang="en-US" sz="1800" b="1" i="0" u="none" strike="noStrike" dirty="0" err="1">
                <a:latin typeface="Fira Sans"/>
                <a:ea typeface="Fira Sans"/>
                <a:cs typeface="Fira Sans"/>
                <a:sym typeface="Fira Sans"/>
              </a:rPr>
              <a:t>Briki</a:t>
            </a:r>
            <a:r>
              <a:rPr lang="en-US" sz="1800" b="1" i="0" u="none" strike="noStrike" dirty="0">
                <a:latin typeface="Fira Sans"/>
                <a:ea typeface="Fira Sans"/>
                <a:cs typeface="Fira Sans"/>
                <a:sym typeface="Fira Sans"/>
              </a:rPr>
              <a:t>, W. (2025). Training and competing during Ramadan–Practical recommendations for athletes and coaches. </a:t>
            </a:r>
            <a:r>
              <a:rPr lang="en-US" sz="1800" b="1" i="0" u="none" strike="noStrike" dirty="0" err="1">
                <a:latin typeface="Fira Sans"/>
                <a:ea typeface="Fira Sans"/>
                <a:cs typeface="Fira Sans"/>
                <a:sym typeface="Fira Sans"/>
              </a:rPr>
              <a:t>Tunisie</a:t>
            </a:r>
            <a:r>
              <a:rPr lang="en-US" sz="1800" b="1" i="0" u="none" strike="noStrike" dirty="0">
                <a:latin typeface="Fira Sans"/>
                <a:ea typeface="Fira Sans"/>
                <a:cs typeface="Fira Sans"/>
                <a:sym typeface="Fira Sans"/>
              </a:rPr>
              <a:t> </a:t>
            </a:r>
            <a:r>
              <a:rPr lang="en-US" sz="1800" b="1" i="0" u="none" strike="noStrike" dirty="0" err="1">
                <a:latin typeface="Fira Sans"/>
                <a:ea typeface="Fira Sans"/>
                <a:cs typeface="Fira Sans"/>
                <a:sym typeface="Fira Sans"/>
              </a:rPr>
              <a:t>Medicale</a:t>
            </a:r>
            <a:r>
              <a:rPr lang="en-US" sz="1800" b="1" i="0" u="none" strike="noStrike" dirty="0">
                <a:latin typeface="Fira Sans"/>
                <a:ea typeface="Fira Sans"/>
                <a:cs typeface="Fira Sans"/>
                <a:sym typeface="Fira Sans"/>
              </a:rPr>
              <a:t>, 103(7), 868–876. https://doi.org/10.62438/tunismed.v103i7.5757</a:t>
            </a:r>
          </a:p>
          <a:p>
            <a:pPr marL="342900" marR="0" lvl="0" indent="-342900" algn="ctr" rtl="0">
              <a:lnSpc>
                <a:spcPct val="150000"/>
              </a:lnSpc>
              <a:spcBef>
                <a:spcPts val="0"/>
              </a:spcBef>
              <a:spcAft>
                <a:spcPts val="0"/>
              </a:spcAft>
              <a:buFont typeface="Arial" panose="020B0604020202020204" pitchFamily="34" charset="0"/>
              <a:buChar char="•"/>
            </a:pPr>
            <a:r>
              <a:rPr lang="en-US" sz="1800" b="1" i="0" u="none" strike="noStrike" dirty="0">
                <a:latin typeface="Fira Sans"/>
                <a:ea typeface="Fira Sans"/>
                <a:cs typeface="Fira Sans"/>
                <a:sym typeface="Fira Sans"/>
              </a:rPr>
              <a:t>Chamari, K., </a:t>
            </a:r>
            <a:r>
              <a:rPr lang="en-US" sz="1800" b="1" i="0" u="none" strike="noStrike" dirty="0" err="1">
                <a:latin typeface="Fira Sans"/>
                <a:ea typeface="Fira Sans"/>
                <a:cs typeface="Fira Sans"/>
                <a:sym typeface="Fira Sans"/>
              </a:rPr>
              <a:t>Roussi</a:t>
            </a:r>
            <a:r>
              <a:rPr lang="en-US" sz="1800" b="1" i="0" u="none" strike="noStrike" dirty="0">
                <a:latin typeface="Fira Sans"/>
                <a:ea typeface="Fira Sans"/>
                <a:cs typeface="Fira Sans"/>
                <a:sym typeface="Fira Sans"/>
              </a:rPr>
              <a:t>, M., </a:t>
            </a:r>
            <a:r>
              <a:rPr lang="en-US" sz="1800" b="1" i="0" u="none" strike="noStrike" dirty="0" err="1">
                <a:latin typeface="Fira Sans"/>
                <a:ea typeface="Fira Sans"/>
                <a:cs typeface="Fira Sans"/>
                <a:sym typeface="Fira Sans"/>
              </a:rPr>
              <a:t>Bragazzi</a:t>
            </a:r>
            <a:r>
              <a:rPr lang="en-US" sz="1800" b="1" i="0" u="none" strike="noStrike" dirty="0">
                <a:latin typeface="Fira Sans"/>
                <a:ea typeface="Fira Sans"/>
                <a:cs typeface="Fira Sans"/>
                <a:sym typeface="Fira Sans"/>
              </a:rPr>
              <a:t>, N., </a:t>
            </a:r>
            <a:r>
              <a:rPr lang="en-US" sz="1800" b="1" i="0" u="none" strike="noStrike" dirty="0" err="1">
                <a:latin typeface="Fira Sans"/>
                <a:ea typeface="Fira Sans"/>
                <a:cs typeface="Fira Sans"/>
                <a:sym typeface="Fira Sans"/>
              </a:rPr>
              <a:t>Chaouachi</a:t>
            </a:r>
            <a:r>
              <a:rPr lang="en-US" sz="1800" b="1" i="0" u="none" strike="noStrike" dirty="0">
                <a:latin typeface="Fira Sans"/>
                <a:ea typeface="Fira Sans"/>
                <a:cs typeface="Fira Sans"/>
                <a:sym typeface="Fira Sans"/>
              </a:rPr>
              <a:t>, A., &amp; Rashid Aziz, A. (2019). Optimizing training and competition during the month of Ramadan: Recommendations for a holistic and personalized approach for the fasting athletes </a:t>
            </a:r>
            <a:r>
              <a:rPr lang="en-US" sz="1800" b="1" i="0" u="none" strike="noStrike" dirty="0" err="1">
                <a:latin typeface="Fira Sans"/>
                <a:ea typeface="Fira Sans"/>
                <a:cs typeface="Fira Sans"/>
                <a:sym typeface="Fira Sans"/>
              </a:rPr>
              <a:t>Optimisation</a:t>
            </a:r>
            <a:r>
              <a:rPr lang="en-US" sz="1800" b="1" i="0" u="none" strike="noStrike" dirty="0">
                <a:latin typeface="Fira Sans"/>
                <a:ea typeface="Fira Sans"/>
                <a:cs typeface="Fira Sans"/>
                <a:sym typeface="Fira Sans"/>
              </a:rPr>
              <a:t> de </a:t>
            </a:r>
            <a:r>
              <a:rPr lang="en-US" sz="1800" b="1" i="0" u="none" strike="noStrike" dirty="0" err="1">
                <a:latin typeface="Fira Sans"/>
                <a:ea typeface="Fira Sans"/>
                <a:cs typeface="Fira Sans"/>
                <a:sym typeface="Fira Sans"/>
              </a:rPr>
              <a:t>l’entraînement</a:t>
            </a:r>
            <a:r>
              <a:rPr lang="en-US" sz="1800" b="1" i="0" u="none" strike="noStrike" dirty="0">
                <a:latin typeface="Fira Sans"/>
                <a:ea typeface="Fira Sans"/>
                <a:cs typeface="Fira Sans"/>
                <a:sym typeface="Fira Sans"/>
              </a:rPr>
              <a:t> et des </a:t>
            </a:r>
            <a:r>
              <a:rPr lang="en-US" sz="1800" b="1" i="0" u="none" strike="noStrike" dirty="0" err="1">
                <a:latin typeface="Fira Sans"/>
                <a:ea typeface="Fira Sans"/>
                <a:cs typeface="Fira Sans"/>
                <a:sym typeface="Fira Sans"/>
              </a:rPr>
              <a:t>compétitions</a:t>
            </a:r>
            <a:r>
              <a:rPr lang="en-US" sz="1800" b="1" i="0" u="none" strike="noStrike" dirty="0">
                <a:latin typeface="Fira Sans"/>
                <a:ea typeface="Fira Sans"/>
                <a:cs typeface="Fira Sans"/>
                <a:sym typeface="Fira Sans"/>
              </a:rPr>
              <a:t> pendant le </a:t>
            </a:r>
            <a:r>
              <a:rPr lang="en-US" sz="1800" b="1" i="0" u="none" strike="noStrike" dirty="0" err="1">
                <a:latin typeface="Fira Sans"/>
                <a:ea typeface="Fira Sans"/>
                <a:cs typeface="Fira Sans"/>
                <a:sym typeface="Fira Sans"/>
              </a:rPr>
              <a:t>mois</a:t>
            </a:r>
            <a:r>
              <a:rPr lang="en-US" sz="1800" b="1" i="0" u="none" strike="noStrike" dirty="0">
                <a:latin typeface="Fira Sans"/>
                <a:ea typeface="Fira Sans"/>
                <a:cs typeface="Fira Sans"/>
                <a:sym typeface="Fira Sans"/>
              </a:rPr>
              <a:t> de Ramadan pour les </a:t>
            </a:r>
            <a:r>
              <a:rPr lang="en-US" sz="1800" b="1" i="0" u="none" strike="noStrike" dirty="0" err="1">
                <a:latin typeface="Fira Sans"/>
                <a:ea typeface="Fira Sans"/>
                <a:cs typeface="Fira Sans"/>
                <a:sym typeface="Fira Sans"/>
              </a:rPr>
              <a:t>athlètes</a:t>
            </a:r>
            <a:r>
              <a:rPr lang="en-US" sz="1800" b="1" i="0" u="none" strike="noStrike" dirty="0">
                <a:latin typeface="Fira Sans"/>
                <a:ea typeface="Fira Sans"/>
                <a:cs typeface="Fira Sans"/>
                <a:sym typeface="Fira Sans"/>
              </a:rPr>
              <a:t> </a:t>
            </a:r>
            <a:r>
              <a:rPr lang="en-US" sz="1800" b="1" i="0" u="none" strike="noStrike" dirty="0" err="1">
                <a:latin typeface="Fira Sans"/>
                <a:ea typeface="Fira Sans"/>
                <a:cs typeface="Fira Sans"/>
                <a:sym typeface="Fira Sans"/>
              </a:rPr>
              <a:t>jeûneurs</a:t>
            </a:r>
            <a:r>
              <a:rPr lang="en-US" sz="1800" b="1" i="0" u="none" strike="noStrike" dirty="0">
                <a:latin typeface="Fira Sans"/>
                <a:ea typeface="Fira Sans"/>
                <a:cs typeface="Fira Sans"/>
                <a:sym typeface="Fira Sans"/>
              </a:rPr>
              <a:t>: </a:t>
            </a:r>
            <a:r>
              <a:rPr lang="en-US" sz="1800" b="1" i="0" u="none" strike="noStrike" dirty="0" err="1">
                <a:latin typeface="Fira Sans"/>
                <a:ea typeface="Fira Sans"/>
                <a:cs typeface="Fira Sans"/>
                <a:sym typeface="Fira Sans"/>
              </a:rPr>
              <a:t>Recommandations</a:t>
            </a:r>
            <a:r>
              <a:rPr lang="en-US" sz="1800" b="1" i="0" u="none" strike="noStrike" dirty="0">
                <a:latin typeface="Fira Sans"/>
                <a:ea typeface="Fira Sans"/>
                <a:cs typeface="Fira Sans"/>
                <a:sym typeface="Fira Sans"/>
              </a:rPr>
              <a:t> pratiques. In LA TUNISIE MEDICALE (Vol. 97, Number 10).</a:t>
            </a:r>
          </a:p>
          <a:p>
            <a:pPr marL="342900" marR="0" lvl="0" indent="-342900" algn="ctr" rtl="0">
              <a:lnSpc>
                <a:spcPct val="150000"/>
              </a:lnSpc>
              <a:spcBef>
                <a:spcPts val="0"/>
              </a:spcBef>
              <a:spcAft>
                <a:spcPts val="0"/>
              </a:spcAft>
              <a:buFont typeface="Arial" panose="020B0604020202020204" pitchFamily="34" charset="0"/>
              <a:buChar char="•"/>
            </a:pPr>
            <a:r>
              <a:rPr lang="en-US" sz="1800" b="1" i="0" u="none" strike="noStrike" dirty="0" err="1">
                <a:latin typeface="Fira Sans"/>
                <a:ea typeface="Fira Sans"/>
                <a:cs typeface="Fira Sans"/>
                <a:sym typeface="Fira Sans"/>
              </a:rPr>
              <a:t>Elsahoryi</a:t>
            </a:r>
            <a:r>
              <a:rPr lang="en-US" sz="1800" b="1" i="0" u="none" strike="noStrike" dirty="0">
                <a:latin typeface="Fira Sans"/>
                <a:ea typeface="Fira Sans"/>
                <a:cs typeface="Fira Sans"/>
                <a:sym typeface="Fira Sans"/>
              </a:rPr>
              <a:t>, N. A., Ibrahim, M. O., Alhaj, O. A., Abu Doleh, G., &amp; </a:t>
            </a:r>
            <a:r>
              <a:rPr lang="en-US" sz="1800" b="1" i="0" u="none" strike="noStrike" dirty="0" err="1">
                <a:latin typeface="Fira Sans"/>
                <a:ea typeface="Fira Sans"/>
                <a:cs typeface="Fira Sans"/>
                <a:sym typeface="Fira Sans"/>
              </a:rPr>
              <a:t>Aljahdali</a:t>
            </a:r>
            <a:r>
              <a:rPr lang="en-US" sz="1800" b="1" i="0" u="none" strike="noStrike" dirty="0">
                <a:latin typeface="Fira Sans"/>
                <a:ea typeface="Fira Sans"/>
                <a:cs typeface="Fira Sans"/>
                <a:sym typeface="Fira Sans"/>
              </a:rPr>
              <a:t>, A. A. (2025). Impact of Ramadan Fasting on Mental Health, Body Composition, Physical Activity, and Sleep Outcomes Among University Students. Healthcare (Switzerland), 13(6). https://doi.org/10.3390/healthcare13060639</a:t>
            </a:r>
          </a:p>
        </p:txBody>
      </p:sp>
      <p:grpSp>
        <p:nvGrpSpPr>
          <p:cNvPr id="124" name="Google Shape;124;p2">
            <a:extLst>
              <a:ext uri="{FF2B5EF4-FFF2-40B4-BE49-F238E27FC236}">
                <a16:creationId xmlns:a16="http://schemas.microsoft.com/office/drawing/2014/main" id="{337706B2-EBED-C86D-CA71-A5226FFA38C1}"/>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E7DDDC4F-A2E0-0F66-DF8D-0D405299D0E7}"/>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AFC8D30C-32B3-A166-6FBC-15BA59A944E9}"/>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DFF0DC35-DF0D-C02D-2140-92521006BCF6}"/>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8FFC4867-7795-4ADE-08C7-06D3E0AEBA46}"/>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CF3673DA-C530-91E7-5402-D8A52B1F8E69}"/>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12BC600C-8E05-B9B6-0C9C-64D893F48500}"/>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734FA204-03D3-2154-0B29-1EA764668C9A}"/>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98F9718B-4FE3-063F-091F-65946FF95FDD}"/>
              </a:ext>
            </a:extLst>
          </p:cNvPr>
          <p:cNvSpPr/>
          <p:nvPr/>
        </p:nvSpPr>
        <p:spPr>
          <a:xfrm>
            <a:off x="-1462093" y="1182300"/>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E43AF184-E1FD-B051-0BB0-F6C9722C5530}"/>
              </a:ext>
            </a:extLst>
          </p:cNvPr>
          <p:cNvSpPr/>
          <p:nvPr/>
        </p:nvSpPr>
        <p:spPr>
          <a:xfrm>
            <a:off x="16012646" y="3298386"/>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2D6C00CE-32EA-8069-87BE-7794BD0055FF}"/>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57F4DFAD-0E80-374D-9605-3523F1C800D0}"/>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F9162F0C-612B-9C93-A35E-6B892BD93475}"/>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4AD7D353-8216-BB3D-887F-CE6E641A0F94}"/>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F3BFB2BA-FCCA-1056-0814-42862C20781E}"/>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DB55891D-D788-1E8A-0776-6121DBB25637}"/>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0FEC10E7-F7D7-FA61-0160-844ED0D8DDEF}"/>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41823286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FFBBFEF4-7586-0B88-C4BC-31225861674A}"/>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32A3CB5D-CDD2-0BA9-9E37-99B28CA0945A}"/>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800668B2-DA6C-38FA-D12B-9F7919799E3B}"/>
              </a:ext>
            </a:extLst>
          </p:cNvPr>
          <p:cNvGrpSpPr/>
          <p:nvPr/>
        </p:nvGrpSpPr>
        <p:grpSpPr>
          <a:xfrm>
            <a:off x="-216084" y="7983899"/>
            <a:ext cx="5033946" cy="3764559"/>
            <a:chOff x="0" y="-57150"/>
            <a:chExt cx="1325813" cy="991489"/>
          </a:xfrm>
        </p:grpSpPr>
        <p:sp>
          <p:nvSpPr>
            <p:cNvPr id="112" name="Google Shape;112;p2">
              <a:extLst>
                <a:ext uri="{FF2B5EF4-FFF2-40B4-BE49-F238E27FC236}">
                  <a16:creationId xmlns:a16="http://schemas.microsoft.com/office/drawing/2014/main" id="{E37940F6-8D3F-EFB4-E79F-043A83C65E0F}"/>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73774D68-BDC4-00F3-87F6-B6794838EF18}"/>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C9196C89-4095-1B8D-7BDB-9E2AE9115DCB}"/>
              </a:ext>
            </a:extLst>
          </p:cNvPr>
          <p:cNvSpPr txBox="1"/>
          <p:nvPr/>
        </p:nvSpPr>
        <p:spPr>
          <a:xfrm>
            <a:off x="2769523" y="738125"/>
            <a:ext cx="12748954" cy="914096"/>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5400" b="1" i="0" u="none" strike="noStrike" cap="none" dirty="0">
                <a:solidFill>
                  <a:srgbClr val="0B2957"/>
                </a:solidFill>
                <a:latin typeface="Fira Sans"/>
                <a:ea typeface="Fira Sans"/>
                <a:cs typeface="Fira Sans"/>
                <a:sym typeface="Fira Sans"/>
              </a:rPr>
              <a:t>References</a:t>
            </a:r>
            <a:endParaRPr sz="900" dirty="0"/>
          </a:p>
        </p:txBody>
      </p:sp>
      <p:grpSp>
        <p:nvGrpSpPr>
          <p:cNvPr id="115" name="Google Shape;115;p2">
            <a:extLst>
              <a:ext uri="{FF2B5EF4-FFF2-40B4-BE49-F238E27FC236}">
                <a16:creationId xmlns:a16="http://schemas.microsoft.com/office/drawing/2014/main" id="{07936654-C821-FA97-D0ED-576268F07A71}"/>
              </a:ext>
            </a:extLst>
          </p:cNvPr>
          <p:cNvGrpSpPr/>
          <p:nvPr/>
        </p:nvGrpSpPr>
        <p:grpSpPr>
          <a:xfrm>
            <a:off x="7319213" y="9004976"/>
            <a:ext cx="10968787" cy="1350043"/>
            <a:chOff x="0" y="-57150"/>
            <a:chExt cx="2888899" cy="355567"/>
          </a:xfrm>
        </p:grpSpPr>
        <p:sp>
          <p:nvSpPr>
            <p:cNvPr id="116" name="Google Shape;116;p2">
              <a:extLst>
                <a:ext uri="{FF2B5EF4-FFF2-40B4-BE49-F238E27FC236}">
                  <a16:creationId xmlns:a16="http://schemas.microsoft.com/office/drawing/2014/main" id="{369453EA-F969-E766-4974-30BFD14C2DCB}"/>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8E60DE83-40A6-80FB-FF71-AC8E351DA55A}"/>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3852C4DD-A241-A22C-3457-697ECD9703DD}"/>
              </a:ext>
            </a:extLst>
          </p:cNvPr>
          <p:cNvSpPr/>
          <p:nvPr/>
        </p:nvSpPr>
        <p:spPr>
          <a:xfrm rot="-5400000" flipH="1">
            <a:off x="4230107" y="7392560"/>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2" name="Rectangle: Rounded Corners 1">
            <a:extLst>
              <a:ext uri="{FF2B5EF4-FFF2-40B4-BE49-F238E27FC236}">
                <a16:creationId xmlns:a16="http://schemas.microsoft.com/office/drawing/2014/main" id="{2211421F-D422-7744-5733-43E240032F53}"/>
              </a:ext>
            </a:extLst>
          </p:cNvPr>
          <p:cNvSpPr/>
          <p:nvPr/>
        </p:nvSpPr>
        <p:spPr>
          <a:xfrm>
            <a:off x="1845129" y="1652221"/>
            <a:ext cx="14581414" cy="7258645"/>
          </a:xfrm>
          <a:prstGeom prst="roundRect">
            <a:avLst/>
          </a:prstGeom>
          <a:solidFill>
            <a:srgbClr val="F4F4F4">
              <a:alpha val="25000"/>
            </a:srgbClr>
          </a:solidFill>
          <a:ln>
            <a:solidFill>
              <a:srgbClr val="F4F4F4">
                <a:alpha val="2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grpSp>
        <p:nvGrpSpPr>
          <p:cNvPr id="121" name="Google Shape;121;p2">
            <a:extLst>
              <a:ext uri="{FF2B5EF4-FFF2-40B4-BE49-F238E27FC236}">
                <a16:creationId xmlns:a16="http://schemas.microsoft.com/office/drawing/2014/main" id="{FCBE4A19-BEDA-49D4-2692-98CF3231CC3A}"/>
              </a:ext>
            </a:extLst>
          </p:cNvPr>
          <p:cNvGrpSpPr/>
          <p:nvPr/>
        </p:nvGrpSpPr>
        <p:grpSpPr>
          <a:xfrm>
            <a:off x="4136423" y="3869502"/>
            <a:ext cx="6119648" cy="6119648"/>
            <a:chOff x="0" y="0"/>
            <a:chExt cx="812800" cy="812800"/>
          </a:xfrm>
        </p:grpSpPr>
        <p:sp>
          <p:nvSpPr>
            <p:cNvPr id="122" name="Google Shape;122;p2">
              <a:extLst>
                <a:ext uri="{FF2B5EF4-FFF2-40B4-BE49-F238E27FC236}">
                  <a16:creationId xmlns:a16="http://schemas.microsoft.com/office/drawing/2014/main" id="{198A80A6-FDAF-1E46-AF58-49F3C1888F89}"/>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664C2683-21A7-2F57-29AA-B707E23EC026}"/>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9" name="Google Shape;119;p2">
            <a:extLst>
              <a:ext uri="{FF2B5EF4-FFF2-40B4-BE49-F238E27FC236}">
                <a16:creationId xmlns:a16="http://schemas.microsoft.com/office/drawing/2014/main" id="{D53FAF7A-5465-1202-B6C9-112F9B09563D}"/>
              </a:ext>
            </a:extLst>
          </p:cNvPr>
          <p:cNvSpPr txBox="1"/>
          <p:nvPr/>
        </p:nvSpPr>
        <p:spPr>
          <a:xfrm>
            <a:off x="1845843" y="1719861"/>
            <a:ext cx="14596315" cy="7063472"/>
          </a:xfrm>
          <a:prstGeom prst="rect">
            <a:avLst/>
          </a:prstGeom>
          <a:noFill/>
          <a:ln>
            <a:noFill/>
          </a:ln>
        </p:spPr>
        <p:txBody>
          <a:bodyPr spcFirstLastPara="1" wrap="square" lIns="0" tIns="0" rIns="0" bIns="0" anchor="t" anchorCtr="0">
            <a:spAutoFit/>
          </a:bodyPr>
          <a:lstStyle/>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Fenni, Y., </a:t>
            </a:r>
            <a:r>
              <a:rPr lang="en-US" sz="1800" b="1" dirty="0" err="1">
                <a:latin typeface="Fira Sans"/>
                <a:ea typeface="Fira Sans"/>
                <a:cs typeface="Fira Sans"/>
                <a:sym typeface="Fira Sans"/>
              </a:rPr>
              <a:t>Ikiouane</a:t>
            </a:r>
            <a:r>
              <a:rPr lang="en-US" sz="1800" b="1" dirty="0">
                <a:latin typeface="Fira Sans"/>
                <a:ea typeface="Fira Sans"/>
                <a:cs typeface="Fira Sans"/>
                <a:sym typeface="Fira Sans"/>
              </a:rPr>
              <a:t>, M., </a:t>
            </a:r>
            <a:r>
              <a:rPr lang="en-US" sz="1800" b="1" dirty="0" err="1">
                <a:latin typeface="Fira Sans"/>
                <a:ea typeface="Fira Sans"/>
                <a:cs typeface="Fira Sans"/>
                <a:sym typeface="Fira Sans"/>
              </a:rPr>
              <a:t>Redjal</a:t>
            </a:r>
            <a:r>
              <a:rPr lang="en-US" sz="1800" b="1" dirty="0">
                <a:latin typeface="Fira Sans"/>
                <a:ea typeface="Fira Sans"/>
                <a:cs typeface="Fira Sans"/>
                <a:sym typeface="Fira Sans"/>
              </a:rPr>
              <a:t>, M., Remini, H., Allam, A., &amp; </a:t>
            </a:r>
            <a:r>
              <a:rPr lang="en-US" sz="1800" b="1" dirty="0" err="1">
                <a:latin typeface="Fira Sans"/>
                <a:ea typeface="Fira Sans"/>
                <a:cs typeface="Fira Sans"/>
                <a:sym typeface="Fira Sans"/>
              </a:rPr>
              <a:t>Zaabar</a:t>
            </a:r>
            <a:r>
              <a:rPr lang="en-US" sz="1800" b="1" dirty="0">
                <a:latin typeface="Fira Sans"/>
                <a:ea typeface="Fira Sans"/>
                <a:cs typeface="Fira Sans"/>
                <a:sym typeface="Fira Sans"/>
              </a:rPr>
              <a:t>, S. (2025). The effects of Ramadan fasting on various physiological and biochemical parameters on Muslim soccer players. In </a:t>
            </a:r>
            <a:r>
              <a:rPr lang="en-US" sz="1800" b="1" dirty="0" err="1">
                <a:latin typeface="Fira Sans"/>
                <a:ea typeface="Fira Sans"/>
                <a:cs typeface="Fira Sans"/>
                <a:sym typeface="Fira Sans"/>
              </a:rPr>
              <a:t>Apunts</a:t>
            </a:r>
            <a:r>
              <a:rPr lang="en-US" sz="1800" b="1" dirty="0">
                <a:latin typeface="Fira Sans"/>
                <a:ea typeface="Fira Sans"/>
                <a:cs typeface="Fira Sans"/>
                <a:sym typeface="Fira Sans"/>
              </a:rPr>
              <a:t> Sports Medicine (Vol. 60, Number 225). Generalitat de Catalunya, Department de la Presidencia, </a:t>
            </a:r>
            <a:r>
              <a:rPr lang="en-US" sz="1800" b="1" dirty="0" err="1">
                <a:latin typeface="Fira Sans"/>
                <a:ea typeface="Fira Sans"/>
                <a:cs typeface="Fira Sans"/>
                <a:sym typeface="Fira Sans"/>
              </a:rPr>
              <a:t>Secretaria</a:t>
            </a:r>
            <a:r>
              <a:rPr lang="en-US" sz="1800" b="1" dirty="0">
                <a:latin typeface="Fira Sans"/>
                <a:ea typeface="Fira Sans"/>
                <a:cs typeface="Fira Sans"/>
                <a:sym typeface="Fira Sans"/>
              </a:rPr>
              <a:t> General de l Esport. https://doi.org/10.1016/j.apunsm.2024.100467</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Fisher, J. P., &amp; Csapo, R. (2021). Periodization and Programming in Sports. In Sports (Vol. 9, Number 2). MDPI. https://doi.org/10.3390/sports9020013</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Guembri, M. A., </a:t>
            </a:r>
            <a:r>
              <a:rPr lang="en-US" sz="1800" b="1" dirty="0" err="1">
                <a:latin typeface="Fira Sans"/>
                <a:ea typeface="Fira Sans"/>
                <a:cs typeface="Fira Sans"/>
                <a:sym typeface="Fira Sans"/>
              </a:rPr>
              <a:t>Racil</a:t>
            </a:r>
            <a:r>
              <a:rPr lang="en-US" sz="1800" b="1" dirty="0">
                <a:latin typeface="Fira Sans"/>
                <a:ea typeface="Fira Sans"/>
                <a:cs typeface="Fira Sans"/>
                <a:sym typeface="Fira Sans"/>
              </a:rPr>
              <a:t>, G., Tounsi, M., </a:t>
            </a:r>
            <a:r>
              <a:rPr lang="en-US" sz="1800" b="1" dirty="0" err="1">
                <a:latin typeface="Fira Sans"/>
                <a:ea typeface="Fira Sans"/>
                <a:cs typeface="Fira Sans"/>
                <a:sym typeface="Fira Sans"/>
              </a:rPr>
              <a:t>Aouichaoui</a:t>
            </a:r>
            <a:r>
              <a:rPr lang="en-US" sz="1800" b="1" dirty="0">
                <a:latin typeface="Fira Sans"/>
                <a:ea typeface="Fira Sans"/>
                <a:cs typeface="Fira Sans"/>
                <a:sym typeface="Fira Sans"/>
              </a:rPr>
              <a:t>, C., Russo, L., Migliaccio, G. M., Trabelsi, Y., Souissi, N., &amp; </a:t>
            </a:r>
            <a:r>
              <a:rPr lang="en-US" sz="1800" b="1" dirty="0" err="1">
                <a:latin typeface="Fira Sans"/>
                <a:ea typeface="Fira Sans"/>
                <a:cs typeface="Fira Sans"/>
                <a:sym typeface="Fira Sans"/>
              </a:rPr>
              <a:t>Padulo</a:t>
            </a:r>
            <a:r>
              <a:rPr lang="en-US" sz="1800" b="1" dirty="0">
                <a:latin typeface="Fira Sans"/>
                <a:ea typeface="Fira Sans"/>
                <a:cs typeface="Fira Sans"/>
                <a:sym typeface="Fira Sans"/>
              </a:rPr>
              <a:t>, J. (2024). Effects of Ramadan Fasting on Sleep and Physical Fitness among Young Female Handball Players. Children, 11(8). https://doi.org/10.3390/children11080954</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Khan Asif Ali Salahuddin Khan Naveed Yazdani, W., Asif Ali, W., Khan, S., &amp; Yazdani, N. (2020). Islamic Perspective Regarding the Promotion of Health and Participation in Sports Activities. Journal of Islamic Thought and Civilization (JITC), 10(1), 2520–0313. https://doi.org/10.32350/jitc</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Mahmoud Al Ali, J. A. R., &amp; Mahmoud Al Zitawi, D. U. D. D. (2024). The Role of Physical Education in Promoting Islamic Values. International Journal of Academic Research in Progressive Education and Development, 13(3). https://doi.org/10.6007/ijarped/v13-i3/22590</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Mandal, S., Simmons, N., Awan, S., Chamari, K., &amp; Ahmed, I. (2022). Intermittent fasting: Eating by the clock for health and exercise performance. BMJ Open Sport and Exercise Medicine, 8(1). https://doi.org/10.1136/bmjsem-2021-001206</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Maughan, R. J., &amp; Shirreffs, S. M. (2012). Hydration and performance during Ramadan. Journal of Sports Sciences, 30(SUPPL.1). https://doi.org/10.1080/02640414.2012.688140</a:t>
            </a:r>
          </a:p>
        </p:txBody>
      </p:sp>
      <p:grpSp>
        <p:nvGrpSpPr>
          <p:cNvPr id="124" name="Google Shape;124;p2">
            <a:extLst>
              <a:ext uri="{FF2B5EF4-FFF2-40B4-BE49-F238E27FC236}">
                <a16:creationId xmlns:a16="http://schemas.microsoft.com/office/drawing/2014/main" id="{A806E64F-1CDD-4C27-0CE5-35C9C16B3911}"/>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44A86177-11A7-4F42-0CA4-9B41B48A5DF8}"/>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C206DFFE-672D-F3DC-D47A-E70A98223F23}"/>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DBE2D1FF-1D95-E28A-1F23-6CBC6AE93267}"/>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7263E014-152B-B2AA-7321-92F9316846CE}"/>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E350E446-DC04-0560-A6DB-785C5361171A}"/>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06D2C1FB-E499-5366-74D5-F5781F286F7A}"/>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341D102B-7126-80B6-B078-15133BA928E7}"/>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FA412E83-6ED3-50B7-5070-48C9B2CBDE7D}"/>
              </a:ext>
            </a:extLst>
          </p:cNvPr>
          <p:cNvSpPr/>
          <p:nvPr/>
        </p:nvSpPr>
        <p:spPr>
          <a:xfrm>
            <a:off x="-1462093" y="1182300"/>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5FF60B13-9C10-1A6D-EDB2-3A38039D93FF}"/>
              </a:ext>
            </a:extLst>
          </p:cNvPr>
          <p:cNvSpPr/>
          <p:nvPr/>
        </p:nvSpPr>
        <p:spPr>
          <a:xfrm>
            <a:off x="16012646" y="3298386"/>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C158DDD2-584E-15D9-C8EB-CA5F56E75CA3}"/>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53660EC2-9320-199E-FB17-736D5FBC6A0F}"/>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8ADA4C8F-9A0F-80B0-100D-AD20641253E8}"/>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48221FD2-7417-B61C-C539-27530BA33759}"/>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C2C3E10B-5CB4-E669-58B5-C2BC48512D08}"/>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BCAC3F14-D37F-6802-79BA-53586F5385F3}"/>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455D1B3E-2961-C1F5-5CD5-72CE4A60BDB0}"/>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1289913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F5FB733C-0C98-A221-9E5C-10125AE6FAD5}"/>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319A92FB-B94C-0E6B-4E12-C9E67D6DB97D}"/>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23C6E74A-A6DA-C192-F87F-9405C1D933D7}"/>
              </a:ext>
            </a:extLst>
          </p:cNvPr>
          <p:cNvGrpSpPr/>
          <p:nvPr/>
        </p:nvGrpSpPr>
        <p:grpSpPr>
          <a:xfrm>
            <a:off x="-216084" y="7983899"/>
            <a:ext cx="5033946" cy="3764559"/>
            <a:chOff x="0" y="-57150"/>
            <a:chExt cx="1325813" cy="991489"/>
          </a:xfrm>
        </p:grpSpPr>
        <p:sp>
          <p:nvSpPr>
            <p:cNvPr id="112" name="Google Shape;112;p2">
              <a:extLst>
                <a:ext uri="{FF2B5EF4-FFF2-40B4-BE49-F238E27FC236}">
                  <a16:creationId xmlns:a16="http://schemas.microsoft.com/office/drawing/2014/main" id="{E6EAF292-F680-E2AB-EC91-3AB61999232C}"/>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9348105C-4EDC-D322-1DB0-4D5F2AB0BC9F}"/>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B8E04830-318D-E442-AD01-7DF42D86F672}"/>
              </a:ext>
            </a:extLst>
          </p:cNvPr>
          <p:cNvSpPr txBox="1"/>
          <p:nvPr/>
        </p:nvSpPr>
        <p:spPr>
          <a:xfrm>
            <a:off x="2769523" y="1130111"/>
            <a:ext cx="12748954" cy="914096"/>
          </a:xfrm>
          <a:prstGeom prst="rect">
            <a:avLst/>
          </a:prstGeom>
          <a:noFill/>
          <a:ln>
            <a:noFill/>
          </a:ln>
        </p:spPr>
        <p:txBody>
          <a:bodyPr spcFirstLastPara="1" wrap="square" lIns="0" tIns="0" rIns="0" bIns="0" anchor="t" anchorCtr="0">
            <a:spAutoFit/>
          </a:bodyPr>
          <a:lstStyle/>
          <a:p>
            <a:pPr marL="0" marR="0" lvl="0" indent="0" algn="ctr" rtl="0">
              <a:lnSpc>
                <a:spcPct val="110001"/>
              </a:lnSpc>
              <a:spcBef>
                <a:spcPts val="0"/>
              </a:spcBef>
              <a:spcAft>
                <a:spcPts val="0"/>
              </a:spcAft>
              <a:buNone/>
            </a:pPr>
            <a:r>
              <a:rPr lang="en-US" sz="5400" b="1" i="0" u="none" strike="noStrike" cap="none" dirty="0">
                <a:solidFill>
                  <a:srgbClr val="0B2957"/>
                </a:solidFill>
                <a:latin typeface="Fira Sans"/>
                <a:ea typeface="Fira Sans"/>
                <a:cs typeface="Fira Sans"/>
                <a:sym typeface="Fira Sans"/>
              </a:rPr>
              <a:t>References</a:t>
            </a:r>
            <a:endParaRPr sz="900" dirty="0"/>
          </a:p>
        </p:txBody>
      </p:sp>
      <p:grpSp>
        <p:nvGrpSpPr>
          <p:cNvPr id="115" name="Google Shape;115;p2">
            <a:extLst>
              <a:ext uri="{FF2B5EF4-FFF2-40B4-BE49-F238E27FC236}">
                <a16:creationId xmlns:a16="http://schemas.microsoft.com/office/drawing/2014/main" id="{ED92434D-B56B-B56B-1614-B486E5CF047C}"/>
              </a:ext>
            </a:extLst>
          </p:cNvPr>
          <p:cNvGrpSpPr/>
          <p:nvPr/>
        </p:nvGrpSpPr>
        <p:grpSpPr>
          <a:xfrm>
            <a:off x="7319213" y="9004976"/>
            <a:ext cx="10968787" cy="1350043"/>
            <a:chOff x="0" y="-57150"/>
            <a:chExt cx="2888899" cy="355567"/>
          </a:xfrm>
        </p:grpSpPr>
        <p:sp>
          <p:nvSpPr>
            <p:cNvPr id="116" name="Google Shape;116;p2">
              <a:extLst>
                <a:ext uri="{FF2B5EF4-FFF2-40B4-BE49-F238E27FC236}">
                  <a16:creationId xmlns:a16="http://schemas.microsoft.com/office/drawing/2014/main" id="{47BB8B6B-34B9-5916-4C81-1A673B254023}"/>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6373FD94-862A-D6D3-4105-329755E9110D}"/>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1083043D-1E46-0520-7367-16A2B5842767}"/>
              </a:ext>
            </a:extLst>
          </p:cNvPr>
          <p:cNvSpPr/>
          <p:nvPr/>
        </p:nvSpPr>
        <p:spPr>
          <a:xfrm rot="-5400000" flipH="1">
            <a:off x="4230107" y="7392560"/>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a:extLst>
              <a:ext uri="{FF2B5EF4-FFF2-40B4-BE49-F238E27FC236}">
                <a16:creationId xmlns:a16="http://schemas.microsoft.com/office/drawing/2014/main" id="{48AABDB4-FA88-AB6D-5DE0-BD1D289C695F}"/>
              </a:ext>
            </a:extLst>
          </p:cNvPr>
          <p:cNvGrpSpPr/>
          <p:nvPr/>
        </p:nvGrpSpPr>
        <p:grpSpPr>
          <a:xfrm>
            <a:off x="4136423" y="3869502"/>
            <a:ext cx="6119648" cy="6119648"/>
            <a:chOff x="0" y="0"/>
            <a:chExt cx="812800" cy="812800"/>
          </a:xfrm>
        </p:grpSpPr>
        <p:sp>
          <p:nvSpPr>
            <p:cNvPr id="122" name="Google Shape;122;p2">
              <a:extLst>
                <a:ext uri="{FF2B5EF4-FFF2-40B4-BE49-F238E27FC236}">
                  <a16:creationId xmlns:a16="http://schemas.microsoft.com/office/drawing/2014/main" id="{2E8144AC-A635-0C27-C34D-673176103E04}"/>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1330DEB0-3927-C0E8-10FE-0E394687F5FC}"/>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9" name="Google Shape;119;p2">
            <a:extLst>
              <a:ext uri="{FF2B5EF4-FFF2-40B4-BE49-F238E27FC236}">
                <a16:creationId xmlns:a16="http://schemas.microsoft.com/office/drawing/2014/main" id="{207B99DE-629A-3048-2AD9-E3CC44A44424}"/>
              </a:ext>
            </a:extLst>
          </p:cNvPr>
          <p:cNvSpPr txBox="1"/>
          <p:nvPr/>
        </p:nvSpPr>
        <p:spPr>
          <a:xfrm>
            <a:off x="1845843" y="2442761"/>
            <a:ext cx="14596315" cy="5401479"/>
          </a:xfrm>
          <a:prstGeom prst="rect">
            <a:avLst/>
          </a:prstGeom>
          <a:noFill/>
          <a:ln>
            <a:noFill/>
          </a:ln>
        </p:spPr>
        <p:txBody>
          <a:bodyPr spcFirstLastPara="1" wrap="square" lIns="0" tIns="0" rIns="0" bIns="0" anchor="t" anchorCtr="0">
            <a:spAutoFit/>
          </a:bodyPr>
          <a:lstStyle/>
          <a:p>
            <a:pPr marL="342900" lvl="0" indent="-342900" algn="ctr">
              <a:lnSpc>
                <a:spcPct val="150000"/>
              </a:lnSpc>
              <a:buFont typeface="Arial" panose="020B0604020202020204" pitchFamily="34" charset="0"/>
              <a:buChar char="•"/>
            </a:pPr>
            <a:r>
              <a:rPr lang="en-US" sz="1800" b="1" dirty="0" err="1">
                <a:latin typeface="Fira Sans"/>
                <a:ea typeface="Fira Sans"/>
                <a:cs typeface="Fira Sans"/>
                <a:sym typeface="Fira Sans"/>
              </a:rPr>
              <a:t>Pejenaute-Larráyoz</a:t>
            </a:r>
            <a:r>
              <a:rPr lang="en-US" sz="1800" b="1" dirty="0">
                <a:latin typeface="Fira Sans"/>
                <a:ea typeface="Fira Sans"/>
                <a:cs typeface="Fira Sans"/>
                <a:sym typeface="Fira Sans"/>
              </a:rPr>
              <a:t>, D., Corbi, F., &amp; Matas, S. (2025). Effects of intermittent fasting and sports performance – A narrative review. In </a:t>
            </a:r>
            <a:r>
              <a:rPr lang="en-US" sz="1800" b="1" dirty="0" err="1">
                <a:latin typeface="Fira Sans"/>
                <a:ea typeface="Fira Sans"/>
                <a:cs typeface="Fira Sans"/>
                <a:sym typeface="Fira Sans"/>
              </a:rPr>
              <a:t>Nutricion</a:t>
            </a:r>
            <a:r>
              <a:rPr lang="en-US" sz="1800" b="1" dirty="0">
                <a:latin typeface="Fira Sans"/>
                <a:ea typeface="Fira Sans"/>
                <a:cs typeface="Fira Sans"/>
                <a:sym typeface="Fira Sans"/>
              </a:rPr>
              <a:t> </a:t>
            </a:r>
            <a:r>
              <a:rPr lang="en-US" sz="1800" b="1" dirty="0" err="1">
                <a:latin typeface="Fira Sans"/>
                <a:ea typeface="Fira Sans"/>
                <a:cs typeface="Fira Sans"/>
                <a:sym typeface="Fira Sans"/>
              </a:rPr>
              <a:t>Hospitalaria</a:t>
            </a:r>
            <a:r>
              <a:rPr lang="en-US" sz="1800" b="1" dirty="0">
                <a:latin typeface="Fira Sans"/>
                <a:ea typeface="Fira Sans"/>
                <a:cs typeface="Fira Sans"/>
                <a:sym typeface="Fira Sans"/>
              </a:rPr>
              <a:t> (Vol. 42, Number 1, pp. 153–160). ARAN </a:t>
            </a:r>
            <a:r>
              <a:rPr lang="en-US" sz="1800" b="1" dirty="0" err="1">
                <a:latin typeface="Fira Sans"/>
                <a:ea typeface="Fira Sans"/>
                <a:cs typeface="Fira Sans"/>
                <a:sym typeface="Fira Sans"/>
              </a:rPr>
              <a:t>Ediciones</a:t>
            </a:r>
            <a:r>
              <a:rPr lang="en-US" sz="1800" b="1" dirty="0">
                <a:latin typeface="Fira Sans"/>
                <a:ea typeface="Fira Sans"/>
                <a:cs typeface="Fira Sans"/>
                <a:sym typeface="Fira Sans"/>
              </a:rPr>
              <a:t> S.L. https://doi.org/10.20960/nh.05415</a:t>
            </a:r>
          </a:p>
          <a:p>
            <a:pPr marL="342900" lvl="0" indent="-342900" algn="ctr">
              <a:lnSpc>
                <a:spcPct val="150000"/>
              </a:lnSpc>
              <a:buFont typeface="Arial" panose="020B0604020202020204" pitchFamily="34" charset="0"/>
              <a:buChar char="•"/>
            </a:pPr>
            <a:r>
              <a:rPr lang="en-US" sz="1800" b="1" dirty="0" err="1">
                <a:latin typeface="Fira Sans"/>
                <a:ea typeface="Fira Sans"/>
                <a:cs typeface="Fira Sans"/>
                <a:sym typeface="Fira Sans"/>
              </a:rPr>
              <a:t>Priharsari</a:t>
            </a:r>
            <a:r>
              <a:rPr lang="en-US" sz="1800" b="1" dirty="0">
                <a:latin typeface="Fira Sans"/>
                <a:ea typeface="Fira Sans"/>
                <a:cs typeface="Fira Sans"/>
                <a:sym typeface="Fira Sans"/>
              </a:rPr>
              <a:t>, D. (2022). SYSTEMATIC LITERATURE REVIEW DI BIDANG SISTEM INFORMASI DAN ILMU KOMPUTER. 9(2), 263–268. https://doi.org/10.25126/jtiik.202293884</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Said, I. (2023). Sport During the Ramadan Fasting Period: Health Benefits and Risks and Recommendations for Practicing. International Journal of Sport Studies for Health, 6(1). https://doi.org/10.5812/intjssh-136775</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Snyder, H. (2019). Literature review as a research methodology: An overview and guidelines. Journal of Business Research, 104, 333–339. https://doi.org/10.1016/j.jbusres.2019.07.039</a:t>
            </a:r>
          </a:p>
          <a:p>
            <a:pPr marL="342900" lvl="0" indent="-342900" algn="ctr">
              <a:lnSpc>
                <a:spcPct val="150000"/>
              </a:lnSpc>
              <a:buFont typeface="Arial" panose="020B0604020202020204" pitchFamily="34" charset="0"/>
              <a:buChar char="•"/>
            </a:pPr>
            <a:r>
              <a:rPr lang="en-US" sz="1800" b="1" dirty="0">
                <a:latin typeface="Fira Sans"/>
                <a:ea typeface="Fira Sans"/>
                <a:cs typeface="Fira Sans"/>
                <a:sym typeface="Fira Sans"/>
              </a:rPr>
              <a:t>Trabelsi, K., Moalla, W., </a:t>
            </a:r>
            <a:r>
              <a:rPr lang="en-US" sz="1800" b="1" dirty="0" err="1">
                <a:latin typeface="Fira Sans"/>
                <a:ea typeface="Fira Sans"/>
                <a:cs typeface="Fira Sans"/>
                <a:sym typeface="Fira Sans"/>
              </a:rPr>
              <a:t>Boukhris</a:t>
            </a:r>
            <a:r>
              <a:rPr lang="en-US" sz="1800" b="1" dirty="0">
                <a:latin typeface="Fira Sans"/>
                <a:ea typeface="Fira Sans"/>
                <a:cs typeface="Fira Sans"/>
                <a:sym typeface="Fira Sans"/>
              </a:rPr>
              <a:t>, O., Ammar, A., Elabed, K., Hakim, A., &amp; </a:t>
            </a:r>
            <a:r>
              <a:rPr lang="en-US" sz="1800" b="1" dirty="0" err="1">
                <a:latin typeface="Fira Sans"/>
                <a:ea typeface="Fira Sans"/>
                <a:cs typeface="Fira Sans"/>
                <a:sym typeface="Fira Sans"/>
              </a:rPr>
              <a:t>Chtourou</a:t>
            </a:r>
            <a:r>
              <a:rPr lang="en-US" sz="1800" b="1" dirty="0">
                <a:latin typeface="Fira Sans"/>
                <a:ea typeface="Fira Sans"/>
                <a:cs typeface="Fira Sans"/>
                <a:sym typeface="Fira Sans"/>
              </a:rPr>
              <a:t>, H. (2018). Effects of Practicing Physical Activity During Ramadan Fasting on Health-Related Indices: An Updated Brief Review. International Journal of Sport Studies for Health, In Press(In Press). https://doi.org/10.5812/intjssh.83789</a:t>
            </a:r>
          </a:p>
          <a:p>
            <a:pPr marL="342900" lvl="0" indent="-342900" algn="ctr">
              <a:lnSpc>
                <a:spcPct val="150000"/>
              </a:lnSpc>
              <a:buFont typeface="Arial" panose="020B0604020202020204" pitchFamily="34" charset="0"/>
              <a:buChar char="•"/>
            </a:pPr>
            <a:r>
              <a:rPr lang="en-US" sz="1800" b="1" dirty="0" err="1">
                <a:latin typeface="Fira Sans"/>
                <a:ea typeface="Fira Sans"/>
                <a:cs typeface="Fira Sans"/>
                <a:sym typeface="Fira Sans"/>
              </a:rPr>
              <a:t>Winartin</a:t>
            </a:r>
            <a:r>
              <a:rPr lang="en-US" sz="1800" b="1" dirty="0">
                <a:latin typeface="Fira Sans"/>
                <a:ea typeface="Fira Sans"/>
                <a:cs typeface="Fira Sans"/>
                <a:sym typeface="Fira Sans"/>
              </a:rPr>
              <a:t>, S., Widiyanto, W., </a:t>
            </a:r>
            <a:r>
              <a:rPr lang="en-US" sz="1800" b="1" dirty="0" err="1">
                <a:latin typeface="Fira Sans"/>
                <a:ea typeface="Fira Sans"/>
                <a:cs typeface="Fira Sans"/>
                <a:sym typeface="Fira Sans"/>
              </a:rPr>
              <a:t>Manihuruk</a:t>
            </a:r>
            <a:r>
              <a:rPr lang="en-US" sz="1800" b="1" dirty="0">
                <a:latin typeface="Fira Sans"/>
                <a:ea typeface="Fira Sans"/>
                <a:cs typeface="Fira Sans"/>
                <a:sym typeface="Fira Sans"/>
              </a:rPr>
              <a:t>, F., &amp; </a:t>
            </a:r>
            <a:r>
              <a:rPr lang="en-US" sz="1800" b="1" dirty="0" err="1">
                <a:latin typeface="Fira Sans"/>
                <a:ea typeface="Fira Sans"/>
                <a:cs typeface="Fira Sans"/>
                <a:sym typeface="Fira Sans"/>
              </a:rPr>
              <a:t>Manihuruk</a:t>
            </a:r>
            <a:r>
              <a:rPr lang="en-US" sz="1800" b="1" dirty="0">
                <a:latin typeface="Fira Sans"/>
                <a:ea typeface="Fira Sans"/>
                <a:cs typeface="Fira Sans"/>
                <a:sym typeface="Fira Sans"/>
              </a:rPr>
              <a:t>, P. K. A. (2023). The Role of Sport in Improving Physical Health and Fitness: A Literature Study. International Journal of Multidisciplinary Research and Analysis, 06(03). https://doi.org/10.47191/ijmra/v6-i3-18</a:t>
            </a:r>
          </a:p>
        </p:txBody>
      </p:sp>
      <p:grpSp>
        <p:nvGrpSpPr>
          <p:cNvPr id="124" name="Google Shape;124;p2">
            <a:extLst>
              <a:ext uri="{FF2B5EF4-FFF2-40B4-BE49-F238E27FC236}">
                <a16:creationId xmlns:a16="http://schemas.microsoft.com/office/drawing/2014/main" id="{96E3913B-C3F0-8210-AD01-BE624EC8A94E}"/>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9FFFC785-B32F-ACE7-76EF-61546A85CFE6}"/>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8F95ED9E-0A4E-D8E7-B29C-22CE45C4AB68}"/>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35B3C225-8725-B38F-E399-C9A8014D6C97}"/>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DC01441F-1C29-55D3-8436-2800D590C6CF}"/>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ED66080E-6A94-CD83-6324-96165D8F7415}"/>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4E8709C1-C65D-BB37-D735-A1981FC6B6EB}"/>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AE67F8C7-FEB9-1378-E836-DA79E3DDC49B}"/>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790628C5-ADBD-FA14-D822-3091F20A6A42}"/>
              </a:ext>
            </a:extLst>
          </p:cNvPr>
          <p:cNvSpPr/>
          <p:nvPr/>
        </p:nvSpPr>
        <p:spPr>
          <a:xfrm>
            <a:off x="-1462093" y="1182300"/>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5021D8E8-D951-ED63-D7A7-FDFDD6DF6E68}"/>
              </a:ext>
            </a:extLst>
          </p:cNvPr>
          <p:cNvSpPr/>
          <p:nvPr/>
        </p:nvSpPr>
        <p:spPr>
          <a:xfrm>
            <a:off x="16012646" y="3298386"/>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C20EFD62-11AF-76E2-CD01-DD04655B6AF3}"/>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4F86E540-6313-3B3F-C66F-3564AD052ECE}"/>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ED5F4D59-1F95-03BF-D656-4779739293D7}"/>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90B9AC21-88C7-7BA7-23F7-15160421B7CC}"/>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201C0CE2-D1D6-55ED-74C5-8A28270D4E82}"/>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E683C824-704B-5854-C1BD-70DD3BC259AE}"/>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4FBC9D21-4A24-0037-AE32-E6DF8713726E}"/>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0366121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2063</Words>
  <Application>Microsoft Office PowerPoint</Application>
  <PresentationFormat>Custom</PresentationFormat>
  <Paragraphs>98</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vt:lpstr>
      <vt:lpstr>Fira Sans</vt:lpstr>
      <vt:lpstr>Cambria</vt:lpstr>
      <vt:lpstr>Arial</vt:lpstr>
      <vt:lpstr>Livvic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Lenovo</dc:creator>
  <cp:lastModifiedBy>Yu Suf</cp:lastModifiedBy>
  <cp:revision>1</cp:revision>
  <dcterms:created xsi:type="dcterms:W3CDTF">2006-08-16T00:00:00Z</dcterms:created>
  <dcterms:modified xsi:type="dcterms:W3CDTF">2026-07-19T17:37:12Z</dcterms:modified>
</cp:coreProperties>
</file>