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Fira Sans" panose="020B0503050000020004" pitchFamily="34" charset="0"/>
      <p:regular r:id="rId15"/>
      <p:bold r:id="rId16"/>
      <p:italic r:id="rId17"/>
      <p:boldItalic r:id="rId18"/>
    </p:embeddedFont>
    <p:embeddedFont>
      <p:font typeface="Livvic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792" autoAdjust="0"/>
  </p:normalViewPr>
  <p:slideViewPr>
    <p:cSldViewPr snapToGrid="0">
      <p:cViewPr>
        <p:scale>
          <a:sx n="50" d="100"/>
          <a:sy n="50" d="100"/>
        </p:scale>
        <p:origin x="572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5021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1517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5260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2261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0572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3907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hyperlink" Target="https://doi.org/10.17509/jpp.v18i3.15004" TargetMode="Externa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26742/panggung.v29i3.1014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www.academia.edu/download/109067439/17095-Article_Text-65857-1-10-20230113.pdf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028699" y="3555540"/>
            <a:ext cx="14131089" cy="3028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Classroom Action Research Study on the Implementation of Audio Visual Media in </a:t>
            </a:r>
            <a:r>
              <a:rPr lang="en-US" sz="4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Improving</a:t>
            </a:r>
            <a:r>
              <a:rPr lang="en-US" sz="40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Learning Outcomes of National Pair Art Movement in Grade VII Students of SMPN 35 Bandung.</a:t>
            </a:r>
            <a:endParaRPr lang="en-US" dirty="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2611497" y="564443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4379290" y="7852714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 dirty="0"/>
          </a:p>
        </p:txBody>
      </p:sp>
      <p:sp>
        <p:nvSpPr>
          <p:cNvPr id="104" name="Google Shape;104;p1"/>
          <p:cNvSpPr txBox="1"/>
          <p:nvPr/>
        </p:nvSpPr>
        <p:spPr>
          <a:xfrm>
            <a:off x="446803" y="7313307"/>
            <a:ext cx="4742545" cy="106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i="0" u="none" strike="noStrike" cap="none" dirty="0" err="1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Satrio</a:t>
            </a:r>
            <a:r>
              <a:rPr lang="en-US" sz="3344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Agung </a:t>
            </a:r>
            <a:r>
              <a:rPr lang="en-US" sz="3344" b="1" i="0" u="none" strike="noStrike" cap="none" dirty="0" err="1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Prasetyo</a:t>
            </a:r>
            <a:r>
              <a:rPr lang="en-US" sz="3344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2203291</a:t>
            </a:r>
          </a:p>
        </p:txBody>
      </p:sp>
      <p:sp>
        <p:nvSpPr>
          <p:cNvPr id="105" name="Google Shape;105;p1"/>
          <p:cNvSpPr txBox="1"/>
          <p:nvPr/>
        </p:nvSpPr>
        <p:spPr>
          <a:xfrm>
            <a:off x="-468244" y="8457825"/>
            <a:ext cx="6783349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dirty="0">
                <a:solidFill>
                  <a:srgbClr val="FFFFFF"/>
                </a:solidFill>
                <a:effectLst/>
                <a:latin typeface="Fira Sans" panose="020B0503050000020004" pitchFamily="34" charset="0"/>
              </a:rPr>
              <a:t>Physical Education Health and Recreation</a:t>
            </a: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4959696" y="1259535"/>
            <a:ext cx="8005017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>
                <a:solidFill>
                  <a:srgbClr val="0B2957"/>
                </a:solidFill>
                <a:latin typeface="Fira Sans"/>
                <a:sym typeface="Fira Sans"/>
              </a:rPr>
              <a:t>INTRODUCTION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3996277" y="2567987"/>
            <a:ext cx="9777778" cy="6924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ira Sans" panose="020B0604020202020204" pitchFamily="34" charset="0"/>
              </a:rPr>
              <a:t>1. </a:t>
            </a:r>
            <a:r>
              <a:rPr lang="en-US" sz="2000" b="1" dirty="0" err="1">
                <a:latin typeface="Fira Sans" panose="020B0604020202020204" pitchFamily="34" charset="0"/>
              </a:rPr>
              <a:t>Pencak</a:t>
            </a:r>
            <a:r>
              <a:rPr lang="en-US" sz="2000" b="1" dirty="0">
                <a:latin typeface="Fira Sans" panose="020B0604020202020204" pitchFamily="34" charset="0"/>
              </a:rPr>
              <a:t> Silat as a Cultural Heritage: It is a rich Indonesian tradition that plays an important role in education to build discipline, morals, and teamwork.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Fira Sans" panose="020B0604020202020204" pitchFamily="34" charset="0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ira Sans" panose="020B0604020202020204" pitchFamily="34" charset="0"/>
              </a:rPr>
              <a:t>2. National Couple Art Movement: One of the important materials in the PJOK curriculum which demands harmonization of technique, rhythm, and beauty of movement between practitioners.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Fira Sans" panose="020B0604020202020204" pitchFamily="34" charset="0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ira Sans" panose="020B0604020202020204" pitchFamily="34" charset="0"/>
              </a:rPr>
              <a:t>3. Competency Gap: Data from the Ministry of Education and Culture (2023) shows that only around 40% of students are able to meet the national partner art movement competency standards.</a:t>
            </a: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Fira Sans" panose="020B0604020202020204" pitchFamily="34" charset="0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Fira Sans" panose="020B0604020202020204" pitchFamily="34" charset="0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Fira Sans" panose="020B0604020202020204" pitchFamily="34" charset="0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Fira Sans" panose="020B0604020202020204" pitchFamily="34" charset="0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Fira Sans" panose="020B0604020202020204" pitchFamily="34" charset="0"/>
            </a:endParaRPr>
          </a:p>
        </p:txBody>
      </p:sp>
      <p:sp>
        <p:nvSpPr>
          <p:cNvPr id="120" name="Google Shape;120;p2"/>
          <p:cNvSpPr txBox="1"/>
          <p:nvPr/>
        </p:nvSpPr>
        <p:spPr>
          <a:xfrm>
            <a:off x="4040342" y="2482792"/>
            <a:ext cx="539588" cy="1003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844895" y="8497338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3802300" y="1289323"/>
            <a:ext cx="11133122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Research Problems</a:t>
            </a:r>
            <a:endParaRPr lang="en-ID" sz="72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873963" y="7663439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 dirty="0"/>
          </a:p>
        </p:txBody>
      </p:sp>
      <p:sp>
        <p:nvSpPr>
          <p:cNvPr id="119" name="Google Shape;119;p2"/>
          <p:cNvSpPr txBox="1"/>
          <p:nvPr/>
        </p:nvSpPr>
        <p:spPr>
          <a:xfrm>
            <a:off x="2970732" y="2428746"/>
            <a:ext cx="12796258" cy="581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Problems at SMPN 35 Bandung (Grade VII-C):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latin typeface="Fira Sans"/>
                <a:ea typeface="Fira Sans"/>
                <a:cs typeface="Fira Sans"/>
                <a:sym typeface="Fira Sans"/>
              </a:rPr>
              <a:t>1.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Students lack enthusiasm, feel bored, and have difficulty understanding complex movement techniques.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latin typeface="Fira Sans"/>
                <a:sym typeface="Fira Sans"/>
              </a:rPr>
              <a:t>2. Reliance on manual teacher demonstrations that are difficult for students to repeat independently.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latin typeface="Fira Sans"/>
                <a:sym typeface="Fira Sans"/>
              </a:rPr>
              <a:t>3. Suboptimal use of interactive learning media in the classroom</a:t>
            </a:r>
          </a:p>
          <a:p>
            <a:pPr marL="457200" marR="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Solution (Audio Visual Media): Provides simultaneous visual and auditory stimulation, allowing students to observe technical details repeatedly for deeper understanding.</a:t>
            </a:r>
            <a:endParaRPr sz="2800" b="1" dirty="0"/>
          </a:p>
        </p:txBody>
      </p:sp>
      <p:sp>
        <p:nvSpPr>
          <p:cNvPr id="120" name="Google Shape;120;p2"/>
          <p:cNvSpPr txBox="1"/>
          <p:nvPr/>
        </p:nvSpPr>
        <p:spPr>
          <a:xfrm>
            <a:off x="8243096" y="2377439"/>
            <a:ext cx="539588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31180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6438950" y="1060046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>
                <a:solidFill>
                  <a:srgbClr val="0B2957"/>
                </a:solidFill>
                <a:latin typeface="Fira Sans"/>
                <a:sym typeface="Fira Sans"/>
              </a:rPr>
              <a:t>METHODS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1736595" y="2274208"/>
            <a:ext cx="14754001" cy="543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Research Methodology</a:t>
            </a:r>
          </a:p>
          <a:p>
            <a:pPr marL="514350" marR="0" lvl="0" indent="-5143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b="1" dirty="0">
                <a:latin typeface="Fira Sans"/>
                <a:ea typeface="Fira Sans"/>
                <a:cs typeface="Fira Sans"/>
                <a:sym typeface="Fira Sans"/>
              </a:rPr>
              <a:t>Research Design: Classroom Action Research (CAR) conducted in two cycles</a:t>
            </a:r>
          </a:p>
          <a:p>
            <a:pPr marL="514350" marR="0" lvl="0" indent="-5143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Action Model: Each cycle follows a four-stage model: Planning, Acting, Observing, and Reflecting</a:t>
            </a:r>
          </a:p>
          <a:p>
            <a:pPr marL="514350" marR="0" lvl="0" indent="-5143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Participants &amp; Site: 32 students of Grade VII-C at SMPN 35 Bandung, involving the PJOK teacher as a collaborator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Research Instruments: - Observation Sheets: Tracking student engagement, cooperation, and movement accuracy - Interview Guidelines: Gathering perceptions on audio-visual media use - Documentation Study: Statistical learning outcomes and teaching modules</a:t>
            </a:r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2"/>
          <p:cNvSpPr txBox="1"/>
          <p:nvPr/>
        </p:nvSpPr>
        <p:spPr>
          <a:xfrm>
            <a:off x="8342395" y="2482093"/>
            <a:ext cx="539588" cy="1003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7756131" y="287743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7756131" y="5900707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 dirty="0"/>
          </a:p>
        </p:txBody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43852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6227457" y="406097"/>
            <a:ext cx="8495638" cy="111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Result &amp; Discussion</a:t>
            </a: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1396351" y="1355763"/>
            <a:ext cx="7456616" cy="6923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Research Results (Cycle I &amp; Cycle II)</a:t>
            </a:r>
          </a:p>
          <a:p>
            <a:pPr marL="457200" marR="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999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Cycle 1 Finding</a:t>
            </a:r>
            <a:r>
              <a:rPr lang="en-US" sz="2999" b="1" dirty="0">
                <a:latin typeface="Fira Sans"/>
                <a:ea typeface="Fira Sans"/>
                <a:cs typeface="Fira Sans"/>
                <a:sym typeface="Fira Sans"/>
              </a:rPr>
              <a:t> : - Learning Completion:                          reached 57% (Category: Sufficient)</a:t>
            </a:r>
          </a:p>
          <a:p>
            <a:pPr marL="457200" marR="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999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- Identified Obstacles: Students, particularly boys, showed low enthusiasm and focus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999" b="1" dirty="0">
                <a:latin typeface="Fira Sans"/>
                <a:ea typeface="Fira Sans"/>
                <a:cs typeface="Fira Sans"/>
                <a:sym typeface="Fira Sans"/>
              </a:rPr>
              <a:t>    - Root Cause: Difficulty in grasping complex movements through a single manual demonstration.                                                          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999" b="1" i="0" u="none" strike="noStrike" cap="none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10375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64DBF2C-DC01-8FB2-5C83-CC37C35DCB40}"/>
              </a:ext>
            </a:extLst>
          </p:cNvPr>
          <p:cNvSpPr txBox="1"/>
          <p:nvPr/>
        </p:nvSpPr>
        <p:spPr>
          <a:xfrm>
            <a:off x="10475276" y="1611096"/>
            <a:ext cx="6745924" cy="6946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latin typeface="Fira Sans"/>
                <a:sym typeface="Fira Sans"/>
              </a:rPr>
              <a:t>Learning Completion: - increased significantly to 88% (Category: Very Good/Excellent)</a:t>
            </a:r>
            <a:endParaRPr lang="en-ID" sz="3000" b="1" dirty="0">
              <a:latin typeface="Fira Sans"/>
              <a:sym typeface="Fira Sans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3000" b="1" dirty="0">
                <a:latin typeface="Fira Sans"/>
                <a:sym typeface="Fira Sans"/>
              </a:rPr>
              <a:t>Key Improvements : - </a:t>
            </a:r>
            <a:r>
              <a:rPr lang="en-US" sz="3000" b="1" dirty="0">
                <a:latin typeface="Fira Sans"/>
                <a:sym typeface="Fira Sans"/>
              </a:rPr>
              <a:t>Enhanced movement accuracy and teamwork</a:t>
            </a:r>
          </a:p>
          <a:p>
            <a:pPr>
              <a:lnSpc>
                <a:spcPct val="150000"/>
              </a:lnSpc>
            </a:pPr>
            <a:r>
              <a:rPr lang="en-US" sz="3000" b="1" dirty="0">
                <a:latin typeface="Fira Sans"/>
                <a:sym typeface="Fira Sans"/>
              </a:rPr>
              <a:t>- Increased student creativity in expressing artistic gestures</a:t>
            </a:r>
          </a:p>
          <a:p>
            <a:pPr>
              <a:lnSpc>
                <a:spcPct val="150000"/>
              </a:lnSpc>
            </a:pPr>
            <a:r>
              <a:rPr lang="en-US" sz="3000" b="1" dirty="0">
                <a:latin typeface="Fira Sans"/>
                <a:sym typeface="Fira Sans"/>
              </a:rPr>
              <a:t>- Higher student engagement and active response to teacher instructions</a:t>
            </a:r>
          </a:p>
        </p:txBody>
      </p:sp>
    </p:spTree>
    <p:extLst>
      <p:ext uri="{BB962C8B-B14F-4D97-AF65-F5344CB8AC3E}">
        <p14:creationId xmlns:p14="http://schemas.microsoft.com/office/powerpoint/2010/main" val="1021726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/>
          <p:nvPr/>
        </p:nvSpPr>
        <p:spPr>
          <a:xfrm>
            <a:off x="1605638" y="1995656"/>
            <a:ext cx="14328191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  <a:latin typeface="Fira Sans" panose="020B0503050000020004" pitchFamily="34" charset="0"/>
              </a:rPr>
              <a:t>Digital Integration: - Sharing YouTube video links before class allowed for independent study and repeated observation of complex techniques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3200" b="1" dirty="0">
                <a:solidFill>
                  <a:schemeClr val="tx1"/>
                </a:solidFill>
                <a:latin typeface="Fira Sans" panose="020B0503050000020004" pitchFamily="34" charset="0"/>
              </a:rPr>
              <a:t>Effectiveness of Audio-Visual Media: - </a:t>
            </a:r>
            <a:r>
              <a:rPr lang="en-US" sz="3200" b="1" dirty="0">
                <a:solidFill>
                  <a:schemeClr val="tx1"/>
                </a:solidFill>
                <a:latin typeface="Fira Sans" panose="020B0503050000020004" pitchFamily="34" charset="0"/>
              </a:rPr>
              <a:t>Provides simultaneous visual and auditory stimulation, which is crucial for motor mastery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  <a:latin typeface="Fira Sans" panose="020B0503050000020004" pitchFamily="34" charset="0"/>
              </a:rPr>
              <a:t>Connection to Theory/Previous Research: - Findings align with Sari and Prabowo (2022), confirming that audio-visual integration significantly improves motivation and achievement in movement learning</a:t>
            </a:r>
            <a:endParaRPr lang="en-ID" sz="3200" b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6035674" y="614033"/>
            <a:ext cx="9898156" cy="142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800" b="1" i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DISCUSSION</a:t>
            </a:r>
            <a:r>
              <a:rPr lang="en-ID" sz="7200" b="1" i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ID" sz="5400" b="1" i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AND ANALYSIS</a:t>
            </a:r>
          </a:p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26715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5982740" y="606182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Conclusion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1839320" y="1921994"/>
            <a:ext cx="14061080" cy="581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Significant Improvement: The implementation of audio-visual media effectively improves learning outcomes in national pair art movements of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Pencak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Silat among seventh-grade students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Quantitative Success: Student achievement demonstrated a substantial increase, rising from 57% (Sufficient category) in Cycle I to 88% (Very Good category) in Cycle II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Key Advantage: The media allows students to observe complex techniques and rhythms repeatedly through independent study, leading to a deeper understanding of the movements</a:t>
            </a: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08779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5982740" y="606182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References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1839320" y="1921994"/>
            <a:ext cx="15051680" cy="609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Akhmad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Sobarna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Sumbara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Hambali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Gugun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Gunawan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Henry Asmara, &amp;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Silvy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Yudithya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. (2022).   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Penerapan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Direct Interaction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Terhadap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Peningkatan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Hasil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Belajar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Jurus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Tunggal Baku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Tangan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Kosong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dalam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Pembelajaran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Pencak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Silat.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Jurnal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Sains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Keolaharagaan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dan Kesehatan, 7(1), 36–45.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5"/>
              </a:rPr>
              <a:t>https://www.academia.edu/download/109067439/17095-Article_Text-65857-1-10-20230113.pdf</a:t>
            </a:r>
            <a:endParaRPr lang="en-US" sz="2400" b="1" i="0" u="none" strike="noStrike" cap="none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Ediyono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S., &amp; Widodo, S. T. (2019).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Memahami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Makna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Seni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dalam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Pencak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Silat.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Panggung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29(3).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6"/>
              </a:rPr>
              <a:t>https://doi.org/10.26742/panggung.v29i3.1014</a:t>
            </a:r>
            <a:endParaRPr lang="en-US" sz="2400" b="1" i="0" u="none" strike="noStrike" cap="none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Friskawati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G. F., &amp;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Sobarna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A. (2019).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Faktor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Internal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Pencapaian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Hasil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Belajar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Pendidikan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Jasmani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pada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Siswa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SMK.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Jurnal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Penelitian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Pendidikan, 18(3), 327–335.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7"/>
              </a:rPr>
              <a:t>https://doi.org/10.17509/jpp.v18i3.15004</a:t>
            </a:r>
            <a:endParaRPr lang="en-US" sz="2400" b="1" i="0" u="none" strike="noStrike" cap="none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Sugiyono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. (2015).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Metode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Penelitian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Pendidikan (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Pendekatan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Kuantitatif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Kualitatif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dan R&amp;D). In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Alfabeta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.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1" i="0" u="none" strike="noStrike" cap="none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40062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</TotalTime>
  <Words>878</Words>
  <Application>Microsoft Office PowerPoint</Application>
  <PresentationFormat>Custom</PresentationFormat>
  <Paragraphs>86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Fira Sans</vt:lpstr>
      <vt:lpstr>Arial</vt:lpstr>
      <vt:lpstr>Livvic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2006-08-16T00:00:00Z</dcterms:created>
  <dcterms:modified xsi:type="dcterms:W3CDTF">2026-07-21T22:37:29Z</dcterms:modified>
</cp:coreProperties>
</file>