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65" r:id="rId4"/>
    <p:sldId id="267" r:id="rId5"/>
    <p:sldId id="266" r:id="rId6"/>
    <p:sldId id="268" r:id="rId7"/>
    <p:sldId id="269" r:id="rId8"/>
    <p:sldId id="270" r:id="rId9"/>
  </p:sldIdLst>
  <p:sldSz cx="18288000" cy="10287000"/>
  <p:notesSz cx="6858000" cy="9144000"/>
  <p:embeddedFontLst>
    <p:embeddedFont>
      <p:font typeface="Fira Sans" panose="020B0503050000020004" pitchFamily="34" charset="0"/>
      <p:regular r:id="rId11"/>
      <p:bold r:id="rId12"/>
      <p:italic r:id="rId13"/>
      <p:boldItalic r:id="rId14"/>
    </p:embeddedFont>
    <p:embeddedFont>
      <p:font typeface="Livvic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9" d="100"/>
          <a:sy n="39" d="100"/>
        </p:scale>
        <p:origin x="1176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3C580517-3AED-9C0D-E6B2-ACD013159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CECBEAEE-403C-AD60-7F0D-6C08D67A46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56517498-F310-EC98-7883-E824B26E05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669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B5850FD7-50FA-E5D9-5BDE-EA9DB0C7C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D9C28BAA-E14A-2C3B-7487-D27B4B79C4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11B2195F-D6AA-F1D2-C79E-BE6ED44E08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8645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8417660C-2F48-F4F6-7EA2-CF5676910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81643011-1ACB-27A9-4D2C-67EAEBB4F5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20B2FEEC-792E-4CDB-3AAB-C8C5D0A95E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0833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E421990C-EF7A-B6E0-5D1E-B4077B963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ACB0C188-BDE8-1A21-A84D-04553A70B5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B96C22C1-7C5D-0E60-F337-D4EA9749E3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004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C3B7FF86-4CEC-BB3C-A857-2778F6C91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684FB2C3-F7D9-5547-3A92-E58F691225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71D2EB81-0124-88B0-A738-94B21A0725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9796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2603DB4-2AB4-9B17-ACFB-381EACDBB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5048BABE-9A76-924A-4655-9E6A7ABB4D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45B0F51A-10FF-7CB1-8D70-01AF72DD75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432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47AE880-0153-3075-5B27-06585647C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1745107-3162-C12E-C767-5C89819CE7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EEE73400-85AA-DF96-BE76-70178F95DB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395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01" name="Google Shape;101;p1"/>
          <p:cNvSpPr txBox="1"/>
          <p:nvPr/>
        </p:nvSpPr>
        <p:spPr>
          <a:xfrm>
            <a:off x="671833" y="3898858"/>
            <a:ext cx="10476925" cy="384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The Influence of Traditional Games on Students' Emotional Intelligence in Physical Education Learning at SMP Negeri 2 </a:t>
            </a:r>
            <a:r>
              <a:rPr lang="en-US" sz="5200" b="1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Banjaran</a:t>
            </a:r>
            <a:endParaRPr sz="5200"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2606886" y="7051145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04" name="Google Shape;104;p1"/>
          <p:cNvSpPr txBox="1"/>
          <p:nvPr/>
        </p:nvSpPr>
        <p:spPr>
          <a:xfrm>
            <a:off x="675214" y="8747903"/>
            <a:ext cx="3541220" cy="50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FFFFFF"/>
                </a:solidFill>
                <a:latin typeface="Fira Sans"/>
                <a:sym typeface="Fira Sans"/>
              </a:rPr>
              <a:t>Sholla</a:t>
            </a:r>
            <a:r>
              <a:rPr lang="en-US" sz="3200" b="1" dirty="0">
                <a:solidFill>
                  <a:srgbClr val="FFFFFF"/>
                </a:solidFill>
                <a:latin typeface="Fira Sans"/>
                <a:sym typeface="Fira Sans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Fira Sans"/>
                <a:sym typeface="Fira Sans"/>
              </a:rPr>
              <a:t>Safa’at</a:t>
            </a:r>
            <a:endParaRPr sz="1200" dirty="0"/>
          </a:p>
        </p:txBody>
      </p:sp>
      <p:sp>
        <p:nvSpPr>
          <p:cNvPr id="105" name="Google Shape;105;p1"/>
          <p:cNvSpPr txBox="1"/>
          <p:nvPr/>
        </p:nvSpPr>
        <p:spPr>
          <a:xfrm>
            <a:off x="675214" y="9268476"/>
            <a:ext cx="6743700" cy="50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Universitas</a:t>
            </a:r>
            <a:r>
              <a:rPr lang="en-US" sz="3000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Pendidikan 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Indonesia</a:t>
            </a:r>
            <a:endParaRPr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46CFD1A6-69DD-6D71-0C34-6904F384A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08EBB19B-F0E4-FECB-C117-E81CB1BC4ADD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ECF0E325-ED33-76E0-44DD-F1575AAE7041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AE2B3FB5-2DA5-81A7-475B-309303AB0C08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BA49F05D-58D7-D93B-38E9-EC49CF4F0EEC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9006EB76-8711-7E09-C2B6-C05C2242A373}"/>
              </a:ext>
            </a:extLst>
          </p:cNvPr>
          <p:cNvSpPr txBox="1"/>
          <p:nvPr/>
        </p:nvSpPr>
        <p:spPr>
          <a:xfrm>
            <a:off x="1283362" y="3944620"/>
            <a:ext cx="6551699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Introduction</a:t>
            </a:r>
            <a:endParaRPr sz="1200"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1A678D0D-4162-0B56-99B5-1CBD48042EAB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A264F5A6-4535-45F9-00BA-7D92C96AC7EA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EDA65716-E041-383F-5B1D-D410092EA0C9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E181D23E-50C4-8E6F-860F-F3360B0D5F04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83453103-BCA0-A258-A84A-FA37A546C20D}"/>
              </a:ext>
            </a:extLst>
          </p:cNvPr>
          <p:cNvSpPr txBox="1"/>
          <p:nvPr/>
        </p:nvSpPr>
        <p:spPr>
          <a:xfrm>
            <a:off x="7927220" y="682844"/>
            <a:ext cx="7456616" cy="1290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Background</a:t>
            </a:r>
            <a:endParaRPr lang="en-US"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1CB19FBC-0E66-231E-B559-EEDAEB83244E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38778D2B-049F-80ED-5A8D-90A474D717D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8ED9D634-4591-0842-9141-430842F90038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696B5851-FDF4-A322-9A87-9C640CF6A3C6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BC6DB40B-E5A8-08D4-B15D-254503A5A4EF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AE0365FC-B4A7-47EF-1E5A-5EB5C5D8ABF3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244ADD4F-C2F7-3278-A52C-095C3EE88917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94693BA7-1484-1A09-D9F2-54824C502C0A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EBC1905F-4590-BC25-5553-C7FD77AA10C5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02FC047E-087C-7E6C-9731-12109235D926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B6CF0C35-0A99-0075-C5BA-A2B19BD162B3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421260FB-5F73-A1D6-6B1F-5D66B93BDCC9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608A73FF-227B-1705-92D1-77878E776EEE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5EC709D3-0F0F-F4DA-6DBE-10651714EA0E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E00DE608-99A0-2E67-EEBD-B0FAF2BAD09F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718B1895-902C-6A97-1E53-E5B8155F0457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E5466E33-E4FE-2B9C-BC83-69856CC6860E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28928C84-7C35-9F1B-E1C5-8E006289DEED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1F8B4400-0488-38A5-056E-78ACA9F6ABBA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8DA4DEC5-33C5-ED77-8BFA-943BFCBE498F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Google Shape;119;p2">
            <a:extLst>
              <a:ext uri="{FF2B5EF4-FFF2-40B4-BE49-F238E27FC236}">
                <a16:creationId xmlns:a16="http://schemas.microsoft.com/office/drawing/2014/main" id="{8EEDCA2C-EE6D-41EB-25AE-BED3D9EBC59E}"/>
              </a:ext>
            </a:extLst>
          </p:cNvPr>
          <p:cNvSpPr txBox="1"/>
          <p:nvPr/>
        </p:nvSpPr>
        <p:spPr>
          <a:xfrm>
            <a:off x="7884331" y="1946031"/>
            <a:ext cx="8168343" cy="623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Physical education develops physical, cognitive, affective, emotional, and social aspects of students as a whole (</a:t>
            </a:r>
            <a:r>
              <a:rPr lang="en-US" sz="270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Kemendikbudristek</a:t>
            </a:r>
            <a:r>
              <a:rPr lang="en-US" sz="27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2022)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Indonesian adolescent mental health is alarming: (1) I-NAMHS (2022): 1 in 3 adolescents aged 10–17 has a mental health problem, (2) </a:t>
            </a:r>
            <a:r>
              <a:rPr lang="en-US" sz="270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Kemenkes</a:t>
            </a:r>
            <a:r>
              <a:rPr lang="en-US" sz="27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(2023): 9.8% of adolescents have considered suicide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High urgency to strengthen students' emotional intelligence from junior high school age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Traditional games are collaborative &amp; interactive aligned with adolescents' emotional development needs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In the digital era, gadget use displaces traditional games rich in educational value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792233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0D018CF7-AC88-C96B-663F-5EE07379C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D6171F71-582E-BD80-DEAA-5A5359D3769C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E41A7F6D-B02B-C1AE-1CA6-08D8ECCB1822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EA11599D-5B19-629B-31FB-EA45F53D22CC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B77BF881-F3D2-6C33-A1F9-1706833ED795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92558A5B-0577-4E3E-9139-52B11A9D3EBA}"/>
              </a:ext>
            </a:extLst>
          </p:cNvPr>
          <p:cNvSpPr txBox="1"/>
          <p:nvPr/>
        </p:nvSpPr>
        <p:spPr>
          <a:xfrm>
            <a:off x="1283362" y="3944620"/>
            <a:ext cx="6551699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Introduction</a:t>
            </a:r>
            <a:endParaRPr sz="1200"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C757B13C-A0F7-DC57-FDA9-F839E2B3523D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A8127C12-2336-4889-0DE9-AC2F45D2FA33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ADD5B4F8-2D4A-0D75-8F03-4E404199BC83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682BB471-EA51-A4C3-7BB7-C458771B1D90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B539A9E5-AA2D-B372-86F2-C5C409BC046E}"/>
              </a:ext>
            </a:extLst>
          </p:cNvPr>
          <p:cNvSpPr txBox="1"/>
          <p:nvPr/>
        </p:nvSpPr>
        <p:spPr>
          <a:xfrm>
            <a:off x="7639044" y="319310"/>
            <a:ext cx="8156251" cy="1290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Literature Review, Gap, and Purpose</a:t>
            </a:r>
            <a:endParaRPr lang="en-US"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42D0D2F5-1352-CD46-03C1-5D7E98B15776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8C8E3546-7BDE-DA31-71A6-47E5C7D3367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2E3364AD-E135-D3EB-7138-6D6D7BA504AB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E897107B-6778-1803-5754-623AEA81E669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465BB5D9-FACB-2520-7827-BC4DD2E71A71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57CEB009-28A8-B3B1-0E0C-22C7C7912D20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469F38E7-AA07-2723-1310-0A15A56C4C50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649A3CBE-5EEA-B5D1-0021-46A04D7D4C3B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1E515AAF-A849-A380-8194-296E23E7D6AD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FFA064A0-34AD-FDD9-2A24-FF2D840502DE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440EB5BB-41EE-F0D1-343E-67098EF1C8C3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07D830DA-B474-6093-DE7E-8CA7E08B4A33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27226AF9-DA2C-690B-1B2C-075FFFE63BFB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638F6170-4568-944F-469E-1A089D2D8B9C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DC598B9F-D7C3-CD17-BFE9-383DCF241F19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34A350F3-E3BB-F86B-DE5D-D8D9E066FBF0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4B7ED8C6-8493-CFD8-435F-27356BFB131F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F7374FCE-A282-2EC9-8741-44E1BD3087B9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99EBECB6-DDA1-E0BF-120C-933668A9B404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89C1FDFD-9257-8772-41BC-0933114263DA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Google Shape;119;p2">
            <a:extLst>
              <a:ext uri="{FF2B5EF4-FFF2-40B4-BE49-F238E27FC236}">
                <a16:creationId xmlns:a16="http://schemas.microsoft.com/office/drawing/2014/main" id="{C6F80AAD-7E4B-39DC-530B-DA5508ED2033}"/>
              </a:ext>
            </a:extLst>
          </p:cNvPr>
          <p:cNvSpPr txBox="1"/>
          <p:nvPr/>
        </p:nvSpPr>
        <p:spPr>
          <a:xfrm>
            <a:off x="7639045" y="1576788"/>
            <a:ext cx="8744006" cy="7386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Goleman (1995): 5 aspects of emotional intelligence is self-awareness, self-regulation, self-motivation, empathy, social skills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Previous studies show traditional games positively influence EI: Bazaz et al. (2018) — preschoolers, </a:t>
            </a:r>
            <a:r>
              <a:rPr lang="en-US" sz="240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Pramudyanto</a:t>
            </a: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et al. (2023) — elementary students, Lim (2023) — children in welfare centers, Lestari &amp; </a:t>
            </a:r>
            <a:r>
              <a:rPr lang="en-US" sz="240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Nurfirdaus</a:t>
            </a: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(2020) — better attitude, patience, honesty, emotion management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Research gap: most studies focus on early childhood/elementary; junior high school (SMP) level is still very limited, especially with pretest-posttest experimental design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Purpose: (1) EI level of students before &amp; after traditional-game-based PJOK learning; (2) EI level of students before &amp; after conventional PJOK learning; (3) Difference in EI level between experimental and control groups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Hypotheses: (1)H1 change in EI (traditional game group); (2) H2 — change in EI (conventional group); (3) H3 — difference in EI between groups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775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8F28E731-C80B-D61B-9F21-D08E4F23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058F9D27-C3D1-03D9-7260-185BE877D2DE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34D2FEE7-57BD-0D2F-06C5-02C73E2D3B8F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8002531F-5F13-2349-87C0-A37C4FAB1A0F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B0553C4A-9CAE-5BC2-A05E-BC8A98FA50FF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E9DFB66D-5F7A-F89B-6341-20E181BBF5F4}"/>
              </a:ext>
            </a:extLst>
          </p:cNvPr>
          <p:cNvSpPr txBox="1"/>
          <p:nvPr/>
        </p:nvSpPr>
        <p:spPr>
          <a:xfrm>
            <a:off x="1736595" y="3746847"/>
            <a:ext cx="6551699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Methods</a:t>
            </a:r>
            <a:endParaRPr sz="1200"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F7FB730F-5F64-0704-32D5-005C9B324607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DE770D88-FC35-90CF-654C-72553CF085AE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0A5ECEBC-112A-2719-7EB5-C29F4C3E89AC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26DC98BA-1164-F3B1-4314-859999736C66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AEB86E0E-587C-AE0B-1090-840E417F20C7}"/>
              </a:ext>
            </a:extLst>
          </p:cNvPr>
          <p:cNvSpPr txBox="1"/>
          <p:nvPr/>
        </p:nvSpPr>
        <p:spPr>
          <a:xfrm>
            <a:off x="7955857" y="319310"/>
            <a:ext cx="7456616" cy="1003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233044"/>
              </a:lnSpc>
            </a:pPr>
            <a:r>
              <a:rPr lang="en-US" sz="2800" b="1" dirty="0">
                <a:latin typeface="Fira Sans"/>
                <a:ea typeface="Fira Sans"/>
                <a:cs typeface="Fira Sans"/>
                <a:sym typeface="Fira Sans"/>
              </a:rPr>
              <a:t>Design</a:t>
            </a:r>
            <a:endParaRPr lang="en-US" sz="1200"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2A899B72-702E-4AD3-70D4-C2A21FE2B7A8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D70F0638-1A9C-C299-3526-EDF672B3514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C24F5583-C464-A444-3A81-1279841329BD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D3C4B1BD-A4D6-EA7E-C852-97D813CA0845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C752B648-E86A-4E28-3B2D-E26EFC248C52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C62697B1-7D4C-C825-58F8-06CECEAC20D0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2ED3E82E-42A4-C650-0414-416FE82D425B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4460AC6A-82A8-4D00-B045-B54E246219D2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D07531BF-047F-8AEE-C1D6-02A7D4C6E0F6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ECD5CE73-ADC0-49F7-3699-2A9B1A2EE7C1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D551A75F-0F2F-747A-8262-730BA6568026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46766792-2765-7AA0-2BC0-54817E0544BC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D84EA814-40E0-AD92-21B8-F1B29C9A92E3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FC0DF96E-D90B-ABEE-515C-72D3FD44E756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802A5E16-6648-4E04-4695-6DA7591EC6ED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CEEFD2A8-5B35-440E-78D3-4234F4A9CE24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F7145B89-4B32-7573-07C0-990F8FD097D3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9E4D85C7-DC81-45E0-3132-B6083348735B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0BC28808-6300-23C0-44D5-8BDE01AD2D50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A9151E9E-9FC6-4389-32E9-2CE53F87A0D9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Google Shape;119;p2">
            <a:extLst>
              <a:ext uri="{FF2B5EF4-FFF2-40B4-BE49-F238E27FC236}">
                <a16:creationId xmlns:a16="http://schemas.microsoft.com/office/drawing/2014/main" id="{82F950F1-B6AC-BDDC-55D4-201A3A0460A4}"/>
              </a:ext>
            </a:extLst>
          </p:cNvPr>
          <p:cNvSpPr txBox="1"/>
          <p:nvPr/>
        </p:nvSpPr>
        <p:spPr>
          <a:xfrm>
            <a:off x="7955857" y="1242067"/>
            <a:ext cx="816834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Quantitative, quasi-experimental, Nonequivalent Pretest-Posttest Control Group Design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7BDACA-B6D4-934C-DD1C-83BDC393A226}"/>
              </a:ext>
            </a:extLst>
          </p:cNvPr>
          <p:cNvSpPr txBox="1"/>
          <p:nvPr/>
        </p:nvSpPr>
        <p:spPr>
          <a:xfrm>
            <a:off x="7888154" y="1960585"/>
            <a:ext cx="75608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Fira Sans"/>
                <a:ea typeface="Fira Sans"/>
                <a:cs typeface="Fira Sans"/>
                <a:sym typeface="Fira Sans"/>
              </a:rPr>
              <a:t>Population</a:t>
            </a:r>
            <a:endParaRPr lang="en-ID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FBA01A-A29E-6D96-AD8B-B8C589C6DCD1}"/>
              </a:ext>
            </a:extLst>
          </p:cNvPr>
          <p:cNvSpPr txBox="1"/>
          <p:nvPr/>
        </p:nvSpPr>
        <p:spPr>
          <a:xfrm>
            <a:off x="7888154" y="2483805"/>
            <a:ext cx="84948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All Grade VIII students of SMP Negeri 2 </a:t>
            </a:r>
            <a:r>
              <a:rPr lang="en-US" sz="240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Banjaran</a:t>
            </a: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, 2025/2026 (422 students, 11 classes)</a:t>
            </a:r>
            <a:endParaRPr lang="en-ID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A8DC9D-9F9E-10C7-909B-D1ACA51CA30D}"/>
              </a:ext>
            </a:extLst>
          </p:cNvPr>
          <p:cNvSpPr txBox="1"/>
          <p:nvPr/>
        </p:nvSpPr>
        <p:spPr>
          <a:xfrm>
            <a:off x="7888154" y="3294656"/>
            <a:ext cx="849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Sample</a:t>
            </a:r>
            <a:endParaRPr lang="en-ID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97C988-7DEE-E282-1EC4-C5A54AABADA3}"/>
              </a:ext>
            </a:extLst>
          </p:cNvPr>
          <p:cNvSpPr txBox="1"/>
          <p:nvPr/>
        </p:nvSpPr>
        <p:spPr>
          <a:xfrm>
            <a:off x="7900044" y="3802661"/>
            <a:ext cx="86241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76 students (simple random sampling) Experimental group — Class VIII C (38 students) → traditional games Control group — Class VIII E (38 students) → conventional PJOK learning</a:t>
            </a:r>
            <a:endParaRPr lang="en-ID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590C9B-F9D6-F22C-E1CD-4D56B2BC0BFE}"/>
              </a:ext>
            </a:extLst>
          </p:cNvPr>
          <p:cNvSpPr txBox="1"/>
          <p:nvPr/>
        </p:nvSpPr>
        <p:spPr>
          <a:xfrm>
            <a:off x="7901504" y="4967629"/>
            <a:ext cx="86499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Instrument</a:t>
            </a:r>
            <a:endParaRPr lang="en-ID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85BA11-19C1-6391-0A9E-EE5E22969397}"/>
              </a:ext>
            </a:extLst>
          </p:cNvPr>
          <p:cNvSpPr txBox="1"/>
          <p:nvPr/>
        </p:nvSpPr>
        <p:spPr>
          <a:xfrm>
            <a:off x="7888154" y="5478963"/>
            <a:ext cx="89891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36-item EI questionnaire adopted from </a:t>
            </a:r>
            <a:r>
              <a:rPr lang="en-US" sz="240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Fitriadi</a:t>
            </a: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(2025); reliability 0.922; 4-point Likert scale</a:t>
            </a:r>
            <a:endParaRPr lang="en-ID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92F0A6-F731-E0FC-3BBE-B7FC2DBD3C78}"/>
              </a:ext>
            </a:extLst>
          </p:cNvPr>
          <p:cNvSpPr txBox="1"/>
          <p:nvPr/>
        </p:nvSpPr>
        <p:spPr>
          <a:xfrm>
            <a:off x="7888154" y="6274631"/>
            <a:ext cx="121729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Fira Sans"/>
                <a:ea typeface="Fira Sans"/>
                <a:cs typeface="Fira Sans"/>
                <a:sym typeface="Fira Sans"/>
              </a:rPr>
              <a:t>Procedure</a:t>
            </a:r>
            <a:endParaRPr lang="en-ID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E39C22-95D9-F596-A553-F33C624EE179}"/>
              </a:ext>
            </a:extLst>
          </p:cNvPr>
          <p:cNvSpPr txBox="1"/>
          <p:nvPr/>
        </p:nvSpPr>
        <p:spPr>
          <a:xfrm>
            <a:off x="7888154" y="7403931"/>
            <a:ext cx="121729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Data analysis</a:t>
            </a:r>
            <a:endParaRPr lang="en-ID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44216E-CF5E-AF85-80AE-FA5F7CDE779A}"/>
              </a:ext>
            </a:extLst>
          </p:cNvPr>
          <p:cNvSpPr txBox="1"/>
          <p:nvPr/>
        </p:nvSpPr>
        <p:spPr>
          <a:xfrm>
            <a:off x="7906095" y="6664719"/>
            <a:ext cx="8218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3 weeks / 6 meetings — pretest → treatment (4 meetings) → posttest</a:t>
            </a:r>
            <a:endParaRPr lang="en-ID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0B15D5-893A-88DB-748E-F830FC6CC335}"/>
              </a:ext>
            </a:extLst>
          </p:cNvPr>
          <p:cNvSpPr txBox="1"/>
          <p:nvPr/>
        </p:nvSpPr>
        <p:spPr>
          <a:xfrm>
            <a:off x="7927220" y="7779498"/>
            <a:ext cx="8001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Fira Sans"/>
                <a:ea typeface="Fira Sans"/>
                <a:cs typeface="Fira Sans"/>
                <a:sym typeface="Fira Sans"/>
              </a:rPr>
              <a:t>D</a:t>
            </a:r>
            <a:r>
              <a:rPr lang="en-US" sz="240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escriptive statistics, Shapiro-Wilk normality test, Levene's homogeneity test, Paired Samples t-Test, Independent Samples t-Test, N-Gain test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72322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EA8EB706-0BED-1723-DE08-95B6589A3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F24119AC-1306-5C7E-2D96-9E45EBA0EABE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092FC79B-8F6C-8F58-7577-65BE27CDC402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E8CD601F-BCE3-BB11-CCFC-53B20DD517EB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294F1E62-7F5B-17FB-B3AC-373781FE889F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69F71A37-6708-DB6C-D833-BED817042387}"/>
              </a:ext>
            </a:extLst>
          </p:cNvPr>
          <p:cNvSpPr txBox="1"/>
          <p:nvPr/>
        </p:nvSpPr>
        <p:spPr>
          <a:xfrm>
            <a:off x="1736595" y="3746847"/>
            <a:ext cx="6551699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sz="1200"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283EEA58-35C0-A9FE-2460-55E85F40ABAC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02F197F6-F8B4-4540-B0F1-F15351066F41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B801BCCE-3C84-5BCC-7756-A40B32E838AC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F869B504-272E-92AA-411F-578D68DEA1CE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D5E9D2C0-C573-C575-364A-B9B711465519}"/>
              </a:ext>
            </a:extLst>
          </p:cNvPr>
          <p:cNvSpPr txBox="1"/>
          <p:nvPr/>
        </p:nvSpPr>
        <p:spPr>
          <a:xfrm>
            <a:off x="7888154" y="519631"/>
            <a:ext cx="7456616" cy="717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233044"/>
              </a:lnSpc>
            </a:pPr>
            <a:r>
              <a:rPr lang="en-US" sz="2000" b="1" dirty="0">
                <a:latin typeface="Fira Sans"/>
                <a:ea typeface="Fira Sans"/>
                <a:cs typeface="Fira Sans"/>
                <a:sym typeface="Fira Sans"/>
              </a:rPr>
              <a:t>Pretest–Posttest EI Scores</a:t>
            </a:r>
            <a:endParaRPr lang="en-US" sz="2000"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BA341CEA-1888-C3BF-D81B-34DF30D431C2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B4471385-A384-8295-BEC1-9627B869AD2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ADEBB4B6-7A61-14D4-C106-07FCB3CA8B74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A631FB4E-D7E4-D84C-C81D-50D27841A2C0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69712EBD-BB45-B9E1-89CF-2E1C0D665A2B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E30C14B1-8E12-FD3C-17CA-98B98EEF0601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1F583C77-50FF-616D-B665-3F5C71BF86BD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EEAB032E-6BE7-62CD-488A-4F97CB509B8F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211964BD-1AB2-0C7A-3EA3-BE657A576E75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4CC86196-BFA9-77CF-50A0-EA1A9F0436F1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F0DFC5BC-6836-54C2-9182-DF660BA38C80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17DD28B8-3B32-6EFA-9AB9-036B50D2DC6E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EDA7C5D1-90B6-6335-DF57-34DDFF96DFDB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A2D4C75D-CF93-5F53-B653-D59D9F55A7E2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34E6175D-F721-A111-430D-1FF4583AFEC5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9ABDCE1A-2B6B-700A-D41D-E9C90F7B8643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28ECB0CB-67D1-651D-C919-5B0A8F085BAB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0BFB1D05-CB85-6131-242E-132B4BF7D090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B628F7BD-8853-F1D0-D7C8-A288FDDFE2C6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D7F95F5A-2D0E-B6C8-6EC2-ABE4B8E36F94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53BFCD8-426B-8539-CE54-13DC365A7EF0}"/>
              </a:ext>
            </a:extLst>
          </p:cNvPr>
          <p:cNvSpPr txBox="1"/>
          <p:nvPr/>
        </p:nvSpPr>
        <p:spPr>
          <a:xfrm>
            <a:off x="7792226" y="2679072"/>
            <a:ext cx="122808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Normality Test &amp; Homogeneity Test</a:t>
            </a:r>
            <a:endParaRPr lang="en-ID" sz="1100" dirty="0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283A8ECB-0596-E4A0-0E0A-3493024BCD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231148"/>
              </p:ext>
            </p:extLst>
          </p:nvPr>
        </p:nvGraphicFramePr>
        <p:xfrm>
          <a:off x="7955857" y="1180698"/>
          <a:ext cx="5943022" cy="1285592"/>
        </p:xfrm>
        <a:graphic>
          <a:graphicData uri="http://schemas.openxmlformats.org/drawingml/2006/table">
            <a:tbl>
              <a:tblPr/>
              <a:tblGrid>
                <a:gridCol w="1957950">
                  <a:extLst>
                    <a:ext uri="{9D8B030D-6E8A-4147-A177-3AD203B41FA5}">
                      <a16:colId xmlns:a16="http://schemas.microsoft.com/office/drawing/2014/main" val="1519151269"/>
                    </a:ext>
                  </a:extLst>
                </a:gridCol>
                <a:gridCol w="1226968">
                  <a:extLst>
                    <a:ext uri="{9D8B030D-6E8A-4147-A177-3AD203B41FA5}">
                      <a16:colId xmlns:a16="http://schemas.microsoft.com/office/drawing/2014/main" val="3793880098"/>
                    </a:ext>
                  </a:extLst>
                </a:gridCol>
                <a:gridCol w="1349616">
                  <a:extLst>
                    <a:ext uri="{9D8B030D-6E8A-4147-A177-3AD203B41FA5}">
                      <a16:colId xmlns:a16="http://schemas.microsoft.com/office/drawing/2014/main" val="2103267590"/>
                    </a:ext>
                  </a:extLst>
                </a:gridCol>
                <a:gridCol w="1408488">
                  <a:extLst>
                    <a:ext uri="{9D8B030D-6E8A-4147-A177-3AD203B41FA5}">
                      <a16:colId xmlns:a16="http://schemas.microsoft.com/office/drawing/2014/main" val="440910728"/>
                    </a:ext>
                  </a:extLst>
                </a:gridCol>
              </a:tblGrid>
              <a:tr h="4599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Group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>
                          <a:latin typeface="Fira Sans" panose="020B0503050000020004" pitchFamily="34" charset="0"/>
                        </a:rPr>
                        <a:t>Pretest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 err="1">
                          <a:latin typeface="Fira Sans" panose="020B0503050000020004" pitchFamily="34" charset="0"/>
                        </a:rPr>
                        <a:t>Posttest</a:t>
                      </a:r>
                      <a:endParaRPr lang="en-ID" sz="1800" dirty="0">
                        <a:latin typeface="Fira Sans" panose="020B05030500000200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>
                          <a:latin typeface="Fira Sans" panose="020B0503050000020004" pitchFamily="34" charset="0"/>
                        </a:rPr>
                        <a:t>Increase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682050"/>
                  </a:ext>
                </a:extLst>
              </a:tr>
              <a:tr h="4599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Experimental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107.61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125.47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+17.86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877457"/>
                  </a:ext>
                </a:extLst>
              </a:tr>
              <a:tr h="33180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109.97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115.76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Fira Sans" panose="020B0503050000020004" pitchFamily="34" charset="0"/>
                        </a:rPr>
                        <a:t>+5.79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621210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0CA00E3E-5887-43AF-AD5C-620DD66CCB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46081"/>
              </p:ext>
            </p:extLst>
          </p:nvPr>
        </p:nvGraphicFramePr>
        <p:xfrm>
          <a:off x="7895913" y="3138180"/>
          <a:ext cx="7543583" cy="2368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8780">
                  <a:extLst>
                    <a:ext uri="{9D8B030D-6E8A-4147-A177-3AD203B41FA5}">
                      <a16:colId xmlns:a16="http://schemas.microsoft.com/office/drawing/2014/main" val="3648885398"/>
                    </a:ext>
                  </a:extLst>
                </a:gridCol>
                <a:gridCol w="1341108">
                  <a:extLst>
                    <a:ext uri="{9D8B030D-6E8A-4147-A177-3AD203B41FA5}">
                      <a16:colId xmlns:a16="http://schemas.microsoft.com/office/drawing/2014/main" val="781064238"/>
                    </a:ext>
                  </a:extLst>
                </a:gridCol>
                <a:gridCol w="1356646">
                  <a:extLst>
                    <a:ext uri="{9D8B030D-6E8A-4147-A177-3AD203B41FA5}">
                      <a16:colId xmlns:a16="http://schemas.microsoft.com/office/drawing/2014/main" val="3493761608"/>
                    </a:ext>
                  </a:extLst>
                </a:gridCol>
                <a:gridCol w="1442431">
                  <a:extLst>
                    <a:ext uri="{9D8B030D-6E8A-4147-A177-3AD203B41FA5}">
                      <a16:colId xmlns:a16="http://schemas.microsoft.com/office/drawing/2014/main" val="578354618"/>
                    </a:ext>
                  </a:extLst>
                </a:gridCol>
                <a:gridCol w="1424618">
                  <a:extLst>
                    <a:ext uri="{9D8B030D-6E8A-4147-A177-3AD203B41FA5}">
                      <a16:colId xmlns:a16="http://schemas.microsoft.com/office/drawing/2014/main" val="168801465"/>
                    </a:ext>
                  </a:extLst>
                </a:gridCol>
              </a:tblGrid>
              <a:tr h="435902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Fira Sans" panose="020B0503050000020004" pitchFamily="34" charset="0"/>
                        </a:rPr>
                        <a:t>Normality Test (Shapiro-Wilk)</a:t>
                      </a:r>
                      <a:endParaRPr lang="en-ID" sz="1800" dirty="0">
                        <a:latin typeface="Fira Sans" panose="020B05030500000200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Exp. pretest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Exp. </a:t>
                      </a:r>
                      <a:r>
                        <a:rPr lang="en-ID" sz="1800" dirty="0" err="1">
                          <a:latin typeface="Fira Sans" panose="020B0503050000020004" pitchFamily="34" charset="0"/>
                        </a:rPr>
                        <a:t>posttest</a:t>
                      </a:r>
                      <a:endParaRPr lang="en-ID" sz="1800" dirty="0">
                        <a:latin typeface="Fira Sans" panose="020B05030500000200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Control pretest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Control </a:t>
                      </a:r>
                      <a:r>
                        <a:rPr lang="en-ID" sz="1800" dirty="0" err="1">
                          <a:latin typeface="Fira Sans" panose="020B0503050000020004" pitchFamily="34" charset="0"/>
                        </a:rPr>
                        <a:t>posttest</a:t>
                      </a:r>
                      <a:endParaRPr lang="en-ID" sz="1800" dirty="0">
                        <a:latin typeface="Fira Sans" panose="020B05030500000200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7635616"/>
                  </a:ext>
                </a:extLst>
              </a:tr>
              <a:tr h="544965"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0.682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0.114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0.472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0.278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47184"/>
                  </a:ext>
                </a:extLst>
              </a:tr>
              <a:tr h="354227">
                <a:tc rowSpan="2"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Homogeneity Test (Levene's Test)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Fira Sans" panose="020B0503050000020004" pitchFamily="34" charset="0"/>
                        </a:rPr>
                        <a:t>Pretest</a:t>
                      </a:r>
                      <a:endParaRPr lang="en-ID" sz="1800" dirty="0">
                        <a:latin typeface="Fira Sans" panose="020B05030500000200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Fira Sans" panose="020B0503050000020004" pitchFamily="34" charset="0"/>
                        </a:rPr>
                        <a:t>Posttest</a:t>
                      </a:r>
                      <a:endParaRPr lang="en-ID" sz="1800" dirty="0">
                        <a:latin typeface="Fira Sans" panose="020B05030500000200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Fira Sans" panose="020B0503050000020004" pitchFamily="34" charset="0"/>
                        </a:rPr>
                        <a:t>Levene Statistic</a:t>
                      </a:r>
                      <a:endParaRPr lang="en-ID" sz="1800" dirty="0">
                        <a:latin typeface="Fira Sans" panose="020B05030500000200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119284"/>
                  </a:ext>
                </a:extLst>
              </a:tr>
              <a:tr h="817447"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0.917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0.227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D" sz="1800" dirty="0">
                          <a:latin typeface="Fira Sans" panose="020B0503050000020004" pitchFamily="34" charset="0"/>
                        </a:rPr>
                        <a:t>1.482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100301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5802D238-F0DD-EECF-8CB0-587FDA21A5DF}"/>
              </a:ext>
            </a:extLst>
          </p:cNvPr>
          <p:cNvSpPr txBox="1"/>
          <p:nvPr/>
        </p:nvSpPr>
        <p:spPr>
          <a:xfrm>
            <a:off x="7807647" y="5683364"/>
            <a:ext cx="818016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b="1" dirty="0">
                <a:latin typeface="Fira Sans" panose="020B0503050000020004" pitchFamily="34" charset="0"/>
              </a:rPr>
              <a:t>Paired Samples t-Test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</a:p>
          <a:p>
            <a:r>
              <a:rPr lang="en-ID" sz="2000" dirty="0">
                <a:latin typeface="Fira Sans" panose="020B0503050000020004" pitchFamily="34" charset="0"/>
              </a:rPr>
              <a:t>Experimental: t = -10.923, Sig. (2-tailed) = 0.000 → significant increase</a:t>
            </a:r>
          </a:p>
          <a:p>
            <a:r>
              <a:rPr lang="en-ID" sz="2000" dirty="0">
                <a:latin typeface="Fira Sans" panose="020B0503050000020004" pitchFamily="34" charset="0"/>
              </a:rPr>
              <a:t>Control: t = -3.467, Sig. (2-tailed) = 0.001 → significant increase (smaller)</a:t>
            </a:r>
          </a:p>
          <a:p>
            <a:r>
              <a:rPr lang="en-ID" sz="2000" b="1" dirty="0">
                <a:latin typeface="Fira Sans" panose="020B0503050000020004" pitchFamily="34" charset="0"/>
              </a:rPr>
              <a:t>Independent Samples t-Test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</a:p>
          <a:p>
            <a:r>
              <a:rPr lang="en-ID" sz="2000" dirty="0">
                <a:latin typeface="Fira Sans" panose="020B0503050000020004" pitchFamily="34" charset="0"/>
              </a:rPr>
              <a:t>t = 6.550, Sig. (2-tailed) = 0.000, Mean Difference = 9.711</a:t>
            </a:r>
          </a:p>
          <a:p>
            <a:r>
              <a:rPr lang="en-ID" sz="2000" dirty="0">
                <a:latin typeface="Fira Sans" panose="020B0503050000020004" pitchFamily="34" charset="0"/>
              </a:rPr>
              <a:t>95% CI [6.756, 12.665] → significant difference between groups</a:t>
            </a:r>
          </a:p>
          <a:p>
            <a:r>
              <a:rPr lang="en-ID" sz="2000" b="1" dirty="0">
                <a:latin typeface="Fira Sans" panose="020B0503050000020004" pitchFamily="34" charset="0"/>
              </a:rPr>
              <a:t>N-Gain Test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</a:p>
          <a:p>
            <a:r>
              <a:rPr lang="en-ID" sz="2000" dirty="0">
                <a:latin typeface="Fira Sans" panose="020B0503050000020004" pitchFamily="34" charset="0"/>
              </a:rPr>
              <a:t>Experimental: 0.4656 (medium category)</a:t>
            </a:r>
          </a:p>
          <a:p>
            <a:r>
              <a:rPr lang="en-ID" sz="2000" dirty="0">
                <a:latin typeface="Fira Sans" panose="020B0503050000020004" pitchFamily="34" charset="0"/>
              </a:rPr>
              <a:t>Control: 0.1332 (low category)</a:t>
            </a:r>
          </a:p>
        </p:txBody>
      </p:sp>
    </p:spTree>
    <p:extLst>
      <p:ext uri="{BB962C8B-B14F-4D97-AF65-F5344CB8AC3E}">
        <p14:creationId xmlns:p14="http://schemas.microsoft.com/office/powerpoint/2010/main" val="2288758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C9A61C7D-29BE-DFBB-5CDD-214955A8A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287842A5-3773-2807-2809-CADF8C6D7D41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8C0F1CCB-92AD-69B0-357E-059565FB8A27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3B89CCDB-296D-7BAA-33E3-77C5F0FA5CEE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0FB501E0-E363-C544-09D1-141A33E0891F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416A018E-1A08-1690-8CFC-46D6B65F6AD2}"/>
              </a:ext>
            </a:extLst>
          </p:cNvPr>
          <p:cNvSpPr txBox="1"/>
          <p:nvPr/>
        </p:nvSpPr>
        <p:spPr>
          <a:xfrm>
            <a:off x="1736595" y="3746847"/>
            <a:ext cx="6551699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sz="1200"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ADA55597-75A8-2FF0-5F95-6675C6AA0F35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4B11DCEC-8DA9-6EE8-4872-2874DDBB2051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731D41E8-DF57-B51F-1F9C-F3EA33B5B43F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B16C9997-28A4-8AFB-76DB-804760F7AF8D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BAFFFECB-DC20-74F2-508E-2456E9698E61}"/>
              </a:ext>
            </a:extLst>
          </p:cNvPr>
          <p:cNvSpPr txBox="1"/>
          <p:nvPr/>
        </p:nvSpPr>
        <p:spPr>
          <a:xfrm>
            <a:off x="7734529" y="704453"/>
            <a:ext cx="7456616" cy="1003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233044"/>
              </a:lnSpc>
            </a:pPr>
            <a:r>
              <a:rPr lang="en-US" sz="2800" b="1" dirty="0">
                <a:latin typeface="Fira Sans"/>
                <a:ea typeface="Fira Sans"/>
                <a:cs typeface="Fira Sans"/>
                <a:sym typeface="Fira Sans"/>
              </a:rPr>
              <a:t>Discussion</a:t>
            </a:r>
            <a:endParaRPr lang="en-US" sz="2000"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779A5EF2-F0BC-55AB-5815-708F09AACF68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67714817-2EB1-5A9A-9771-4631690C5B4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F7A759CE-7758-A0F1-F066-45943FF6BFCB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D4E21ECA-261C-28E3-1CBC-77CD6FCFD5A5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84491280-C302-D96D-8200-C36A22BBB3A3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81DCEFA3-7AD3-DA00-CBAC-4AD74E5F75B7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139D4A3D-9214-04CB-527E-3AA1E7E4349B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46672343-E759-E0FD-2C13-088A7C3C1DEC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8B0A2396-4B94-9A67-DA30-9E0DB3356118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335E1698-B7CB-99BA-AD19-48543A99EACA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A87CD561-7D3D-2E97-9C04-053C25E93BA8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1BF65813-C082-9873-B6E6-8B9F6D77D61B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35CEB4C3-4858-478D-114B-8B8F0315F8B3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FF76E310-991D-97E6-9332-AE624DE1E2F3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5799ED16-3074-D2BF-02AA-BE98A5A421AF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EF04F010-74CD-7707-B6EE-B58221FF6103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C16088CF-6E24-717B-C46B-BD29CE7B2537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1B6CB445-A606-C9EA-6E9A-E41DC787CA13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C3B24431-1D60-97FE-1D9A-F9E246111AD7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A052B22B-C232-0C69-49E4-9CECC962B631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8190CD7-95BB-7B92-1961-99D6044E9207}"/>
              </a:ext>
            </a:extLst>
          </p:cNvPr>
          <p:cNvSpPr txBox="1"/>
          <p:nvPr/>
        </p:nvSpPr>
        <p:spPr>
          <a:xfrm>
            <a:off x="7418928" y="1602028"/>
            <a:ext cx="875453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Fira Sans" panose="020B0503050000020004" pitchFamily="34" charset="0"/>
              </a:rPr>
              <a:t>Increase in EI score is only a starting point  the key question is </a:t>
            </a:r>
            <a:r>
              <a:rPr lang="en-ID" sz="2400" i="1" dirty="0">
                <a:latin typeface="Fira Sans" panose="020B0503050000020004" pitchFamily="34" charset="0"/>
              </a:rPr>
              <a:t>how</a:t>
            </a:r>
            <a:r>
              <a:rPr lang="en-ID" sz="2400" dirty="0">
                <a:latin typeface="Fira Sans" panose="020B0503050000020004" pitchFamily="34" charset="0"/>
              </a:rPr>
              <a:t> the pedagogical process fosters EI growth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Fira Sans" panose="020B0503050000020004" pitchFamily="34" charset="0"/>
              </a:rPr>
              <a:t>Traditional games are a medium/vehicle, not the sole cause; success depends on how teachers organize learning &amp; design meaningful experiences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Fira Sans" panose="020B0503050000020004" pitchFamily="34" charset="0"/>
              </a:rPr>
              <a:t>Goleman's 5 EI aspects link to real </a:t>
            </a:r>
            <a:r>
              <a:rPr lang="en-ID" sz="2400" dirty="0" err="1">
                <a:latin typeface="Fira Sans" panose="020B0503050000020004" pitchFamily="34" charset="0"/>
              </a:rPr>
              <a:t>behaviors</a:t>
            </a:r>
            <a:r>
              <a:rPr lang="en-ID" sz="2400" dirty="0">
                <a:latin typeface="Fira Sans" panose="020B0503050000020004" pitchFamily="34" charset="0"/>
              </a:rPr>
              <a:t> during play (e.g., self-awareness when disappointed, empathy when helping a struggling friend)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Fira Sans" panose="020B0503050000020004" pitchFamily="34" charset="0"/>
              </a:rPr>
              <a:t>Ideal process: traditional games → learning experience → reflection → meaning-making → internalization → EI formation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Fira Sans" panose="020B0503050000020004" pitchFamily="34" charset="0"/>
              </a:rPr>
              <a:t>Caution: control group also improved significantly → other factors (school culture, family, peer interaction) also contribute (Goleman, 1995; Nieves et al., 2021)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Fira Sans" panose="020B0503050000020004" pitchFamily="34" charset="0"/>
              </a:rPr>
              <a:t>Avoid the </a:t>
            </a:r>
            <a:r>
              <a:rPr lang="en-ID" sz="2400" i="1" dirty="0">
                <a:latin typeface="Fira Sans" panose="020B0503050000020004" pitchFamily="34" charset="0"/>
              </a:rPr>
              <a:t>logical fallacy</a:t>
            </a:r>
            <a:r>
              <a:rPr lang="en-ID" sz="2400" dirty="0">
                <a:latin typeface="Fira Sans" panose="020B0503050000020004" pitchFamily="34" charset="0"/>
              </a:rPr>
              <a:t> of attributing all improvement solely to the treatment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Fira Sans" panose="020B0503050000020004" pitchFamily="34" charset="0"/>
              </a:rPr>
              <a:t>Traditional games are best seen as an accommodating vehicle, not the only determining factor</a:t>
            </a:r>
          </a:p>
        </p:txBody>
      </p:sp>
    </p:spTree>
    <p:extLst>
      <p:ext uri="{BB962C8B-B14F-4D97-AF65-F5344CB8AC3E}">
        <p14:creationId xmlns:p14="http://schemas.microsoft.com/office/powerpoint/2010/main" val="2580020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8AD0BE13-1E66-BF2D-4116-EB1513E25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380D1675-4FD6-F059-BF96-0BA5295FA66D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8233AEC6-F355-C480-DBC1-D092CB1BCC4A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E8643272-6AFB-7D6C-2F19-36E7BDF7E92F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825EBE2A-7F73-002D-DBE7-40F6565B2B82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21A7654D-9695-2E26-FA31-4E2B5D2187F0}"/>
              </a:ext>
            </a:extLst>
          </p:cNvPr>
          <p:cNvSpPr txBox="1"/>
          <p:nvPr/>
        </p:nvSpPr>
        <p:spPr>
          <a:xfrm>
            <a:off x="1736595" y="3746847"/>
            <a:ext cx="6551699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B2957"/>
                </a:solidFill>
                <a:latin typeface="Fira Sans"/>
                <a:sym typeface="Fira Sans"/>
              </a:rPr>
              <a:t>Conclusion</a:t>
            </a:r>
            <a:endParaRPr sz="1100"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694BC619-49C3-2DCC-CD7C-C318473979F8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34D474F3-4159-CFA7-3FF6-2C084FEC2304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7F4A8AC3-64AD-A23A-C40D-66D93F75B2AC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F8713358-A7EA-B0EE-B024-2968C04E7666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D40B8AC4-B281-A510-BD7D-80C74C1239B6}"/>
              </a:ext>
            </a:extLst>
          </p:cNvPr>
          <p:cNvSpPr txBox="1"/>
          <p:nvPr/>
        </p:nvSpPr>
        <p:spPr>
          <a:xfrm>
            <a:off x="7418928" y="308378"/>
            <a:ext cx="7456616" cy="1003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233044"/>
              </a:lnSpc>
            </a:pPr>
            <a:r>
              <a:rPr lang="en-US" sz="2800" b="1" dirty="0">
                <a:latin typeface="Fira Sans"/>
                <a:ea typeface="Fira Sans"/>
                <a:cs typeface="Fira Sans"/>
                <a:sym typeface="Fira Sans"/>
              </a:rPr>
              <a:t>Conclusion</a:t>
            </a:r>
            <a:endParaRPr lang="en-US" sz="2000"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008247A1-1434-6C26-4394-7E2CF1440D20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2FB81340-86FE-4E1B-DD0C-BCEDE4B9CD7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A9C34E25-A7DA-B51D-9014-601C2F44C316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5ECF4854-42DD-9071-C963-5F444A7B7D76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1F034996-B419-AF54-047C-9DADBC6B565E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D55E8FD3-1285-B61F-221A-93F4B67B3600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A87CC692-5194-1992-33D6-9EA9E8C1ABB0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7E25091B-44D1-C322-9C3D-648F0BF5A0C2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43FA3A37-10BB-F446-B1F4-6F7A53D7946A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A16D9474-8818-C39A-63F1-C625416B96A7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780A2C11-1EEB-AB8D-7ADB-2535AF9FB7EB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721FE868-4D55-347D-3CAA-9F371A125D41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FCBFD8C8-531B-618E-0AA0-BA1D20034E0D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FABBD075-62C8-D65B-8AFC-634E189EA196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67750805-CF60-59A0-DB4E-417E38F2953F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FE6290BB-1F36-D50D-586F-622720F4856C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8197F93A-C38E-330A-3CB0-5D60B6BE01B4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18B3F1BD-B102-02F0-9FC7-B28678E3CAC8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425EB3E7-0083-8A7F-0201-0BF6940C4510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8CA1A32C-7450-D2E4-9B38-13A4F8D54CC8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8AC6887-295E-76AA-E178-30ACDD183216}"/>
              </a:ext>
            </a:extLst>
          </p:cNvPr>
          <p:cNvSpPr txBox="1"/>
          <p:nvPr/>
        </p:nvSpPr>
        <p:spPr>
          <a:xfrm>
            <a:off x="7418928" y="1180639"/>
            <a:ext cx="8525769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300" dirty="0">
                <a:latin typeface="Fira Sans" panose="020B0503050000020004" pitchFamily="34" charset="0"/>
              </a:rPr>
              <a:t>EI of experimental group increased significantly: 107.61 → 125.47 (Sig. 0.000, N-Gain medium)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300" dirty="0">
                <a:latin typeface="Fira Sans" panose="020B0503050000020004" pitchFamily="34" charset="0"/>
              </a:rPr>
              <a:t>EI of control group also increased significantly: 109.97 → 115.76 (Sig. 0.001, N-Gain low)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300" dirty="0">
                <a:latin typeface="Fira Sans" panose="020B0503050000020004" pitchFamily="34" charset="0"/>
              </a:rPr>
              <a:t>Significant difference between groups (Sig. 0.000) — experimental group showed greater improvement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300" dirty="0">
                <a:latin typeface="Fira Sans" panose="020B0503050000020004" pitchFamily="34" charset="0"/>
              </a:rPr>
              <a:t>Traditional game-based PJOK learning = an accommodative vehicle providing space for students to train and develop EI through social experience — while acknowledging other contributing factors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40F999-C14C-3FBD-92DA-7473CF478797}"/>
              </a:ext>
            </a:extLst>
          </p:cNvPr>
          <p:cNvSpPr txBox="1"/>
          <p:nvPr/>
        </p:nvSpPr>
        <p:spPr>
          <a:xfrm>
            <a:off x="7418928" y="4742429"/>
            <a:ext cx="9132477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300" b="1" dirty="0">
                <a:latin typeface="Fira Sans" panose="020B0503050000020004" pitchFamily="34" charset="0"/>
              </a:rPr>
              <a:t>Implications</a:t>
            </a:r>
            <a:r>
              <a:rPr lang="en-ID" sz="2300" dirty="0">
                <a:latin typeface="Fira Sans" panose="020B0503050000020004" pitchFamily="34" charset="0"/>
              </a:rPr>
              <a:t> </a:t>
            </a:r>
          </a:p>
          <a:p>
            <a:pPr algn="just"/>
            <a:r>
              <a:rPr lang="en-ID" sz="2300" dirty="0">
                <a:latin typeface="Fira Sans" panose="020B0503050000020004" pitchFamily="34" charset="0"/>
              </a:rPr>
              <a:t>Reinforces Goleman's EI theory; PJOK teachers can integrate traditional games as an alternative strategy developing physical, affective, and social aspects</a:t>
            </a:r>
          </a:p>
          <a:p>
            <a:pPr algn="just"/>
            <a:r>
              <a:rPr lang="en-ID" sz="2300" b="1" dirty="0">
                <a:latin typeface="Fira Sans" panose="020B0503050000020004" pitchFamily="34" charset="0"/>
              </a:rPr>
              <a:t>Contribution</a:t>
            </a:r>
            <a:r>
              <a:rPr lang="en-ID" sz="2300" dirty="0">
                <a:latin typeface="Fira Sans" panose="020B0503050000020004" pitchFamily="34" charset="0"/>
              </a:rPr>
              <a:t> </a:t>
            </a:r>
          </a:p>
          <a:p>
            <a:pPr algn="just"/>
            <a:r>
              <a:rPr lang="en-ID" sz="2300" dirty="0">
                <a:latin typeface="Fira Sans" panose="020B0503050000020004" pitchFamily="34" charset="0"/>
              </a:rPr>
              <a:t>Fills the research gap at junior high school level</a:t>
            </a:r>
          </a:p>
          <a:p>
            <a:pPr algn="just"/>
            <a:r>
              <a:rPr lang="en-ID" sz="2300" b="1" dirty="0">
                <a:latin typeface="Fira Sans" panose="020B0503050000020004" pitchFamily="34" charset="0"/>
              </a:rPr>
              <a:t>Limitations</a:t>
            </a:r>
          </a:p>
          <a:p>
            <a:pPr algn="just"/>
            <a:r>
              <a:rPr lang="en-ID" sz="2300" dirty="0">
                <a:latin typeface="Fira Sans" panose="020B0503050000020004" pitchFamily="34" charset="0"/>
              </a:rPr>
              <a:t>One school only, short duration (6 meetings), self-report instrument (potential bias) </a:t>
            </a:r>
          </a:p>
          <a:p>
            <a:pPr algn="just"/>
            <a:r>
              <a:rPr lang="en-ID" sz="2300" b="1" dirty="0">
                <a:latin typeface="Fira Sans" panose="020B0503050000020004" pitchFamily="34" charset="0"/>
              </a:rPr>
              <a:t>Suggestions</a:t>
            </a:r>
          </a:p>
          <a:p>
            <a:pPr algn="just"/>
            <a:r>
              <a:rPr lang="en-ID" sz="2300" dirty="0">
                <a:latin typeface="Fira Sans" panose="020B0503050000020004" pitchFamily="34" charset="0"/>
              </a:rPr>
              <a:t>Larger &amp; more diverse sample, longer treatment duration, stronger control design, add qualitative data (observation/reflection)</a:t>
            </a:r>
          </a:p>
        </p:txBody>
      </p:sp>
    </p:spTree>
    <p:extLst>
      <p:ext uri="{BB962C8B-B14F-4D97-AF65-F5344CB8AC3E}">
        <p14:creationId xmlns:p14="http://schemas.microsoft.com/office/powerpoint/2010/main" val="2390994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A0701386-6C1C-25E3-F729-E9F20454A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0C3B7DE2-803C-E667-FF2E-B33D89D97AB5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A4A6FAD2-3165-92DC-29FB-472C6A73E8EF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CE388041-FB66-5131-5003-347504559E90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08FFE2FD-97A5-04AB-210A-AC9D8761AE9D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0899953F-7CEB-E64D-2C3C-24764C515AA4}"/>
              </a:ext>
            </a:extLst>
          </p:cNvPr>
          <p:cNvSpPr txBox="1"/>
          <p:nvPr/>
        </p:nvSpPr>
        <p:spPr>
          <a:xfrm>
            <a:off x="1396351" y="3727160"/>
            <a:ext cx="6551699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B2957"/>
                </a:solidFill>
                <a:latin typeface="Fira Sans"/>
                <a:sym typeface="Fira Sans"/>
              </a:rPr>
              <a:t>References</a:t>
            </a:r>
            <a:endParaRPr sz="1100"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664492F5-F11C-F42E-DF33-F5563535DCEE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E3C4C248-192D-7C34-558E-7C7625B01AC0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FFF23182-7091-E18A-C6E1-9963CDE294AA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C37002F4-A9C8-C5B4-03FC-B7068C7C863E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12603F85-0270-0F72-7412-B6F549F01EF1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A8EF00DE-48E8-A528-68BF-1B4AA054A27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0C081643-11C3-7198-D17D-DFC5A84382DE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E00E1D40-A150-3F79-FEA2-7F4FBE77ACBA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11D0C369-FBEA-830B-0AC9-777CC2298282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D9CB5820-547F-4AE7-F804-E4A8C50E2A06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0474D735-71BE-96EA-6E2D-CB5E6C4E956D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5663BDB3-5C05-F79B-2178-CC93A699C69B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51086C79-B0E6-0B4B-61C7-E7BCB52860D1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093404E8-E595-A9D4-0EA3-077A0335ABD1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0EF45AF8-38F5-32DC-4001-C4CF62BD6953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3DBCDEB2-CC14-1E5B-05B6-8E317E45BDF9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193B1B7E-6154-53D1-C654-C8FCF7419712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  <p:txBody>
          <a:bodyPr/>
          <a:lstStyle/>
          <a:p>
            <a:endParaRPr lang="en-ID"/>
          </a:p>
        </p:txBody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40C46DD8-824E-57E8-D04D-DB372913ADCF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8514F6AE-8365-E752-1526-99A684B67504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75DDCE40-A4FD-2F6A-FF40-AC5F228DF700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59F5DB2D-48DA-855F-63D7-D9663F69734B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E495D2BD-3272-A729-9132-CC1B7E1C1358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3500C859-4477-ADB9-DE51-61F88C4112C3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DACF51F3-CA15-5E7E-6B0A-8D07A19DEC42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AEAECBD-311B-CC29-4481-A9C203814A33}"/>
              </a:ext>
            </a:extLst>
          </p:cNvPr>
          <p:cNvSpPr txBox="1"/>
          <p:nvPr/>
        </p:nvSpPr>
        <p:spPr>
          <a:xfrm>
            <a:off x="6473413" y="866514"/>
            <a:ext cx="9188607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ID" sz="2000" b="1" dirty="0">
                <a:latin typeface="Fira Sans" panose="020B0503050000020004" pitchFamily="34" charset="0"/>
              </a:rPr>
              <a:t>Bazaz, S. B., Yaghobi </a:t>
            </a:r>
            <a:r>
              <a:rPr lang="en-ID" sz="2000" b="1" dirty="0" err="1">
                <a:latin typeface="Fira Sans" panose="020B0503050000020004" pitchFamily="34" charset="0"/>
              </a:rPr>
              <a:t>Hasankala</a:t>
            </a:r>
            <a:r>
              <a:rPr lang="en-ID" sz="2000" b="1" dirty="0">
                <a:latin typeface="Fira Sans" panose="020B0503050000020004" pitchFamily="34" charset="0"/>
              </a:rPr>
              <a:t>, Q., Asghar </a:t>
            </a:r>
            <a:r>
              <a:rPr lang="en-ID" sz="2000" b="1" dirty="0" err="1">
                <a:latin typeface="Fira Sans" panose="020B0503050000020004" pitchFamily="34" charset="0"/>
              </a:rPr>
              <a:t>Shojaee</a:t>
            </a:r>
            <a:r>
              <a:rPr lang="en-ID" sz="2000" b="1" dirty="0">
                <a:latin typeface="Fira Sans" panose="020B0503050000020004" pitchFamily="34" charset="0"/>
              </a:rPr>
              <a:t>, A., &amp; </a:t>
            </a:r>
            <a:r>
              <a:rPr lang="en-ID" sz="2000" b="1" dirty="0" err="1">
                <a:latin typeface="Fira Sans" panose="020B0503050000020004" pitchFamily="34" charset="0"/>
              </a:rPr>
              <a:t>Unesi</a:t>
            </a:r>
            <a:r>
              <a:rPr lang="en-ID" sz="2000" b="1" dirty="0">
                <a:latin typeface="Fira Sans" panose="020B0503050000020004" pitchFamily="34" charset="0"/>
              </a:rPr>
              <a:t>, Z. (2018). </a:t>
            </a:r>
            <a:r>
              <a:rPr lang="en-ID" sz="2000" dirty="0">
                <a:latin typeface="Fira Sans" panose="020B0503050000020004" pitchFamily="34" charset="0"/>
              </a:rPr>
              <a:t>The Effects of Traditional Games on Preschool Children's Social Development and Emotional Intelligence: A Two-Group, Pretest-</a:t>
            </a:r>
            <a:r>
              <a:rPr lang="en-ID" sz="2000" dirty="0" err="1">
                <a:latin typeface="Fira Sans" panose="020B0503050000020004" pitchFamily="34" charset="0"/>
              </a:rPr>
              <a:t>Posttest</a:t>
            </a:r>
            <a:r>
              <a:rPr lang="en-ID" sz="2000" dirty="0">
                <a:latin typeface="Fira Sans" panose="020B0503050000020004" pitchFamily="34" charset="0"/>
              </a:rPr>
              <a:t>, Randomized, Controlled Trial. Modern Care Journal, 15(1), 1–5.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 err="1">
                <a:latin typeface="Fira Sans" panose="020B0503050000020004" pitchFamily="34" charset="0"/>
              </a:rPr>
              <a:t>Fitriadi</a:t>
            </a:r>
            <a:r>
              <a:rPr lang="en-ID" sz="2000" b="1" dirty="0">
                <a:latin typeface="Fira Sans" panose="020B0503050000020004" pitchFamily="34" charset="0"/>
              </a:rPr>
              <a:t>, I. (2025).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Kecerdasan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Emosional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Peserta</a:t>
            </a:r>
            <a:r>
              <a:rPr lang="en-ID" sz="2000" dirty="0">
                <a:latin typeface="Fira Sans" panose="020B0503050000020004" pitchFamily="34" charset="0"/>
              </a:rPr>
              <a:t> Didik Di SMPN 1 </a:t>
            </a:r>
            <a:r>
              <a:rPr lang="en-ID" sz="2000" dirty="0" err="1">
                <a:latin typeface="Fira Sans" panose="020B0503050000020004" pitchFamily="34" charset="0"/>
              </a:rPr>
              <a:t>Sagaranten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Kabupaten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Sukabumi</a:t>
            </a:r>
            <a:r>
              <a:rPr lang="en-ID" sz="2000" dirty="0">
                <a:latin typeface="Fira Sans" panose="020B0503050000020004" pitchFamily="34" charset="0"/>
              </a:rPr>
              <a:t> [</a:t>
            </a:r>
            <a:r>
              <a:rPr lang="en-ID" sz="2000" dirty="0" err="1">
                <a:latin typeface="Fira Sans" panose="020B0503050000020004" pitchFamily="34" charset="0"/>
              </a:rPr>
              <a:t>Skripsi</a:t>
            </a:r>
            <a:r>
              <a:rPr lang="en-ID" sz="2000" dirty="0">
                <a:latin typeface="Fira Sans" panose="020B0503050000020004" pitchFamily="34" charset="0"/>
              </a:rPr>
              <a:t>]. Universitas Negeri Yogyakarta.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>
                <a:latin typeface="Fira Sans" panose="020B0503050000020004" pitchFamily="34" charset="0"/>
              </a:rPr>
              <a:t>Goleman, D. (1995). </a:t>
            </a:r>
            <a:r>
              <a:rPr lang="en-ID" sz="2000" dirty="0">
                <a:latin typeface="Fira Sans" panose="020B0503050000020004" pitchFamily="34" charset="0"/>
              </a:rPr>
              <a:t>Emotional Intelligence: Why It Can Matter More Than IQ. Bantam Books.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 err="1">
                <a:latin typeface="Fira Sans" panose="020B0503050000020004" pitchFamily="34" charset="0"/>
              </a:rPr>
              <a:t>Kemendikbudristek</a:t>
            </a:r>
            <a:r>
              <a:rPr lang="en-ID" sz="2000" b="1" dirty="0">
                <a:latin typeface="Fira Sans" panose="020B0503050000020004" pitchFamily="34" charset="0"/>
              </a:rPr>
              <a:t>, B. (2022). </a:t>
            </a:r>
            <a:r>
              <a:rPr lang="en-ID" sz="2000" dirty="0" err="1">
                <a:latin typeface="Fira Sans" panose="020B0503050000020004" pitchFamily="34" charset="0"/>
              </a:rPr>
              <a:t>Capaian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Pembelajaran</a:t>
            </a:r>
            <a:r>
              <a:rPr lang="en-ID" sz="2000" dirty="0">
                <a:latin typeface="Fira Sans" panose="020B0503050000020004" pitchFamily="34" charset="0"/>
              </a:rPr>
              <a:t> Mata Pelajaran Pendidikan </a:t>
            </a:r>
            <a:r>
              <a:rPr lang="en-ID" sz="2000" dirty="0" err="1">
                <a:latin typeface="Fira Sans" panose="020B0503050000020004" pitchFamily="34" charset="0"/>
              </a:rPr>
              <a:t>Jasmani</a:t>
            </a:r>
            <a:r>
              <a:rPr lang="en-ID" sz="2000" dirty="0">
                <a:latin typeface="Fira Sans" panose="020B0503050000020004" pitchFamily="34" charset="0"/>
              </a:rPr>
              <a:t>, </a:t>
            </a:r>
            <a:r>
              <a:rPr lang="en-ID" sz="2000" dirty="0" err="1">
                <a:latin typeface="Fira Sans" panose="020B0503050000020004" pitchFamily="34" charset="0"/>
              </a:rPr>
              <a:t>Olahraga</a:t>
            </a:r>
            <a:r>
              <a:rPr lang="en-ID" sz="2000" dirty="0">
                <a:latin typeface="Fira Sans" panose="020B0503050000020004" pitchFamily="34" charset="0"/>
              </a:rPr>
              <a:t>, dan Kesehatan (PJOK).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>
                <a:latin typeface="Fira Sans" panose="020B0503050000020004" pitchFamily="34" charset="0"/>
              </a:rPr>
              <a:t>Kementerian Pendidikan, </a:t>
            </a:r>
            <a:r>
              <a:rPr lang="en-ID" sz="2000" b="1" dirty="0" err="1">
                <a:latin typeface="Fira Sans" panose="020B0503050000020004" pitchFamily="34" charset="0"/>
              </a:rPr>
              <a:t>Kebudayaan</a:t>
            </a:r>
            <a:r>
              <a:rPr lang="en-ID" sz="2000" b="1" dirty="0">
                <a:latin typeface="Fira Sans" panose="020B0503050000020004" pitchFamily="34" charset="0"/>
              </a:rPr>
              <a:t>, Riset, dan </a:t>
            </a:r>
            <a:r>
              <a:rPr lang="en-ID" sz="2000" b="1" dirty="0" err="1">
                <a:latin typeface="Fira Sans" panose="020B0503050000020004" pitchFamily="34" charset="0"/>
              </a:rPr>
              <a:t>Teknologi</a:t>
            </a:r>
            <a:r>
              <a:rPr lang="en-ID" sz="2000" b="1" dirty="0">
                <a:latin typeface="Fira Sans" panose="020B0503050000020004" pitchFamily="34" charset="0"/>
              </a:rPr>
              <a:t> </a:t>
            </a:r>
            <a:r>
              <a:rPr lang="en-ID" sz="2000" b="1" dirty="0" err="1">
                <a:latin typeface="Fira Sans" panose="020B0503050000020004" pitchFamily="34" charset="0"/>
              </a:rPr>
              <a:t>RI.Kesehatan</a:t>
            </a:r>
            <a:r>
              <a:rPr lang="en-ID" sz="2000" b="1" dirty="0">
                <a:latin typeface="Fira Sans" panose="020B0503050000020004" pitchFamily="34" charset="0"/>
              </a:rPr>
              <a:t>, K. (2023). </a:t>
            </a:r>
            <a:r>
              <a:rPr lang="en-ID" sz="2000" dirty="0">
                <a:latin typeface="Fira Sans" panose="020B0503050000020004" pitchFamily="34" charset="0"/>
              </a:rPr>
              <a:t>Kesehatan Mental di Indonesia: </a:t>
            </a:r>
            <a:r>
              <a:rPr lang="en-ID" sz="2000" dirty="0" err="1">
                <a:latin typeface="Fira Sans" panose="020B0503050000020004" pitchFamily="34" charset="0"/>
              </a:rPr>
              <a:t>Tantangan</a:t>
            </a:r>
            <a:r>
              <a:rPr lang="en-ID" sz="2000" dirty="0">
                <a:latin typeface="Fira Sans" panose="020B0503050000020004" pitchFamily="34" charset="0"/>
              </a:rPr>
              <a:t>, </a:t>
            </a:r>
            <a:r>
              <a:rPr lang="en-ID" sz="2000" dirty="0" err="1">
                <a:latin typeface="Fira Sans" panose="020B0503050000020004" pitchFamily="34" charset="0"/>
              </a:rPr>
              <a:t>Dampak</a:t>
            </a:r>
            <a:r>
              <a:rPr lang="en-ID" sz="2000" dirty="0">
                <a:latin typeface="Fira Sans" panose="020B0503050000020004" pitchFamily="34" charset="0"/>
              </a:rPr>
              <a:t>, dan Solusi </a:t>
            </a:r>
            <a:r>
              <a:rPr lang="en-ID" sz="2000" dirty="0" err="1">
                <a:latin typeface="Fira Sans" panose="020B0503050000020004" pitchFamily="34" charset="0"/>
              </a:rPr>
              <a:t>Mendesak</a:t>
            </a:r>
            <a:r>
              <a:rPr lang="en-ID" sz="2000" dirty="0">
                <a:latin typeface="Fira Sans" panose="020B0503050000020004" pitchFamily="34" charset="0"/>
              </a:rPr>
              <a:t>. Kementerian Kesehatan RI.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>
                <a:latin typeface="Fira Sans" panose="020B0503050000020004" pitchFamily="34" charset="0"/>
              </a:rPr>
              <a:t>Lestari, W. I., &amp; </a:t>
            </a:r>
            <a:r>
              <a:rPr lang="en-ID" sz="2000" b="1" dirty="0" err="1">
                <a:latin typeface="Fira Sans" panose="020B0503050000020004" pitchFamily="34" charset="0"/>
              </a:rPr>
              <a:t>Nurfirdaus</a:t>
            </a:r>
            <a:r>
              <a:rPr lang="en-ID" sz="2000" b="1" dirty="0">
                <a:latin typeface="Fira Sans" panose="020B0503050000020004" pitchFamily="34" charset="0"/>
              </a:rPr>
              <a:t>, N. (2020). </a:t>
            </a:r>
            <a:r>
              <a:rPr lang="en-ID" sz="2000" dirty="0" err="1">
                <a:latin typeface="Fira Sans" panose="020B0503050000020004" pitchFamily="34" charset="0"/>
              </a:rPr>
              <a:t>Implementasi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Permainan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Tradisional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dalam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Mengembangkan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Kecerdasan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Emosional</a:t>
            </a:r>
            <a:r>
              <a:rPr lang="en-ID" sz="2000" dirty="0">
                <a:latin typeface="Fira Sans" panose="020B0503050000020004" pitchFamily="34" charset="0"/>
              </a:rPr>
              <a:t> (Studi </a:t>
            </a:r>
            <a:r>
              <a:rPr lang="en-ID" sz="2000" dirty="0" err="1">
                <a:latin typeface="Fira Sans" panose="020B0503050000020004" pitchFamily="34" charset="0"/>
              </a:rPr>
              <a:t>Kasus</a:t>
            </a:r>
            <a:r>
              <a:rPr lang="en-ID" sz="2000" dirty="0">
                <a:latin typeface="Fira Sans" panose="020B0503050000020004" pitchFamily="34" charset="0"/>
              </a:rPr>
              <a:t> di SD Negeri 2 </a:t>
            </a:r>
            <a:r>
              <a:rPr lang="en-ID" sz="2000" dirty="0" err="1">
                <a:latin typeface="Fira Sans" panose="020B0503050000020004" pitchFamily="34" charset="0"/>
              </a:rPr>
              <a:t>Kalapagunung</a:t>
            </a:r>
            <a:r>
              <a:rPr lang="en-ID" sz="2000" dirty="0">
                <a:latin typeface="Fira Sans" panose="020B0503050000020004" pitchFamily="34" charset="0"/>
              </a:rPr>
              <a:t>). </a:t>
            </a:r>
            <a:r>
              <a:rPr lang="en-ID" sz="2000" dirty="0" err="1">
                <a:latin typeface="Fira Sans" panose="020B0503050000020004" pitchFamily="34" charset="0"/>
              </a:rPr>
              <a:t>Jurnal</a:t>
            </a:r>
            <a:r>
              <a:rPr lang="en-ID" sz="2000" dirty="0">
                <a:latin typeface="Fira Sans" panose="020B0503050000020004" pitchFamily="34" charset="0"/>
              </a:rPr>
              <a:t> Lensa Pendas, 5(2), 7–13.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>
                <a:latin typeface="Fira Sans" panose="020B0503050000020004" pitchFamily="34" charset="0"/>
              </a:rPr>
              <a:t>Lim, H.-S. (2023).</a:t>
            </a:r>
            <a:r>
              <a:rPr lang="en-ID" sz="2000" dirty="0">
                <a:latin typeface="Fira Sans" panose="020B0503050000020004" pitchFamily="34" charset="0"/>
              </a:rPr>
              <a:t> The Effect of Traditional Play on the Emotional Intelligence, Social Ability, and Self-Esteem of Children in Korean Child Welfare </a:t>
            </a:r>
            <a:r>
              <a:rPr lang="en-ID" sz="2000" dirty="0" err="1">
                <a:latin typeface="Fira Sans" panose="020B0503050000020004" pitchFamily="34" charset="0"/>
              </a:rPr>
              <a:t>Centers</a:t>
            </a:r>
            <a:r>
              <a:rPr lang="en-ID" sz="2000" dirty="0">
                <a:latin typeface="Fira Sans" panose="020B0503050000020004" pitchFamily="34" charset="0"/>
              </a:rPr>
              <a:t>: A Mixed-Methods Study. International Journal of Emotional Education, 15(1), 152–159.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>
                <a:latin typeface="Fira Sans" panose="020B0503050000020004" pitchFamily="34" charset="0"/>
              </a:rPr>
              <a:t>Nieves, F., Martos, Á., &amp; Sim, M. (2021). </a:t>
            </a:r>
            <a:r>
              <a:rPr lang="en-ID" sz="2000" dirty="0">
                <a:latin typeface="Fira Sans" panose="020B0503050000020004" pitchFamily="34" charset="0"/>
              </a:rPr>
              <a:t>Interpersonal Support, Emotional Intelligence and Family Function in Adolescence. International Journal of Environmental Research and Public Health.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000" b="1" dirty="0" err="1">
                <a:latin typeface="Fira Sans" panose="020B0503050000020004" pitchFamily="34" charset="0"/>
              </a:rPr>
              <a:t>Pramudyanto</a:t>
            </a:r>
            <a:r>
              <a:rPr lang="en-ID" sz="2000" b="1" dirty="0">
                <a:latin typeface="Fira Sans" panose="020B0503050000020004" pitchFamily="34" charset="0"/>
              </a:rPr>
              <a:t>, Y., </a:t>
            </a:r>
            <a:r>
              <a:rPr lang="en-ID" sz="2000" b="1" dirty="0" err="1">
                <a:latin typeface="Fira Sans" panose="020B0503050000020004" pitchFamily="34" charset="0"/>
              </a:rPr>
              <a:t>Kristiyandaru</a:t>
            </a:r>
            <a:r>
              <a:rPr lang="en-ID" sz="2000" b="1" dirty="0">
                <a:latin typeface="Fira Sans" panose="020B0503050000020004" pitchFamily="34" charset="0"/>
              </a:rPr>
              <a:t>, A., &amp; Arief, N. A. (2023). </a:t>
            </a:r>
            <a:r>
              <a:rPr lang="en-ID" sz="2000" dirty="0" err="1">
                <a:latin typeface="Fira Sans" panose="020B0503050000020004" pitchFamily="34" charset="0"/>
              </a:rPr>
              <a:t>Pengaruh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Permainan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Tradisional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Terhadap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Kebugaran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Jasmani</a:t>
            </a:r>
            <a:r>
              <a:rPr lang="en-ID" sz="2000" dirty="0">
                <a:latin typeface="Fira Sans" panose="020B0503050000020004" pitchFamily="34" charset="0"/>
              </a:rPr>
              <a:t> Dan </a:t>
            </a:r>
            <a:r>
              <a:rPr lang="en-ID" sz="2000" dirty="0" err="1">
                <a:latin typeface="Fira Sans" panose="020B0503050000020004" pitchFamily="34" charset="0"/>
              </a:rPr>
              <a:t>Kecerdasan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Emosional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Siswa</a:t>
            </a:r>
            <a:r>
              <a:rPr lang="en-ID" sz="2000" dirty="0">
                <a:latin typeface="Fira Sans" panose="020B0503050000020004" pitchFamily="34" charset="0"/>
              </a:rPr>
              <a:t>. </a:t>
            </a:r>
            <a:r>
              <a:rPr lang="en-ID" sz="2000" dirty="0" err="1">
                <a:latin typeface="Fira Sans" panose="020B0503050000020004" pitchFamily="34" charset="0"/>
              </a:rPr>
              <a:t>Jurnal</a:t>
            </a:r>
            <a:r>
              <a:rPr lang="en-ID" sz="2000" dirty="0">
                <a:latin typeface="Fira Sans" panose="020B0503050000020004" pitchFamily="34" charset="0"/>
              </a:rPr>
              <a:t> </a:t>
            </a:r>
            <a:r>
              <a:rPr lang="en-ID" sz="2000" dirty="0" err="1">
                <a:latin typeface="Fira Sans" panose="020B0503050000020004" pitchFamily="34" charset="0"/>
              </a:rPr>
              <a:t>Kejaora</a:t>
            </a:r>
            <a:r>
              <a:rPr lang="en-ID" sz="2000" dirty="0">
                <a:latin typeface="Fira Sans" panose="020B0503050000020004" pitchFamily="34" charset="0"/>
              </a:rPr>
              <a:t>, 8(1), 55–64.</a:t>
            </a:r>
          </a:p>
        </p:txBody>
      </p:sp>
    </p:spTree>
    <p:extLst>
      <p:ext uri="{BB962C8B-B14F-4D97-AF65-F5344CB8AC3E}">
        <p14:creationId xmlns:p14="http://schemas.microsoft.com/office/powerpoint/2010/main" val="2935581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1358</Words>
  <Application>Microsoft Office PowerPoint</Application>
  <PresentationFormat>Custom</PresentationFormat>
  <Paragraphs>143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Livvic</vt:lpstr>
      <vt:lpstr>Arial</vt:lpstr>
      <vt:lpstr>Calibri</vt:lpstr>
      <vt:lpstr>Fira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Ashri Rahayu</dc:creator>
  <cp:lastModifiedBy>Ashri Rahayu</cp:lastModifiedBy>
  <cp:revision>1</cp:revision>
  <dcterms:created xsi:type="dcterms:W3CDTF">2006-08-16T00:00:00Z</dcterms:created>
  <dcterms:modified xsi:type="dcterms:W3CDTF">2026-07-19T17:05:47Z</dcterms:modified>
</cp:coreProperties>
</file>