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10287000" cx="18288000"/>
  <p:notesSz cx="6858000" cy="9144000"/>
  <p:embeddedFontLst>
    <p:embeddedFont>
      <p:font typeface="Century Schoolbook"/>
      <p:regular r:id="rId12"/>
      <p:bold r:id="rId13"/>
      <p:italic r:id="rId14"/>
      <p:boldItalic r:id="rId15"/>
    </p:embeddedFont>
    <p:embeddedFont>
      <p:font typeface="Livvic"/>
      <p:regular r:id="rId16"/>
      <p:bold r:id="rId17"/>
      <p:italic r:id="rId18"/>
      <p:boldItalic r:id="rId19"/>
    </p:embeddedFont>
    <p:embeddedFont>
      <p:font typeface="Fira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4" roundtripDataSignature="AMtx7mjSWt9sRqeAPCiNKQTwZXD9kJYq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FiraSans-regular.fntdata"/><Relationship Id="rId11" Type="http://schemas.openxmlformats.org/officeDocument/2006/relationships/slide" Target="slides/slide6.xml"/><Relationship Id="rId22" Type="http://schemas.openxmlformats.org/officeDocument/2006/relationships/font" Target="fonts/FiraSans-italic.fntdata"/><Relationship Id="rId10" Type="http://schemas.openxmlformats.org/officeDocument/2006/relationships/slide" Target="slides/slide5.xml"/><Relationship Id="rId21" Type="http://schemas.openxmlformats.org/officeDocument/2006/relationships/font" Target="fonts/FiraSans-bold.fntdata"/><Relationship Id="rId13" Type="http://schemas.openxmlformats.org/officeDocument/2006/relationships/font" Target="fonts/CenturySchoolbook-bold.fntdata"/><Relationship Id="rId24" Type="http://customschemas.google.com/relationships/presentationmetadata" Target="metadata"/><Relationship Id="rId12" Type="http://schemas.openxmlformats.org/officeDocument/2006/relationships/font" Target="fonts/CenturySchoolbook-regular.fntdata"/><Relationship Id="rId23" Type="http://schemas.openxmlformats.org/officeDocument/2006/relationships/font" Target="fonts/FiraSa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enturySchoolbook-boldItalic.fntdata"/><Relationship Id="rId14" Type="http://schemas.openxmlformats.org/officeDocument/2006/relationships/font" Target="fonts/CenturySchoolbook-italic.fntdata"/><Relationship Id="rId17" Type="http://schemas.openxmlformats.org/officeDocument/2006/relationships/font" Target="fonts/Livvic-bold.fntdata"/><Relationship Id="rId16" Type="http://schemas.openxmlformats.org/officeDocument/2006/relationships/font" Target="fonts/Livvic-regular.fntdata"/><Relationship Id="rId5" Type="http://schemas.openxmlformats.org/officeDocument/2006/relationships/notesMaster" Target="notesMasters/notesMaster1.xml"/><Relationship Id="rId19" Type="http://schemas.openxmlformats.org/officeDocument/2006/relationships/font" Target="fonts/Livvic-boldItalic.fntdata"/><Relationship Id="rId6" Type="http://schemas.openxmlformats.org/officeDocument/2006/relationships/slide" Target="slides/slide1.xml"/><Relationship Id="rId18" Type="http://schemas.openxmlformats.org/officeDocument/2006/relationships/font" Target="fonts/Livvic-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Good morning/afternoon, everyone. Thank you for the opportunity to present my research. My name is Hizba Azka, from the Physical Education, Health, and Recreation Study Program, Faculty of Sport Education and Health, Universitas Pendidikan Indonesia. Today I will present my study titled "</a:t>
            </a:r>
            <a:r>
              <a:rPr lang="en-US"/>
              <a:t>The Effect of the Teaching Game for Understanding on Social Skill Outcomes and Futsal Playing Performance at SMPN 18 Bandung</a:t>
            </a:r>
            <a:r>
              <a:rPr lang="en-US"/>
              <a:t>" a comparative study conducted at SMPN 18 Bandung, Indonesia.</a:t>
            </a:r>
            <a:endParaRPr/>
          </a:p>
          <a:p>
            <a:pPr indent="0" lvl="0" marL="0" rtl="0" algn="l">
              <a:lnSpc>
                <a:spcPct val="100000"/>
              </a:lnSpc>
              <a:spcBef>
                <a:spcPts val="0"/>
              </a:spcBef>
              <a:spcAft>
                <a:spcPts val="0"/>
              </a:spcAft>
              <a:buSzPts val="1100"/>
              <a:buNone/>
            </a:pPr>
            <a:r>
              <a:t/>
            </a:r>
            <a:endParaRPr/>
          </a:p>
        </p:txBody>
      </p:sp>
      <p:sp>
        <p:nvSpPr>
          <p:cNvPr id="76" name="Google Shape;7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Let me begin with the background of this study. </a:t>
            </a:r>
            <a:r>
              <a:rPr lang="en-US"/>
              <a:t>I observed that the students' skills particularly in futsal at SMPN 18 Bandung vary different.</a:t>
            </a:r>
            <a:endParaRPr/>
          </a:p>
          <a:p>
            <a:pPr indent="0" lvl="0" marL="0" marR="0" rtl="0" algn="l">
              <a:lnSpc>
                <a:spcPct val="100000"/>
              </a:lnSpc>
              <a:spcBef>
                <a:spcPts val="0"/>
              </a:spcBef>
              <a:spcAft>
                <a:spcPts val="0"/>
              </a:spcAft>
              <a:buClr>
                <a:srgbClr val="000000"/>
              </a:buClr>
              <a:buSzPts val="1100"/>
              <a:buFont typeface="Arial"/>
              <a:buNone/>
            </a:pPr>
            <a:r>
              <a:t/>
            </a:r>
            <a:endParaRPr/>
          </a:p>
          <a:p>
            <a:pPr indent="0" lvl="0" marL="0" marR="0" rtl="0" algn="l">
              <a:lnSpc>
                <a:spcPct val="100000"/>
              </a:lnSpc>
              <a:spcBef>
                <a:spcPts val="0"/>
              </a:spcBef>
              <a:spcAft>
                <a:spcPts val="0"/>
              </a:spcAft>
              <a:buClr>
                <a:srgbClr val="000000"/>
              </a:buClr>
              <a:buSzPts val="1100"/>
              <a:buFont typeface="Arial"/>
              <a:buNone/>
            </a:pPr>
            <a:r>
              <a:rPr lang="en-US"/>
              <a:t>Consequently, disparities in both playing ability and social skills became apparent during instruction.</a:t>
            </a:r>
            <a:endParaRPr/>
          </a:p>
          <a:p>
            <a:pPr indent="0" lvl="0" marL="0" marR="0" rtl="0" algn="l">
              <a:lnSpc>
                <a:spcPct val="100000"/>
              </a:lnSpc>
              <a:spcBef>
                <a:spcPts val="0"/>
              </a:spcBef>
              <a:spcAft>
                <a:spcPts val="0"/>
              </a:spcAft>
              <a:buClr>
                <a:srgbClr val="000000"/>
              </a:buClr>
              <a:buSzPts val="1100"/>
              <a:buFont typeface="Arial"/>
              <a:buNone/>
            </a:pPr>
            <a:r>
              <a:t/>
            </a:r>
            <a:endParaRPr/>
          </a:p>
          <a:p>
            <a:pPr indent="0" lvl="0" marL="0" marR="0" rtl="0" algn="l">
              <a:lnSpc>
                <a:spcPct val="100000"/>
              </a:lnSpc>
              <a:spcBef>
                <a:spcPts val="0"/>
              </a:spcBef>
              <a:spcAft>
                <a:spcPts val="0"/>
              </a:spcAft>
              <a:buClr>
                <a:srgbClr val="000000"/>
              </a:buClr>
              <a:buSzPts val="1100"/>
              <a:buFont typeface="Arial"/>
              <a:buNone/>
            </a:pPr>
            <a:r>
              <a:rPr lang="en-US"/>
              <a:t>Thats why, I undertook this study to determine whether the TGfU (Teaching Games for Understanding) approach could effectively address these issues.</a:t>
            </a:r>
            <a:endParaRPr/>
          </a:p>
        </p:txBody>
      </p:sp>
      <p:sp>
        <p:nvSpPr>
          <p:cNvPr id="102" name="Google Shape;10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Research Design </a:t>
            </a:r>
            <a:br>
              <a:rPr lang="en-US">
                <a:solidFill>
                  <a:schemeClr val="dk1"/>
                </a:solidFill>
              </a:rPr>
            </a:br>
            <a:r>
              <a:rPr lang="en-US">
                <a:solidFill>
                  <a:schemeClr val="dk1"/>
                </a:solidFill>
              </a:rPr>
              <a:t>The research design employs a quantitative experimental approach—specifically a pretest-posttest control group design—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involving 30 students from class VIII-D,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who were divided into two groups: an experimental group of 15 students and a control group of 15 students.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rPr lang="en-US"/>
              <a:t>two instruments were tested for validity and reliability before to use.</a:t>
            </a:r>
            <a:endParaRPr/>
          </a:p>
        </p:txBody>
      </p:sp>
      <p:sp>
        <p:nvSpPr>
          <p:cNvPr id="136" name="Google Shape;13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Based on the pretest results, 96% of the students demonstrated satisfactory social skills, indicating that their social competence was generally good. However, futsal game performance was mainly categorized as fair (43%) and good (40%), suggesting that students' playing performance still needs improvement. Therefore, the Tactical Approach is expected to enhance both students' social skills and futsal game performance.</a:t>
            </a:r>
            <a:endParaRPr/>
          </a:p>
        </p:txBody>
      </p:sp>
      <p:sp>
        <p:nvSpPr>
          <p:cNvPr id="170" name="Google Shape;170;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9" name="Google Shape;23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1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8" name="Google Shape;18;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24" name="Google Shape;24;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0" name="Google Shape;30;p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1" name="Google Shape;3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37" name="Google Shape;37;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38" name="Google Shape;38;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39" name="Google Shape;39;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0" name="Google Shape;40;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8" name="Shape 48"/>
        <p:cNvGrpSpPr/>
        <p:nvPr/>
      </p:nvGrpSpPr>
      <p:grpSpPr>
        <a:xfrm>
          <a:off x="0" y="0"/>
          <a:ext cx="0" cy="0"/>
          <a:chOff x="0" y="0"/>
          <a:chExt cx="0" cy="0"/>
        </a:xfrm>
      </p:grpSpPr>
      <p:sp>
        <p:nvSpPr>
          <p:cNvPr id="49" name="Google Shape;49;p1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1" name="Google Shape;51;p1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2" name="Google Shape;5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5" name="Shape 55"/>
        <p:cNvGrpSpPr/>
        <p:nvPr/>
      </p:nvGrpSpPr>
      <p:grpSpPr>
        <a:xfrm>
          <a:off x="0" y="0"/>
          <a:ext cx="0" cy="0"/>
          <a:chOff x="0" y="0"/>
          <a:chExt cx="0" cy="0"/>
        </a:xfrm>
      </p:grpSpPr>
      <p:sp>
        <p:nvSpPr>
          <p:cNvPr id="56" name="Google Shape;56;p1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2"/>
          <p:cNvSpPr/>
          <p:nvPr>
            <p:ph idx="2" type="pic"/>
          </p:nvPr>
        </p:nvSpPr>
        <p:spPr>
          <a:xfrm>
            <a:off x="1792288" y="612775"/>
            <a:ext cx="5486400" cy="4114800"/>
          </a:xfrm>
          <a:prstGeom prst="rect">
            <a:avLst/>
          </a:prstGeom>
          <a:noFill/>
          <a:ln>
            <a:noFill/>
          </a:ln>
        </p:spPr>
      </p:sp>
      <p:sp>
        <p:nvSpPr>
          <p:cNvPr id="58" name="Google Shape;58;p1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9" name="Google Shape;59;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2" name="Shape 62"/>
        <p:cNvGrpSpPr/>
        <p:nvPr/>
      </p:nvGrpSpPr>
      <p:grpSpPr>
        <a:xfrm>
          <a:off x="0" y="0"/>
          <a:ext cx="0" cy="0"/>
          <a:chOff x="0" y="0"/>
          <a:chExt cx="0" cy="0"/>
        </a:xfrm>
      </p:grpSpPr>
      <p:sp>
        <p:nvSpPr>
          <p:cNvPr id="63" name="Google Shape;63;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65" name="Google Shape;65;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10" Type="http://schemas.openxmlformats.org/officeDocument/2006/relationships/image" Target="../media/image1.png"/><Relationship Id="rId9"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7.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7.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7.png"/><Relationship Id="rId11" Type="http://schemas.openxmlformats.org/officeDocument/2006/relationships/image" Target="../media/image12.png"/><Relationship Id="rId10" Type="http://schemas.openxmlformats.org/officeDocument/2006/relationships/image" Target="../media/image3.png"/><Relationship Id="rId12" Type="http://schemas.openxmlformats.org/officeDocument/2006/relationships/image" Target="../media/image11.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7.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7.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77" name="Shape 77"/>
        <p:cNvGrpSpPr/>
        <p:nvPr/>
      </p:nvGrpSpPr>
      <p:grpSpPr>
        <a:xfrm>
          <a:off x="0" y="0"/>
          <a:ext cx="0" cy="0"/>
          <a:chOff x="0" y="0"/>
          <a:chExt cx="0" cy="0"/>
        </a:xfrm>
      </p:grpSpPr>
      <p:sp>
        <p:nvSpPr>
          <p:cNvPr id="78" name="Google Shape;78;p1"/>
          <p:cNvSpPr/>
          <p:nvPr/>
        </p:nvSpPr>
        <p:spPr>
          <a:xfrm>
            <a:off x="-3550910" y="-7515750"/>
            <a:ext cx="10812392" cy="10812392"/>
          </a:xfrm>
          <a:custGeom>
            <a:rect b="b" l="l" r="r" t="t"/>
            <a:pathLst>
              <a:path extrusionOk="0" h="10812392" w="10812392">
                <a:moveTo>
                  <a:pt x="0" y="0"/>
                </a:moveTo>
                <a:lnTo>
                  <a:pt x="10812392" y="0"/>
                </a:lnTo>
                <a:lnTo>
                  <a:pt x="10812392" y="10812392"/>
                </a:lnTo>
                <a:lnTo>
                  <a:pt x="0" y="10812392"/>
                </a:lnTo>
                <a:lnTo>
                  <a:pt x="0" y="0"/>
                </a:lnTo>
                <a:close/>
              </a:path>
            </a:pathLst>
          </a:custGeom>
          <a:blipFill rotWithShape="1">
            <a:blip r:embed="rId3">
              <a:alphaModFix/>
            </a:blip>
            <a:stretch>
              <a:fillRect b="0" l="0" r="0" t="0"/>
            </a:stretch>
          </a:blipFill>
          <a:ln>
            <a:noFill/>
          </a:ln>
        </p:spPr>
      </p:sp>
      <p:sp>
        <p:nvSpPr>
          <p:cNvPr id="79" name="Google Shape;79;p1"/>
          <p:cNvSpPr/>
          <p:nvPr/>
        </p:nvSpPr>
        <p:spPr>
          <a:xfrm>
            <a:off x="-3742728" y="-620883"/>
            <a:ext cx="5764383" cy="5764383"/>
          </a:xfrm>
          <a:custGeom>
            <a:rect b="b" l="l" r="r" t="t"/>
            <a:pathLst>
              <a:path extrusionOk="0" h="5764383" w="5764383">
                <a:moveTo>
                  <a:pt x="0" y="0"/>
                </a:moveTo>
                <a:lnTo>
                  <a:pt x="5764383" y="0"/>
                </a:lnTo>
                <a:lnTo>
                  <a:pt x="5764383" y="5764383"/>
                </a:lnTo>
                <a:lnTo>
                  <a:pt x="0" y="5764383"/>
                </a:lnTo>
                <a:lnTo>
                  <a:pt x="0" y="0"/>
                </a:lnTo>
                <a:close/>
              </a:path>
            </a:pathLst>
          </a:custGeom>
          <a:blipFill rotWithShape="1">
            <a:blip r:embed="rId4">
              <a:alphaModFix amt="30000"/>
            </a:blip>
            <a:stretch>
              <a:fillRect b="0" l="0" r="0" t="0"/>
            </a:stretch>
          </a:blipFill>
          <a:ln>
            <a:noFill/>
          </a:ln>
        </p:spPr>
      </p:sp>
      <p:grpSp>
        <p:nvGrpSpPr>
          <p:cNvPr id="80" name="Google Shape;80;p1"/>
          <p:cNvGrpSpPr/>
          <p:nvPr/>
        </p:nvGrpSpPr>
        <p:grpSpPr>
          <a:xfrm>
            <a:off x="308966" y="373605"/>
            <a:ext cx="5601330" cy="933145"/>
            <a:chOff x="0" y="0"/>
            <a:chExt cx="7468440" cy="1244194"/>
          </a:xfrm>
        </p:grpSpPr>
        <p:grpSp>
          <p:nvGrpSpPr>
            <p:cNvPr id="81" name="Google Shape;81;p1"/>
            <p:cNvGrpSpPr/>
            <p:nvPr/>
          </p:nvGrpSpPr>
          <p:grpSpPr>
            <a:xfrm>
              <a:off x="0" y="0"/>
              <a:ext cx="7468440" cy="1244194"/>
              <a:chOff x="0" y="0"/>
              <a:chExt cx="1129977" cy="188247"/>
            </a:xfrm>
          </p:grpSpPr>
          <p:sp>
            <p:nvSpPr>
              <p:cNvPr id="82" name="Google Shape;82;p1"/>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1"/>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4" name="Google Shape;84;p1"/>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85" name="Google Shape;85;p1"/>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86" name="Google Shape;86;p1"/>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87" name="Google Shape;87;p1"/>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sp>
          <p:nvSpPr>
            <p:cNvPr id="88" name="Google Shape;88;p1"/>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9">
                <a:alphaModFix/>
              </a:blip>
              <a:stretch>
                <a:fillRect b="-150150" l="-36060" r="-34662" t="0"/>
              </a:stretch>
            </a:blipFill>
            <a:ln>
              <a:noFill/>
            </a:ln>
          </p:spPr>
        </p:sp>
        <p:sp>
          <p:nvSpPr>
            <p:cNvPr id="89" name="Google Shape;89;p1"/>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90" name="Google Shape;90;p1"/>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5"/>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91" name="Google Shape;91;p1"/>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92" name="Google Shape;92;p1"/>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93" name="Google Shape;93;p1"/>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sp>
        <p:nvSpPr>
          <p:cNvPr id="94" name="Google Shape;94;p1"/>
          <p:cNvSpPr/>
          <p:nvPr/>
        </p:nvSpPr>
        <p:spPr>
          <a:xfrm>
            <a:off x="15290103" y="-663350"/>
            <a:ext cx="5638198" cy="10950350"/>
          </a:xfrm>
          <a:custGeom>
            <a:rect b="b" l="l" r="r" t="t"/>
            <a:pathLst>
              <a:path extrusionOk="0" h="10950350" w="5638198">
                <a:moveTo>
                  <a:pt x="0" y="0"/>
                </a:moveTo>
                <a:lnTo>
                  <a:pt x="5638198" y="0"/>
                </a:lnTo>
                <a:lnTo>
                  <a:pt x="5638198" y="10950350"/>
                </a:lnTo>
                <a:lnTo>
                  <a:pt x="0" y="10950350"/>
                </a:lnTo>
                <a:lnTo>
                  <a:pt x="0" y="0"/>
                </a:lnTo>
                <a:close/>
              </a:path>
            </a:pathLst>
          </a:custGeom>
          <a:blipFill rotWithShape="1">
            <a:blip r:embed="rId10">
              <a:alphaModFix/>
            </a:blip>
            <a:stretch>
              <a:fillRect b="-24313" l="-69767" r="-71668" t="0"/>
            </a:stretch>
          </a:blipFill>
          <a:ln>
            <a:noFill/>
          </a:ln>
        </p:spPr>
      </p:sp>
      <p:sp>
        <p:nvSpPr>
          <p:cNvPr id="95" name="Google Shape;95;p1"/>
          <p:cNvSpPr txBox="1"/>
          <p:nvPr/>
        </p:nvSpPr>
        <p:spPr>
          <a:xfrm>
            <a:off x="1027096" y="3874007"/>
            <a:ext cx="14135100" cy="19701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4000"/>
              <a:buFont typeface="Arial"/>
              <a:buNone/>
            </a:pPr>
            <a:r>
              <a:rPr b="1" lang="en-US" sz="4000">
                <a:solidFill>
                  <a:srgbClr val="0A0A0A"/>
                </a:solidFill>
                <a:latin typeface="Century Schoolbook"/>
                <a:ea typeface="Century Schoolbook"/>
                <a:cs typeface="Century Schoolbook"/>
                <a:sym typeface="Century Schoolbook"/>
              </a:rPr>
              <a:t>The Effect of the Teaching Game for Understanding on Social Skill Outcomes and Futsal Playing Performance at SMPN 18 Bandung</a:t>
            </a:r>
            <a:endParaRPr b="0" i="0" sz="4000" u="none" cap="none" strike="noStrike">
              <a:solidFill>
                <a:srgbClr val="000000"/>
              </a:solidFill>
              <a:latin typeface="Arial"/>
              <a:ea typeface="Arial"/>
              <a:cs typeface="Arial"/>
              <a:sym typeface="Arial"/>
            </a:endParaRPr>
          </a:p>
        </p:txBody>
      </p:sp>
      <p:sp>
        <p:nvSpPr>
          <p:cNvPr id="96" name="Google Shape;96;p1"/>
          <p:cNvSpPr/>
          <p:nvPr/>
        </p:nvSpPr>
        <p:spPr>
          <a:xfrm rot="8100000">
            <a:off x="-2611498" y="6070246"/>
            <a:ext cx="10812392" cy="10812392"/>
          </a:xfrm>
          <a:custGeom>
            <a:rect b="b" l="l" r="r" t="t"/>
            <a:pathLst>
              <a:path extrusionOk="0" h="10812392" w="10812392">
                <a:moveTo>
                  <a:pt x="0" y="0"/>
                </a:moveTo>
                <a:lnTo>
                  <a:pt x="10812392" y="0"/>
                </a:lnTo>
                <a:lnTo>
                  <a:pt x="10812392" y="10812392"/>
                </a:lnTo>
                <a:lnTo>
                  <a:pt x="0" y="10812392"/>
                </a:lnTo>
                <a:lnTo>
                  <a:pt x="0" y="0"/>
                </a:lnTo>
                <a:close/>
              </a:path>
            </a:pathLst>
          </a:custGeom>
          <a:blipFill rotWithShape="1">
            <a:blip r:embed="rId3">
              <a:alphaModFix/>
            </a:blip>
            <a:stretch>
              <a:fillRect b="0" l="0" r="0" t="0"/>
            </a:stretch>
          </a:blipFill>
          <a:ln>
            <a:noFill/>
          </a:ln>
        </p:spPr>
      </p:sp>
      <p:sp>
        <p:nvSpPr>
          <p:cNvPr id="97" name="Google Shape;97;p1"/>
          <p:cNvSpPr/>
          <p:nvPr/>
        </p:nvSpPr>
        <p:spPr>
          <a:xfrm rot="10800000">
            <a:off x="3506891" y="6821090"/>
            <a:ext cx="5764383" cy="5764383"/>
          </a:xfrm>
          <a:custGeom>
            <a:rect b="b" l="l" r="r" t="t"/>
            <a:pathLst>
              <a:path extrusionOk="0" h="5764383" w="5764383">
                <a:moveTo>
                  <a:pt x="0" y="0"/>
                </a:moveTo>
                <a:lnTo>
                  <a:pt x="5764383" y="0"/>
                </a:lnTo>
                <a:lnTo>
                  <a:pt x="5764383" y="5764383"/>
                </a:lnTo>
                <a:lnTo>
                  <a:pt x="0" y="5764383"/>
                </a:lnTo>
                <a:lnTo>
                  <a:pt x="0" y="0"/>
                </a:lnTo>
                <a:close/>
              </a:path>
            </a:pathLst>
          </a:custGeom>
          <a:blipFill rotWithShape="1">
            <a:blip r:embed="rId4">
              <a:alphaModFix amt="30000"/>
            </a:blip>
            <a:stretch>
              <a:fillRect b="0" l="0" r="0" t="0"/>
            </a:stretch>
          </a:blipFill>
          <a:ln>
            <a:noFill/>
          </a:ln>
        </p:spPr>
      </p:sp>
      <p:sp>
        <p:nvSpPr>
          <p:cNvPr id="98" name="Google Shape;98;p1"/>
          <p:cNvSpPr txBox="1"/>
          <p:nvPr/>
        </p:nvSpPr>
        <p:spPr>
          <a:xfrm>
            <a:off x="1024088" y="7953145"/>
            <a:ext cx="3541200" cy="514800"/>
          </a:xfrm>
          <a:prstGeom prst="rect">
            <a:avLst/>
          </a:prstGeom>
          <a:noFill/>
          <a:ln>
            <a:noFill/>
          </a:ln>
        </p:spPr>
        <p:txBody>
          <a:bodyPr anchorCtr="0" anchor="t" bIns="0" lIns="0" spcFirstLastPara="1" rIns="0" wrap="square" tIns="0">
            <a:spAutoFit/>
          </a:bodyPr>
          <a:lstStyle/>
          <a:p>
            <a:pPr indent="0" lvl="0" marL="0" marR="0" rtl="0" algn="l">
              <a:lnSpc>
                <a:spcPct val="103021"/>
              </a:lnSpc>
              <a:spcBef>
                <a:spcPts val="0"/>
              </a:spcBef>
              <a:spcAft>
                <a:spcPts val="0"/>
              </a:spcAft>
              <a:buClr>
                <a:srgbClr val="000000"/>
              </a:buClr>
              <a:buSzPts val="3343"/>
              <a:buFont typeface="Arial"/>
              <a:buNone/>
            </a:pPr>
            <a:r>
              <a:rPr b="1" lang="en-US" sz="3344">
                <a:solidFill>
                  <a:srgbClr val="FFFFFF"/>
                </a:solidFill>
                <a:latin typeface="Fira Sans"/>
                <a:ea typeface="Fira Sans"/>
                <a:cs typeface="Fira Sans"/>
                <a:sym typeface="Fira Sans"/>
              </a:rPr>
              <a:t>THAIFUR RAHMAN</a:t>
            </a:r>
            <a:endParaRPr b="0" i="0" sz="1400" u="none" cap="none" strike="noStrike">
              <a:solidFill>
                <a:srgbClr val="000000"/>
              </a:solidFill>
              <a:latin typeface="Arial"/>
              <a:ea typeface="Arial"/>
              <a:cs typeface="Arial"/>
              <a:sym typeface="Arial"/>
            </a:endParaRPr>
          </a:p>
        </p:txBody>
      </p:sp>
      <p:sp>
        <p:nvSpPr>
          <p:cNvPr id="99" name="Google Shape;99;p1"/>
          <p:cNvSpPr txBox="1"/>
          <p:nvPr/>
        </p:nvSpPr>
        <p:spPr>
          <a:xfrm>
            <a:off x="308966" y="8559030"/>
            <a:ext cx="6549034" cy="1060162"/>
          </a:xfrm>
          <a:prstGeom prst="rect">
            <a:avLst/>
          </a:prstGeom>
          <a:noFill/>
          <a:ln>
            <a:noFill/>
          </a:ln>
        </p:spPr>
        <p:txBody>
          <a:bodyPr anchorCtr="0" anchor="t" bIns="0" lIns="0" spcFirstLastPara="1" rIns="0" wrap="square" tIns="0">
            <a:spAutoFit/>
          </a:bodyPr>
          <a:lstStyle/>
          <a:p>
            <a:pPr indent="0" lvl="0" marL="0" marR="0" rtl="0" algn="l">
              <a:lnSpc>
                <a:spcPct val="103021"/>
              </a:lnSpc>
              <a:spcBef>
                <a:spcPts val="0"/>
              </a:spcBef>
              <a:spcAft>
                <a:spcPts val="0"/>
              </a:spcAft>
              <a:buClr>
                <a:srgbClr val="000000"/>
              </a:buClr>
              <a:buSzPts val="3343"/>
              <a:buFont typeface="Arial"/>
              <a:buNone/>
            </a:pPr>
            <a:r>
              <a:rPr b="1" i="0" lang="en-US" sz="3344" u="none" cap="none" strike="noStrike">
                <a:solidFill>
                  <a:srgbClr val="FFFFFF"/>
                </a:solidFill>
                <a:latin typeface="Fira Sans"/>
                <a:ea typeface="Fira Sans"/>
                <a:cs typeface="Fira Sans"/>
                <a:sym typeface="Fira Sans"/>
              </a:rPr>
              <a:t>Physical Education Health and Recreation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103" name="Shape 103"/>
        <p:cNvGrpSpPr/>
        <p:nvPr/>
      </p:nvGrpSpPr>
      <p:grpSpPr>
        <a:xfrm>
          <a:off x="0" y="0"/>
          <a:ext cx="0" cy="0"/>
          <a:chOff x="0" y="0"/>
          <a:chExt cx="0" cy="0"/>
        </a:xfrm>
      </p:grpSpPr>
      <p:sp>
        <p:nvSpPr>
          <p:cNvPr id="104" name="Google Shape;104;p2"/>
          <p:cNvSpPr/>
          <p:nvPr/>
        </p:nvSpPr>
        <p:spPr>
          <a:xfrm>
            <a:off x="15040256" y="-926657"/>
            <a:ext cx="4870338" cy="5006890"/>
          </a:xfrm>
          <a:custGeom>
            <a:rect b="b" l="l" r="r" t="t"/>
            <a:pathLst>
              <a:path extrusionOk="0" h="5006890" w="4870338">
                <a:moveTo>
                  <a:pt x="0" y="0"/>
                </a:moveTo>
                <a:lnTo>
                  <a:pt x="4870338" y="0"/>
                </a:lnTo>
                <a:lnTo>
                  <a:pt x="4870338" y="5006890"/>
                </a:lnTo>
                <a:lnTo>
                  <a:pt x="0" y="5006890"/>
                </a:lnTo>
                <a:lnTo>
                  <a:pt x="0" y="0"/>
                </a:lnTo>
                <a:close/>
              </a:path>
            </a:pathLst>
          </a:custGeom>
          <a:blipFill rotWithShape="1">
            <a:blip r:embed="rId3">
              <a:alphaModFix/>
            </a:blip>
            <a:stretch>
              <a:fillRect b="0" l="0" r="0" t="0"/>
            </a:stretch>
          </a:blipFill>
          <a:ln>
            <a:noFill/>
          </a:ln>
        </p:spPr>
      </p:sp>
      <p:grpSp>
        <p:nvGrpSpPr>
          <p:cNvPr id="105" name="Google Shape;105;p2"/>
          <p:cNvGrpSpPr/>
          <p:nvPr/>
        </p:nvGrpSpPr>
        <p:grpSpPr>
          <a:xfrm>
            <a:off x="-389851" y="7477581"/>
            <a:ext cx="5033946" cy="3764559"/>
            <a:chOff x="0" y="-57150"/>
            <a:chExt cx="1325813" cy="991489"/>
          </a:xfrm>
        </p:grpSpPr>
        <p:sp>
          <p:nvSpPr>
            <p:cNvPr id="106" name="Google Shape;106;p2"/>
            <p:cNvSpPr/>
            <p:nvPr/>
          </p:nvSpPr>
          <p:spPr>
            <a:xfrm>
              <a:off x="0" y="0"/>
              <a:ext cx="1325813" cy="934339"/>
            </a:xfrm>
            <a:custGeom>
              <a:rect b="b" l="l" r="r" t="t"/>
              <a:pathLst>
                <a:path extrusionOk="0" h="934339" w="1325813">
                  <a:moveTo>
                    <a:pt x="0" y="0"/>
                  </a:moveTo>
                  <a:lnTo>
                    <a:pt x="1325813" y="0"/>
                  </a:lnTo>
                  <a:lnTo>
                    <a:pt x="1325813" y="934339"/>
                  </a:lnTo>
                  <a:lnTo>
                    <a:pt x="0" y="934339"/>
                  </a:lnTo>
                  <a:close/>
                </a:path>
              </a:pathLst>
            </a:custGeom>
            <a:solidFill>
              <a:srgbClr val="0C3470"/>
            </a:solidFill>
            <a:ln>
              <a:noFill/>
            </a:ln>
          </p:spPr>
        </p:sp>
        <p:sp>
          <p:nvSpPr>
            <p:cNvPr id="107" name="Google Shape;107;p2"/>
            <p:cNvSpPr txBox="1"/>
            <p:nvPr/>
          </p:nvSpPr>
          <p:spPr>
            <a:xfrm>
              <a:off x="0" y="-57150"/>
              <a:ext cx="1325813" cy="9914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8" name="Google Shape;108;p2"/>
          <p:cNvSpPr txBox="1"/>
          <p:nvPr/>
        </p:nvSpPr>
        <p:spPr>
          <a:xfrm>
            <a:off x="1503039" y="1403067"/>
            <a:ext cx="8707761"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800"/>
              <a:buFont typeface="Arial"/>
              <a:buNone/>
            </a:pPr>
            <a:r>
              <a:rPr b="1" i="0" lang="en-US" sz="8800" u="none" cap="none" strike="noStrike">
                <a:solidFill>
                  <a:srgbClr val="14213D"/>
                </a:solidFill>
                <a:latin typeface="Century Schoolbook"/>
                <a:ea typeface="Century Schoolbook"/>
                <a:cs typeface="Century Schoolbook"/>
                <a:sym typeface="Century Schoolbook"/>
              </a:rPr>
              <a:t>Background</a:t>
            </a:r>
            <a:endParaRPr b="0" i="0" sz="8800" u="none" cap="none" strike="noStrike">
              <a:solidFill>
                <a:srgbClr val="000000"/>
              </a:solidFill>
              <a:latin typeface="Arial"/>
              <a:ea typeface="Arial"/>
              <a:cs typeface="Arial"/>
              <a:sym typeface="Arial"/>
            </a:endParaRPr>
          </a:p>
        </p:txBody>
      </p:sp>
      <p:grpSp>
        <p:nvGrpSpPr>
          <p:cNvPr id="109" name="Google Shape;109;p2"/>
          <p:cNvGrpSpPr/>
          <p:nvPr/>
        </p:nvGrpSpPr>
        <p:grpSpPr>
          <a:xfrm>
            <a:off x="7927220" y="9547391"/>
            <a:ext cx="10968787" cy="1350043"/>
            <a:chOff x="0" y="-57150"/>
            <a:chExt cx="2888899" cy="355567"/>
          </a:xfrm>
        </p:grpSpPr>
        <p:sp>
          <p:nvSpPr>
            <p:cNvPr id="110" name="Google Shape;110;p2"/>
            <p:cNvSpPr/>
            <p:nvPr/>
          </p:nvSpPr>
          <p:spPr>
            <a:xfrm>
              <a:off x="0" y="0"/>
              <a:ext cx="2888899" cy="298417"/>
            </a:xfrm>
            <a:custGeom>
              <a:rect b="b" l="l" r="r" t="t"/>
              <a:pathLst>
                <a:path extrusionOk="0" h="298417" w="2888899">
                  <a:moveTo>
                    <a:pt x="0" y="0"/>
                  </a:moveTo>
                  <a:lnTo>
                    <a:pt x="2888899" y="0"/>
                  </a:lnTo>
                  <a:lnTo>
                    <a:pt x="2888899" y="298417"/>
                  </a:lnTo>
                  <a:lnTo>
                    <a:pt x="0" y="298417"/>
                  </a:lnTo>
                  <a:close/>
                </a:path>
              </a:pathLst>
            </a:custGeom>
            <a:solidFill>
              <a:srgbClr val="0B2957"/>
            </a:solidFill>
            <a:ln>
              <a:noFill/>
            </a:ln>
          </p:spPr>
        </p:sp>
        <p:sp>
          <p:nvSpPr>
            <p:cNvPr id="111" name="Google Shape;111;p2"/>
            <p:cNvSpPr txBox="1"/>
            <p:nvPr/>
          </p:nvSpPr>
          <p:spPr>
            <a:xfrm>
              <a:off x="0" y="-57150"/>
              <a:ext cx="2888899" cy="35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12" name="Google Shape;112;p2"/>
          <p:cNvSpPr/>
          <p:nvPr/>
        </p:nvSpPr>
        <p:spPr>
          <a:xfrm flipH="1" rot="-5400000">
            <a:off x="4124392" y="6892435"/>
            <a:ext cx="4629117" cy="6224974"/>
          </a:xfrm>
          <a:custGeom>
            <a:rect b="b" l="l" r="r" t="t"/>
            <a:pathLst>
              <a:path extrusionOk="0" h="6224974" w="4629117">
                <a:moveTo>
                  <a:pt x="4629117" y="0"/>
                </a:moveTo>
                <a:lnTo>
                  <a:pt x="0" y="0"/>
                </a:lnTo>
                <a:lnTo>
                  <a:pt x="0" y="6224974"/>
                </a:lnTo>
                <a:lnTo>
                  <a:pt x="4629117" y="6224974"/>
                </a:lnTo>
                <a:lnTo>
                  <a:pt x="4629117" y="0"/>
                </a:lnTo>
                <a:close/>
              </a:path>
            </a:pathLst>
          </a:custGeom>
          <a:blipFill rotWithShape="1">
            <a:blip r:embed="rId4">
              <a:alphaModFix/>
            </a:blip>
            <a:stretch>
              <a:fillRect b="0" l="0" r="0" t="0"/>
            </a:stretch>
          </a:blipFill>
          <a:ln>
            <a:noFill/>
          </a:ln>
        </p:spPr>
      </p:sp>
      <p:sp>
        <p:nvSpPr>
          <p:cNvPr id="113" name="Google Shape;113;p2"/>
          <p:cNvSpPr txBox="1"/>
          <p:nvPr/>
        </p:nvSpPr>
        <p:spPr>
          <a:xfrm>
            <a:off x="1736595" y="3053504"/>
            <a:ext cx="14616300" cy="361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lang="en-US" sz="3200">
                <a:solidFill>
                  <a:srgbClr val="1F2937"/>
                </a:solidFill>
                <a:latin typeface="Calibri"/>
                <a:ea typeface="Calibri"/>
                <a:cs typeface="Calibri"/>
                <a:sym typeface="Calibri"/>
              </a:rPr>
              <a:t>Problem: A learning approach is needed that can simultaneously enhance social interaction and futsal performance.</a:t>
            </a:r>
            <a:br>
              <a:rPr lang="en-US" sz="3200">
                <a:solidFill>
                  <a:srgbClr val="1F2937"/>
                </a:solidFill>
                <a:latin typeface="Calibri"/>
                <a:ea typeface="Calibri"/>
                <a:cs typeface="Calibri"/>
                <a:sym typeface="Calibri"/>
              </a:rPr>
            </a:br>
            <a:br>
              <a:rPr lang="en-US" sz="3200">
                <a:solidFill>
                  <a:srgbClr val="1F2937"/>
                </a:solidFill>
                <a:latin typeface="Calibri"/>
                <a:ea typeface="Calibri"/>
                <a:cs typeface="Calibri"/>
                <a:sym typeface="Calibri"/>
              </a:rPr>
            </a:br>
            <a:r>
              <a:rPr lang="en-US" sz="3200">
                <a:solidFill>
                  <a:srgbClr val="1F2937"/>
                </a:solidFill>
                <a:latin typeface="Calibri"/>
                <a:ea typeface="Calibri"/>
                <a:cs typeface="Calibri"/>
                <a:sym typeface="Calibri"/>
              </a:rPr>
              <a:t>TGfU (Teaching Games for Understanding): a tactical approach that emphasizes game understanding through direct experience.</a:t>
            </a:r>
            <a:endParaRPr b="0" i="0" sz="3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a:p>
            <a:pPr indent="0" lvl="0" marL="0" marR="0" rtl="0" algn="l">
              <a:lnSpc>
                <a:spcPct val="233044"/>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4" name="Google Shape;114;p2"/>
          <p:cNvGrpSpPr/>
          <p:nvPr/>
        </p:nvGrpSpPr>
        <p:grpSpPr>
          <a:xfrm>
            <a:off x="16497052" y="2765547"/>
            <a:ext cx="6119648" cy="6119648"/>
            <a:chOff x="0" y="0"/>
            <a:chExt cx="812800" cy="812800"/>
          </a:xfrm>
        </p:grpSpPr>
        <p:sp>
          <p:nvSpPr>
            <p:cNvPr id="115" name="Google Shape;115;p2"/>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solidFill>
              <a:srgbClr val="F4F4F4"/>
            </a:solidFill>
            <a:ln>
              <a:noFill/>
            </a:ln>
          </p:spPr>
        </p:sp>
        <p:sp>
          <p:nvSpPr>
            <p:cNvPr id="116" name="Google Shape;116;p2"/>
            <p:cNvSpPr txBox="1"/>
            <p:nvPr/>
          </p:nvSpPr>
          <p:spPr>
            <a:xfrm>
              <a:off x="139700" y="82550"/>
              <a:ext cx="533400" cy="590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 name="Google Shape;117;p2"/>
          <p:cNvGrpSpPr/>
          <p:nvPr/>
        </p:nvGrpSpPr>
        <p:grpSpPr>
          <a:xfrm>
            <a:off x="308966" y="373605"/>
            <a:ext cx="5601330" cy="933145"/>
            <a:chOff x="0" y="0"/>
            <a:chExt cx="7468440" cy="1244194"/>
          </a:xfrm>
        </p:grpSpPr>
        <p:grpSp>
          <p:nvGrpSpPr>
            <p:cNvPr id="118" name="Google Shape;118;p2"/>
            <p:cNvGrpSpPr/>
            <p:nvPr/>
          </p:nvGrpSpPr>
          <p:grpSpPr>
            <a:xfrm>
              <a:off x="0" y="0"/>
              <a:ext cx="7468440" cy="1244194"/>
              <a:chOff x="0" y="0"/>
              <a:chExt cx="1129977" cy="188247"/>
            </a:xfrm>
          </p:grpSpPr>
          <p:sp>
            <p:nvSpPr>
              <p:cNvPr id="119" name="Google Shape;119;p2"/>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2"/>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1" name="Google Shape;121;p2"/>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122" name="Google Shape;122;p2"/>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123" name="Google Shape;123;p2"/>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124" name="Google Shape;124;p2"/>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grpSp>
      <p:sp>
        <p:nvSpPr>
          <p:cNvPr id="125" name="Google Shape;125;p2"/>
          <p:cNvSpPr/>
          <p:nvPr/>
        </p:nvSpPr>
        <p:spPr>
          <a:xfrm>
            <a:off x="-1736595" y="840178"/>
            <a:ext cx="3473190" cy="6745532"/>
          </a:xfrm>
          <a:custGeom>
            <a:rect b="b" l="l" r="r" t="t"/>
            <a:pathLst>
              <a:path extrusionOk="0" h="6745532" w="3473190">
                <a:moveTo>
                  <a:pt x="0" y="0"/>
                </a:moveTo>
                <a:lnTo>
                  <a:pt x="3473190" y="0"/>
                </a:lnTo>
                <a:lnTo>
                  <a:pt x="3473190" y="6745531"/>
                </a:lnTo>
                <a:lnTo>
                  <a:pt x="0" y="6745531"/>
                </a:lnTo>
                <a:lnTo>
                  <a:pt x="0" y="0"/>
                </a:lnTo>
                <a:close/>
              </a:path>
            </a:pathLst>
          </a:custGeom>
          <a:blipFill rotWithShape="1">
            <a:blip r:embed="rId9">
              <a:alphaModFix/>
            </a:blip>
            <a:stretch>
              <a:fillRect b="-24313" l="-69767" r="-71668" t="0"/>
            </a:stretch>
          </a:blipFill>
          <a:ln>
            <a:noFill/>
          </a:ln>
        </p:spPr>
      </p:sp>
      <p:sp>
        <p:nvSpPr>
          <p:cNvPr id="126" name="Google Shape;126;p2"/>
          <p:cNvSpPr/>
          <p:nvPr/>
        </p:nvSpPr>
        <p:spPr>
          <a:xfrm>
            <a:off x="16551405" y="3259390"/>
            <a:ext cx="3473190" cy="6745532"/>
          </a:xfrm>
          <a:custGeom>
            <a:rect b="b" l="l" r="r" t="t"/>
            <a:pathLst>
              <a:path extrusionOk="0" h="6745532" w="3473190">
                <a:moveTo>
                  <a:pt x="0" y="0"/>
                </a:moveTo>
                <a:lnTo>
                  <a:pt x="3473190" y="0"/>
                </a:lnTo>
                <a:lnTo>
                  <a:pt x="3473190" y="6745532"/>
                </a:lnTo>
                <a:lnTo>
                  <a:pt x="0" y="6745532"/>
                </a:lnTo>
                <a:lnTo>
                  <a:pt x="0" y="0"/>
                </a:lnTo>
                <a:close/>
              </a:path>
            </a:pathLst>
          </a:custGeom>
          <a:blipFill rotWithShape="1">
            <a:blip r:embed="rId9">
              <a:alphaModFix/>
            </a:blip>
            <a:stretch>
              <a:fillRect b="-24313" l="-69767" r="-71668" t="0"/>
            </a:stretch>
          </a:blipFill>
          <a:ln>
            <a:noFill/>
          </a:ln>
        </p:spPr>
      </p:sp>
      <p:grpSp>
        <p:nvGrpSpPr>
          <p:cNvPr id="127" name="Google Shape;127;p2"/>
          <p:cNvGrpSpPr/>
          <p:nvPr/>
        </p:nvGrpSpPr>
        <p:grpSpPr>
          <a:xfrm>
            <a:off x="3319072" y="416885"/>
            <a:ext cx="950103" cy="819865"/>
            <a:chOff x="4013474" y="57707"/>
            <a:chExt cx="1266804" cy="1093154"/>
          </a:xfrm>
        </p:grpSpPr>
        <p:sp>
          <p:nvSpPr>
            <p:cNvPr id="128" name="Google Shape;128;p2"/>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10">
                <a:alphaModFix/>
              </a:blip>
              <a:stretch>
                <a:fillRect b="-150150" l="-36059" r="-34659" t="0"/>
              </a:stretch>
            </a:blipFill>
            <a:ln>
              <a:noFill/>
            </a:ln>
          </p:spPr>
        </p:sp>
        <p:sp>
          <p:nvSpPr>
            <p:cNvPr id="129" name="Google Shape;129;p2"/>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130" name="Google Shape;130;p2"/>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6"/>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131" name="Google Shape;131;p2"/>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132" name="Google Shape;132;p2"/>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133" name="Google Shape;133;p2"/>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137" name="Shape 137"/>
        <p:cNvGrpSpPr/>
        <p:nvPr/>
      </p:nvGrpSpPr>
      <p:grpSpPr>
        <a:xfrm>
          <a:off x="0" y="0"/>
          <a:ext cx="0" cy="0"/>
          <a:chOff x="0" y="0"/>
          <a:chExt cx="0" cy="0"/>
        </a:xfrm>
      </p:grpSpPr>
      <p:sp>
        <p:nvSpPr>
          <p:cNvPr id="138" name="Google Shape;138;p16"/>
          <p:cNvSpPr/>
          <p:nvPr/>
        </p:nvSpPr>
        <p:spPr>
          <a:xfrm>
            <a:off x="15040256" y="-926657"/>
            <a:ext cx="4870338" cy="5006890"/>
          </a:xfrm>
          <a:custGeom>
            <a:rect b="b" l="l" r="r" t="t"/>
            <a:pathLst>
              <a:path extrusionOk="0" h="5006890" w="4870338">
                <a:moveTo>
                  <a:pt x="0" y="0"/>
                </a:moveTo>
                <a:lnTo>
                  <a:pt x="4870338" y="0"/>
                </a:lnTo>
                <a:lnTo>
                  <a:pt x="4870338" y="5006890"/>
                </a:lnTo>
                <a:lnTo>
                  <a:pt x="0" y="5006890"/>
                </a:lnTo>
                <a:lnTo>
                  <a:pt x="0" y="0"/>
                </a:lnTo>
                <a:close/>
              </a:path>
            </a:pathLst>
          </a:custGeom>
          <a:blipFill rotWithShape="1">
            <a:blip r:embed="rId3">
              <a:alphaModFix/>
            </a:blip>
            <a:stretch>
              <a:fillRect b="0" l="0" r="0" t="0"/>
            </a:stretch>
          </a:blipFill>
          <a:ln>
            <a:noFill/>
          </a:ln>
        </p:spPr>
      </p:sp>
      <p:grpSp>
        <p:nvGrpSpPr>
          <p:cNvPr id="139" name="Google Shape;139;p16"/>
          <p:cNvGrpSpPr/>
          <p:nvPr/>
        </p:nvGrpSpPr>
        <p:grpSpPr>
          <a:xfrm>
            <a:off x="-389851" y="7477581"/>
            <a:ext cx="5033946" cy="3764559"/>
            <a:chOff x="0" y="-57150"/>
            <a:chExt cx="1325813" cy="991489"/>
          </a:xfrm>
        </p:grpSpPr>
        <p:sp>
          <p:nvSpPr>
            <p:cNvPr id="140" name="Google Shape;140;p16"/>
            <p:cNvSpPr/>
            <p:nvPr/>
          </p:nvSpPr>
          <p:spPr>
            <a:xfrm>
              <a:off x="0" y="0"/>
              <a:ext cx="1325813" cy="934339"/>
            </a:xfrm>
            <a:custGeom>
              <a:rect b="b" l="l" r="r" t="t"/>
              <a:pathLst>
                <a:path extrusionOk="0" h="934339" w="1325813">
                  <a:moveTo>
                    <a:pt x="0" y="0"/>
                  </a:moveTo>
                  <a:lnTo>
                    <a:pt x="1325813" y="0"/>
                  </a:lnTo>
                  <a:lnTo>
                    <a:pt x="1325813" y="934339"/>
                  </a:lnTo>
                  <a:lnTo>
                    <a:pt x="0" y="934339"/>
                  </a:lnTo>
                  <a:close/>
                </a:path>
              </a:pathLst>
            </a:custGeom>
            <a:solidFill>
              <a:srgbClr val="0C3470"/>
            </a:solidFill>
            <a:ln>
              <a:noFill/>
            </a:ln>
          </p:spPr>
        </p:sp>
        <p:sp>
          <p:nvSpPr>
            <p:cNvPr id="141" name="Google Shape;141;p16"/>
            <p:cNvSpPr txBox="1"/>
            <p:nvPr/>
          </p:nvSpPr>
          <p:spPr>
            <a:xfrm>
              <a:off x="0" y="-57150"/>
              <a:ext cx="1325813" cy="9914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42" name="Google Shape;142;p16"/>
          <p:cNvSpPr txBox="1"/>
          <p:nvPr/>
        </p:nvSpPr>
        <p:spPr>
          <a:xfrm>
            <a:off x="1396351" y="1583247"/>
            <a:ext cx="146163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14213D"/>
                </a:solidFill>
                <a:latin typeface="Century Schoolbook"/>
                <a:ea typeface="Century Schoolbook"/>
                <a:cs typeface="Century Schoolbook"/>
                <a:sym typeface="Century Schoolbook"/>
              </a:rPr>
              <a:t>Research Design</a:t>
            </a:r>
            <a:r>
              <a:rPr b="1" i="0" lang="en-US" sz="4400" u="none" cap="none" strike="noStrike">
                <a:solidFill>
                  <a:srgbClr val="14213D"/>
                </a:solidFill>
                <a:latin typeface="Century Schoolbook"/>
                <a:ea typeface="Century Schoolbook"/>
                <a:cs typeface="Century Schoolbook"/>
                <a:sym typeface="Century Schoolbook"/>
              </a:rPr>
              <a:t> and </a:t>
            </a:r>
            <a:r>
              <a:rPr b="1" lang="en-US" sz="4400">
                <a:solidFill>
                  <a:srgbClr val="14213D"/>
                </a:solidFill>
                <a:latin typeface="Century Schoolbook"/>
                <a:ea typeface="Century Schoolbook"/>
                <a:cs typeface="Century Schoolbook"/>
                <a:sym typeface="Century Schoolbook"/>
              </a:rPr>
              <a:t>Instruments</a:t>
            </a:r>
            <a:endParaRPr b="0" i="0" sz="4400" u="none" cap="none" strike="noStrike">
              <a:solidFill>
                <a:srgbClr val="000000"/>
              </a:solidFill>
              <a:latin typeface="Arial"/>
              <a:ea typeface="Arial"/>
              <a:cs typeface="Arial"/>
              <a:sym typeface="Arial"/>
            </a:endParaRPr>
          </a:p>
        </p:txBody>
      </p:sp>
      <p:grpSp>
        <p:nvGrpSpPr>
          <p:cNvPr id="143" name="Google Shape;143;p16"/>
          <p:cNvGrpSpPr/>
          <p:nvPr/>
        </p:nvGrpSpPr>
        <p:grpSpPr>
          <a:xfrm>
            <a:off x="7927220" y="9547391"/>
            <a:ext cx="10968787" cy="1350043"/>
            <a:chOff x="0" y="-57150"/>
            <a:chExt cx="2888899" cy="355567"/>
          </a:xfrm>
        </p:grpSpPr>
        <p:sp>
          <p:nvSpPr>
            <p:cNvPr id="144" name="Google Shape;144;p16"/>
            <p:cNvSpPr/>
            <p:nvPr/>
          </p:nvSpPr>
          <p:spPr>
            <a:xfrm>
              <a:off x="0" y="0"/>
              <a:ext cx="2888899" cy="298417"/>
            </a:xfrm>
            <a:custGeom>
              <a:rect b="b" l="l" r="r" t="t"/>
              <a:pathLst>
                <a:path extrusionOk="0" h="298417" w="2888899">
                  <a:moveTo>
                    <a:pt x="0" y="0"/>
                  </a:moveTo>
                  <a:lnTo>
                    <a:pt x="2888899" y="0"/>
                  </a:lnTo>
                  <a:lnTo>
                    <a:pt x="2888899" y="298417"/>
                  </a:lnTo>
                  <a:lnTo>
                    <a:pt x="0" y="298417"/>
                  </a:lnTo>
                  <a:close/>
                </a:path>
              </a:pathLst>
            </a:custGeom>
            <a:solidFill>
              <a:srgbClr val="0B2957"/>
            </a:solidFill>
            <a:ln>
              <a:noFill/>
            </a:ln>
          </p:spPr>
        </p:sp>
        <p:sp>
          <p:nvSpPr>
            <p:cNvPr id="145" name="Google Shape;145;p16"/>
            <p:cNvSpPr txBox="1"/>
            <p:nvPr/>
          </p:nvSpPr>
          <p:spPr>
            <a:xfrm>
              <a:off x="0" y="-57150"/>
              <a:ext cx="2888899" cy="35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46" name="Google Shape;146;p16"/>
          <p:cNvSpPr/>
          <p:nvPr/>
        </p:nvSpPr>
        <p:spPr>
          <a:xfrm flipH="1" rot="-5400000">
            <a:off x="4124392" y="6892435"/>
            <a:ext cx="4629117" cy="6224974"/>
          </a:xfrm>
          <a:custGeom>
            <a:rect b="b" l="l" r="r" t="t"/>
            <a:pathLst>
              <a:path extrusionOk="0" h="6224974" w="4629117">
                <a:moveTo>
                  <a:pt x="4629117" y="0"/>
                </a:moveTo>
                <a:lnTo>
                  <a:pt x="0" y="0"/>
                </a:lnTo>
                <a:lnTo>
                  <a:pt x="0" y="6224974"/>
                </a:lnTo>
                <a:lnTo>
                  <a:pt x="4629117" y="6224974"/>
                </a:lnTo>
                <a:lnTo>
                  <a:pt x="4629117" y="0"/>
                </a:lnTo>
                <a:close/>
              </a:path>
            </a:pathLst>
          </a:custGeom>
          <a:blipFill rotWithShape="1">
            <a:blip r:embed="rId4">
              <a:alphaModFix/>
            </a:blip>
            <a:stretch>
              <a:fillRect b="0" l="0" r="0" t="0"/>
            </a:stretch>
          </a:blipFill>
          <a:ln>
            <a:noFill/>
          </a:ln>
        </p:spPr>
      </p:sp>
      <p:grpSp>
        <p:nvGrpSpPr>
          <p:cNvPr id="147" name="Google Shape;147;p16"/>
          <p:cNvGrpSpPr/>
          <p:nvPr/>
        </p:nvGrpSpPr>
        <p:grpSpPr>
          <a:xfrm>
            <a:off x="16497052" y="2765547"/>
            <a:ext cx="6119648" cy="6119648"/>
            <a:chOff x="0" y="0"/>
            <a:chExt cx="812800" cy="812800"/>
          </a:xfrm>
        </p:grpSpPr>
        <p:sp>
          <p:nvSpPr>
            <p:cNvPr id="148" name="Google Shape;148;p16"/>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solidFill>
              <a:srgbClr val="F4F4F4"/>
            </a:solidFill>
            <a:ln>
              <a:noFill/>
            </a:ln>
          </p:spPr>
        </p:sp>
        <p:sp>
          <p:nvSpPr>
            <p:cNvPr id="149" name="Google Shape;149;p16"/>
            <p:cNvSpPr txBox="1"/>
            <p:nvPr/>
          </p:nvSpPr>
          <p:spPr>
            <a:xfrm>
              <a:off x="139700" y="82550"/>
              <a:ext cx="533400" cy="590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50" name="Google Shape;150;p16"/>
          <p:cNvGrpSpPr/>
          <p:nvPr/>
        </p:nvGrpSpPr>
        <p:grpSpPr>
          <a:xfrm>
            <a:off x="308966" y="373605"/>
            <a:ext cx="5601330" cy="933145"/>
            <a:chOff x="0" y="0"/>
            <a:chExt cx="7468440" cy="1244194"/>
          </a:xfrm>
        </p:grpSpPr>
        <p:grpSp>
          <p:nvGrpSpPr>
            <p:cNvPr id="151" name="Google Shape;151;p16"/>
            <p:cNvGrpSpPr/>
            <p:nvPr/>
          </p:nvGrpSpPr>
          <p:grpSpPr>
            <a:xfrm>
              <a:off x="0" y="0"/>
              <a:ext cx="7468440" cy="1244194"/>
              <a:chOff x="0" y="0"/>
              <a:chExt cx="1129977" cy="188247"/>
            </a:xfrm>
          </p:grpSpPr>
          <p:sp>
            <p:nvSpPr>
              <p:cNvPr id="152" name="Google Shape;152;p16"/>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6"/>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54" name="Google Shape;154;p16"/>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155" name="Google Shape;155;p16"/>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156" name="Google Shape;156;p16"/>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157" name="Google Shape;157;p16"/>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grpSp>
      <p:sp>
        <p:nvSpPr>
          <p:cNvPr id="158" name="Google Shape;158;p16"/>
          <p:cNvSpPr/>
          <p:nvPr/>
        </p:nvSpPr>
        <p:spPr>
          <a:xfrm>
            <a:off x="-1736595" y="840178"/>
            <a:ext cx="3473190" cy="6745532"/>
          </a:xfrm>
          <a:custGeom>
            <a:rect b="b" l="l" r="r" t="t"/>
            <a:pathLst>
              <a:path extrusionOk="0" h="6745532" w="3473190">
                <a:moveTo>
                  <a:pt x="0" y="0"/>
                </a:moveTo>
                <a:lnTo>
                  <a:pt x="3473190" y="0"/>
                </a:lnTo>
                <a:lnTo>
                  <a:pt x="3473190" y="6745531"/>
                </a:lnTo>
                <a:lnTo>
                  <a:pt x="0" y="6745531"/>
                </a:lnTo>
                <a:lnTo>
                  <a:pt x="0" y="0"/>
                </a:lnTo>
                <a:close/>
              </a:path>
            </a:pathLst>
          </a:custGeom>
          <a:blipFill rotWithShape="1">
            <a:blip r:embed="rId9">
              <a:alphaModFix/>
            </a:blip>
            <a:stretch>
              <a:fillRect b="-24313" l="-69767" r="-71668" t="0"/>
            </a:stretch>
          </a:blipFill>
          <a:ln>
            <a:noFill/>
          </a:ln>
        </p:spPr>
      </p:sp>
      <p:sp>
        <p:nvSpPr>
          <p:cNvPr id="159" name="Google Shape;159;p16"/>
          <p:cNvSpPr/>
          <p:nvPr/>
        </p:nvSpPr>
        <p:spPr>
          <a:xfrm>
            <a:off x="16551405" y="3259390"/>
            <a:ext cx="3473190" cy="6745532"/>
          </a:xfrm>
          <a:custGeom>
            <a:rect b="b" l="l" r="r" t="t"/>
            <a:pathLst>
              <a:path extrusionOk="0" h="6745532" w="3473190">
                <a:moveTo>
                  <a:pt x="0" y="0"/>
                </a:moveTo>
                <a:lnTo>
                  <a:pt x="3473190" y="0"/>
                </a:lnTo>
                <a:lnTo>
                  <a:pt x="3473190" y="6745532"/>
                </a:lnTo>
                <a:lnTo>
                  <a:pt x="0" y="6745532"/>
                </a:lnTo>
                <a:lnTo>
                  <a:pt x="0" y="0"/>
                </a:lnTo>
                <a:close/>
              </a:path>
            </a:pathLst>
          </a:custGeom>
          <a:blipFill rotWithShape="1">
            <a:blip r:embed="rId9">
              <a:alphaModFix/>
            </a:blip>
            <a:stretch>
              <a:fillRect b="-24313" l="-69767" r="-71668" t="0"/>
            </a:stretch>
          </a:blipFill>
          <a:ln>
            <a:noFill/>
          </a:ln>
        </p:spPr>
      </p:sp>
      <p:grpSp>
        <p:nvGrpSpPr>
          <p:cNvPr id="160" name="Google Shape;160;p16"/>
          <p:cNvGrpSpPr/>
          <p:nvPr/>
        </p:nvGrpSpPr>
        <p:grpSpPr>
          <a:xfrm>
            <a:off x="3319072" y="416885"/>
            <a:ext cx="950103" cy="819865"/>
            <a:chOff x="4013474" y="57707"/>
            <a:chExt cx="1266804" cy="1093154"/>
          </a:xfrm>
        </p:grpSpPr>
        <p:sp>
          <p:nvSpPr>
            <p:cNvPr id="161" name="Google Shape;161;p16"/>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10">
                <a:alphaModFix/>
              </a:blip>
              <a:stretch>
                <a:fillRect b="-150150" l="-36059" r="-34659" t="0"/>
              </a:stretch>
            </a:blipFill>
            <a:ln>
              <a:noFill/>
            </a:ln>
          </p:spPr>
        </p:sp>
        <p:sp>
          <p:nvSpPr>
            <p:cNvPr id="162" name="Google Shape;162;p16"/>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163" name="Google Shape;163;p16"/>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6"/>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164" name="Google Shape;164;p16"/>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165" name="Google Shape;165;p16"/>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166" name="Google Shape;166;p16"/>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sp>
        <p:nvSpPr>
          <p:cNvPr id="167" name="Google Shape;167;p16"/>
          <p:cNvSpPr/>
          <p:nvPr/>
        </p:nvSpPr>
        <p:spPr>
          <a:xfrm>
            <a:off x="2088217" y="2484462"/>
            <a:ext cx="13335000" cy="4629000"/>
          </a:xfrm>
          <a:prstGeom prst="roundRect">
            <a:avLst>
              <a:gd fmla="val 16667" name="adj"/>
            </a:avLst>
          </a:prstGeom>
          <a:solidFill>
            <a:schemeClr val="accent1"/>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457200" marR="0" rtl="0" algn="ctr">
              <a:lnSpc>
                <a:spcPct val="100000"/>
              </a:lnSpc>
              <a:spcBef>
                <a:spcPts val="0"/>
              </a:spcBef>
              <a:spcAft>
                <a:spcPts val="0"/>
              </a:spcAft>
              <a:buNone/>
            </a:pPr>
            <a:r>
              <a:t/>
            </a:r>
            <a:endParaRPr sz="2400">
              <a:solidFill>
                <a:schemeClr val="lt1"/>
              </a:solidFill>
            </a:endParaRPr>
          </a:p>
          <a:p>
            <a:pPr indent="-381000" lvl="0" marL="457200" marR="0" rtl="0" algn="ctr">
              <a:lnSpc>
                <a:spcPct val="100000"/>
              </a:lnSpc>
              <a:spcBef>
                <a:spcPts val="0"/>
              </a:spcBef>
              <a:spcAft>
                <a:spcPts val="0"/>
              </a:spcAft>
              <a:buClr>
                <a:schemeClr val="lt1"/>
              </a:buClr>
              <a:buSzPts val="2400"/>
              <a:buAutoNum type="arabicPeriod"/>
            </a:pPr>
            <a:r>
              <a:rPr lang="en-US" sz="2400">
                <a:solidFill>
                  <a:schemeClr val="lt1"/>
                </a:solidFill>
              </a:rPr>
              <a:t>Quantitative experiment, pretest, posttest control group design</a:t>
            </a:r>
            <a:endParaRPr sz="2400">
              <a:solidFill>
                <a:schemeClr val="lt1"/>
              </a:solidFill>
            </a:endParaRPr>
          </a:p>
          <a:p>
            <a:pPr indent="0" lvl="0" marL="457200" marR="0" rtl="0" algn="ctr">
              <a:lnSpc>
                <a:spcPct val="100000"/>
              </a:lnSpc>
              <a:spcBef>
                <a:spcPts val="0"/>
              </a:spcBef>
              <a:spcAft>
                <a:spcPts val="0"/>
              </a:spcAft>
              <a:buNone/>
            </a:pPr>
            <a:r>
              <a:t/>
            </a:r>
            <a:endParaRPr sz="2400">
              <a:solidFill>
                <a:schemeClr val="lt1"/>
              </a:solidFill>
            </a:endParaRPr>
          </a:p>
          <a:p>
            <a:pPr indent="-381000" lvl="0" marL="457200" marR="0" rtl="0" algn="ctr">
              <a:lnSpc>
                <a:spcPct val="100000"/>
              </a:lnSpc>
              <a:spcBef>
                <a:spcPts val="0"/>
              </a:spcBef>
              <a:spcAft>
                <a:spcPts val="0"/>
              </a:spcAft>
              <a:buClr>
                <a:schemeClr val="lt1"/>
              </a:buClr>
              <a:buSzPts val="2400"/>
              <a:buAutoNum type="arabicPeriod"/>
            </a:pPr>
            <a:r>
              <a:rPr lang="en-US" sz="2400">
                <a:solidFill>
                  <a:schemeClr val="lt1"/>
                </a:solidFill>
              </a:rPr>
              <a:t>30 students from Class VIII-D, SMPN 18 Bandung</a:t>
            </a:r>
            <a:endParaRPr sz="2400">
              <a:solidFill>
                <a:schemeClr val="lt1"/>
              </a:solidFill>
            </a:endParaRPr>
          </a:p>
          <a:p>
            <a:pPr indent="0" lvl="0" marL="457200" marR="0" rtl="0" algn="ctr">
              <a:lnSpc>
                <a:spcPct val="100000"/>
              </a:lnSpc>
              <a:spcBef>
                <a:spcPts val="0"/>
              </a:spcBef>
              <a:spcAft>
                <a:spcPts val="0"/>
              </a:spcAft>
              <a:buNone/>
            </a:pPr>
            <a:r>
              <a:t/>
            </a:r>
            <a:endParaRPr sz="2400">
              <a:solidFill>
                <a:schemeClr val="lt1"/>
              </a:solidFill>
            </a:endParaRPr>
          </a:p>
          <a:p>
            <a:pPr indent="-381000" lvl="0" marL="457200" marR="0" rtl="0" algn="ctr">
              <a:lnSpc>
                <a:spcPct val="100000"/>
              </a:lnSpc>
              <a:spcBef>
                <a:spcPts val="0"/>
              </a:spcBef>
              <a:spcAft>
                <a:spcPts val="0"/>
              </a:spcAft>
              <a:buClr>
                <a:schemeClr val="lt1"/>
              </a:buClr>
              <a:buSzPts val="2400"/>
              <a:buAutoNum type="arabicPeriod"/>
            </a:pPr>
            <a:r>
              <a:rPr lang="en-US" sz="2400">
                <a:solidFill>
                  <a:schemeClr val="lt1"/>
                </a:solidFill>
              </a:rPr>
              <a:t>Experimental group (n=15, TGfU) and control group (n=15)</a:t>
            </a:r>
            <a:endParaRPr sz="2400">
              <a:solidFill>
                <a:schemeClr val="lt1"/>
              </a:solidFill>
            </a:endParaRPr>
          </a:p>
          <a:p>
            <a:pPr indent="0" lvl="0" marL="457200" marR="0" rtl="0" algn="ctr">
              <a:lnSpc>
                <a:spcPct val="100000"/>
              </a:lnSpc>
              <a:spcBef>
                <a:spcPts val="0"/>
              </a:spcBef>
              <a:spcAft>
                <a:spcPts val="0"/>
              </a:spcAft>
              <a:buNone/>
            </a:pPr>
            <a:r>
              <a:t/>
            </a:r>
            <a:endParaRPr sz="2400">
              <a:solidFill>
                <a:schemeClr val="lt1"/>
              </a:solidFill>
            </a:endParaRPr>
          </a:p>
          <a:p>
            <a:pPr indent="-381000" lvl="0" marL="457200" marR="0" rtl="0" algn="ctr">
              <a:lnSpc>
                <a:spcPct val="100000"/>
              </a:lnSpc>
              <a:spcBef>
                <a:spcPts val="0"/>
              </a:spcBef>
              <a:spcAft>
                <a:spcPts val="0"/>
              </a:spcAft>
              <a:buClr>
                <a:schemeClr val="lt1"/>
              </a:buClr>
              <a:buSzPts val="2400"/>
              <a:buAutoNum type="arabicPeriod"/>
            </a:pPr>
            <a:r>
              <a:rPr lang="en-US" sz="2400">
                <a:solidFill>
                  <a:schemeClr val="lt1"/>
                </a:solidFill>
              </a:rPr>
              <a:t>Purposive sampling</a:t>
            </a:r>
            <a:endParaRPr sz="2400">
              <a:solidFill>
                <a:schemeClr val="lt1"/>
              </a:solidFill>
            </a:endParaRPr>
          </a:p>
          <a:p>
            <a:pPr indent="0" lvl="0" marL="0" marR="0" rtl="0" algn="ctr">
              <a:lnSpc>
                <a:spcPct val="100000"/>
              </a:lnSpc>
              <a:spcBef>
                <a:spcPts val="0"/>
              </a:spcBef>
              <a:spcAft>
                <a:spcPts val="0"/>
              </a:spcAft>
              <a:buNone/>
            </a:pPr>
            <a:r>
              <a:t/>
            </a:r>
            <a:endParaRPr sz="2400">
              <a:solidFill>
                <a:schemeClr val="lt1"/>
              </a:solidFill>
            </a:endParaRPr>
          </a:p>
          <a:p>
            <a:pPr indent="0" lvl="0" marL="0" marR="0" rtl="0" algn="ctr">
              <a:lnSpc>
                <a:spcPct val="100000"/>
              </a:lnSpc>
              <a:spcBef>
                <a:spcPts val="0"/>
              </a:spcBef>
              <a:spcAft>
                <a:spcPts val="0"/>
              </a:spcAft>
              <a:buNone/>
            </a:pPr>
            <a:r>
              <a:t/>
            </a:r>
            <a:endParaRPr b="0" i="0" sz="2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rPr b="0" i="0" lang="en-US" sz="2400" u="none" cap="none" strike="noStrike">
                <a:solidFill>
                  <a:schemeClr val="lt1"/>
                </a:solidFill>
                <a:latin typeface="Arial"/>
                <a:ea typeface="Arial"/>
                <a:cs typeface="Arial"/>
                <a:sym typeface="Arial"/>
              </a:rPr>
              <a:t>INSTRUMENTS :  </a:t>
            </a:r>
            <a:r>
              <a:rPr b="0" i="0" lang="en-US" sz="2400" u="none" cap="none" strike="noStrike">
                <a:solidFill>
                  <a:schemeClr val="dk1"/>
                </a:solidFill>
                <a:latin typeface="Arial"/>
                <a:ea typeface="Arial"/>
                <a:cs typeface="Arial"/>
                <a:sym typeface="Arial"/>
              </a:rPr>
              <a:t>Game P</a:t>
            </a:r>
            <a:r>
              <a:rPr lang="en-US" sz="2400">
                <a:solidFill>
                  <a:schemeClr val="dk1"/>
                </a:solidFill>
              </a:rPr>
              <a:t>e</a:t>
            </a:r>
            <a:r>
              <a:rPr b="0" i="0" lang="en-US" sz="2400" u="none" cap="none" strike="noStrike">
                <a:solidFill>
                  <a:schemeClr val="dk1"/>
                </a:solidFill>
                <a:latin typeface="Arial"/>
                <a:ea typeface="Arial"/>
                <a:cs typeface="Arial"/>
                <a:sym typeface="Arial"/>
              </a:rPr>
              <a:t>rformance </a:t>
            </a:r>
            <a:r>
              <a:rPr lang="en-US" sz="2400">
                <a:solidFill>
                  <a:schemeClr val="dk1"/>
                </a:solidFill>
              </a:rPr>
              <a:t>Assessment</a:t>
            </a:r>
            <a:r>
              <a:rPr b="0" i="0" lang="en-US" sz="2400" u="none" cap="none" strike="noStrike">
                <a:solidFill>
                  <a:schemeClr val="dk1"/>
                </a:solidFill>
                <a:latin typeface="Arial"/>
                <a:ea typeface="Arial"/>
                <a:cs typeface="Arial"/>
                <a:sym typeface="Arial"/>
              </a:rPr>
              <a:t> Instrument </a:t>
            </a:r>
            <a:r>
              <a:rPr lang="en-US" sz="2400">
                <a:solidFill>
                  <a:schemeClr val="dk1"/>
                </a:solidFill>
              </a:rPr>
              <a:t>(</a:t>
            </a:r>
            <a:r>
              <a:rPr lang="en-US" sz="2400">
                <a:solidFill>
                  <a:schemeClr val="dk1"/>
                </a:solidFill>
                <a:latin typeface="Calibri"/>
                <a:ea typeface="Calibri"/>
                <a:cs typeface="Calibri"/>
                <a:sym typeface="Calibri"/>
              </a:rPr>
              <a:t>GPAI) &amp; Social Skills Rating Scale (SSRS)</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2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171" name="Shape 171"/>
        <p:cNvGrpSpPr/>
        <p:nvPr/>
      </p:nvGrpSpPr>
      <p:grpSpPr>
        <a:xfrm>
          <a:off x="0" y="0"/>
          <a:ext cx="0" cy="0"/>
          <a:chOff x="0" y="0"/>
          <a:chExt cx="0" cy="0"/>
        </a:xfrm>
      </p:grpSpPr>
      <p:sp>
        <p:nvSpPr>
          <p:cNvPr id="172" name="Google Shape;172;p17"/>
          <p:cNvSpPr/>
          <p:nvPr/>
        </p:nvSpPr>
        <p:spPr>
          <a:xfrm>
            <a:off x="15040256" y="-926657"/>
            <a:ext cx="4870338" cy="5006890"/>
          </a:xfrm>
          <a:custGeom>
            <a:rect b="b" l="l" r="r" t="t"/>
            <a:pathLst>
              <a:path extrusionOk="0" h="5006890" w="4870338">
                <a:moveTo>
                  <a:pt x="0" y="0"/>
                </a:moveTo>
                <a:lnTo>
                  <a:pt x="4870338" y="0"/>
                </a:lnTo>
                <a:lnTo>
                  <a:pt x="4870338" y="5006890"/>
                </a:lnTo>
                <a:lnTo>
                  <a:pt x="0" y="5006890"/>
                </a:lnTo>
                <a:lnTo>
                  <a:pt x="0" y="0"/>
                </a:lnTo>
                <a:close/>
              </a:path>
            </a:pathLst>
          </a:custGeom>
          <a:blipFill rotWithShape="1">
            <a:blip r:embed="rId3">
              <a:alphaModFix/>
            </a:blip>
            <a:stretch>
              <a:fillRect b="0" l="0" r="0" t="0"/>
            </a:stretch>
          </a:blipFill>
          <a:ln>
            <a:noFill/>
          </a:ln>
        </p:spPr>
      </p:sp>
      <p:grpSp>
        <p:nvGrpSpPr>
          <p:cNvPr id="173" name="Google Shape;173;p17"/>
          <p:cNvGrpSpPr/>
          <p:nvPr/>
        </p:nvGrpSpPr>
        <p:grpSpPr>
          <a:xfrm>
            <a:off x="-389851" y="7477581"/>
            <a:ext cx="5033946" cy="3764559"/>
            <a:chOff x="0" y="-57150"/>
            <a:chExt cx="1325813" cy="991489"/>
          </a:xfrm>
        </p:grpSpPr>
        <p:sp>
          <p:nvSpPr>
            <p:cNvPr id="174" name="Google Shape;174;p17"/>
            <p:cNvSpPr/>
            <p:nvPr/>
          </p:nvSpPr>
          <p:spPr>
            <a:xfrm>
              <a:off x="0" y="0"/>
              <a:ext cx="1325813" cy="934339"/>
            </a:xfrm>
            <a:custGeom>
              <a:rect b="b" l="l" r="r" t="t"/>
              <a:pathLst>
                <a:path extrusionOk="0" h="934339" w="1325813">
                  <a:moveTo>
                    <a:pt x="0" y="0"/>
                  </a:moveTo>
                  <a:lnTo>
                    <a:pt x="1325813" y="0"/>
                  </a:lnTo>
                  <a:lnTo>
                    <a:pt x="1325813" y="934339"/>
                  </a:lnTo>
                  <a:lnTo>
                    <a:pt x="0" y="934339"/>
                  </a:lnTo>
                  <a:close/>
                </a:path>
              </a:pathLst>
            </a:custGeom>
            <a:solidFill>
              <a:srgbClr val="0C3470"/>
            </a:solidFill>
            <a:ln>
              <a:noFill/>
            </a:ln>
          </p:spPr>
        </p:sp>
        <p:sp>
          <p:nvSpPr>
            <p:cNvPr id="175" name="Google Shape;175;p17"/>
            <p:cNvSpPr txBox="1"/>
            <p:nvPr/>
          </p:nvSpPr>
          <p:spPr>
            <a:xfrm>
              <a:off x="0" y="-57150"/>
              <a:ext cx="1325813" cy="9914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76" name="Google Shape;176;p17"/>
          <p:cNvSpPr txBox="1"/>
          <p:nvPr/>
        </p:nvSpPr>
        <p:spPr>
          <a:xfrm>
            <a:off x="1503039" y="1403067"/>
            <a:ext cx="14849950" cy="61555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lang="en-US" sz="4000">
                <a:solidFill>
                  <a:srgbClr val="14213D"/>
                </a:solidFill>
                <a:latin typeface="Century Schoolbook"/>
                <a:ea typeface="Century Schoolbook"/>
                <a:cs typeface="Century Schoolbook"/>
                <a:sym typeface="Century Schoolbook"/>
              </a:rPr>
              <a:t>Pretest Findings</a:t>
            </a:r>
            <a:endParaRPr b="0" i="0" sz="4000" u="none" cap="none" strike="noStrike">
              <a:solidFill>
                <a:srgbClr val="000000"/>
              </a:solidFill>
              <a:latin typeface="Arial"/>
              <a:ea typeface="Arial"/>
              <a:cs typeface="Arial"/>
              <a:sym typeface="Arial"/>
            </a:endParaRPr>
          </a:p>
        </p:txBody>
      </p:sp>
      <p:grpSp>
        <p:nvGrpSpPr>
          <p:cNvPr id="177" name="Google Shape;177;p17"/>
          <p:cNvGrpSpPr/>
          <p:nvPr/>
        </p:nvGrpSpPr>
        <p:grpSpPr>
          <a:xfrm>
            <a:off x="7927220" y="9547391"/>
            <a:ext cx="10968787" cy="1350043"/>
            <a:chOff x="0" y="-57150"/>
            <a:chExt cx="2888899" cy="355567"/>
          </a:xfrm>
        </p:grpSpPr>
        <p:sp>
          <p:nvSpPr>
            <p:cNvPr id="178" name="Google Shape;178;p17"/>
            <p:cNvSpPr/>
            <p:nvPr/>
          </p:nvSpPr>
          <p:spPr>
            <a:xfrm>
              <a:off x="0" y="0"/>
              <a:ext cx="2888899" cy="298417"/>
            </a:xfrm>
            <a:custGeom>
              <a:rect b="b" l="l" r="r" t="t"/>
              <a:pathLst>
                <a:path extrusionOk="0" h="298417" w="2888899">
                  <a:moveTo>
                    <a:pt x="0" y="0"/>
                  </a:moveTo>
                  <a:lnTo>
                    <a:pt x="2888899" y="0"/>
                  </a:lnTo>
                  <a:lnTo>
                    <a:pt x="2888899" y="298417"/>
                  </a:lnTo>
                  <a:lnTo>
                    <a:pt x="0" y="298417"/>
                  </a:lnTo>
                  <a:close/>
                </a:path>
              </a:pathLst>
            </a:custGeom>
            <a:solidFill>
              <a:srgbClr val="0B2957"/>
            </a:solidFill>
            <a:ln>
              <a:noFill/>
            </a:ln>
          </p:spPr>
        </p:sp>
        <p:sp>
          <p:nvSpPr>
            <p:cNvPr id="179" name="Google Shape;179;p17"/>
            <p:cNvSpPr txBox="1"/>
            <p:nvPr/>
          </p:nvSpPr>
          <p:spPr>
            <a:xfrm>
              <a:off x="0" y="-57150"/>
              <a:ext cx="2888899" cy="35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7"/>
          <p:cNvSpPr/>
          <p:nvPr/>
        </p:nvSpPr>
        <p:spPr>
          <a:xfrm flipH="1" rot="-5400000">
            <a:off x="4124392" y="6892435"/>
            <a:ext cx="4629117" cy="6224974"/>
          </a:xfrm>
          <a:custGeom>
            <a:rect b="b" l="l" r="r" t="t"/>
            <a:pathLst>
              <a:path extrusionOk="0" h="6224974" w="4629117">
                <a:moveTo>
                  <a:pt x="4629117" y="0"/>
                </a:moveTo>
                <a:lnTo>
                  <a:pt x="0" y="0"/>
                </a:lnTo>
                <a:lnTo>
                  <a:pt x="0" y="6224974"/>
                </a:lnTo>
                <a:lnTo>
                  <a:pt x="4629117" y="6224974"/>
                </a:lnTo>
                <a:lnTo>
                  <a:pt x="4629117" y="0"/>
                </a:lnTo>
                <a:close/>
              </a:path>
            </a:pathLst>
          </a:custGeom>
          <a:blipFill rotWithShape="1">
            <a:blip r:embed="rId4">
              <a:alphaModFix/>
            </a:blip>
            <a:stretch>
              <a:fillRect b="0" l="0" r="0" t="0"/>
            </a:stretch>
          </a:blipFill>
          <a:ln>
            <a:noFill/>
          </a:ln>
        </p:spPr>
      </p:sp>
      <p:grpSp>
        <p:nvGrpSpPr>
          <p:cNvPr id="181" name="Google Shape;181;p17"/>
          <p:cNvGrpSpPr/>
          <p:nvPr/>
        </p:nvGrpSpPr>
        <p:grpSpPr>
          <a:xfrm>
            <a:off x="16497052" y="2765547"/>
            <a:ext cx="6119648" cy="6119648"/>
            <a:chOff x="0" y="0"/>
            <a:chExt cx="812800" cy="812800"/>
          </a:xfrm>
        </p:grpSpPr>
        <p:sp>
          <p:nvSpPr>
            <p:cNvPr id="182" name="Google Shape;182;p17"/>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solidFill>
              <a:srgbClr val="F4F4F4"/>
            </a:solidFill>
            <a:ln>
              <a:noFill/>
            </a:ln>
          </p:spPr>
        </p:sp>
        <p:sp>
          <p:nvSpPr>
            <p:cNvPr id="183" name="Google Shape;183;p17"/>
            <p:cNvSpPr txBox="1"/>
            <p:nvPr/>
          </p:nvSpPr>
          <p:spPr>
            <a:xfrm>
              <a:off x="139700" y="82550"/>
              <a:ext cx="533400" cy="590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84" name="Google Shape;184;p17"/>
          <p:cNvGrpSpPr/>
          <p:nvPr/>
        </p:nvGrpSpPr>
        <p:grpSpPr>
          <a:xfrm>
            <a:off x="308966" y="373605"/>
            <a:ext cx="5601330" cy="933145"/>
            <a:chOff x="0" y="0"/>
            <a:chExt cx="7468440" cy="1244194"/>
          </a:xfrm>
        </p:grpSpPr>
        <p:grpSp>
          <p:nvGrpSpPr>
            <p:cNvPr id="185" name="Google Shape;185;p17"/>
            <p:cNvGrpSpPr/>
            <p:nvPr/>
          </p:nvGrpSpPr>
          <p:grpSpPr>
            <a:xfrm>
              <a:off x="0" y="0"/>
              <a:ext cx="7468440" cy="1244194"/>
              <a:chOff x="0" y="0"/>
              <a:chExt cx="1129977" cy="188247"/>
            </a:xfrm>
          </p:grpSpPr>
          <p:sp>
            <p:nvSpPr>
              <p:cNvPr id="186" name="Google Shape;186;p17"/>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17"/>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8" name="Google Shape;188;p17"/>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189" name="Google Shape;189;p17"/>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190" name="Google Shape;190;p17"/>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191" name="Google Shape;191;p17"/>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grpSp>
      <p:sp>
        <p:nvSpPr>
          <p:cNvPr id="192" name="Google Shape;192;p17"/>
          <p:cNvSpPr/>
          <p:nvPr/>
        </p:nvSpPr>
        <p:spPr>
          <a:xfrm>
            <a:off x="-1393020" y="1458490"/>
            <a:ext cx="3473190" cy="6745532"/>
          </a:xfrm>
          <a:custGeom>
            <a:rect b="b" l="l" r="r" t="t"/>
            <a:pathLst>
              <a:path extrusionOk="0" h="6745532" w="3473190">
                <a:moveTo>
                  <a:pt x="0" y="0"/>
                </a:moveTo>
                <a:lnTo>
                  <a:pt x="3473190" y="0"/>
                </a:lnTo>
                <a:lnTo>
                  <a:pt x="3473190" y="6745531"/>
                </a:lnTo>
                <a:lnTo>
                  <a:pt x="0" y="6745531"/>
                </a:lnTo>
                <a:lnTo>
                  <a:pt x="0" y="0"/>
                </a:lnTo>
                <a:close/>
              </a:path>
            </a:pathLst>
          </a:custGeom>
          <a:blipFill rotWithShape="1">
            <a:blip r:embed="rId9">
              <a:alphaModFix/>
            </a:blip>
            <a:stretch>
              <a:fillRect b="-24313" l="-69767" r="-71668" t="0"/>
            </a:stretch>
          </a:blipFill>
          <a:ln>
            <a:noFill/>
          </a:ln>
        </p:spPr>
      </p:sp>
      <p:sp>
        <p:nvSpPr>
          <p:cNvPr id="193" name="Google Shape;193;p17"/>
          <p:cNvSpPr/>
          <p:nvPr/>
        </p:nvSpPr>
        <p:spPr>
          <a:xfrm>
            <a:off x="16551405" y="3259390"/>
            <a:ext cx="3473190" cy="6745532"/>
          </a:xfrm>
          <a:custGeom>
            <a:rect b="b" l="l" r="r" t="t"/>
            <a:pathLst>
              <a:path extrusionOk="0" h="6745532" w="3473190">
                <a:moveTo>
                  <a:pt x="0" y="0"/>
                </a:moveTo>
                <a:lnTo>
                  <a:pt x="3473190" y="0"/>
                </a:lnTo>
                <a:lnTo>
                  <a:pt x="3473190" y="6745532"/>
                </a:lnTo>
                <a:lnTo>
                  <a:pt x="0" y="6745532"/>
                </a:lnTo>
                <a:lnTo>
                  <a:pt x="0" y="0"/>
                </a:lnTo>
                <a:close/>
              </a:path>
            </a:pathLst>
          </a:custGeom>
          <a:blipFill rotWithShape="1">
            <a:blip r:embed="rId9">
              <a:alphaModFix/>
            </a:blip>
            <a:stretch>
              <a:fillRect b="-24313" l="-69767" r="-71668" t="0"/>
            </a:stretch>
          </a:blipFill>
          <a:ln>
            <a:noFill/>
          </a:ln>
        </p:spPr>
      </p:sp>
      <p:grpSp>
        <p:nvGrpSpPr>
          <p:cNvPr id="194" name="Google Shape;194;p17"/>
          <p:cNvGrpSpPr/>
          <p:nvPr/>
        </p:nvGrpSpPr>
        <p:grpSpPr>
          <a:xfrm>
            <a:off x="3319072" y="416885"/>
            <a:ext cx="950103" cy="819865"/>
            <a:chOff x="4013474" y="57707"/>
            <a:chExt cx="1266804" cy="1093154"/>
          </a:xfrm>
        </p:grpSpPr>
        <p:sp>
          <p:nvSpPr>
            <p:cNvPr id="195" name="Google Shape;195;p17"/>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10">
                <a:alphaModFix/>
              </a:blip>
              <a:stretch>
                <a:fillRect b="-150150" l="-36059" r="-34659" t="0"/>
              </a:stretch>
            </a:blipFill>
            <a:ln>
              <a:noFill/>
            </a:ln>
          </p:spPr>
        </p:sp>
        <p:sp>
          <p:nvSpPr>
            <p:cNvPr id="196" name="Google Shape;196;p17"/>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197" name="Google Shape;197;p17"/>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6"/>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198" name="Google Shape;198;p17"/>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199" name="Google Shape;199;p17"/>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200" name="Google Shape;200;p17"/>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pic>
        <p:nvPicPr>
          <p:cNvPr id="201" name="Google Shape;201;p17"/>
          <p:cNvPicPr preferRelativeResize="0"/>
          <p:nvPr/>
        </p:nvPicPr>
        <p:blipFill>
          <a:blip r:embed="rId11">
            <a:alphaModFix/>
          </a:blip>
          <a:stretch>
            <a:fillRect/>
          </a:stretch>
        </p:blipFill>
        <p:spPr>
          <a:xfrm>
            <a:off x="1139310" y="2539949"/>
            <a:ext cx="7671636" cy="4629100"/>
          </a:xfrm>
          <a:prstGeom prst="rect">
            <a:avLst/>
          </a:prstGeom>
          <a:noFill/>
          <a:ln>
            <a:noFill/>
          </a:ln>
        </p:spPr>
      </p:pic>
      <p:pic>
        <p:nvPicPr>
          <p:cNvPr id="202" name="Google Shape;202;p17"/>
          <p:cNvPicPr preferRelativeResize="0"/>
          <p:nvPr/>
        </p:nvPicPr>
        <p:blipFill>
          <a:blip r:embed="rId12">
            <a:alphaModFix/>
          </a:blip>
          <a:stretch>
            <a:fillRect/>
          </a:stretch>
        </p:blipFill>
        <p:spPr>
          <a:xfrm>
            <a:off x="9078450" y="2341275"/>
            <a:ext cx="7673105" cy="4629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206" name="Shape 206"/>
        <p:cNvGrpSpPr/>
        <p:nvPr/>
      </p:nvGrpSpPr>
      <p:grpSpPr>
        <a:xfrm>
          <a:off x="0" y="0"/>
          <a:ext cx="0" cy="0"/>
          <a:chOff x="0" y="0"/>
          <a:chExt cx="0" cy="0"/>
        </a:xfrm>
      </p:grpSpPr>
      <p:sp>
        <p:nvSpPr>
          <p:cNvPr id="207" name="Google Shape;207;p19"/>
          <p:cNvSpPr/>
          <p:nvPr/>
        </p:nvSpPr>
        <p:spPr>
          <a:xfrm>
            <a:off x="15040256" y="-926657"/>
            <a:ext cx="4870338" cy="5006890"/>
          </a:xfrm>
          <a:custGeom>
            <a:rect b="b" l="l" r="r" t="t"/>
            <a:pathLst>
              <a:path extrusionOk="0" h="5006890" w="4870338">
                <a:moveTo>
                  <a:pt x="0" y="0"/>
                </a:moveTo>
                <a:lnTo>
                  <a:pt x="4870338" y="0"/>
                </a:lnTo>
                <a:lnTo>
                  <a:pt x="4870338" y="5006890"/>
                </a:lnTo>
                <a:lnTo>
                  <a:pt x="0" y="5006890"/>
                </a:lnTo>
                <a:lnTo>
                  <a:pt x="0" y="0"/>
                </a:lnTo>
                <a:close/>
              </a:path>
            </a:pathLst>
          </a:custGeom>
          <a:blipFill rotWithShape="1">
            <a:blip r:embed="rId3">
              <a:alphaModFix/>
            </a:blip>
            <a:stretch>
              <a:fillRect b="0" l="0" r="0" t="0"/>
            </a:stretch>
          </a:blipFill>
          <a:ln>
            <a:noFill/>
          </a:ln>
        </p:spPr>
      </p:sp>
      <p:grpSp>
        <p:nvGrpSpPr>
          <p:cNvPr id="208" name="Google Shape;208;p19"/>
          <p:cNvGrpSpPr/>
          <p:nvPr/>
        </p:nvGrpSpPr>
        <p:grpSpPr>
          <a:xfrm>
            <a:off x="-389851" y="7477581"/>
            <a:ext cx="5033946" cy="3764559"/>
            <a:chOff x="0" y="-57150"/>
            <a:chExt cx="1325813" cy="991489"/>
          </a:xfrm>
        </p:grpSpPr>
        <p:sp>
          <p:nvSpPr>
            <p:cNvPr id="209" name="Google Shape;209;p19"/>
            <p:cNvSpPr/>
            <p:nvPr/>
          </p:nvSpPr>
          <p:spPr>
            <a:xfrm>
              <a:off x="0" y="0"/>
              <a:ext cx="1325813" cy="934339"/>
            </a:xfrm>
            <a:custGeom>
              <a:rect b="b" l="l" r="r" t="t"/>
              <a:pathLst>
                <a:path extrusionOk="0" h="934339" w="1325813">
                  <a:moveTo>
                    <a:pt x="0" y="0"/>
                  </a:moveTo>
                  <a:lnTo>
                    <a:pt x="1325813" y="0"/>
                  </a:lnTo>
                  <a:lnTo>
                    <a:pt x="1325813" y="934339"/>
                  </a:lnTo>
                  <a:lnTo>
                    <a:pt x="0" y="934339"/>
                  </a:lnTo>
                  <a:close/>
                </a:path>
              </a:pathLst>
            </a:custGeom>
            <a:solidFill>
              <a:srgbClr val="0C3470"/>
            </a:solidFill>
            <a:ln>
              <a:noFill/>
            </a:ln>
          </p:spPr>
        </p:sp>
        <p:sp>
          <p:nvSpPr>
            <p:cNvPr id="210" name="Google Shape;210;p19"/>
            <p:cNvSpPr txBox="1"/>
            <p:nvPr/>
          </p:nvSpPr>
          <p:spPr>
            <a:xfrm>
              <a:off x="0" y="-57150"/>
              <a:ext cx="1325813" cy="9914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1" name="Google Shape;211;p19"/>
          <p:cNvSpPr txBox="1"/>
          <p:nvPr/>
        </p:nvSpPr>
        <p:spPr>
          <a:xfrm>
            <a:off x="1503039" y="1403067"/>
            <a:ext cx="16045828" cy="7386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14213D"/>
                </a:solidFill>
                <a:latin typeface="Century Schoolbook"/>
                <a:ea typeface="Century Schoolbook"/>
                <a:cs typeface="Century Schoolbook"/>
                <a:sym typeface="Century Schoolbook"/>
              </a:rPr>
              <a:t>Conclusion &amp; Implications</a:t>
            </a:r>
            <a:endParaRPr b="0" i="0" sz="4800" u="none" cap="none" strike="noStrike">
              <a:solidFill>
                <a:srgbClr val="000000"/>
              </a:solidFill>
              <a:latin typeface="Arial"/>
              <a:ea typeface="Arial"/>
              <a:cs typeface="Arial"/>
              <a:sym typeface="Arial"/>
            </a:endParaRPr>
          </a:p>
        </p:txBody>
      </p:sp>
      <p:grpSp>
        <p:nvGrpSpPr>
          <p:cNvPr id="212" name="Google Shape;212;p19"/>
          <p:cNvGrpSpPr/>
          <p:nvPr/>
        </p:nvGrpSpPr>
        <p:grpSpPr>
          <a:xfrm>
            <a:off x="7927220" y="9547391"/>
            <a:ext cx="10968787" cy="1350043"/>
            <a:chOff x="0" y="-57150"/>
            <a:chExt cx="2888899" cy="355567"/>
          </a:xfrm>
        </p:grpSpPr>
        <p:sp>
          <p:nvSpPr>
            <p:cNvPr id="213" name="Google Shape;213;p19"/>
            <p:cNvSpPr/>
            <p:nvPr/>
          </p:nvSpPr>
          <p:spPr>
            <a:xfrm>
              <a:off x="0" y="0"/>
              <a:ext cx="2888899" cy="298417"/>
            </a:xfrm>
            <a:custGeom>
              <a:rect b="b" l="l" r="r" t="t"/>
              <a:pathLst>
                <a:path extrusionOk="0" h="298417" w="2888899">
                  <a:moveTo>
                    <a:pt x="0" y="0"/>
                  </a:moveTo>
                  <a:lnTo>
                    <a:pt x="2888899" y="0"/>
                  </a:lnTo>
                  <a:lnTo>
                    <a:pt x="2888899" y="298417"/>
                  </a:lnTo>
                  <a:lnTo>
                    <a:pt x="0" y="298417"/>
                  </a:lnTo>
                  <a:close/>
                </a:path>
              </a:pathLst>
            </a:custGeom>
            <a:solidFill>
              <a:srgbClr val="0B2957"/>
            </a:solidFill>
            <a:ln>
              <a:noFill/>
            </a:ln>
          </p:spPr>
        </p:sp>
        <p:sp>
          <p:nvSpPr>
            <p:cNvPr id="214" name="Google Shape;214;p19"/>
            <p:cNvSpPr txBox="1"/>
            <p:nvPr/>
          </p:nvSpPr>
          <p:spPr>
            <a:xfrm>
              <a:off x="0" y="-57150"/>
              <a:ext cx="2888899" cy="35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5" name="Google Shape;215;p19"/>
          <p:cNvSpPr/>
          <p:nvPr/>
        </p:nvSpPr>
        <p:spPr>
          <a:xfrm flipH="1" rot="-5400000">
            <a:off x="4124392" y="6892435"/>
            <a:ext cx="4629117" cy="6224974"/>
          </a:xfrm>
          <a:custGeom>
            <a:rect b="b" l="l" r="r" t="t"/>
            <a:pathLst>
              <a:path extrusionOk="0" h="6224974" w="4629117">
                <a:moveTo>
                  <a:pt x="4629117" y="0"/>
                </a:moveTo>
                <a:lnTo>
                  <a:pt x="0" y="0"/>
                </a:lnTo>
                <a:lnTo>
                  <a:pt x="0" y="6224974"/>
                </a:lnTo>
                <a:lnTo>
                  <a:pt x="4629117" y="6224974"/>
                </a:lnTo>
                <a:lnTo>
                  <a:pt x="4629117" y="0"/>
                </a:lnTo>
                <a:close/>
              </a:path>
            </a:pathLst>
          </a:custGeom>
          <a:blipFill rotWithShape="1">
            <a:blip r:embed="rId4">
              <a:alphaModFix/>
            </a:blip>
            <a:stretch>
              <a:fillRect b="0" l="0" r="0" t="0"/>
            </a:stretch>
          </a:blipFill>
          <a:ln>
            <a:noFill/>
          </a:ln>
        </p:spPr>
      </p:sp>
      <p:grpSp>
        <p:nvGrpSpPr>
          <p:cNvPr id="216" name="Google Shape;216;p19"/>
          <p:cNvGrpSpPr/>
          <p:nvPr/>
        </p:nvGrpSpPr>
        <p:grpSpPr>
          <a:xfrm>
            <a:off x="16497052" y="2765547"/>
            <a:ext cx="6119648" cy="6119648"/>
            <a:chOff x="0" y="0"/>
            <a:chExt cx="812800" cy="812800"/>
          </a:xfrm>
        </p:grpSpPr>
        <p:sp>
          <p:nvSpPr>
            <p:cNvPr id="217" name="Google Shape;217;p19"/>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solidFill>
              <a:srgbClr val="F4F4F4"/>
            </a:solidFill>
            <a:ln>
              <a:noFill/>
            </a:ln>
          </p:spPr>
        </p:sp>
        <p:sp>
          <p:nvSpPr>
            <p:cNvPr id="218" name="Google Shape;218;p19"/>
            <p:cNvSpPr txBox="1"/>
            <p:nvPr/>
          </p:nvSpPr>
          <p:spPr>
            <a:xfrm>
              <a:off x="139700" y="82550"/>
              <a:ext cx="533400" cy="590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19"/>
          <p:cNvGrpSpPr/>
          <p:nvPr/>
        </p:nvGrpSpPr>
        <p:grpSpPr>
          <a:xfrm>
            <a:off x="308966" y="373605"/>
            <a:ext cx="5601330" cy="933145"/>
            <a:chOff x="0" y="0"/>
            <a:chExt cx="7468440" cy="1244194"/>
          </a:xfrm>
        </p:grpSpPr>
        <p:grpSp>
          <p:nvGrpSpPr>
            <p:cNvPr id="220" name="Google Shape;220;p19"/>
            <p:cNvGrpSpPr/>
            <p:nvPr/>
          </p:nvGrpSpPr>
          <p:grpSpPr>
            <a:xfrm>
              <a:off x="0" y="0"/>
              <a:ext cx="7468440" cy="1244194"/>
              <a:chOff x="0" y="0"/>
              <a:chExt cx="1129977" cy="188247"/>
            </a:xfrm>
          </p:grpSpPr>
          <p:sp>
            <p:nvSpPr>
              <p:cNvPr id="221" name="Google Shape;221;p19"/>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19"/>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23" name="Google Shape;223;p19"/>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224" name="Google Shape;224;p19"/>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225" name="Google Shape;225;p19"/>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226" name="Google Shape;226;p19"/>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grpSp>
      <p:sp>
        <p:nvSpPr>
          <p:cNvPr id="227" name="Google Shape;227;p19"/>
          <p:cNvSpPr/>
          <p:nvPr/>
        </p:nvSpPr>
        <p:spPr>
          <a:xfrm>
            <a:off x="-1736595" y="840178"/>
            <a:ext cx="3473190" cy="6745532"/>
          </a:xfrm>
          <a:custGeom>
            <a:rect b="b" l="l" r="r" t="t"/>
            <a:pathLst>
              <a:path extrusionOk="0" h="6745532" w="3473190">
                <a:moveTo>
                  <a:pt x="0" y="0"/>
                </a:moveTo>
                <a:lnTo>
                  <a:pt x="3473190" y="0"/>
                </a:lnTo>
                <a:lnTo>
                  <a:pt x="3473190" y="6745531"/>
                </a:lnTo>
                <a:lnTo>
                  <a:pt x="0" y="6745531"/>
                </a:lnTo>
                <a:lnTo>
                  <a:pt x="0" y="0"/>
                </a:lnTo>
                <a:close/>
              </a:path>
            </a:pathLst>
          </a:custGeom>
          <a:blipFill rotWithShape="1">
            <a:blip r:embed="rId9">
              <a:alphaModFix/>
            </a:blip>
            <a:stretch>
              <a:fillRect b="-24313" l="-69767" r="-71668" t="0"/>
            </a:stretch>
          </a:blipFill>
          <a:ln>
            <a:noFill/>
          </a:ln>
        </p:spPr>
      </p:sp>
      <p:sp>
        <p:nvSpPr>
          <p:cNvPr id="228" name="Google Shape;228;p19"/>
          <p:cNvSpPr/>
          <p:nvPr/>
        </p:nvSpPr>
        <p:spPr>
          <a:xfrm>
            <a:off x="16551405" y="3259390"/>
            <a:ext cx="3473190" cy="6745532"/>
          </a:xfrm>
          <a:custGeom>
            <a:rect b="b" l="l" r="r" t="t"/>
            <a:pathLst>
              <a:path extrusionOk="0" h="6745532" w="3473190">
                <a:moveTo>
                  <a:pt x="0" y="0"/>
                </a:moveTo>
                <a:lnTo>
                  <a:pt x="3473190" y="0"/>
                </a:lnTo>
                <a:lnTo>
                  <a:pt x="3473190" y="6745532"/>
                </a:lnTo>
                <a:lnTo>
                  <a:pt x="0" y="6745532"/>
                </a:lnTo>
                <a:lnTo>
                  <a:pt x="0" y="0"/>
                </a:lnTo>
                <a:close/>
              </a:path>
            </a:pathLst>
          </a:custGeom>
          <a:blipFill rotWithShape="1">
            <a:blip r:embed="rId9">
              <a:alphaModFix/>
            </a:blip>
            <a:stretch>
              <a:fillRect b="-24313" l="-69767" r="-71668" t="0"/>
            </a:stretch>
          </a:blipFill>
          <a:ln>
            <a:noFill/>
          </a:ln>
        </p:spPr>
      </p:sp>
      <p:grpSp>
        <p:nvGrpSpPr>
          <p:cNvPr id="229" name="Google Shape;229;p19"/>
          <p:cNvGrpSpPr/>
          <p:nvPr/>
        </p:nvGrpSpPr>
        <p:grpSpPr>
          <a:xfrm>
            <a:off x="3319072" y="416885"/>
            <a:ext cx="950103" cy="819865"/>
            <a:chOff x="4013474" y="57707"/>
            <a:chExt cx="1266804" cy="1093154"/>
          </a:xfrm>
        </p:grpSpPr>
        <p:sp>
          <p:nvSpPr>
            <p:cNvPr id="230" name="Google Shape;230;p19"/>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10">
                <a:alphaModFix/>
              </a:blip>
              <a:stretch>
                <a:fillRect b="-150150" l="-36059" r="-34659" t="0"/>
              </a:stretch>
            </a:blipFill>
            <a:ln>
              <a:noFill/>
            </a:ln>
          </p:spPr>
        </p:sp>
        <p:sp>
          <p:nvSpPr>
            <p:cNvPr id="231" name="Google Shape;231;p19"/>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232" name="Google Shape;232;p19"/>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6"/>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233" name="Google Shape;233;p19"/>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234" name="Google Shape;234;p19"/>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235" name="Google Shape;235;p19"/>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sp>
        <p:nvSpPr>
          <p:cNvPr id="236" name="Google Shape;236;p19"/>
          <p:cNvSpPr/>
          <p:nvPr/>
        </p:nvSpPr>
        <p:spPr>
          <a:xfrm>
            <a:off x="1598286" y="2382824"/>
            <a:ext cx="15091427" cy="4955785"/>
          </a:xfrm>
          <a:prstGeom prst="roundRect">
            <a:avLst>
              <a:gd fmla="val 9412" name="adj"/>
            </a:avLst>
          </a:prstGeom>
          <a:solidFill>
            <a:srgbClr val="14213D"/>
          </a:solidFill>
          <a:ln cap="flat" cmpd="sng" w="12700">
            <a:solidFill>
              <a:srgbClr val="E4E7EC"/>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sz="3200">
                <a:solidFill>
                  <a:schemeClr val="lt1"/>
                </a:solidFill>
                <a:latin typeface="Calibri"/>
                <a:ea typeface="Calibri"/>
                <a:cs typeface="Calibri"/>
                <a:sym typeface="Calibri"/>
              </a:rPr>
              <a:t>1. TGfU-based instruction is needed to simultaneously enhance social interaction and futsal performance.</a:t>
            </a:r>
            <a:endParaRPr b="1" sz="3200">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1" lang="en-US" sz="3200">
                <a:solidFill>
                  <a:schemeClr val="lt1"/>
                </a:solidFill>
                <a:latin typeface="Calibri"/>
                <a:ea typeface="Calibri"/>
                <a:cs typeface="Calibri"/>
                <a:sym typeface="Calibri"/>
              </a:rPr>
              <a:t>2. No significant conclusions have been reached in this study yet, as further research is required to obtain satisfactory conclusions.</a:t>
            </a:r>
            <a:endParaRPr b="1" sz="32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4F4"/>
        </a:solidFill>
      </p:bgPr>
    </p:bg>
    <p:spTree>
      <p:nvGrpSpPr>
        <p:cNvPr id="240" name="Shape 240"/>
        <p:cNvGrpSpPr/>
        <p:nvPr/>
      </p:nvGrpSpPr>
      <p:grpSpPr>
        <a:xfrm>
          <a:off x="0" y="0"/>
          <a:ext cx="0" cy="0"/>
          <a:chOff x="0" y="0"/>
          <a:chExt cx="0" cy="0"/>
        </a:xfrm>
      </p:grpSpPr>
      <p:sp>
        <p:nvSpPr>
          <p:cNvPr id="241" name="Google Shape;241;p20"/>
          <p:cNvSpPr/>
          <p:nvPr/>
        </p:nvSpPr>
        <p:spPr>
          <a:xfrm>
            <a:off x="15040256" y="-926657"/>
            <a:ext cx="4870338" cy="5006890"/>
          </a:xfrm>
          <a:custGeom>
            <a:rect b="b" l="l" r="r" t="t"/>
            <a:pathLst>
              <a:path extrusionOk="0" h="5006890" w="4870338">
                <a:moveTo>
                  <a:pt x="0" y="0"/>
                </a:moveTo>
                <a:lnTo>
                  <a:pt x="4870338" y="0"/>
                </a:lnTo>
                <a:lnTo>
                  <a:pt x="4870338" y="5006890"/>
                </a:lnTo>
                <a:lnTo>
                  <a:pt x="0" y="5006890"/>
                </a:lnTo>
                <a:lnTo>
                  <a:pt x="0" y="0"/>
                </a:lnTo>
                <a:close/>
              </a:path>
            </a:pathLst>
          </a:custGeom>
          <a:blipFill rotWithShape="1">
            <a:blip r:embed="rId3">
              <a:alphaModFix/>
            </a:blip>
            <a:stretch>
              <a:fillRect b="0" l="0" r="0" t="0"/>
            </a:stretch>
          </a:blipFill>
          <a:ln>
            <a:noFill/>
          </a:ln>
        </p:spPr>
      </p:sp>
      <p:grpSp>
        <p:nvGrpSpPr>
          <p:cNvPr id="242" name="Google Shape;242;p20"/>
          <p:cNvGrpSpPr/>
          <p:nvPr/>
        </p:nvGrpSpPr>
        <p:grpSpPr>
          <a:xfrm>
            <a:off x="-352097" y="7749158"/>
            <a:ext cx="5033946" cy="3764559"/>
            <a:chOff x="0" y="-57150"/>
            <a:chExt cx="1325813" cy="991489"/>
          </a:xfrm>
        </p:grpSpPr>
        <p:sp>
          <p:nvSpPr>
            <p:cNvPr id="243" name="Google Shape;243;p20"/>
            <p:cNvSpPr/>
            <p:nvPr/>
          </p:nvSpPr>
          <p:spPr>
            <a:xfrm>
              <a:off x="0" y="0"/>
              <a:ext cx="1325813" cy="934339"/>
            </a:xfrm>
            <a:custGeom>
              <a:rect b="b" l="l" r="r" t="t"/>
              <a:pathLst>
                <a:path extrusionOk="0" h="934339" w="1325813">
                  <a:moveTo>
                    <a:pt x="0" y="0"/>
                  </a:moveTo>
                  <a:lnTo>
                    <a:pt x="1325813" y="0"/>
                  </a:lnTo>
                  <a:lnTo>
                    <a:pt x="1325813" y="934339"/>
                  </a:lnTo>
                  <a:lnTo>
                    <a:pt x="0" y="934339"/>
                  </a:lnTo>
                  <a:close/>
                </a:path>
              </a:pathLst>
            </a:custGeom>
            <a:solidFill>
              <a:srgbClr val="0C3470"/>
            </a:solidFill>
            <a:ln>
              <a:noFill/>
            </a:ln>
          </p:spPr>
        </p:sp>
        <p:sp>
          <p:nvSpPr>
            <p:cNvPr id="244" name="Google Shape;244;p20"/>
            <p:cNvSpPr txBox="1"/>
            <p:nvPr/>
          </p:nvSpPr>
          <p:spPr>
            <a:xfrm>
              <a:off x="0" y="-57150"/>
              <a:ext cx="1325813" cy="9914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45" name="Google Shape;245;p20"/>
          <p:cNvSpPr txBox="1"/>
          <p:nvPr/>
        </p:nvSpPr>
        <p:spPr>
          <a:xfrm>
            <a:off x="6570889" y="840167"/>
            <a:ext cx="16045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14213D"/>
                </a:solidFill>
                <a:latin typeface="Century Schoolbook"/>
                <a:ea typeface="Century Schoolbook"/>
                <a:cs typeface="Century Schoolbook"/>
                <a:sym typeface="Century Schoolbook"/>
              </a:rPr>
              <a:t>Selected References</a:t>
            </a:r>
            <a:endParaRPr b="0" i="0" sz="4800" u="none" cap="none" strike="noStrike">
              <a:solidFill>
                <a:srgbClr val="000000"/>
              </a:solidFill>
              <a:latin typeface="Arial"/>
              <a:ea typeface="Arial"/>
              <a:cs typeface="Arial"/>
              <a:sym typeface="Arial"/>
            </a:endParaRPr>
          </a:p>
        </p:txBody>
      </p:sp>
      <p:grpSp>
        <p:nvGrpSpPr>
          <p:cNvPr id="246" name="Google Shape;246;p20"/>
          <p:cNvGrpSpPr/>
          <p:nvPr/>
        </p:nvGrpSpPr>
        <p:grpSpPr>
          <a:xfrm>
            <a:off x="7927220" y="9547391"/>
            <a:ext cx="10968787" cy="1350043"/>
            <a:chOff x="0" y="-57150"/>
            <a:chExt cx="2888899" cy="355567"/>
          </a:xfrm>
        </p:grpSpPr>
        <p:sp>
          <p:nvSpPr>
            <p:cNvPr id="247" name="Google Shape;247;p20"/>
            <p:cNvSpPr/>
            <p:nvPr/>
          </p:nvSpPr>
          <p:spPr>
            <a:xfrm>
              <a:off x="0" y="0"/>
              <a:ext cx="2888899" cy="298417"/>
            </a:xfrm>
            <a:custGeom>
              <a:rect b="b" l="l" r="r" t="t"/>
              <a:pathLst>
                <a:path extrusionOk="0" h="298417" w="2888899">
                  <a:moveTo>
                    <a:pt x="0" y="0"/>
                  </a:moveTo>
                  <a:lnTo>
                    <a:pt x="2888899" y="0"/>
                  </a:lnTo>
                  <a:lnTo>
                    <a:pt x="2888899" y="298417"/>
                  </a:lnTo>
                  <a:lnTo>
                    <a:pt x="0" y="298417"/>
                  </a:lnTo>
                  <a:close/>
                </a:path>
              </a:pathLst>
            </a:custGeom>
            <a:solidFill>
              <a:srgbClr val="0B2957"/>
            </a:solidFill>
            <a:ln>
              <a:noFill/>
            </a:ln>
          </p:spPr>
        </p:sp>
        <p:sp>
          <p:nvSpPr>
            <p:cNvPr id="248" name="Google Shape;248;p20"/>
            <p:cNvSpPr txBox="1"/>
            <p:nvPr/>
          </p:nvSpPr>
          <p:spPr>
            <a:xfrm>
              <a:off x="0" y="-57150"/>
              <a:ext cx="2888899" cy="35556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49" name="Google Shape;249;p20"/>
          <p:cNvSpPr/>
          <p:nvPr/>
        </p:nvSpPr>
        <p:spPr>
          <a:xfrm flipH="1" rot="-5400000">
            <a:off x="3931559" y="7218421"/>
            <a:ext cx="4629117" cy="6224974"/>
          </a:xfrm>
          <a:custGeom>
            <a:rect b="b" l="l" r="r" t="t"/>
            <a:pathLst>
              <a:path extrusionOk="0" h="6224974" w="4629117">
                <a:moveTo>
                  <a:pt x="4629117" y="0"/>
                </a:moveTo>
                <a:lnTo>
                  <a:pt x="0" y="0"/>
                </a:lnTo>
                <a:lnTo>
                  <a:pt x="0" y="6224974"/>
                </a:lnTo>
                <a:lnTo>
                  <a:pt x="4629117" y="6224974"/>
                </a:lnTo>
                <a:lnTo>
                  <a:pt x="4629117" y="0"/>
                </a:lnTo>
                <a:close/>
              </a:path>
            </a:pathLst>
          </a:custGeom>
          <a:blipFill rotWithShape="1">
            <a:blip r:embed="rId4">
              <a:alphaModFix/>
            </a:blip>
            <a:stretch>
              <a:fillRect b="0" l="0" r="0" t="0"/>
            </a:stretch>
          </a:blipFill>
          <a:ln>
            <a:noFill/>
          </a:ln>
        </p:spPr>
      </p:sp>
      <p:grpSp>
        <p:nvGrpSpPr>
          <p:cNvPr id="250" name="Google Shape;250;p20"/>
          <p:cNvGrpSpPr/>
          <p:nvPr/>
        </p:nvGrpSpPr>
        <p:grpSpPr>
          <a:xfrm>
            <a:off x="16497052" y="2765547"/>
            <a:ext cx="6119648" cy="6119648"/>
            <a:chOff x="0" y="0"/>
            <a:chExt cx="812800" cy="812800"/>
          </a:xfrm>
        </p:grpSpPr>
        <p:sp>
          <p:nvSpPr>
            <p:cNvPr id="251" name="Google Shape;251;p20"/>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solidFill>
              <a:srgbClr val="F4F4F4"/>
            </a:solidFill>
            <a:ln>
              <a:noFill/>
            </a:ln>
          </p:spPr>
        </p:sp>
        <p:sp>
          <p:nvSpPr>
            <p:cNvPr id="252" name="Google Shape;252;p20"/>
            <p:cNvSpPr txBox="1"/>
            <p:nvPr/>
          </p:nvSpPr>
          <p:spPr>
            <a:xfrm>
              <a:off x="139700" y="82550"/>
              <a:ext cx="533400" cy="590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 name="Google Shape;253;p20"/>
          <p:cNvGrpSpPr/>
          <p:nvPr/>
        </p:nvGrpSpPr>
        <p:grpSpPr>
          <a:xfrm>
            <a:off x="308966" y="373605"/>
            <a:ext cx="5601330" cy="933145"/>
            <a:chOff x="0" y="0"/>
            <a:chExt cx="7468440" cy="1244194"/>
          </a:xfrm>
        </p:grpSpPr>
        <p:grpSp>
          <p:nvGrpSpPr>
            <p:cNvPr id="254" name="Google Shape;254;p20"/>
            <p:cNvGrpSpPr/>
            <p:nvPr/>
          </p:nvGrpSpPr>
          <p:grpSpPr>
            <a:xfrm>
              <a:off x="0" y="0"/>
              <a:ext cx="7468440" cy="1244194"/>
              <a:chOff x="0" y="0"/>
              <a:chExt cx="1129977" cy="188247"/>
            </a:xfrm>
          </p:grpSpPr>
          <p:sp>
            <p:nvSpPr>
              <p:cNvPr id="255" name="Google Shape;255;p20"/>
              <p:cNvSpPr/>
              <p:nvPr/>
            </p:nvSpPr>
            <p:spPr>
              <a:xfrm>
                <a:off x="0" y="0"/>
                <a:ext cx="1129977" cy="188247"/>
              </a:xfrm>
              <a:custGeom>
                <a:rect b="b" l="l" r="r" t="t"/>
                <a:pathLst>
                  <a:path extrusionOk="0" h="188247" w="112997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0"/>
              <p:cNvSpPr txBox="1"/>
              <p:nvPr/>
            </p:nvSpPr>
            <p:spPr>
              <a:xfrm>
                <a:off x="0" y="9525"/>
                <a:ext cx="1129977" cy="178722"/>
              </a:xfrm>
              <a:prstGeom prst="rect">
                <a:avLst/>
              </a:prstGeom>
              <a:noFill/>
              <a:ln>
                <a:noFill/>
              </a:ln>
            </p:spPr>
            <p:txBody>
              <a:bodyPr anchorCtr="0" anchor="ctr" bIns="185125" lIns="185125" spcFirstLastPara="1" rIns="185125" wrap="square" tIns="1851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7" name="Google Shape;257;p20"/>
            <p:cNvSpPr/>
            <p:nvPr/>
          </p:nvSpPr>
          <p:spPr>
            <a:xfrm>
              <a:off x="167170" y="247983"/>
              <a:ext cx="2565353" cy="748228"/>
            </a:xfrm>
            <a:custGeom>
              <a:rect b="b" l="l" r="r" t="t"/>
              <a:pathLst>
                <a:path extrusionOk="0" h="748228" w="2565353">
                  <a:moveTo>
                    <a:pt x="0" y="0"/>
                  </a:moveTo>
                  <a:lnTo>
                    <a:pt x="2565353" y="0"/>
                  </a:lnTo>
                  <a:lnTo>
                    <a:pt x="2565353" y="748228"/>
                  </a:lnTo>
                  <a:lnTo>
                    <a:pt x="0" y="748228"/>
                  </a:lnTo>
                  <a:lnTo>
                    <a:pt x="0" y="0"/>
                  </a:lnTo>
                  <a:close/>
                </a:path>
              </a:pathLst>
            </a:custGeom>
            <a:blipFill rotWithShape="1">
              <a:blip r:embed="rId5">
                <a:alphaModFix/>
              </a:blip>
              <a:stretch>
                <a:fillRect b="0" l="0" r="0" t="0"/>
              </a:stretch>
            </a:blipFill>
            <a:ln>
              <a:noFill/>
            </a:ln>
          </p:spPr>
        </p:sp>
        <p:sp>
          <p:nvSpPr>
            <p:cNvPr id="258" name="Google Shape;258;p20"/>
            <p:cNvSpPr/>
            <p:nvPr/>
          </p:nvSpPr>
          <p:spPr>
            <a:xfrm>
              <a:off x="2726939" y="294969"/>
              <a:ext cx="1174745" cy="626041"/>
            </a:xfrm>
            <a:custGeom>
              <a:rect b="b" l="l" r="r" t="t"/>
              <a:pathLst>
                <a:path extrusionOk="0" h="626041" w="1174745">
                  <a:moveTo>
                    <a:pt x="0" y="0"/>
                  </a:moveTo>
                  <a:lnTo>
                    <a:pt x="1174744" y="0"/>
                  </a:lnTo>
                  <a:lnTo>
                    <a:pt x="1174744" y="626041"/>
                  </a:lnTo>
                  <a:lnTo>
                    <a:pt x="0" y="626041"/>
                  </a:lnTo>
                  <a:lnTo>
                    <a:pt x="0" y="0"/>
                  </a:lnTo>
                  <a:close/>
                </a:path>
              </a:pathLst>
            </a:custGeom>
            <a:blipFill rotWithShape="1">
              <a:blip r:embed="rId6">
                <a:alphaModFix/>
              </a:blip>
              <a:stretch>
                <a:fillRect b="0" l="0" r="0" t="0"/>
              </a:stretch>
            </a:blipFill>
            <a:ln>
              <a:noFill/>
            </a:ln>
          </p:spPr>
        </p:sp>
        <p:sp>
          <p:nvSpPr>
            <p:cNvPr id="259" name="Google Shape;259;p20"/>
            <p:cNvSpPr/>
            <p:nvPr/>
          </p:nvSpPr>
          <p:spPr>
            <a:xfrm>
              <a:off x="6297565" y="128306"/>
              <a:ext cx="985473" cy="959367"/>
            </a:xfrm>
            <a:custGeom>
              <a:rect b="b" l="l" r="r" t="t"/>
              <a:pathLst>
                <a:path extrusionOk="0" h="959367" w="985473">
                  <a:moveTo>
                    <a:pt x="0" y="0"/>
                  </a:moveTo>
                  <a:lnTo>
                    <a:pt x="985473" y="0"/>
                  </a:lnTo>
                  <a:lnTo>
                    <a:pt x="985473" y="959368"/>
                  </a:lnTo>
                  <a:lnTo>
                    <a:pt x="0" y="959368"/>
                  </a:lnTo>
                  <a:lnTo>
                    <a:pt x="0" y="0"/>
                  </a:lnTo>
                  <a:close/>
                </a:path>
              </a:pathLst>
            </a:custGeom>
            <a:blipFill rotWithShape="1">
              <a:blip r:embed="rId7">
                <a:alphaModFix/>
              </a:blip>
              <a:stretch>
                <a:fillRect b="0" l="0" r="0" t="0"/>
              </a:stretch>
            </a:blipFill>
            <a:ln>
              <a:noFill/>
            </a:ln>
          </p:spPr>
        </p:sp>
        <p:sp>
          <p:nvSpPr>
            <p:cNvPr id="260" name="Google Shape;260;p20"/>
            <p:cNvSpPr/>
            <p:nvPr/>
          </p:nvSpPr>
          <p:spPr>
            <a:xfrm>
              <a:off x="5233228" y="207580"/>
              <a:ext cx="967745" cy="829035"/>
            </a:xfrm>
            <a:custGeom>
              <a:rect b="b" l="l" r="r" t="t"/>
              <a:pathLst>
                <a:path extrusionOk="0" h="829035" w="967745">
                  <a:moveTo>
                    <a:pt x="0" y="0"/>
                  </a:moveTo>
                  <a:lnTo>
                    <a:pt x="967744" y="0"/>
                  </a:lnTo>
                  <a:lnTo>
                    <a:pt x="967744" y="829034"/>
                  </a:lnTo>
                  <a:lnTo>
                    <a:pt x="0" y="829034"/>
                  </a:lnTo>
                  <a:lnTo>
                    <a:pt x="0" y="0"/>
                  </a:lnTo>
                  <a:close/>
                </a:path>
              </a:pathLst>
            </a:custGeom>
            <a:blipFill rotWithShape="1">
              <a:blip r:embed="rId8">
                <a:alphaModFix/>
              </a:blip>
              <a:stretch>
                <a:fillRect b="0" l="0" r="0" t="0"/>
              </a:stretch>
            </a:blipFill>
            <a:ln>
              <a:noFill/>
            </a:ln>
          </p:spPr>
        </p:sp>
      </p:grpSp>
      <p:sp>
        <p:nvSpPr>
          <p:cNvPr id="261" name="Google Shape;261;p20"/>
          <p:cNvSpPr/>
          <p:nvPr/>
        </p:nvSpPr>
        <p:spPr>
          <a:xfrm>
            <a:off x="-1736595" y="840178"/>
            <a:ext cx="3473190" cy="6745532"/>
          </a:xfrm>
          <a:custGeom>
            <a:rect b="b" l="l" r="r" t="t"/>
            <a:pathLst>
              <a:path extrusionOk="0" h="6745532" w="3473190">
                <a:moveTo>
                  <a:pt x="0" y="0"/>
                </a:moveTo>
                <a:lnTo>
                  <a:pt x="3473190" y="0"/>
                </a:lnTo>
                <a:lnTo>
                  <a:pt x="3473190" y="6745531"/>
                </a:lnTo>
                <a:lnTo>
                  <a:pt x="0" y="6745531"/>
                </a:lnTo>
                <a:lnTo>
                  <a:pt x="0" y="0"/>
                </a:lnTo>
                <a:close/>
              </a:path>
            </a:pathLst>
          </a:custGeom>
          <a:blipFill rotWithShape="1">
            <a:blip r:embed="rId9">
              <a:alphaModFix/>
            </a:blip>
            <a:stretch>
              <a:fillRect b="-24313" l="-69767" r="-71668" t="0"/>
            </a:stretch>
          </a:blipFill>
          <a:ln>
            <a:noFill/>
          </a:ln>
        </p:spPr>
      </p:sp>
      <p:sp>
        <p:nvSpPr>
          <p:cNvPr id="262" name="Google Shape;262;p20"/>
          <p:cNvSpPr/>
          <p:nvPr/>
        </p:nvSpPr>
        <p:spPr>
          <a:xfrm>
            <a:off x="16551405" y="3259390"/>
            <a:ext cx="3473190" cy="6745532"/>
          </a:xfrm>
          <a:custGeom>
            <a:rect b="b" l="l" r="r" t="t"/>
            <a:pathLst>
              <a:path extrusionOk="0" h="6745532" w="3473190">
                <a:moveTo>
                  <a:pt x="0" y="0"/>
                </a:moveTo>
                <a:lnTo>
                  <a:pt x="3473190" y="0"/>
                </a:lnTo>
                <a:lnTo>
                  <a:pt x="3473190" y="6745532"/>
                </a:lnTo>
                <a:lnTo>
                  <a:pt x="0" y="6745532"/>
                </a:lnTo>
                <a:lnTo>
                  <a:pt x="0" y="0"/>
                </a:lnTo>
                <a:close/>
              </a:path>
            </a:pathLst>
          </a:custGeom>
          <a:blipFill rotWithShape="1">
            <a:blip r:embed="rId9">
              <a:alphaModFix/>
            </a:blip>
            <a:stretch>
              <a:fillRect b="-24313" l="-69767" r="-71668" t="0"/>
            </a:stretch>
          </a:blipFill>
          <a:ln>
            <a:noFill/>
          </a:ln>
        </p:spPr>
      </p:sp>
      <p:grpSp>
        <p:nvGrpSpPr>
          <p:cNvPr id="263" name="Google Shape;263;p20"/>
          <p:cNvGrpSpPr/>
          <p:nvPr/>
        </p:nvGrpSpPr>
        <p:grpSpPr>
          <a:xfrm>
            <a:off x="3319072" y="416885"/>
            <a:ext cx="950103" cy="819865"/>
            <a:chOff x="4013474" y="57707"/>
            <a:chExt cx="1266804" cy="1093154"/>
          </a:xfrm>
        </p:grpSpPr>
        <p:sp>
          <p:nvSpPr>
            <p:cNvPr id="264" name="Google Shape;264;p20"/>
            <p:cNvSpPr/>
            <p:nvPr/>
          </p:nvSpPr>
          <p:spPr>
            <a:xfrm>
              <a:off x="4023594" y="57707"/>
              <a:ext cx="1079908" cy="491348"/>
            </a:xfrm>
            <a:custGeom>
              <a:rect b="b" l="l" r="r" t="t"/>
              <a:pathLst>
                <a:path extrusionOk="0" h="491348" w="1079908">
                  <a:moveTo>
                    <a:pt x="0" y="0"/>
                  </a:moveTo>
                  <a:lnTo>
                    <a:pt x="1079909" y="0"/>
                  </a:lnTo>
                  <a:lnTo>
                    <a:pt x="1079909" y="491348"/>
                  </a:lnTo>
                  <a:lnTo>
                    <a:pt x="0" y="491348"/>
                  </a:lnTo>
                  <a:lnTo>
                    <a:pt x="0" y="0"/>
                  </a:lnTo>
                  <a:close/>
                </a:path>
              </a:pathLst>
            </a:custGeom>
            <a:blipFill rotWithShape="1">
              <a:blip r:embed="rId10">
                <a:alphaModFix/>
              </a:blip>
              <a:stretch>
                <a:fillRect b="-150150" l="-36059" r="-34659" t="0"/>
              </a:stretch>
            </a:blipFill>
            <a:ln>
              <a:noFill/>
            </a:ln>
          </p:spPr>
        </p:sp>
        <p:sp>
          <p:nvSpPr>
            <p:cNvPr id="265" name="Google Shape;265;p20"/>
            <p:cNvSpPr txBox="1"/>
            <p:nvPr/>
          </p:nvSpPr>
          <p:spPr>
            <a:xfrm>
              <a:off x="4035246" y="553994"/>
              <a:ext cx="1138200" cy="468300"/>
            </a:xfrm>
            <a:prstGeom prst="rect">
              <a:avLst/>
            </a:prstGeom>
            <a:noFill/>
            <a:ln>
              <a:noFill/>
            </a:ln>
          </p:spPr>
          <p:txBody>
            <a:bodyPr anchorCtr="0" anchor="t" bIns="0" lIns="0" spcFirstLastPara="1" rIns="0" wrap="square" tIns="0">
              <a:spAutoFit/>
            </a:bodyPr>
            <a:lstStyle/>
            <a:p>
              <a:pPr indent="0" lvl="0" marL="0" marR="0" rtl="0" algn="l">
                <a:lnSpc>
                  <a:spcPct val="96982"/>
                </a:lnSpc>
                <a:spcBef>
                  <a:spcPts val="0"/>
                </a:spcBef>
                <a:spcAft>
                  <a:spcPts val="0"/>
                </a:spcAft>
                <a:buClr>
                  <a:srgbClr val="000000"/>
                </a:buClr>
                <a:buSzPts val="2353"/>
                <a:buFont typeface="Arial"/>
                <a:buNone/>
              </a:pPr>
              <a:r>
                <a:rPr b="1" i="0" lang="en-US" sz="2353" u="none" cap="none" strike="noStrike">
                  <a:solidFill>
                    <a:srgbClr val="34830D"/>
                  </a:solidFill>
                  <a:latin typeface="Arial"/>
                  <a:ea typeface="Arial"/>
                  <a:cs typeface="Arial"/>
                  <a:sym typeface="Arial"/>
                </a:rPr>
                <a:t>PEHR</a:t>
              </a:r>
              <a:endParaRPr b="0" i="0" sz="1400" u="none" cap="none" strike="noStrike">
                <a:solidFill>
                  <a:srgbClr val="000000"/>
                </a:solidFill>
                <a:latin typeface="Arial"/>
                <a:ea typeface="Arial"/>
                <a:cs typeface="Arial"/>
                <a:sym typeface="Arial"/>
              </a:endParaRPr>
            </a:p>
          </p:txBody>
        </p:sp>
        <p:sp>
          <p:nvSpPr>
            <p:cNvPr id="266" name="Google Shape;266;p20"/>
            <p:cNvSpPr txBox="1"/>
            <p:nvPr/>
          </p:nvSpPr>
          <p:spPr>
            <a:xfrm>
              <a:off x="4045745" y="549060"/>
              <a:ext cx="1138200" cy="66600"/>
            </a:xfrm>
            <a:prstGeom prst="rect">
              <a:avLst/>
            </a:prstGeom>
            <a:noFill/>
            <a:ln>
              <a:noFill/>
            </a:ln>
          </p:spPr>
          <p:txBody>
            <a:bodyPr anchorCtr="0" anchor="t" bIns="0" lIns="0" spcFirstLastPara="1" rIns="0" wrap="square" tIns="0">
              <a:spAutoFit/>
            </a:bodyPr>
            <a:lstStyle/>
            <a:p>
              <a:pPr indent="0" lvl="0" marL="0" marR="0" rtl="0" algn="l">
                <a:lnSpc>
                  <a:spcPct val="97006"/>
                </a:lnSpc>
                <a:spcBef>
                  <a:spcPts val="0"/>
                </a:spcBef>
                <a:spcAft>
                  <a:spcPts val="0"/>
                </a:spcAft>
                <a:buClr>
                  <a:srgbClr val="000000"/>
                </a:buClr>
                <a:buSzPts val="334"/>
                <a:buFont typeface="Arial"/>
                <a:buNone/>
              </a:pPr>
              <a:r>
                <a:rPr b="1" i="0" lang="en-US" sz="334" u="none" cap="none" strike="noStrike">
                  <a:solidFill>
                    <a:srgbClr val="FF1616"/>
                  </a:solidFill>
                  <a:latin typeface="Arial"/>
                  <a:ea typeface="Arial"/>
                  <a:cs typeface="Arial"/>
                  <a:sym typeface="Arial"/>
                </a:rPr>
                <a:t>UNIVERSITAS PENDIDIKAN INDONESIA</a:t>
              </a:r>
              <a:endParaRPr b="0" i="0" sz="1400" u="none" cap="none" strike="noStrike">
                <a:solidFill>
                  <a:srgbClr val="000000"/>
                </a:solidFill>
                <a:latin typeface="Arial"/>
                <a:ea typeface="Arial"/>
                <a:cs typeface="Arial"/>
                <a:sym typeface="Arial"/>
              </a:endParaRPr>
            </a:p>
          </p:txBody>
        </p:sp>
        <p:sp>
          <p:nvSpPr>
            <p:cNvPr id="267" name="Google Shape;267;p20"/>
            <p:cNvSpPr txBox="1"/>
            <p:nvPr/>
          </p:nvSpPr>
          <p:spPr>
            <a:xfrm>
              <a:off x="4053379" y="965261"/>
              <a:ext cx="1179900" cy="145200"/>
            </a:xfrm>
            <a:prstGeom prst="rect">
              <a:avLst/>
            </a:prstGeom>
            <a:noFill/>
            <a:ln>
              <a:noFill/>
            </a:ln>
          </p:spPr>
          <p:txBody>
            <a:bodyPr anchorCtr="0" anchor="t" bIns="0" lIns="0" spcFirstLastPara="1" rIns="0" wrap="square" tIns="0">
              <a:spAutoFit/>
            </a:bodyPr>
            <a:lstStyle/>
            <a:p>
              <a:pPr indent="0" lvl="0" marL="0" marR="0" rtl="0" algn="ctr">
                <a:lnSpc>
                  <a:spcPct val="140169"/>
                </a:lnSpc>
                <a:spcBef>
                  <a:spcPts val="0"/>
                </a:spcBef>
                <a:spcAft>
                  <a:spcPts val="0"/>
                </a:spcAft>
                <a:buClr>
                  <a:srgbClr val="000000"/>
                </a:buClr>
                <a:buSzPts val="707"/>
                <a:buFont typeface="Arial"/>
                <a:buNone/>
              </a:pPr>
              <a:r>
                <a:rPr b="1" i="0" lang="en-US" sz="707" u="none" cap="none" strike="noStrike">
                  <a:solidFill>
                    <a:srgbClr val="008037"/>
                  </a:solidFill>
                  <a:latin typeface="Livvic"/>
                  <a:ea typeface="Livvic"/>
                  <a:cs typeface="Livvic"/>
                  <a:sym typeface="Livvic"/>
                </a:rPr>
                <a:t>STUDY PROGRAM</a:t>
              </a:r>
              <a:endParaRPr b="0" i="0" sz="1400" u="none" cap="none" strike="noStrike">
                <a:solidFill>
                  <a:srgbClr val="000000"/>
                </a:solidFill>
                <a:latin typeface="Arial"/>
                <a:ea typeface="Arial"/>
                <a:cs typeface="Arial"/>
                <a:sym typeface="Arial"/>
              </a:endParaRPr>
            </a:p>
          </p:txBody>
        </p:sp>
        <p:sp>
          <p:nvSpPr>
            <p:cNvPr id="268" name="Google Shape;268;p20"/>
            <p:cNvSpPr txBox="1"/>
            <p:nvPr/>
          </p:nvSpPr>
          <p:spPr>
            <a:xfrm flipH="1">
              <a:off x="4013474" y="1078261"/>
              <a:ext cx="1125300" cy="72600"/>
            </a:xfrm>
            <a:prstGeom prst="rect">
              <a:avLst/>
            </a:prstGeom>
            <a:noFill/>
            <a:ln>
              <a:noFill/>
            </a:ln>
          </p:spPr>
          <p:txBody>
            <a:bodyPr anchorCtr="0" anchor="t" bIns="0" lIns="0" spcFirstLastPara="1" rIns="0" wrap="square" tIns="0">
              <a:spAutoFit/>
            </a:bodyPr>
            <a:lstStyle/>
            <a:p>
              <a:pPr indent="0" lvl="0" marL="0" marR="0" rtl="0" algn="ctr">
                <a:lnSpc>
                  <a:spcPct val="139830"/>
                </a:lnSpc>
                <a:spcBef>
                  <a:spcPts val="0"/>
                </a:spcBef>
                <a:spcAft>
                  <a:spcPts val="0"/>
                </a:spcAft>
                <a:buClr>
                  <a:srgbClr val="000000"/>
                </a:buClr>
                <a:buSzPts val="354"/>
                <a:buFont typeface="Arial"/>
                <a:buNone/>
              </a:pPr>
              <a:r>
                <a:rPr b="0" i="0" lang="en-US" sz="354" u="none" cap="none" strike="noStrike">
                  <a:solidFill>
                    <a:srgbClr val="000000"/>
                  </a:solidFill>
                  <a:latin typeface="Arial"/>
                  <a:ea typeface="Arial"/>
                  <a:cs typeface="Arial"/>
                  <a:sym typeface="Arial"/>
                </a:rPr>
                <a:t>Faculty of Sport Education and Health</a:t>
              </a:r>
              <a:endParaRPr b="0" i="0" sz="1400" u="none" cap="none" strike="noStrike">
                <a:solidFill>
                  <a:srgbClr val="000000"/>
                </a:solidFill>
                <a:latin typeface="Arial"/>
                <a:ea typeface="Arial"/>
                <a:cs typeface="Arial"/>
                <a:sym typeface="Arial"/>
              </a:endParaRPr>
            </a:p>
          </p:txBody>
        </p:sp>
        <p:sp>
          <p:nvSpPr>
            <p:cNvPr id="269" name="Google Shape;269;p20"/>
            <p:cNvSpPr txBox="1"/>
            <p:nvPr/>
          </p:nvSpPr>
          <p:spPr>
            <a:xfrm>
              <a:off x="4035278" y="919960"/>
              <a:ext cx="1245000" cy="70800"/>
            </a:xfrm>
            <a:prstGeom prst="rect">
              <a:avLst/>
            </a:prstGeom>
            <a:noFill/>
            <a:ln>
              <a:noFill/>
            </a:ln>
          </p:spPr>
          <p:txBody>
            <a:bodyPr anchorCtr="0" anchor="t" bIns="0" lIns="0" spcFirstLastPara="1" rIns="0" wrap="square" tIns="0">
              <a:spAutoFit/>
            </a:bodyPr>
            <a:lstStyle/>
            <a:p>
              <a:pPr indent="0" lvl="0" marL="0" marR="0" rtl="0" algn="ctr">
                <a:lnSpc>
                  <a:spcPct val="96910"/>
                </a:lnSpc>
                <a:spcBef>
                  <a:spcPts val="0"/>
                </a:spcBef>
                <a:spcAft>
                  <a:spcPts val="0"/>
                </a:spcAft>
                <a:buClr>
                  <a:srgbClr val="000000"/>
                </a:buClr>
                <a:buSzPts val="356"/>
                <a:buFont typeface="Arial"/>
                <a:buNone/>
              </a:pPr>
              <a:r>
                <a:rPr b="1" i="1" lang="en-US" sz="356" u="none" cap="none" strike="noStrike">
                  <a:solidFill>
                    <a:srgbClr val="FF1616"/>
                  </a:solidFill>
                  <a:latin typeface="Arial"/>
                  <a:ea typeface="Arial"/>
                  <a:cs typeface="Arial"/>
                  <a:sym typeface="Arial"/>
                </a:rPr>
                <a:t>Physical Education, Health, and Recreation</a:t>
              </a:r>
              <a:endParaRPr b="0" i="0" sz="1400" u="none" cap="none" strike="noStrike">
                <a:solidFill>
                  <a:srgbClr val="000000"/>
                </a:solidFill>
                <a:latin typeface="Arial"/>
                <a:ea typeface="Arial"/>
                <a:cs typeface="Arial"/>
                <a:sym typeface="Arial"/>
              </a:endParaRPr>
            </a:p>
          </p:txBody>
        </p:sp>
      </p:grpSp>
      <p:sp>
        <p:nvSpPr>
          <p:cNvPr id="270" name="Google Shape;270;p20"/>
          <p:cNvSpPr/>
          <p:nvPr/>
        </p:nvSpPr>
        <p:spPr>
          <a:xfrm>
            <a:off x="2028000" y="1946250"/>
            <a:ext cx="15336000" cy="5865300"/>
          </a:xfrm>
          <a:prstGeom prst="rect">
            <a:avLst/>
          </a:prstGeom>
          <a:noFill/>
          <a:ln>
            <a:noFill/>
          </a:ln>
        </p:spPr>
        <p:txBody>
          <a:bodyPr anchorCtr="0" anchor="ctr" bIns="0" lIns="0" spcFirstLastPara="1" rIns="0" wrap="square" tIns="0">
            <a:noAutofit/>
          </a:bodyPr>
          <a:lstStyle/>
          <a:p>
            <a:pPr indent="0" lvl="0" marL="0" marR="0" rtl="0" algn="just">
              <a:lnSpc>
                <a:spcPct val="100000"/>
              </a:lnSpc>
              <a:spcBef>
                <a:spcPts val="0"/>
              </a:spcBef>
              <a:spcAft>
                <a:spcPts val="0"/>
              </a:spcAft>
              <a:buClr>
                <a:srgbClr val="000000"/>
              </a:buClr>
              <a:buSzPts val="2800"/>
              <a:buFont typeface="Arial"/>
              <a:buNone/>
            </a:pPr>
            <a:r>
              <a:rPr lang="en-US" sz="1300"/>
              <a:t>Bremer, C. D., &amp; Smith, J. (2004). Teaching Social Skills. Teaching Social Skills, 3(5).</a:t>
            </a:r>
            <a:endParaRPr sz="1300"/>
          </a:p>
          <a:p>
            <a:pPr indent="0" lvl="0" marL="0" marR="0" rtl="0" algn="just">
              <a:lnSpc>
                <a:spcPct val="100000"/>
              </a:lnSpc>
              <a:spcBef>
                <a:spcPts val="0"/>
              </a:spcBef>
              <a:spcAft>
                <a:spcPts val="0"/>
              </a:spcAft>
              <a:buClr>
                <a:srgbClr val="000000"/>
              </a:buClr>
              <a:buSzPts val="2800"/>
              <a:buFont typeface="Arial"/>
              <a:buNone/>
            </a:pPr>
            <a:r>
              <a:rPr lang="en-US" sz="1300"/>
              <a:t>Bunker, D., &amp; Thorpe, R. (1982). A model for the teaching of games in secondary schools. Bulletin of Physical Education. 5-8.</a:t>
            </a:r>
            <a:endParaRPr sz="1300"/>
          </a:p>
          <a:p>
            <a:pPr indent="0" lvl="0" marL="0" marR="0" rtl="0" algn="just">
              <a:lnSpc>
                <a:spcPct val="100000"/>
              </a:lnSpc>
              <a:spcBef>
                <a:spcPts val="0"/>
              </a:spcBef>
              <a:spcAft>
                <a:spcPts val="0"/>
              </a:spcAft>
              <a:buClr>
                <a:srgbClr val="000000"/>
              </a:buClr>
              <a:buSzPts val="2800"/>
              <a:buFont typeface="Arial"/>
              <a:buNone/>
            </a:pPr>
            <a:r>
              <a:rPr lang="en-US" sz="1300"/>
              <a:t>Cohen, J. (2013). Statistical Power Analysis for the Behavioral Sciences. Taylor &amp; Francis Group.</a:t>
            </a:r>
            <a:endParaRPr sz="1300"/>
          </a:p>
          <a:p>
            <a:pPr indent="0" lvl="0" marL="0" marR="0" rtl="0" algn="just">
              <a:lnSpc>
                <a:spcPct val="100000"/>
              </a:lnSpc>
              <a:spcBef>
                <a:spcPts val="0"/>
              </a:spcBef>
              <a:spcAft>
                <a:spcPts val="0"/>
              </a:spcAft>
              <a:buClr>
                <a:srgbClr val="000000"/>
              </a:buClr>
              <a:buSzPts val="2800"/>
              <a:buFont typeface="Arial"/>
              <a:buNone/>
            </a:pPr>
            <a:r>
              <a:rPr lang="en-US" sz="1300"/>
              <a:t>Creswell, J. W., &amp; Creswell, J. D. (2023). Research Design: Qualitative, Quantitative, and Mixed Methods Approaches. SAGE.</a:t>
            </a:r>
            <a:endParaRPr sz="1300"/>
          </a:p>
          <a:p>
            <a:pPr indent="0" lvl="0" marL="0" marR="0" rtl="0" algn="just">
              <a:lnSpc>
                <a:spcPct val="100000"/>
              </a:lnSpc>
              <a:spcBef>
                <a:spcPts val="0"/>
              </a:spcBef>
              <a:spcAft>
                <a:spcPts val="0"/>
              </a:spcAft>
              <a:buClr>
                <a:srgbClr val="000000"/>
              </a:buClr>
              <a:buSzPts val="2800"/>
              <a:buFont typeface="Arial"/>
              <a:buNone/>
            </a:pPr>
            <a:r>
              <a:rPr lang="en-US" sz="1300"/>
              <a:t>Field, A. (2018). Discovering Statistics Using IBM SPSS Statistics. SAGE Publications.</a:t>
            </a:r>
            <a:endParaRPr sz="1300"/>
          </a:p>
          <a:p>
            <a:pPr indent="0" lvl="0" marL="0" marR="0" rtl="0" algn="just">
              <a:lnSpc>
                <a:spcPct val="100000"/>
              </a:lnSpc>
              <a:spcBef>
                <a:spcPts val="0"/>
              </a:spcBef>
              <a:spcAft>
                <a:spcPts val="0"/>
              </a:spcAft>
              <a:buClr>
                <a:srgbClr val="000000"/>
              </a:buClr>
              <a:buSzPts val="2800"/>
              <a:buFont typeface="Arial"/>
              <a:buNone/>
            </a:pPr>
            <a:r>
              <a:rPr lang="en-US" sz="1300"/>
              <a:t>FIFA. (2025). Futsal Coaching Manual. https://digitalhub.fifa.com/m/2535e729d6d7d12a/original/s5yvzkdqyevndrtdcke4-pdf.pdf</a:t>
            </a:r>
            <a:endParaRPr sz="1300"/>
          </a:p>
          <a:p>
            <a:pPr indent="0" lvl="0" marL="0" marR="0" rtl="0" algn="just">
              <a:lnSpc>
                <a:spcPct val="100000"/>
              </a:lnSpc>
              <a:spcBef>
                <a:spcPts val="0"/>
              </a:spcBef>
              <a:spcAft>
                <a:spcPts val="0"/>
              </a:spcAft>
              <a:buClr>
                <a:srgbClr val="000000"/>
              </a:buClr>
              <a:buSzPts val="2800"/>
              <a:buFont typeface="Arial"/>
              <a:buNone/>
            </a:pPr>
            <a:r>
              <a:rPr lang="en-US" sz="1300"/>
              <a:t>Ghasemi, A., &amp; Zahediasl, S. (2012). Normality Tests for Statistical Analysis: A Guide for Non-Statisticians. International Journal of Endocrinology Metabolism, 10(2), 486-489.</a:t>
            </a:r>
            <a:endParaRPr sz="1300"/>
          </a:p>
          <a:p>
            <a:pPr indent="0" lvl="0" marL="0" marR="0" rtl="0" algn="just">
              <a:lnSpc>
                <a:spcPct val="100000"/>
              </a:lnSpc>
              <a:spcBef>
                <a:spcPts val="0"/>
              </a:spcBef>
              <a:spcAft>
                <a:spcPts val="0"/>
              </a:spcAft>
              <a:buClr>
                <a:srgbClr val="000000"/>
              </a:buClr>
              <a:buSzPts val="2800"/>
              <a:buFont typeface="Arial"/>
              <a:buNone/>
            </a:pPr>
            <a:r>
              <a:rPr lang="en-US" sz="1300"/>
              <a:t>Gracia-Lopez, L., Gutierrez, D., Gonzales-Villora, S., &amp; Valero-Valenzuela, A. (2019). Changes in tactical understanding and decision making in sport education. Journal of Human Kinetics, 70, 215-224.</a:t>
            </a:r>
            <a:endParaRPr sz="1300"/>
          </a:p>
          <a:p>
            <a:pPr indent="0" lvl="0" marL="0" marR="0" rtl="0" algn="just">
              <a:lnSpc>
                <a:spcPct val="100000"/>
              </a:lnSpc>
              <a:spcBef>
                <a:spcPts val="0"/>
              </a:spcBef>
              <a:spcAft>
                <a:spcPts val="0"/>
              </a:spcAft>
              <a:buClr>
                <a:srgbClr val="000000"/>
              </a:buClr>
              <a:buSzPts val="2800"/>
              <a:buFont typeface="Arial"/>
              <a:buNone/>
            </a:pPr>
            <a:r>
              <a:rPr lang="en-US" sz="1300"/>
              <a:t>Griffin, Mitchell, &amp; Oslin. (1997). Teaching sport concepts and skills: A tactical games approach.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Griffin, L. (2005). Working towards legitimacy: two decades of teaching games for understanding. Taylor &amp; Francis, 10(3).</a:t>
            </a:r>
            <a:endParaRPr sz="1300"/>
          </a:p>
          <a:p>
            <a:pPr indent="0" lvl="0" marL="0" marR="0" rtl="0" algn="just">
              <a:lnSpc>
                <a:spcPct val="100000"/>
              </a:lnSpc>
              <a:spcBef>
                <a:spcPts val="0"/>
              </a:spcBef>
              <a:spcAft>
                <a:spcPts val="0"/>
              </a:spcAft>
              <a:buClr>
                <a:srgbClr val="000000"/>
              </a:buClr>
              <a:buSzPts val="2800"/>
              <a:buFont typeface="Arial"/>
              <a:buNone/>
            </a:pPr>
            <a:r>
              <a:rPr lang="en-US" sz="1300"/>
              <a:t>Griffin, L. L., &amp; Butler, J. (2005). Teaching Games for Understanding: Theory, Research, and Practice (L. L. Griffin &amp; J. Butler, Eds.).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Gumilar, W. G. (2016). Perbandingan model pembelajaran taktis dengan peer teaching terhadap hasil belajar dan keterampilan permainan softball. 1-8.</a:t>
            </a:r>
            <a:endParaRPr sz="1300"/>
          </a:p>
          <a:p>
            <a:pPr indent="0" lvl="0" marL="0" marR="0" rtl="0" algn="just">
              <a:lnSpc>
                <a:spcPct val="100000"/>
              </a:lnSpc>
              <a:spcBef>
                <a:spcPts val="0"/>
              </a:spcBef>
              <a:spcAft>
                <a:spcPts val="0"/>
              </a:spcAft>
              <a:buClr>
                <a:srgbClr val="000000"/>
              </a:buClr>
              <a:buSzPts val="2800"/>
              <a:buFont typeface="Arial"/>
              <a:buNone/>
            </a:pPr>
            <a:r>
              <a:rPr lang="en-US" sz="1300"/>
              <a:t>Gunawan, R. I. (2020). IMPLEMENTASI PENDEKATAN TAKTIS DALAM PEMBELAJARAN AKTIVITAS PERMAINAN FUTSAL. 1.</a:t>
            </a:r>
            <a:endParaRPr sz="1300"/>
          </a:p>
          <a:p>
            <a:pPr indent="0" lvl="0" marL="0" marR="0" rtl="0" algn="just">
              <a:lnSpc>
                <a:spcPct val="100000"/>
              </a:lnSpc>
              <a:spcBef>
                <a:spcPts val="0"/>
              </a:spcBef>
              <a:spcAft>
                <a:spcPts val="0"/>
              </a:spcAft>
              <a:buClr>
                <a:srgbClr val="000000"/>
              </a:buClr>
              <a:buSzPts val="2800"/>
              <a:buFont typeface="Arial"/>
              <a:buNone/>
            </a:pPr>
            <a:r>
              <a:rPr lang="en-US" sz="1300"/>
              <a:t>Gresham, F. M., &amp; Elliott, S. M. (2011). Social Skills Improvement System SSIS Rating Scales. School Psychology Quarterly, 26(1), 27-44. 10.1037/a0022662</a:t>
            </a:r>
            <a:endParaRPr sz="1300"/>
          </a:p>
          <a:p>
            <a:pPr indent="0" lvl="0" marL="0" marR="0" rtl="0" algn="just">
              <a:lnSpc>
                <a:spcPct val="100000"/>
              </a:lnSpc>
              <a:spcBef>
                <a:spcPts val="0"/>
              </a:spcBef>
              <a:spcAft>
                <a:spcPts val="0"/>
              </a:spcAft>
              <a:buClr>
                <a:srgbClr val="000000"/>
              </a:buClr>
              <a:buSzPts val="2800"/>
              <a:buFont typeface="Arial"/>
              <a:buNone/>
            </a:pPr>
            <a:r>
              <a:rPr lang="en-US" sz="1300"/>
              <a:t>Hamdi, &amp; Slamet, S. (2016). IMPLEMENTASI MODIFIKASI PEMBELAJARAN DAN SIMPLE FEEDBACK DALAM PEMBELAJARAN AKTIVITAS PERMAINAN BOLA VOLI UNTUK MENINGKATKAN WAKTU AKTIF BELAJAR. Jurnal Pendidikan Jasmani dan Olahraga, 1, 1-2.</a:t>
            </a:r>
            <a:endParaRPr sz="1300"/>
          </a:p>
          <a:p>
            <a:pPr indent="0" lvl="0" marL="0" marR="0" rtl="0" algn="just">
              <a:lnSpc>
                <a:spcPct val="100000"/>
              </a:lnSpc>
              <a:spcBef>
                <a:spcPts val="0"/>
              </a:spcBef>
              <a:spcAft>
                <a:spcPts val="0"/>
              </a:spcAft>
              <a:buClr>
                <a:srgbClr val="000000"/>
              </a:buClr>
              <a:buSzPts val="2800"/>
              <a:buFont typeface="Arial"/>
              <a:buNone/>
            </a:pPr>
            <a:r>
              <a:rPr lang="en-US" sz="1300"/>
              <a:t>Harvey, S., &amp; Jarrett, K. (2014). A review of the game-centered approaches to teaching and coaching literature. Physical Education and Sport Pedagogy, 19, 278-300.</a:t>
            </a:r>
            <a:endParaRPr sz="1300"/>
          </a:p>
          <a:p>
            <a:pPr indent="0" lvl="0" marL="0" marR="0" rtl="0" algn="just">
              <a:lnSpc>
                <a:spcPct val="100000"/>
              </a:lnSpc>
              <a:spcBef>
                <a:spcPts val="0"/>
              </a:spcBef>
              <a:spcAft>
                <a:spcPts val="0"/>
              </a:spcAft>
              <a:buClr>
                <a:srgbClr val="000000"/>
              </a:buClr>
              <a:buSzPts val="2800"/>
              <a:buFont typeface="Arial"/>
              <a:buNone/>
            </a:pPr>
            <a:r>
              <a:rPr lang="en-US" sz="1300"/>
              <a:t>Hellison. (2011). Teaching Personal and Social Responsibility Through Physical Activity.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Hellison, D. (2010). Teaching Personal and Social Responsibility Through Physical Activity.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Kardiansah, D., Suherman, A., &amp; Lengkana, A. S. (2024). The Influence of Learning Models Teaching Game for Understanding (TGfu) on Critical Thinking Skills Students in Basketball Games. Jurnal Ilmiah Pendidikan Jasmani, 8, 2-3.</a:t>
            </a:r>
            <a:endParaRPr sz="1300"/>
          </a:p>
          <a:p>
            <a:pPr indent="0" lvl="0" marL="0" marR="0" rtl="0" algn="just">
              <a:lnSpc>
                <a:spcPct val="100000"/>
              </a:lnSpc>
              <a:spcBef>
                <a:spcPts val="0"/>
              </a:spcBef>
              <a:spcAft>
                <a:spcPts val="0"/>
              </a:spcAft>
              <a:buClr>
                <a:srgbClr val="000000"/>
              </a:buClr>
              <a:buSzPts val="2800"/>
              <a:buFont typeface="Arial"/>
              <a:buNone/>
            </a:pPr>
            <a:r>
              <a:rPr lang="en-US" sz="1300"/>
              <a:t>Lakens, D. (2013). Calculating and reporting effect sizes to facilitate cumulative science: a practical primer for t-tests and ANOVAs. Front. Psychol, 4.</a:t>
            </a:r>
            <a:endParaRPr sz="1300"/>
          </a:p>
          <a:p>
            <a:pPr indent="0" lvl="0" marL="0" marR="0" rtl="0" algn="just">
              <a:lnSpc>
                <a:spcPct val="100000"/>
              </a:lnSpc>
              <a:spcBef>
                <a:spcPts val="0"/>
              </a:spcBef>
              <a:spcAft>
                <a:spcPts val="0"/>
              </a:spcAft>
              <a:buClr>
                <a:srgbClr val="000000"/>
              </a:buClr>
              <a:buSzPts val="2800"/>
              <a:buFont typeface="Arial"/>
              <a:buNone/>
            </a:pPr>
            <a:r>
              <a:rPr lang="en-US" sz="1300"/>
              <a:t>Mitchell, S. A., Oslin, J. L., &amp; Griffin, L. L. (2006). Teaching Sport Concepts and Skills: A Tactical Games Approach for Ages 7 to 18.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Mitchell, S. A., Oslin, J. L., &amp; Griffin, L. L. (2020). Teaching Sport Concepts and Skills: A Tactical Games Approach. Human Kinetics.</a:t>
            </a:r>
            <a:endParaRPr sz="1300"/>
          </a:p>
          <a:p>
            <a:pPr indent="0" lvl="0" marL="0" marR="0" rtl="0" algn="just">
              <a:lnSpc>
                <a:spcPct val="100000"/>
              </a:lnSpc>
              <a:spcBef>
                <a:spcPts val="0"/>
              </a:spcBef>
              <a:spcAft>
                <a:spcPts val="0"/>
              </a:spcAft>
              <a:buClr>
                <a:srgbClr val="000000"/>
              </a:buClr>
              <a:buSzPts val="2800"/>
              <a:buFont typeface="Arial"/>
              <a:buNone/>
            </a:pPr>
            <a:r>
              <a:rPr lang="en-US" sz="1300"/>
              <a:t>Mulyana, F. R., Suherman, A., Mahendra, A., &amp; Hidayat, Y. (2024). Enhancing social skills: Reliability and validity of the Indonesian version of SSIS-RS among physical education students. Journal Sport Area, 9.</a:t>
            </a:r>
            <a:endParaRPr sz="1300"/>
          </a:p>
          <a:p>
            <a:pPr indent="0" lvl="0" marL="0" marR="0" rtl="0" algn="just">
              <a:lnSpc>
                <a:spcPct val="100000"/>
              </a:lnSpc>
              <a:spcBef>
                <a:spcPts val="0"/>
              </a:spcBef>
              <a:spcAft>
                <a:spcPts val="0"/>
              </a:spcAft>
              <a:buClr>
                <a:srgbClr val="000000"/>
              </a:buClr>
              <a:buSzPts val="2800"/>
              <a:buFont typeface="Arial"/>
              <a:buNone/>
            </a:pPr>
            <a:r>
              <a:rPr lang="en-US" sz="1300"/>
              <a:t>Munggaran, A. P. (2024). PENDEKATAN TAKTIS DALAM PENDIDIKAN JASMANI : SYSTEMATIC LITERATURE REVIEW (SLR). Jurnal Pedagogik Olahraga, 10.</a:t>
            </a:r>
            <a:endParaRPr sz="1300"/>
          </a:p>
          <a:p>
            <a:pPr indent="0" lvl="0" marL="0" marR="0" rtl="0" algn="just">
              <a:lnSpc>
                <a:spcPct val="100000"/>
              </a:lnSpc>
              <a:spcBef>
                <a:spcPts val="0"/>
              </a:spcBef>
              <a:spcAft>
                <a:spcPts val="0"/>
              </a:spcAft>
              <a:buClr>
                <a:srgbClr val="000000"/>
              </a:buClr>
              <a:buSzPts val="2800"/>
              <a:buFont typeface="Arial"/>
              <a:buNone/>
            </a:pPr>
            <a:r>
              <a:rPr lang="en-US" sz="1300"/>
              <a:t>Naser, N., &amp; Ali, A. (2017). Physical and physiological demands of futsal. Journal of Exercise Science &amp; Fitness, 15(2), 76-80.</a:t>
            </a:r>
            <a:endParaRPr sz="1300"/>
          </a:p>
          <a:p>
            <a:pPr indent="0" lvl="0" marL="0" marR="0" rtl="0" algn="just">
              <a:lnSpc>
                <a:spcPct val="100000"/>
              </a:lnSpc>
              <a:spcBef>
                <a:spcPts val="0"/>
              </a:spcBef>
              <a:spcAft>
                <a:spcPts val="0"/>
              </a:spcAft>
              <a:buClr>
                <a:srgbClr val="000000"/>
              </a:buClr>
              <a:buSzPts val="2800"/>
              <a:buFont typeface="Arial"/>
              <a:buNone/>
            </a:pPr>
            <a:r>
              <a:rPr lang="en-US" sz="1300"/>
              <a:t>Pallant, J. (2020). SPSS Survival Manual: A Step by Step Guide to Data Analysis Using IBM SPSS. Routledge.</a:t>
            </a:r>
            <a:endParaRPr sz="1300"/>
          </a:p>
          <a:p>
            <a:pPr indent="0" lvl="0" marL="0" marR="0" rtl="0" algn="just">
              <a:lnSpc>
                <a:spcPct val="100000"/>
              </a:lnSpc>
              <a:spcBef>
                <a:spcPts val="0"/>
              </a:spcBef>
              <a:spcAft>
                <a:spcPts val="0"/>
              </a:spcAft>
              <a:buClr>
                <a:srgbClr val="000000"/>
              </a:buClr>
              <a:buSzPts val="2800"/>
              <a:buFont typeface="Arial"/>
              <a:buNone/>
            </a:pPr>
            <a:r>
              <a:rPr lang="en-US" sz="1300"/>
              <a:t>Sucipto. (2019). The Implementation of Tactical Approach on Students' Enjoyment in Playing Football in Junior High School. Jurnal Pendidikan Jasmani dan Olahraga, 4(1).</a:t>
            </a:r>
            <a:endParaRPr sz="1300"/>
          </a:p>
          <a:p>
            <a:pPr indent="0" lvl="0" marL="0" marR="0" rtl="0" algn="just">
              <a:lnSpc>
                <a:spcPct val="100000"/>
              </a:lnSpc>
              <a:spcBef>
                <a:spcPts val="0"/>
              </a:spcBef>
              <a:spcAft>
                <a:spcPts val="0"/>
              </a:spcAft>
              <a:buClr>
                <a:srgbClr val="000000"/>
              </a:buClr>
              <a:buSzPts val="2800"/>
              <a:buFont typeface="Arial"/>
              <a:buNone/>
            </a:pPr>
            <a:r>
              <a:rPr lang="en-US" sz="1300"/>
              <a:t>Sucipto, Utomo, F. D., Hidayat, T., &amp; Hambali, B. (2022). Enhancing Futsal Game Performance: A Tactical Game Model Implementation. Journal of Teaching Physical Education in Elementary School, 6, 16.</a:t>
            </a:r>
            <a:endParaRPr sz="1300"/>
          </a:p>
          <a:p>
            <a:pPr indent="0" lvl="0" marL="0" marR="0" rtl="0" algn="just">
              <a:lnSpc>
                <a:spcPct val="100000"/>
              </a:lnSpc>
              <a:spcBef>
                <a:spcPts val="0"/>
              </a:spcBef>
              <a:spcAft>
                <a:spcPts val="0"/>
              </a:spcAft>
              <a:buClr>
                <a:srgbClr val="000000"/>
              </a:buClr>
              <a:buSzPts val="2800"/>
              <a:buFont typeface="Arial"/>
              <a:buNone/>
            </a:pPr>
            <a:r>
              <a:rPr lang="en-US" sz="1300"/>
              <a:t>Sucipto, S., Rohmah, O., &amp; Gumilar, A. (2019). Tactical Approach for Developing Students’ Understanding in Football Learning. Atlantis Press, 21.</a:t>
            </a:r>
            <a:endParaRPr sz="13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Hizba Azka Nurshafwatudin</dc:creator>
</cp:coreProperties>
</file>