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820" y="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5634691" cy="4540174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308965" y="373605"/>
            <a:ext cx="5601335" cy="933450"/>
          </a:xfrm>
          <a:custGeom>
            <a:avLst/>
            <a:gdLst/>
            <a:ahLst/>
            <a:cxnLst/>
            <a:rect l="l" t="t" r="r" b="b"/>
            <a:pathLst>
              <a:path w="5601335" h="933450">
                <a:moveTo>
                  <a:pt x="5134756" y="933145"/>
                </a:moveTo>
                <a:lnTo>
                  <a:pt x="466572" y="933145"/>
                </a:lnTo>
                <a:lnTo>
                  <a:pt x="418868" y="930736"/>
                </a:lnTo>
                <a:lnTo>
                  <a:pt x="372541" y="923666"/>
                </a:lnTo>
                <a:lnTo>
                  <a:pt x="327828" y="912169"/>
                </a:lnTo>
                <a:lnTo>
                  <a:pt x="284961" y="896479"/>
                </a:lnTo>
                <a:lnTo>
                  <a:pt x="244176" y="876832"/>
                </a:lnTo>
                <a:lnTo>
                  <a:pt x="205707" y="853462"/>
                </a:lnTo>
                <a:lnTo>
                  <a:pt x="169789" y="826602"/>
                </a:lnTo>
                <a:lnTo>
                  <a:pt x="136655" y="796489"/>
                </a:lnTo>
                <a:lnTo>
                  <a:pt x="106542" y="763356"/>
                </a:lnTo>
                <a:lnTo>
                  <a:pt x="79683" y="727437"/>
                </a:lnTo>
                <a:lnTo>
                  <a:pt x="56312" y="688968"/>
                </a:lnTo>
                <a:lnTo>
                  <a:pt x="36665" y="648183"/>
                </a:lnTo>
                <a:lnTo>
                  <a:pt x="20976" y="605317"/>
                </a:lnTo>
                <a:lnTo>
                  <a:pt x="9479" y="560603"/>
                </a:lnTo>
                <a:lnTo>
                  <a:pt x="2408" y="514277"/>
                </a:lnTo>
                <a:lnTo>
                  <a:pt x="0" y="466572"/>
                </a:lnTo>
                <a:lnTo>
                  <a:pt x="2408" y="418868"/>
                </a:lnTo>
                <a:lnTo>
                  <a:pt x="9479" y="372541"/>
                </a:lnTo>
                <a:lnTo>
                  <a:pt x="20976" y="327828"/>
                </a:lnTo>
                <a:lnTo>
                  <a:pt x="36665" y="284961"/>
                </a:lnTo>
                <a:lnTo>
                  <a:pt x="56312" y="244176"/>
                </a:lnTo>
                <a:lnTo>
                  <a:pt x="79683" y="205707"/>
                </a:lnTo>
                <a:lnTo>
                  <a:pt x="106542" y="169789"/>
                </a:lnTo>
                <a:lnTo>
                  <a:pt x="136655" y="136655"/>
                </a:lnTo>
                <a:lnTo>
                  <a:pt x="169789" y="106542"/>
                </a:lnTo>
                <a:lnTo>
                  <a:pt x="205707" y="79683"/>
                </a:lnTo>
                <a:lnTo>
                  <a:pt x="244176" y="56312"/>
                </a:lnTo>
                <a:lnTo>
                  <a:pt x="284961" y="36665"/>
                </a:lnTo>
                <a:lnTo>
                  <a:pt x="327828" y="20976"/>
                </a:lnTo>
                <a:lnTo>
                  <a:pt x="372541" y="9479"/>
                </a:lnTo>
                <a:lnTo>
                  <a:pt x="418868" y="2408"/>
                </a:lnTo>
                <a:lnTo>
                  <a:pt x="466572" y="0"/>
                </a:lnTo>
                <a:lnTo>
                  <a:pt x="5134756" y="0"/>
                </a:lnTo>
                <a:lnTo>
                  <a:pt x="5182461" y="2408"/>
                </a:lnTo>
                <a:lnTo>
                  <a:pt x="5228787" y="9479"/>
                </a:lnTo>
                <a:lnTo>
                  <a:pt x="5273501" y="20976"/>
                </a:lnTo>
                <a:lnTo>
                  <a:pt x="5316367" y="36665"/>
                </a:lnTo>
                <a:lnTo>
                  <a:pt x="5357152" y="56312"/>
                </a:lnTo>
                <a:lnTo>
                  <a:pt x="5395621" y="79683"/>
                </a:lnTo>
                <a:lnTo>
                  <a:pt x="5431540" y="106542"/>
                </a:lnTo>
                <a:lnTo>
                  <a:pt x="5464673" y="136655"/>
                </a:lnTo>
                <a:lnTo>
                  <a:pt x="5494786" y="169789"/>
                </a:lnTo>
                <a:lnTo>
                  <a:pt x="5521646" y="205707"/>
                </a:lnTo>
                <a:lnTo>
                  <a:pt x="5545016" y="244176"/>
                </a:lnTo>
                <a:lnTo>
                  <a:pt x="5564663" y="284961"/>
                </a:lnTo>
                <a:lnTo>
                  <a:pt x="5580353" y="327828"/>
                </a:lnTo>
                <a:lnTo>
                  <a:pt x="5591850" y="372541"/>
                </a:lnTo>
                <a:lnTo>
                  <a:pt x="5598920" y="418868"/>
                </a:lnTo>
                <a:lnTo>
                  <a:pt x="5601329" y="466572"/>
                </a:lnTo>
                <a:lnTo>
                  <a:pt x="5598920" y="514277"/>
                </a:lnTo>
                <a:lnTo>
                  <a:pt x="5591850" y="560603"/>
                </a:lnTo>
                <a:lnTo>
                  <a:pt x="5580353" y="605317"/>
                </a:lnTo>
                <a:lnTo>
                  <a:pt x="5564663" y="648183"/>
                </a:lnTo>
                <a:lnTo>
                  <a:pt x="5545016" y="688968"/>
                </a:lnTo>
                <a:lnTo>
                  <a:pt x="5521646" y="727437"/>
                </a:lnTo>
                <a:lnTo>
                  <a:pt x="5494786" y="763356"/>
                </a:lnTo>
                <a:lnTo>
                  <a:pt x="5464673" y="796489"/>
                </a:lnTo>
                <a:lnTo>
                  <a:pt x="5431540" y="826602"/>
                </a:lnTo>
                <a:lnTo>
                  <a:pt x="5395621" y="853462"/>
                </a:lnTo>
                <a:lnTo>
                  <a:pt x="5357152" y="876832"/>
                </a:lnTo>
                <a:lnTo>
                  <a:pt x="5316367" y="896479"/>
                </a:lnTo>
                <a:lnTo>
                  <a:pt x="5273501" y="912169"/>
                </a:lnTo>
                <a:lnTo>
                  <a:pt x="5228787" y="923666"/>
                </a:lnTo>
                <a:lnTo>
                  <a:pt x="5182461" y="930736"/>
                </a:lnTo>
                <a:lnTo>
                  <a:pt x="5134756" y="9331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34343" y="559592"/>
            <a:ext cx="1923467" cy="56188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354169" y="594832"/>
            <a:ext cx="880718" cy="470413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032140" y="469834"/>
            <a:ext cx="739594" cy="718686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233886" y="529289"/>
            <a:ext cx="726527" cy="621990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326662" y="416884"/>
            <a:ext cx="810156" cy="36849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4400" y="411480"/>
            <a:ext cx="16459200" cy="164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RPHdRPsHM33OKUDd1Di0_23SxUbiistb/edit?usp=drive_link&amp;ouid=100230538303955665624&amp;rtpof=true&amp;sd=true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004844"/>
            <a:ext cx="8880991" cy="2282155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981200" y="1714500"/>
            <a:ext cx="13716000" cy="74917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US" sz="5400" b="1" dirty="0"/>
              <a:t>THE RELATIONSHIP BETWEEN DIGITAL MEDIA USE AND PHYSICAL FITNESS AMONG HIGH SCHOOL STUDENTS: A SYSTEMATIC LITERATURE REVIEW</a:t>
            </a:r>
            <a:endParaRPr lang="id-ID" sz="5400" b="1" dirty="0"/>
          </a:p>
          <a:p>
            <a:endParaRPr lang="en-US" sz="5400" b="1" dirty="0"/>
          </a:p>
          <a:p>
            <a:r>
              <a:rPr lang="en-US" sz="5400" b="1" dirty="0"/>
              <a:t>Hilman Abdurahman Fauzi¹, Teten Hidayat², Afan Ginanjar³</a:t>
            </a:r>
            <a:endParaRPr lang="id-ID" sz="5400" b="1" dirty="0"/>
          </a:p>
          <a:p>
            <a:endParaRPr lang="en-US" sz="5400" dirty="0"/>
          </a:p>
          <a:p>
            <a:r>
              <a:rPr lang="en-US" sz="5400" dirty="0"/>
              <a:t>Universitas Pendidikan </a:t>
            </a:r>
            <a:r>
              <a:rPr lang="en-US" sz="5400" dirty="0" err="1"/>
              <a:t>Indone</a:t>
            </a:r>
            <a:r>
              <a:rPr lang="id-ID" sz="5400" dirty="0"/>
              <a:t>sia</a:t>
            </a:r>
            <a:endParaRPr lang="en-US" sz="5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sp>
        <p:nvSpPr>
          <p:cNvPr id="8" name="object 8">
            <a:hlinkClick r:id="rId3"/>
          </p:cNvPr>
          <p:cNvSpPr/>
          <p:nvPr/>
        </p:nvSpPr>
        <p:spPr>
          <a:xfrm>
            <a:off x="7314510" y="4257740"/>
            <a:ext cx="2526030" cy="104775"/>
          </a:xfrm>
          <a:custGeom>
            <a:avLst/>
            <a:gdLst/>
            <a:ahLst/>
            <a:cxnLst/>
            <a:rect l="l" t="t" r="r" b="b"/>
            <a:pathLst>
              <a:path w="2526029" h="104775">
                <a:moveTo>
                  <a:pt x="2525464" y="104774"/>
                </a:moveTo>
                <a:lnTo>
                  <a:pt x="0" y="104774"/>
                </a:lnTo>
                <a:lnTo>
                  <a:pt x="0" y="0"/>
                </a:lnTo>
                <a:lnTo>
                  <a:pt x="2525464" y="0"/>
                </a:lnTo>
                <a:lnTo>
                  <a:pt x="2525464" y="104774"/>
                </a:lnTo>
                <a:close/>
              </a:path>
            </a:pathLst>
          </a:custGeom>
          <a:solidFill>
            <a:srgbClr val="1B53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084614" y="2561494"/>
            <a:ext cx="14173200" cy="5906103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4604" rIns="0" bIns="0" rtlCol="0">
            <a:spAutoFit/>
          </a:bodyPr>
          <a:lstStyle/>
          <a:p>
            <a:r>
              <a:rPr lang="en-US" sz="3200" b="1" dirty="0"/>
              <a:t>Background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Digital media has become an inseparable part of adolescents' daily lives.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Digital technology offers opportunities to improve physical activity through fitness applications, wearable devices, and online health platforms.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Excessive digital media use may increase sedentary behavior and reduce physical fitness.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Previous studies have reported inconsistent findings regarding the relationship between digital media use and physical fitness. </a:t>
            </a:r>
          </a:p>
          <a:p>
            <a:r>
              <a:rPr lang="en-US" sz="3200" b="1" dirty="0"/>
              <a:t>Research Gap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Limited evidence specifically focuses on high school students.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Existing findings remain inconclusive, requiring a comprehensive synthesis.</a:t>
            </a:r>
          </a:p>
          <a:p>
            <a:pPr marL="12700">
              <a:lnSpc>
                <a:spcPct val="100000"/>
              </a:lnSpc>
              <a:spcBef>
                <a:spcPts val="114"/>
              </a:spcBef>
            </a:pPr>
            <a:endParaRPr sz="3000" dirty="0">
              <a:latin typeface="Trebuchet MS"/>
              <a:cs typeface="Trebuchet MS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8060662"/>
            <a:ext cx="8880991" cy="228215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016000" y="8744680"/>
            <a:ext cx="4665345" cy="96393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 marR="5080">
              <a:lnSpc>
                <a:spcPts val="3379"/>
              </a:lnSpc>
              <a:spcBef>
                <a:spcPts val="740"/>
              </a:spcBef>
            </a:pPr>
            <a:r>
              <a:rPr sz="3350" b="1" spc="45" dirty="0">
                <a:solidFill>
                  <a:srgbClr val="FFFFFF"/>
                </a:solidFill>
                <a:latin typeface="Trebuchet MS"/>
                <a:cs typeface="Trebuchet MS"/>
              </a:rPr>
              <a:t>Presentation</a:t>
            </a:r>
            <a:r>
              <a:rPr sz="3350" b="1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10" dirty="0">
                <a:solidFill>
                  <a:srgbClr val="FFFFFF"/>
                </a:solidFill>
                <a:latin typeface="Trebuchet MS"/>
                <a:cs typeface="Trebuchet MS"/>
              </a:rPr>
              <a:t>Template </a:t>
            </a:r>
            <a:r>
              <a:rPr sz="3350" b="1" dirty="0">
                <a:solidFill>
                  <a:srgbClr val="FFFFFF"/>
                </a:solidFill>
                <a:latin typeface="Trebuchet MS"/>
                <a:cs typeface="Trebuchet MS"/>
              </a:rPr>
              <a:t>6th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100" dirty="0">
                <a:solidFill>
                  <a:srgbClr val="FFFFFF"/>
                </a:solidFill>
                <a:latin typeface="Trebuchet MS"/>
                <a:cs typeface="Trebuchet MS"/>
              </a:rPr>
              <a:t>ISPESH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20" dirty="0">
                <a:solidFill>
                  <a:srgbClr val="FFFFFF"/>
                </a:solidFill>
                <a:latin typeface="Trebuchet MS"/>
                <a:cs typeface="Trebuchet MS"/>
              </a:rPr>
              <a:t>2026</a:t>
            </a:r>
            <a:endParaRPr sz="3350">
              <a:latin typeface="Trebuchet MS"/>
              <a:cs typeface="Trebuchet M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5D307A-86FD-0818-15B3-BFB62CCADC1F}"/>
              </a:ext>
            </a:extLst>
          </p:cNvPr>
          <p:cNvSpPr txBox="1"/>
          <p:nvPr/>
        </p:nvSpPr>
        <p:spPr>
          <a:xfrm>
            <a:off x="7010400" y="1485900"/>
            <a:ext cx="39624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500" dirty="0"/>
              <a:t>Introduction</a:t>
            </a:r>
            <a:endParaRPr lang="en-US" sz="4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3931F-5D5C-A98F-CCF0-6CF70EDF5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C0D7334-4D8B-8CD9-563B-697B5E62B375}"/>
              </a:ext>
            </a:extLst>
          </p:cNvPr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5A7B962C-0780-CEDB-D8FD-811A37B62A71}"/>
              </a:ext>
            </a:extLst>
          </p:cNvPr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B2AAD4A4-1328-FFFF-ABCD-98381A76EA8A}"/>
              </a:ext>
            </a:extLst>
          </p:cNvPr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D5C769FB-4258-76CF-7A71-A5A6993F109E}"/>
              </a:ext>
            </a:extLst>
          </p:cNvPr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DAC7B5F-B891-D9CC-B776-B0F8F3463AED}"/>
              </a:ext>
            </a:extLst>
          </p:cNvPr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7" name="object 7">
            <a:extLst>
              <a:ext uri="{FF2B5EF4-FFF2-40B4-BE49-F238E27FC236}">
                <a16:creationId xmlns:a16="http://schemas.microsoft.com/office/drawing/2014/main" id="{44F3C4FB-8BD8-E09C-6814-7659C766B0D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sp>
        <p:nvSpPr>
          <p:cNvPr id="9" name="object 9">
            <a:extLst>
              <a:ext uri="{FF2B5EF4-FFF2-40B4-BE49-F238E27FC236}">
                <a16:creationId xmlns:a16="http://schemas.microsoft.com/office/drawing/2014/main" id="{B7823759-FF9C-8049-1C88-96E2A79E4EBD}"/>
              </a:ext>
            </a:extLst>
          </p:cNvPr>
          <p:cNvSpPr txBox="1"/>
          <p:nvPr/>
        </p:nvSpPr>
        <p:spPr>
          <a:xfrm>
            <a:off x="2057400" y="3543300"/>
            <a:ext cx="12474292" cy="346184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r>
              <a:rPr lang="en-US" sz="3200" b="1" dirty="0"/>
              <a:t>Objective</a:t>
            </a:r>
          </a:p>
          <a:p>
            <a:r>
              <a:rPr lang="en-US" sz="3200" dirty="0"/>
              <a:t>To synthesize empirical evidence regarding the relationship between digital media use and physical fitness among high school students through a Systematic Literature Review (SLR).</a:t>
            </a:r>
          </a:p>
          <a:p>
            <a:r>
              <a:rPr lang="en-US" sz="3200" b="1" dirty="0"/>
              <a:t>Research Question</a:t>
            </a:r>
          </a:p>
          <a:p>
            <a:r>
              <a:rPr lang="en-US" sz="3200" dirty="0"/>
              <a:t>How does digital media use influence the physical fitness of high school students?</a:t>
            </a:r>
          </a:p>
        </p:txBody>
      </p:sp>
      <p:pic>
        <p:nvPicPr>
          <p:cNvPr id="10" name="object 10">
            <a:extLst>
              <a:ext uri="{FF2B5EF4-FFF2-40B4-BE49-F238E27FC236}">
                <a16:creationId xmlns:a16="http://schemas.microsoft.com/office/drawing/2014/main" id="{3D071A90-5516-8CCB-83D8-40B41F201ADD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004844"/>
            <a:ext cx="8880991" cy="2282155"/>
          </a:xfrm>
          <a:prstGeom prst="rect">
            <a:avLst/>
          </a:prstGeom>
        </p:spPr>
      </p:pic>
      <p:sp>
        <p:nvSpPr>
          <p:cNvPr id="11" name="object 11">
            <a:extLst>
              <a:ext uri="{FF2B5EF4-FFF2-40B4-BE49-F238E27FC236}">
                <a16:creationId xmlns:a16="http://schemas.microsoft.com/office/drawing/2014/main" id="{7048675F-BE22-0F74-52A4-1E1998D83EAE}"/>
              </a:ext>
            </a:extLst>
          </p:cNvPr>
          <p:cNvSpPr txBox="1"/>
          <p:nvPr/>
        </p:nvSpPr>
        <p:spPr>
          <a:xfrm>
            <a:off x="1016000" y="8744680"/>
            <a:ext cx="4665345" cy="96393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 marR="5080">
              <a:lnSpc>
                <a:spcPts val="3379"/>
              </a:lnSpc>
              <a:spcBef>
                <a:spcPts val="740"/>
              </a:spcBef>
            </a:pPr>
            <a:r>
              <a:rPr sz="3350" b="1" spc="45" dirty="0">
                <a:solidFill>
                  <a:srgbClr val="FFFFFF"/>
                </a:solidFill>
                <a:latin typeface="Trebuchet MS"/>
                <a:cs typeface="Trebuchet MS"/>
              </a:rPr>
              <a:t>Presentation</a:t>
            </a:r>
            <a:r>
              <a:rPr sz="3350" b="1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10" dirty="0">
                <a:solidFill>
                  <a:srgbClr val="FFFFFF"/>
                </a:solidFill>
                <a:latin typeface="Trebuchet MS"/>
                <a:cs typeface="Trebuchet MS"/>
              </a:rPr>
              <a:t>Template </a:t>
            </a:r>
            <a:r>
              <a:rPr sz="3350" b="1" dirty="0">
                <a:solidFill>
                  <a:srgbClr val="FFFFFF"/>
                </a:solidFill>
                <a:latin typeface="Trebuchet MS"/>
                <a:cs typeface="Trebuchet MS"/>
              </a:rPr>
              <a:t>6th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100" dirty="0">
                <a:solidFill>
                  <a:srgbClr val="FFFFFF"/>
                </a:solidFill>
                <a:latin typeface="Trebuchet MS"/>
                <a:cs typeface="Trebuchet MS"/>
              </a:rPr>
              <a:t>ISPESH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20" dirty="0">
                <a:solidFill>
                  <a:srgbClr val="FFFFFF"/>
                </a:solidFill>
                <a:latin typeface="Trebuchet MS"/>
                <a:cs typeface="Trebuchet MS"/>
              </a:rPr>
              <a:t>2026</a:t>
            </a:r>
            <a:endParaRPr sz="3350">
              <a:latin typeface="Trebuchet MS"/>
              <a:cs typeface="Trebuchet M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21B94D-1309-3EB5-274C-081397665352}"/>
              </a:ext>
            </a:extLst>
          </p:cNvPr>
          <p:cNvSpPr txBox="1"/>
          <p:nvPr/>
        </p:nvSpPr>
        <p:spPr>
          <a:xfrm>
            <a:off x="6553200" y="1789121"/>
            <a:ext cx="56388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500" dirty="0"/>
              <a:t>Research Objective</a:t>
            </a:r>
            <a:endParaRPr lang="en-US" sz="4500" dirty="0"/>
          </a:p>
        </p:txBody>
      </p:sp>
    </p:spTree>
    <p:extLst>
      <p:ext uri="{BB962C8B-B14F-4D97-AF65-F5344CB8AC3E}">
        <p14:creationId xmlns:p14="http://schemas.microsoft.com/office/powerpoint/2010/main" val="2191255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6503F-5D12-ABB7-179B-73E510FC1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EFB653D-DB0A-9AE4-D93C-730A4EE90067}"/>
              </a:ext>
            </a:extLst>
          </p:cNvPr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CC73E711-98B8-3D1D-3B77-FF70168731D1}"/>
              </a:ext>
            </a:extLst>
          </p:cNvPr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F0B7E345-FBEB-24EB-38A7-8ACBCFAB714D}"/>
              </a:ext>
            </a:extLst>
          </p:cNvPr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ACEBCEED-681E-6CEF-F39A-44213B95AB07}"/>
              </a:ext>
            </a:extLst>
          </p:cNvPr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887AE40-3489-08AB-7B96-B527825954BC}"/>
              </a:ext>
            </a:extLst>
          </p:cNvPr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7" name="object 7">
            <a:extLst>
              <a:ext uri="{FF2B5EF4-FFF2-40B4-BE49-F238E27FC236}">
                <a16:creationId xmlns:a16="http://schemas.microsoft.com/office/drawing/2014/main" id="{EFAB4CF2-D628-499D-9CD5-535B26731B1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sp>
        <p:nvSpPr>
          <p:cNvPr id="9" name="object 9">
            <a:extLst>
              <a:ext uri="{FF2B5EF4-FFF2-40B4-BE49-F238E27FC236}">
                <a16:creationId xmlns:a16="http://schemas.microsoft.com/office/drawing/2014/main" id="{0D5B08E2-2CBB-833D-C7BD-738903D52C04}"/>
              </a:ext>
            </a:extLst>
          </p:cNvPr>
          <p:cNvSpPr txBox="1"/>
          <p:nvPr/>
        </p:nvSpPr>
        <p:spPr>
          <a:xfrm>
            <a:off x="1447800" y="3304355"/>
            <a:ext cx="13639799" cy="44287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r>
              <a:rPr lang="en-US" sz="3200" b="1" dirty="0"/>
              <a:t>Research Design</a:t>
            </a:r>
          </a:p>
          <a:p>
            <a:r>
              <a:rPr lang="en-US" sz="3200" b="1" dirty="0"/>
              <a:t>Systematic Literature Review</a:t>
            </a:r>
            <a:endParaRPr lang="en-US" sz="3200" dirty="0"/>
          </a:p>
          <a:p>
            <a:r>
              <a:rPr lang="en-US" sz="3200" dirty="0"/>
              <a:t>Following </a:t>
            </a:r>
            <a:r>
              <a:rPr lang="en-US" sz="3200" b="1" dirty="0"/>
              <a:t>PRISMA 2020</a:t>
            </a:r>
            <a:endParaRPr lang="en-US" sz="3200" dirty="0"/>
          </a:p>
          <a:p>
            <a:r>
              <a:rPr lang="en-US" sz="3200" b="1" dirty="0"/>
              <a:t>Database</a:t>
            </a:r>
          </a:p>
          <a:p>
            <a:r>
              <a:rPr lang="en-US" sz="3200" dirty="0"/>
              <a:t>Google Scholar </a:t>
            </a:r>
          </a:p>
          <a:p>
            <a:r>
              <a:rPr lang="en-US" sz="3200" b="1" dirty="0"/>
              <a:t>Keywords</a:t>
            </a:r>
          </a:p>
          <a:p>
            <a:r>
              <a:rPr lang="en-US" sz="3200" dirty="0"/>
              <a:t>Digital media use </a:t>
            </a:r>
            <a:r>
              <a:rPr lang="id-ID" sz="3200" dirty="0"/>
              <a:t>,</a:t>
            </a:r>
            <a:r>
              <a:rPr lang="en-US" sz="3200" dirty="0"/>
              <a:t>Screen time </a:t>
            </a:r>
            <a:r>
              <a:rPr lang="id-ID" sz="3200" dirty="0"/>
              <a:t>,</a:t>
            </a:r>
            <a:r>
              <a:rPr lang="en-US" sz="3200" dirty="0"/>
              <a:t>Social media</a:t>
            </a:r>
            <a:r>
              <a:rPr lang="id-ID" sz="3200" dirty="0"/>
              <a:t>, </a:t>
            </a:r>
            <a:r>
              <a:rPr lang="en-US" sz="3200" dirty="0"/>
              <a:t>Physical fitness </a:t>
            </a:r>
            <a:r>
              <a:rPr lang="id-ID" sz="3200" dirty="0"/>
              <a:t>, </a:t>
            </a:r>
            <a:r>
              <a:rPr lang="en-US" sz="3200" dirty="0"/>
              <a:t>Physical activity</a:t>
            </a:r>
            <a:r>
              <a:rPr lang="id-ID" sz="3200" dirty="0"/>
              <a:t>, </a:t>
            </a:r>
            <a:r>
              <a:rPr lang="en-US" sz="3200" dirty="0"/>
              <a:t>Adolescents</a:t>
            </a:r>
          </a:p>
          <a:p>
            <a:pPr marL="12700">
              <a:lnSpc>
                <a:spcPct val="100000"/>
              </a:lnSpc>
              <a:spcBef>
                <a:spcPts val="114"/>
              </a:spcBef>
            </a:pPr>
            <a:endParaRPr lang="en-US" sz="3000" dirty="0">
              <a:latin typeface="Trebuchet MS"/>
              <a:cs typeface="Trebuchet MS"/>
            </a:endParaRPr>
          </a:p>
        </p:txBody>
      </p:sp>
      <p:pic>
        <p:nvPicPr>
          <p:cNvPr id="10" name="object 10">
            <a:extLst>
              <a:ext uri="{FF2B5EF4-FFF2-40B4-BE49-F238E27FC236}">
                <a16:creationId xmlns:a16="http://schemas.microsoft.com/office/drawing/2014/main" id="{6302858C-1C65-0AAE-543C-E559EC25958D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004844"/>
            <a:ext cx="8880991" cy="2282155"/>
          </a:xfrm>
          <a:prstGeom prst="rect">
            <a:avLst/>
          </a:prstGeom>
        </p:spPr>
      </p:pic>
      <p:sp>
        <p:nvSpPr>
          <p:cNvPr id="11" name="object 11">
            <a:extLst>
              <a:ext uri="{FF2B5EF4-FFF2-40B4-BE49-F238E27FC236}">
                <a16:creationId xmlns:a16="http://schemas.microsoft.com/office/drawing/2014/main" id="{C9DCC30C-4590-61CA-304D-92C85F69F026}"/>
              </a:ext>
            </a:extLst>
          </p:cNvPr>
          <p:cNvSpPr txBox="1"/>
          <p:nvPr/>
        </p:nvSpPr>
        <p:spPr>
          <a:xfrm>
            <a:off x="1016000" y="8744680"/>
            <a:ext cx="4665345" cy="96393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 marR="5080">
              <a:lnSpc>
                <a:spcPts val="3379"/>
              </a:lnSpc>
              <a:spcBef>
                <a:spcPts val="740"/>
              </a:spcBef>
            </a:pPr>
            <a:r>
              <a:rPr sz="3350" b="1" spc="45" dirty="0">
                <a:solidFill>
                  <a:srgbClr val="FFFFFF"/>
                </a:solidFill>
                <a:latin typeface="Trebuchet MS"/>
                <a:cs typeface="Trebuchet MS"/>
              </a:rPr>
              <a:t>Presentation</a:t>
            </a:r>
            <a:r>
              <a:rPr sz="3350" b="1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10" dirty="0">
                <a:solidFill>
                  <a:srgbClr val="FFFFFF"/>
                </a:solidFill>
                <a:latin typeface="Trebuchet MS"/>
                <a:cs typeface="Trebuchet MS"/>
              </a:rPr>
              <a:t>Template </a:t>
            </a:r>
            <a:r>
              <a:rPr sz="3350" b="1" dirty="0">
                <a:solidFill>
                  <a:srgbClr val="FFFFFF"/>
                </a:solidFill>
                <a:latin typeface="Trebuchet MS"/>
                <a:cs typeface="Trebuchet MS"/>
              </a:rPr>
              <a:t>6th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100" dirty="0">
                <a:solidFill>
                  <a:srgbClr val="FFFFFF"/>
                </a:solidFill>
                <a:latin typeface="Trebuchet MS"/>
                <a:cs typeface="Trebuchet MS"/>
              </a:rPr>
              <a:t>ISPESH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20" dirty="0">
                <a:solidFill>
                  <a:srgbClr val="FFFFFF"/>
                </a:solidFill>
                <a:latin typeface="Trebuchet MS"/>
                <a:cs typeface="Trebuchet MS"/>
              </a:rPr>
              <a:t>2026</a:t>
            </a:r>
            <a:endParaRPr sz="3350">
              <a:latin typeface="Trebuchet MS"/>
              <a:cs typeface="Trebuchet M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641C72F-2683-4ADF-CF6A-60CDA761F943}"/>
              </a:ext>
            </a:extLst>
          </p:cNvPr>
          <p:cNvSpPr txBox="1"/>
          <p:nvPr/>
        </p:nvSpPr>
        <p:spPr>
          <a:xfrm>
            <a:off x="7467600" y="1292229"/>
            <a:ext cx="33528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500" dirty="0"/>
              <a:t>Methods</a:t>
            </a:r>
            <a:endParaRPr lang="en-US" sz="4500" dirty="0"/>
          </a:p>
        </p:txBody>
      </p:sp>
    </p:spTree>
    <p:extLst>
      <p:ext uri="{BB962C8B-B14F-4D97-AF65-F5344CB8AC3E}">
        <p14:creationId xmlns:p14="http://schemas.microsoft.com/office/powerpoint/2010/main" val="2659006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F4EE5-002C-E06D-3BA0-B62A70C21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EB67E1D-4BA3-5501-1F98-CB5DA80A7218}"/>
              </a:ext>
            </a:extLst>
          </p:cNvPr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78E110C2-EDEC-E755-BC09-8FB80839824C}"/>
              </a:ext>
            </a:extLst>
          </p:cNvPr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F84AC1E4-C668-4E45-0A65-FB55ABDD6798}"/>
              </a:ext>
            </a:extLst>
          </p:cNvPr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09FDD400-9CF2-A8D5-8E81-A995315DADEF}"/>
              </a:ext>
            </a:extLst>
          </p:cNvPr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F47F859A-B03F-BCDF-DF85-A2179AF8DAA6}"/>
              </a:ext>
            </a:extLst>
          </p:cNvPr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7" name="object 7">
            <a:extLst>
              <a:ext uri="{FF2B5EF4-FFF2-40B4-BE49-F238E27FC236}">
                <a16:creationId xmlns:a16="http://schemas.microsoft.com/office/drawing/2014/main" id="{F0D0C02B-6D5C-9BD1-A38B-944EEC5B8E5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pic>
        <p:nvPicPr>
          <p:cNvPr id="10" name="object 10">
            <a:extLst>
              <a:ext uri="{FF2B5EF4-FFF2-40B4-BE49-F238E27FC236}">
                <a16:creationId xmlns:a16="http://schemas.microsoft.com/office/drawing/2014/main" id="{D61F7487-77B2-A9D0-7E9C-76999449A68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004844"/>
            <a:ext cx="8880991" cy="2282155"/>
          </a:xfrm>
          <a:prstGeom prst="rect">
            <a:avLst/>
          </a:prstGeom>
        </p:spPr>
      </p:pic>
      <p:sp>
        <p:nvSpPr>
          <p:cNvPr id="11" name="object 11">
            <a:extLst>
              <a:ext uri="{FF2B5EF4-FFF2-40B4-BE49-F238E27FC236}">
                <a16:creationId xmlns:a16="http://schemas.microsoft.com/office/drawing/2014/main" id="{A1F0D441-78E3-25DA-9BA4-ACD2CCC8FBDC}"/>
              </a:ext>
            </a:extLst>
          </p:cNvPr>
          <p:cNvSpPr txBox="1"/>
          <p:nvPr/>
        </p:nvSpPr>
        <p:spPr>
          <a:xfrm>
            <a:off x="1016000" y="8744680"/>
            <a:ext cx="4665345" cy="96393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 marR="5080">
              <a:lnSpc>
                <a:spcPts val="3379"/>
              </a:lnSpc>
              <a:spcBef>
                <a:spcPts val="740"/>
              </a:spcBef>
            </a:pPr>
            <a:r>
              <a:rPr sz="3350" b="1" spc="45" dirty="0">
                <a:solidFill>
                  <a:srgbClr val="FFFFFF"/>
                </a:solidFill>
                <a:latin typeface="Trebuchet MS"/>
                <a:cs typeface="Trebuchet MS"/>
              </a:rPr>
              <a:t>Presentation</a:t>
            </a:r>
            <a:r>
              <a:rPr sz="3350" b="1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10" dirty="0">
                <a:solidFill>
                  <a:srgbClr val="FFFFFF"/>
                </a:solidFill>
                <a:latin typeface="Trebuchet MS"/>
                <a:cs typeface="Trebuchet MS"/>
              </a:rPr>
              <a:t>Template </a:t>
            </a:r>
            <a:r>
              <a:rPr sz="3350" b="1" dirty="0">
                <a:solidFill>
                  <a:srgbClr val="FFFFFF"/>
                </a:solidFill>
                <a:latin typeface="Trebuchet MS"/>
                <a:cs typeface="Trebuchet MS"/>
              </a:rPr>
              <a:t>6th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100" dirty="0">
                <a:solidFill>
                  <a:srgbClr val="FFFFFF"/>
                </a:solidFill>
                <a:latin typeface="Trebuchet MS"/>
                <a:cs typeface="Trebuchet MS"/>
              </a:rPr>
              <a:t>ISPESH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20" dirty="0">
                <a:solidFill>
                  <a:srgbClr val="FFFFFF"/>
                </a:solidFill>
                <a:latin typeface="Trebuchet MS"/>
                <a:cs typeface="Trebuchet MS"/>
              </a:rPr>
              <a:t>2026</a:t>
            </a:r>
            <a:endParaRPr sz="3350">
              <a:latin typeface="Trebuchet MS"/>
              <a:cs typeface="Trebuchet MS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2BEC0F12-9471-E6A7-3FB3-CEF600DBE5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939303"/>
              </p:ext>
            </p:extLst>
          </p:nvPr>
        </p:nvGraphicFramePr>
        <p:xfrm>
          <a:off x="2590800" y="3174801"/>
          <a:ext cx="12150210" cy="2202145"/>
        </p:xfrm>
        <a:graphic>
          <a:graphicData uri="http://schemas.openxmlformats.org/drawingml/2006/table">
            <a:tbl>
              <a:tblPr/>
              <a:tblGrid>
                <a:gridCol w="4050070">
                  <a:extLst>
                    <a:ext uri="{9D8B030D-6E8A-4147-A177-3AD203B41FA5}">
                      <a16:colId xmlns:a16="http://schemas.microsoft.com/office/drawing/2014/main" val="2157137172"/>
                    </a:ext>
                  </a:extLst>
                </a:gridCol>
                <a:gridCol w="4050070">
                  <a:extLst>
                    <a:ext uri="{9D8B030D-6E8A-4147-A177-3AD203B41FA5}">
                      <a16:colId xmlns:a16="http://schemas.microsoft.com/office/drawing/2014/main" val="2895405539"/>
                    </a:ext>
                  </a:extLst>
                </a:gridCol>
                <a:gridCol w="4050070">
                  <a:extLst>
                    <a:ext uri="{9D8B030D-6E8A-4147-A177-3AD203B41FA5}">
                      <a16:colId xmlns:a16="http://schemas.microsoft.com/office/drawing/2014/main" val="3738494838"/>
                    </a:ext>
                  </a:extLst>
                </a:gridCol>
              </a:tblGrid>
              <a:tr h="44042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Author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Country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Main Focus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8851818"/>
                  </a:ext>
                </a:extLst>
              </a:tr>
              <a:tr h="44042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Engberg et al. (2022)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International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Digital media &amp; physical activity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093349"/>
                  </a:ext>
                </a:extLst>
              </a:tr>
              <a:tr h="44042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Morningstar et al. (2023)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Canada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Social media &amp; physical activity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334219"/>
                  </a:ext>
                </a:extLst>
              </a:tr>
              <a:tr h="44042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Kim et al. (2023)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Korea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Gaming &amp; physical exercise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5482632"/>
                  </a:ext>
                </a:extLst>
              </a:tr>
              <a:tr h="44042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Hao &amp; Cui (2025)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China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Digital media &amp; physical </a:t>
                      </a:r>
                      <a:r>
                        <a:rPr lang="en-US" dirty="0" err="1"/>
                        <a:t>fitne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8261822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55274459-F45D-34F1-E4F3-FD97D9487AC2}"/>
              </a:ext>
            </a:extLst>
          </p:cNvPr>
          <p:cNvSpPr txBox="1"/>
          <p:nvPr/>
        </p:nvSpPr>
        <p:spPr>
          <a:xfrm>
            <a:off x="6106447" y="2508909"/>
            <a:ext cx="47577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Characteristics of Included Studies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CA0C82-E599-20A3-98E3-9FA3A0820C59}"/>
              </a:ext>
            </a:extLst>
          </p:cNvPr>
          <p:cNvSpPr txBox="1"/>
          <p:nvPr/>
        </p:nvSpPr>
        <p:spPr>
          <a:xfrm>
            <a:off x="2575302" y="5673506"/>
            <a:ext cx="7406898" cy="23083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/>
              <a:t>Overall Findings</a:t>
            </a:r>
          </a:p>
          <a:p>
            <a:r>
              <a:rPr lang="en-US" dirty="0"/>
              <a:t> Four studies examined adolescents.</a:t>
            </a:r>
          </a:p>
          <a:p>
            <a:r>
              <a:rPr lang="en-US" dirty="0"/>
              <a:t>Various digital media forms:</a:t>
            </a:r>
          </a:p>
          <a:p>
            <a:r>
              <a:rPr lang="en-US" dirty="0"/>
              <a:t>Social media </a:t>
            </a:r>
          </a:p>
          <a:p>
            <a:r>
              <a:rPr lang="en-US" dirty="0"/>
              <a:t>Screen time </a:t>
            </a:r>
          </a:p>
          <a:p>
            <a:r>
              <a:rPr lang="en-US" dirty="0"/>
              <a:t>Online gaming </a:t>
            </a:r>
          </a:p>
          <a:p>
            <a:r>
              <a:rPr lang="en-US" dirty="0"/>
              <a:t>Digital technology</a:t>
            </a:r>
          </a:p>
          <a:p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BBED014-9B97-F7C4-68E4-C38E6CF9E1C0}"/>
              </a:ext>
            </a:extLst>
          </p:cNvPr>
          <p:cNvSpPr txBox="1"/>
          <p:nvPr/>
        </p:nvSpPr>
        <p:spPr>
          <a:xfrm>
            <a:off x="6278751" y="1085260"/>
            <a:ext cx="59436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500" dirty="0"/>
              <a:t>Result and Discussion</a:t>
            </a:r>
            <a:endParaRPr lang="en-US" sz="4500" dirty="0"/>
          </a:p>
        </p:txBody>
      </p:sp>
    </p:spTree>
    <p:extLst>
      <p:ext uri="{BB962C8B-B14F-4D97-AF65-F5344CB8AC3E}">
        <p14:creationId xmlns:p14="http://schemas.microsoft.com/office/powerpoint/2010/main" val="3362179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BEF62-A744-50FB-6DB3-AE46A8D88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61D564F0-172E-1C1B-A7F3-BCAF61028776}"/>
              </a:ext>
            </a:extLst>
          </p:cNvPr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CE5DE660-8150-580E-0AF0-735154C4DD87}"/>
              </a:ext>
            </a:extLst>
          </p:cNvPr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1E96C3E9-E8D8-B5C5-1702-29B457B301D6}"/>
              </a:ext>
            </a:extLst>
          </p:cNvPr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E1FEBA4C-3A63-F5A4-7015-351C3AAA4927}"/>
              </a:ext>
            </a:extLst>
          </p:cNvPr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B47EA9B7-8DF3-F1E1-5A0E-1E8B6C6E71C3}"/>
              </a:ext>
            </a:extLst>
          </p:cNvPr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7" name="object 7">
            <a:extLst>
              <a:ext uri="{FF2B5EF4-FFF2-40B4-BE49-F238E27FC236}">
                <a16:creationId xmlns:a16="http://schemas.microsoft.com/office/drawing/2014/main" id="{22F36DBA-F28E-BB99-4A98-DD91739E586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sp>
        <p:nvSpPr>
          <p:cNvPr id="9" name="object 9">
            <a:extLst>
              <a:ext uri="{FF2B5EF4-FFF2-40B4-BE49-F238E27FC236}">
                <a16:creationId xmlns:a16="http://schemas.microsoft.com/office/drawing/2014/main" id="{111636D3-CDC6-BE9D-0499-1A0990AA3A60}"/>
              </a:ext>
            </a:extLst>
          </p:cNvPr>
          <p:cNvSpPr txBox="1"/>
          <p:nvPr/>
        </p:nvSpPr>
        <p:spPr>
          <a:xfrm>
            <a:off x="2640172" y="3711139"/>
            <a:ext cx="5818027" cy="32592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horz" wrap="square" lIns="0" tIns="14604" rIns="0" bIns="0" rtlCol="0">
            <a:spAutoFit/>
          </a:bodyPr>
          <a:lstStyle/>
          <a:p>
            <a:r>
              <a:rPr lang="en-US" sz="3000" b="1" dirty="0"/>
              <a:t>Negative Effects</a:t>
            </a:r>
          </a:p>
          <a:p>
            <a:r>
              <a:rPr lang="en-US" sz="3000" dirty="0"/>
              <a:t>Excessive screen time </a:t>
            </a:r>
          </a:p>
          <a:p>
            <a:r>
              <a:rPr lang="en-US" sz="3000" dirty="0"/>
              <a:t>Passive social media use </a:t>
            </a:r>
          </a:p>
          <a:p>
            <a:r>
              <a:rPr lang="en-US" sz="3000" dirty="0"/>
              <a:t>Online gaming </a:t>
            </a:r>
          </a:p>
          <a:p>
            <a:r>
              <a:rPr lang="en-US" sz="3000" dirty="0"/>
              <a:t>Sedentary behavior </a:t>
            </a:r>
          </a:p>
          <a:p>
            <a:r>
              <a:rPr lang="en-US" sz="3000" dirty="0"/>
              <a:t>Lower physical fitness </a:t>
            </a:r>
          </a:p>
          <a:p>
            <a:pPr marL="12700">
              <a:lnSpc>
                <a:spcPct val="100000"/>
              </a:lnSpc>
              <a:spcBef>
                <a:spcPts val="114"/>
              </a:spcBef>
            </a:pPr>
            <a:endParaRPr sz="3000" dirty="0">
              <a:latin typeface="Trebuchet MS"/>
              <a:cs typeface="Trebuchet MS"/>
            </a:endParaRPr>
          </a:p>
        </p:txBody>
      </p:sp>
      <p:pic>
        <p:nvPicPr>
          <p:cNvPr id="10" name="object 10">
            <a:extLst>
              <a:ext uri="{FF2B5EF4-FFF2-40B4-BE49-F238E27FC236}">
                <a16:creationId xmlns:a16="http://schemas.microsoft.com/office/drawing/2014/main" id="{8F08EC91-5D5A-3A19-B6AA-4069FABC64C6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004844"/>
            <a:ext cx="8880991" cy="2282155"/>
          </a:xfrm>
          <a:prstGeom prst="rect">
            <a:avLst/>
          </a:prstGeom>
        </p:spPr>
      </p:pic>
      <p:sp>
        <p:nvSpPr>
          <p:cNvPr id="11" name="object 11">
            <a:extLst>
              <a:ext uri="{FF2B5EF4-FFF2-40B4-BE49-F238E27FC236}">
                <a16:creationId xmlns:a16="http://schemas.microsoft.com/office/drawing/2014/main" id="{1B911C5F-D1FB-E1A5-9D35-339A48B282E9}"/>
              </a:ext>
            </a:extLst>
          </p:cNvPr>
          <p:cNvSpPr txBox="1"/>
          <p:nvPr/>
        </p:nvSpPr>
        <p:spPr>
          <a:xfrm>
            <a:off x="1016000" y="8744680"/>
            <a:ext cx="4665345" cy="96393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 marR="5080">
              <a:lnSpc>
                <a:spcPts val="3379"/>
              </a:lnSpc>
              <a:spcBef>
                <a:spcPts val="740"/>
              </a:spcBef>
            </a:pPr>
            <a:r>
              <a:rPr sz="3350" b="1" spc="45" dirty="0">
                <a:solidFill>
                  <a:srgbClr val="FFFFFF"/>
                </a:solidFill>
                <a:latin typeface="Trebuchet MS"/>
                <a:cs typeface="Trebuchet MS"/>
              </a:rPr>
              <a:t>Presentation</a:t>
            </a:r>
            <a:r>
              <a:rPr sz="3350" b="1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10" dirty="0">
                <a:solidFill>
                  <a:srgbClr val="FFFFFF"/>
                </a:solidFill>
                <a:latin typeface="Trebuchet MS"/>
                <a:cs typeface="Trebuchet MS"/>
              </a:rPr>
              <a:t>Template </a:t>
            </a:r>
            <a:r>
              <a:rPr sz="3350" b="1" dirty="0">
                <a:solidFill>
                  <a:srgbClr val="FFFFFF"/>
                </a:solidFill>
                <a:latin typeface="Trebuchet MS"/>
                <a:cs typeface="Trebuchet MS"/>
              </a:rPr>
              <a:t>6th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100" dirty="0">
                <a:solidFill>
                  <a:srgbClr val="FFFFFF"/>
                </a:solidFill>
                <a:latin typeface="Trebuchet MS"/>
                <a:cs typeface="Trebuchet MS"/>
              </a:rPr>
              <a:t>ISPESH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20" dirty="0">
                <a:solidFill>
                  <a:srgbClr val="FFFFFF"/>
                </a:solidFill>
                <a:latin typeface="Trebuchet MS"/>
                <a:cs typeface="Trebuchet MS"/>
              </a:rPr>
              <a:t>2026</a:t>
            </a:r>
            <a:endParaRPr sz="3350">
              <a:latin typeface="Trebuchet MS"/>
              <a:cs typeface="Trebuchet M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FD4013-90DC-D2FD-40E2-8DE92454CB84}"/>
              </a:ext>
            </a:extLst>
          </p:cNvPr>
          <p:cNvSpPr txBox="1"/>
          <p:nvPr/>
        </p:nvSpPr>
        <p:spPr>
          <a:xfrm>
            <a:off x="4991099" y="2383451"/>
            <a:ext cx="6934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Main Findings</a:t>
            </a:r>
          </a:p>
          <a:p>
            <a:pPr algn="ctr"/>
            <a:endParaRPr lang="en-US" sz="4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FD0EB9-6275-8695-3641-39F37ED31137}"/>
              </a:ext>
            </a:extLst>
          </p:cNvPr>
          <p:cNvSpPr txBox="1"/>
          <p:nvPr/>
        </p:nvSpPr>
        <p:spPr>
          <a:xfrm>
            <a:off x="10121551" y="3586303"/>
            <a:ext cx="5347048" cy="332398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000" b="1" dirty="0"/>
              <a:t>Positive Effects</a:t>
            </a:r>
          </a:p>
          <a:p>
            <a:r>
              <a:rPr lang="en-US" sz="3000" dirty="0"/>
              <a:t>Fitness applications </a:t>
            </a:r>
          </a:p>
          <a:p>
            <a:r>
              <a:rPr lang="en-US" sz="3000" dirty="0"/>
              <a:t>Wearable devices </a:t>
            </a:r>
          </a:p>
          <a:p>
            <a:r>
              <a:rPr lang="en-US" sz="3000" dirty="0"/>
              <a:t>Online fitness platforms </a:t>
            </a:r>
          </a:p>
          <a:p>
            <a:r>
              <a:rPr lang="en-US" sz="3000" dirty="0"/>
              <a:t>Health communities </a:t>
            </a:r>
          </a:p>
          <a:p>
            <a:r>
              <a:rPr lang="en-US" sz="3000" dirty="0"/>
              <a:t>Increased exercise motivation</a:t>
            </a:r>
          </a:p>
          <a:p>
            <a:endParaRPr lang="en-US" sz="3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600F05-7E91-863E-F340-398E042B0996}"/>
              </a:ext>
            </a:extLst>
          </p:cNvPr>
          <p:cNvSpPr txBox="1"/>
          <p:nvPr/>
        </p:nvSpPr>
        <p:spPr>
          <a:xfrm>
            <a:off x="6127154" y="1238747"/>
            <a:ext cx="71628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500" dirty="0"/>
              <a:t>Result and Discussion</a:t>
            </a:r>
            <a:endParaRPr lang="en-US" sz="4500" dirty="0"/>
          </a:p>
        </p:txBody>
      </p:sp>
    </p:spTree>
    <p:extLst>
      <p:ext uri="{BB962C8B-B14F-4D97-AF65-F5344CB8AC3E}">
        <p14:creationId xmlns:p14="http://schemas.microsoft.com/office/powerpoint/2010/main" val="3944298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C3B23-534E-F633-E341-BA1C1EFF3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52E75A1B-3747-C6B7-9CE1-EE8EDC48C446}"/>
              </a:ext>
            </a:extLst>
          </p:cNvPr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F97B515C-2352-D319-1AF3-C8C58446C679}"/>
              </a:ext>
            </a:extLst>
          </p:cNvPr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453E6106-EBFE-7F01-2B0B-9E8A2A833DCC}"/>
              </a:ext>
            </a:extLst>
          </p:cNvPr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41F2E577-B00E-FA83-E1C9-5FFAB376D7B1}"/>
              </a:ext>
            </a:extLst>
          </p:cNvPr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855CA814-3C22-0ADE-6C26-75058184DF84}"/>
              </a:ext>
            </a:extLst>
          </p:cNvPr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7" name="object 7">
            <a:extLst>
              <a:ext uri="{FF2B5EF4-FFF2-40B4-BE49-F238E27FC236}">
                <a16:creationId xmlns:a16="http://schemas.microsoft.com/office/drawing/2014/main" id="{26D1BF6A-0F84-ADD7-530F-7181D53D8F5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sp>
        <p:nvSpPr>
          <p:cNvPr id="9" name="object 9">
            <a:extLst>
              <a:ext uri="{FF2B5EF4-FFF2-40B4-BE49-F238E27FC236}">
                <a16:creationId xmlns:a16="http://schemas.microsoft.com/office/drawing/2014/main" id="{C74C6351-94EB-8812-32E4-21B8FC3B1720}"/>
              </a:ext>
            </a:extLst>
          </p:cNvPr>
          <p:cNvSpPr txBox="1"/>
          <p:nvPr/>
        </p:nvSpPr>
        <p:spPr>
          <a:xfrm>
            <a:off x="4412081" y="1609792"/>
            <a:ext cx="9600565" cy="70724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sz="4500" dirty="0">
                <a:latin typeface="Trebuchet MS"/>
                <a:cs typeface="Trebuchet MS"/>
              </a:rPr>
              <a:t>Conclusion</a:t>
            </a:r>
          </a:p>
        </p:txBody>
      </p:sp>
      <p:pic>
        <p:nvPicPr>
          <p:cNvPr id="10" name="object 10">
            <a:extLst>
              <a:ext uri="{FF2B5EF4-FFF2-40B4-BE49-F238E27FC236}">
                <a16:creationId xmlns:a16="http://schemas.microsoft.com/office/drawing/2014/main" id="{794BB0BE-7101-1D33-080E-B9E5814165F9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004844"/>
            <a:ext cx="8880991" cy="2282155"/>
          </a:xfrm>
          <a:prstGeom prst="rect">
            <a:avLst/>
          </a:prstGeom>
        </p:spPr>
      </p:pic>
      <p:sp>
        <p:nvSpPr>
          <p:cNvPr id="11" name="object 11">
            <a:extLst>
              <a:ext uri="{FF2B5EF4-FFF2-40B4-BE49-F238E27FC236}">
                <a16:creationId xmlns:a16="http://schemas.microsoft.com/office/drawing/2014/main" id="{DFAD05BB-D3FE-213C-732F-A83D562BA5CE}"/>
              </a:ext>
            </a:extLst>
          </p:cNvPr>
          <p:cNvSpPr txBox="1"/>
          <p:nvPr/>
        </p:nvSpPr>
        <p:spPr>
          <a:xfrm>
            <a:off x="1016000" y="8744680"/>
            <a:ext cx="4665345" cy="96393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 marR="5080">
              <a:lnSpc>
                <a:spcPts val="3379"/>
              </a:lnSpc>
              <a:spcBef>
                <a:spcPts val="740"/>
              </a:spcBef>
            </a:pPr>
            <a:r>
              <a:rPr sz="3350" b="1" spc="45" dirty="0">
                <a:solidFill>
                  <a:srgbClr val="FFFFFF"/>
                </a:solidFill>
                <a:latin typeface="Trebuchet MS"/>
                <a:cs typeface="Trebuchet MS"/>
              </a:rPr>
              <a:t>Presentation</a:t>
            </a:r>
            <a:r>
              <a:rPr sz="3350" b="1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10" dirty="0">
                <a:solidFill>
                  <a:srgbClr val="FFFFFF"/>
                </a:solidFill>
                <a:latin typeface="Trebuchet MS"/>
                <a:cs typeface="Trebuchet MS"/>
              </a:rPr>
              <a:t>Template </a:t>
            </a:r>
            <a:r>
              <a:rPr sz="3350" b="1" dirty="0">
                <a:solidFill>
                  <a:srgbClr val="FFFFFF"/>
                </a:solidFill>
                <a:latin typeface="Trebuchet MS"/>
                <a:cs typeface="Trebuchet MS"/>
              </a:rPr>
              <a:t>6th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100" dirty="0">
                <a:solidFill>
                  <a:srgbClr val="FFFFFF"/>
                </a:solidFill>
                <a:latin typeface="Trebuchet MS"/>
                <a:cs typeface="Trebuchet MS"/>
              </a:rPr>
              <a:t>ISPESH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20" dirty="0">
                <a:solidFill>
                  <a:srgbClr val="FFFFFF"/>
                </a:solidFill>
                <a:latin typeface="Trebuchet MS"/>
                <a:cs typeface="Trebuchet MS"/>
              </a:rPr>
              <a:t>2026</a:t>
            </a:r>
            <a:endParaRPr sz="3350">
              <a:latin typeface="Trebuchet MS"/>
              <a:cs typeface="Trebuchet M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A129B9-0C7A-E095-1676-20FF955A4FE7}"/>
              </a:ext>
            </a:extLst>
          </p:cNvPr>
          <p:cNvSpPr txBox="1"/>
          <p:nvPr/>
        </p:nvSpPr>
        <p:spPr>
          <a:xfrm>
            <a:off x="3027653" y="2645576"/>
            <a:ext cx="1223269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000" dirty="0"/>
              <a:t>Digital media use is significantly associated with adolescents' physical fitness and physical activity.</a:t>
            </a:r>
            <a:endParaRPr lang="id-ID" sz="3000" dirty="0"/>
          </a:p>
          <a:p>
            <a:pPr marL="514350" indent="-514350">
              <a:buFont typeface="+mj-lt"/>
              <a:buAutoNum type="arabicPeriod"/>
            </a:pPr>
            <a:r>
              <a:rPr lang="en-US" sz="3000" dirty="0"/>
              <a:t>Excessive screen time, online gaming, and problematic social media use are linked to lower physical activity and increased sedentary behavior.</a:t>
            </a:r>
            <a:endParaRPr lang="id-ID" sz="3000" dirty="0"/>
          </a:p>
          <a:p>
            <a:pPr marL="514350" indent="-514350">
              <a:buFont typeface="+mj-lt"/>
              <a:buAutoNum type="arabicPeriod"/>
            </a:pPr>
            <a:r>
              <a:rPr lang="en-US" sz="3000" dirty="0"/>
              <a:t>When used appropriately, digital media (e.g., fitness apps and online health platforms) can encourage active lifestyles.</a:t>
            </a:r>
            <a:endParaRPr lang="id-ID" sz="3000" dirty="0"/>
          </a:p>
          <a:p>
            <a:pPr marL="514350" indent="-514350">
              <a:buFont typeface="+mj-lt"/>
              <a:buAutoNum type="arabicPeriod"/>
            </a:pPr>
            <a:r>
              <a:rPr lang="en-US" sz="3000" dirty="0"/>
              <a:t>Schools, parents, and policymakers should promote digital literacy, balanced screen time, and regular physical activity.</a:t>
            </a:r>
            <a:endParaRPr lang="id-ID" sz="3000" dirty="0"/>
          </a:p>
          <a:p>
            <a:pPr marL="514350" indent="-514350">
              <a:buFont typeface="+mj-lt"/>
              <a:buAutoNum type="arabicPeriod"/>
            </a:pPr>
            <a:r>
              <a:rPr lang="en-US" sz="3000" dirty="0"/>
              <a:t>Future studies should employ longitudinal and experimental designs to better understand the long-term effects of digital media use on adolescents' physical fitness.</a:t>
            </a:r>
          </a:p>
        </p:txBody>
      </p:sp>
    </p:spTree>
    <p:extLst>
      <p:ext uri="{BB962C8B-B14F-4D97-AF65-F5344CB8AC3E}">
        <p14:creationId xmlns:p14="http://schemas.microsoft.com/office/powerpoint/2010/main" val="610255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3006E-97B8-5694-C4DE-1B2F4DE28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B6CEAFBA-3F61-8A4A-3D79-5D5D507A838A}"/>
              </a:ext>
            </a:extLst>
          </p:cNvPr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56CA32A0-ACB2-CCC0-091A-E4836D667997}"/>
              </a:ext>
            </a:extLst>
          </p:cNvPr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>
              <a:latin typeface="Times New Roman"/>
              <a:cs typeface="Times New Roman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C2E6D35F-2794-5DAE-D95E-FFAD6F15711A}"/>
              </a:ext>
            </a:extLst>
          </p:cNvPr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065C6C65-E93F-844A-F835-9E25762681D3}"/>
              </a:ext>
            </a:extLst>
          </p:cNvPr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C22F3298-26E0-F739-F9F4-96D9124FD2F1}"/>
              </a:ext>
            </a:extLst>
          </p:cNvPr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7" name="object 7">
            <a:extLst>
              <a:ext uri="{FF2B5EF4-FFF2-40B4-BE49-F238E27FC236}">
                <a16:creationId xmlns:a16="http://schemas.microsoft.com/office/drawing/2014/main" id="{7AE225F1-7BBC-5FF9-C860-086E1AD7B16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sp>
        <p:nvSpPr>
          <p:cNvPr id="9" name="object 9">
            <a:extLst>
              <a:ext uri="{FF2B5EF4-FFF2-40B4-BE49-F238E27FC236}">
                <a16:creationId xmlns:a16="http://schemas.microsoft.com/office/drawing/2014/main" id="{1ABC4CDC-4612-434F-A5F6-E947E7913B8D}"/>
              </a:ext>
            </a:extLst>
          </p:cNvPr>
          <p:cNvSpPr txBox="1"/>
          <p:nvPr/>
        </p:nvSpPr>
        <p:spPr>
          <a:xfrm>
            <a:off x="2736254" y="1481861"/>
            <a:ext cx="4648200" cy="70724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4500" dirty="0">
                <a:latin typeface="Trebuchet MS"/>
                <a:cs typeface="Trebuchet MS"/>
              </a:rPr>
              <a:t>References</a:t>
            </a:r>
          </a:p>
        </p:txBody>
      </p:sp>
      <p:pic>
        <p:nvPicPr>
          <p:cNvPr id="10" name="object 10">
            <a:extLst>
              <a:ext uri="{FF2B5EF4-FFF2-40B4-BE49-F238E27FC236}">
                <a16:creationId xmlns:a16="http://schemas.microsoft.com/office/drawing/2014/main" id="{60323A79-B80A-4D56-6A13-DC9243AB7B8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004844"/>
            <a:ext cx="8880991" cy="2282155"/>
          </a:xfrm>
          <a:prstGeom prst="rect">
            <a:avLst/>
          </a:prstGeom>
        </p:spPr>
      </p:pic>
      <p:sp>
        <p:nvSpPr>
          <p:cNvPr id="11" name="object 11">
            <a:extLst>
              <a:ext uri="{FF2B5EF4-FFF2-40B4-BE49-F238E27FC236}">
                <a16:creationId xmlns:a16="http://schemas.microsoft.com/office/drawing/2014/main" id="{A365FDC0-AA31-9B31-2369-76C80EDA958A}"/>
              </a:ext>
            </a:extLst>
          </p:cNvPr>
          <p:cNvSpPr txBox="1"/>
          <p:nvPr/>
        </p:nvSpPr>
        <p:spPr>
          <a:xfrm>
            <a:off x="1016000" y="8744680"/>
            <a:ext cx="4665345" cy="963930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 marR="5080">
              <a:lnSpc>
                <a:spcPts val="3379"/>
              </a:lnSpc>
              <a:spcBef>
                <a:spcPts val="740"/>
              </a:spcBef>
            </a:pPr>
            <a:r>
              <a:rPr sz="3350" b="1" spc="45" dirty="0">
                <a:solidFill>
                  <a:srgbClr val="FFFFFF"/>
                </a:solidFill>
                <a:latin typeface="Trebuchet MS"/>
                <a:cs typeface="Trebuchet MS"/>
              </a:rPr>
              <a:t>Presentation</a:t>
            </a:r>
            <a:r>
              <a:rPr sz="3350" b="1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10" dirty="0">
                <a:solidFill>
                  <a:srgbClr val="FFFFFF"/>
                </a:solidFill>
                <a:latin typeface="Trebuchet MS"/>
                <a:cs typeface="Trebuchet MS"/>
              </a:rPr>
              <a:t>Template </a:t>
            </a:r>
            <a:r>
              <a:rPr sz="3350" b="1" dirty="0">
                <a:solidFill>
                  <a:srgbClr val="FFFFFF"/>
                </a:solidFill>
                <a:latin typeface="Trebuchet MS"/>
                <a:cs typeface="Trebuchet MS"/>
              </a:rPr>
              <a:t>6th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100" dirty="0">
                <a:solidFill>
                  <a:srgbClr val="FFFFFF"/>
                </a:solidFill>
                <a:latin typeface="Trebuchet MS"/>
                <a:cs typeface="Trebuchet MS"/>
              </a:rPr>
              <a:t>ISPESH</a:t>
            </a:r>
            <a:r>
              <a:rPr sz="3350" b="1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350" b="1" spc="-20" dirty="0">
                <a:solidFill>
                  <a:srgbClr val="FFFFFF"/>
                </a:solidFill>
                <a:latin typeface="Trebuchet MS"/>
                <a:cs typeface="Trebuchet MS"/>
              </a:rPr>
              <a:t>2026</a:t>
            </a:r>
            <a:endParaRPr sz="3350">
              <a:latin typeface="Trebuchet MS"/>
              <a:cs typeface="Trebuchet M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01633F-5AD3-1372-CA9B-0CAC5C97AD31}"/>
              </a:ext>
            </a:extLst>
          </p:cNvPr>
          <p:cNvSpPr txBox="1"/>
          <p:nvPr/>
        </p:nvSpPr>
        <p:spPr>
          <a:xfrm>
            <a:off x="1143000" y="2413608"/>
            <a:ext cx="14478000" cy="646330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a-DK" sz="1800" dirty="0"/>
              <a:t>Engberg, E., Hietaj¨arvi, L., Maksniemi, E., Lahti, J., Lonka, K., C, K. S.-A., &amp; Viljakainen, H. (2022). </a:t>
            </a:r>
            <a:r>
              <a:rPr lang="en-US" sz="1800" dirty="0"/>
              <a:t>The longitudinal associations between mental health indicators and digital media use and physical activity during adolescence : A latent class approach. </a:t>
            </a:r>
            <a:r>
              <a:rPr lang="en-US" sz="1800" i="1" dirty="0"/>
              <a:t>Mental Health and Physical Activity</a:t>
            </a:r>
            <a:r>
              <a:rPr lang="en-US" sz="1800" dirty="0"/>
              <a:t>, </a:t>
            </a:r>
            <a:r>
              <a:rPr lang="en-US" sz="1800" i="1" dirty="0"/>
              <a:t>22</a:t>
            </a:r>
            <a:r>
              <a:rPr lang="en-US" sz="1800" dirty="0"/>
              <a:t>(June 2021). https://doi.org/10.1016/j.mhpa.2022.100448</a:t>
            </a:r>
          </a:p>
          <a:p>
            <a:r>
              <a:rPr lang="en-US" sz="1800" dirty="0"/>
              <a:t>Frühauf, A., Roth, M., Rausch, L., &amp; Kopp, M. (2024). Fitspiration — Inspiration or threat for adolescent girls ? A qualitative investigation on fitness- ­ related social media content and physical education. </a:t>
            </a:r>
            <a:r>
              <a:rPr lang="en-US" sz="1800" i="1" dirty="0"/>
              <a:t>Children And Society WILEY</a:t>
            </a:r>
            <a:r>
              <a:rPr lang="en-US" sz="1800" dirty="0"/>
              <a:t>, </a:t>
            </a:r>
            <a:r>
              <a:rPr lang="en-US" sz="1800" i="1" dirty="0"/>
              <a:t>May</a:t>
            </a:r>
            <a:r>
              <a:rPr lang="en-US" sz="1800" dirty="0"/>
              <a:t>, 2089–2106. https://doi.org/10.1111/chso.12879</a:t>
            </a:r>
          </a:p>
          <a:p>
            <a:r>
              <a:rPr lang="en-US" sz="1800" dirty="0"/>
              <a:t>Hao, Z., &amp; Cui, J. (2025). Assessing the relationship between digital technology use and physical health , fitness , and exercise levels among Chinese youth : The moderating effect of parental monitoring. </a:t>
            </a:r>
            <a:r>
              <a:rPr lang="en-US" sz="1800" i="1" dirty="0"/>
              <a:t>PLIS One</a:t>
            </a:r>
            <a:r>
              <a:rPr lang="en-US" sz="1800" dirty="0"/>
              <a:t>, 1–20. https://doi.org/10.1371/journal.pone.0324705</a:t>
            </a:r>
          </a:p>
          <a:p>
            <a:r>
              <a:rPr lang="en-US" sz="1800" dirty="0"/>
              <a:t>Katona, Z. B., Takács, J., &amp; Kerner, L. (2021). Physical Activity and Screen Time among Hungarian High School Students during the COVID-19 Pandemic Caused Distance Education Period. </a:t>
            </a:r>
            <a:r>
              <a:rPr lang="en-US" sz="1800" i="1" dirty="0"/>
              <a:t>Internasional Journal Of Environment Research and Public Health</a:t>
            </a:r>
            <a:r>
              <a:rPr lang="en-US" sz="1800" dirty="0"/>
              <a:t>.</a:t>
            </a:r>
          </a:p>
          <a:p>
            <a:r>
              <a:rPr lang="en-US" sz="1800" dirty="0"/>
              <a:t>Kim, G., Jeong, H., &amp; Yim, H. W. (2023). Associations between digital media use and lack of physical exercise among middle-school adolescents in Korea. </a:t>
            </a:r>
            <a:r>
              <a:rPr lang="en-US" sz="1800" i="1" dirty="0" err="1"/>
              <a:t>EPIh</a:t>
            </a:r>
            <a:r>
              <a:rPr lang="en-US" sz="1800" i="1" dirty="0"/>
              <a:t> Epidemiology and Health</a:t>
            </a:r>
            <a:r>
              <a:rPr lang="en-US" sz="1800" dirty="0"/>
              <a:t>, 1–9.</a:t>
            </a:r>
          </a:p>
          <a:p>
            <a:r>
              <a:rPr lang="en-US" sz="1800" dirty="0"/>
              <a:t>Knoke, C. (2024). Health promotion in physical education through digital media : a systematic literature review. </a:t>
            </a:r>
            <a:r>
              <a:rPr lang="en-US" sz="1800" i="1" dirty="0"/>
              <a:t>German Journal of Exercise and Sport Research 2</a:t>
            </a:r>
            <a:r>
              <a:rPr lang="en-US" sz="1800" dirty="0"/>
              <a:t>, </a:t>
            </a:r>
            <a:r>
              <a:rPr lang="en-US" sz="1800" i="1" dirty="0"/>
              <a:t>2</a:t>
            </a:r>
            <a:r>
              <a:rPr lang="en-US" sz="1800" dirty="0"/>
              <a:t>(2022), 276–290. https://doi.org/10.1007/s12662-023-00932-4</a:t>
            </a:r>
          </a:p>
          <a:p>
            <a:r>
              <a:rPr lang="en-US" sz="1800" dirty="0"/>
              <a:t>Morningstar, B., Clayborne, Z., Wong, S. L., Roberts, K. C., Prince, S. A., </a:t>
            </a:r>
            <a:r>
              <a:rPr lang="en-US" sz="1800" dirty="0" err="1"/>
              <a:t>Gariépy</a:t>
            </a:r>
            <a:r>
              <a:rPr lang="en-US" sz="1800" dirty="0"/>
              <a:t>, G., Goldfield, G. S., Janssen, I., &amp; Lang, J. J. (2023). The association between social media use and physical activity among Canadian adolescents : a Health </a:t>
            </a:r>
            <a:r>
              <a:rPr lang="en-US" sz="1800" dirty="0" err="1"/>
              <a:t>Behaviour</a:t>
            </a:r>
            <a:r>
              <a:rPr lang="en-US" sz="1800" dirty="0"/>
              <a:t> in School ‑ aged Children ( HBSC ) study. </a:t>
            </a:r>
            <a:r>
              <a:rPr lang="en-US" sz="1800" i="1" dirty="0"/>
              <a:t>Canadian Journal of Public Health</a:t>
            </a:r>
            <a:r>
              <a:rPr lang="en-US" sz="1800" dirty="0"/>
              <a:t>, 642–650. https://doi.org/10.17269/s41997-023-00754-9</a:t>
            </a:r>
          </a:p>
          <a:p>
            <a:r>
              <a:rPr lang="en-US" sz="1800" dirty="0"/>
              <a:t>Nilsen, S. A., Stormark, K. M., </a:t>
            </a:r>
            <a:r>
              <a:rPr lang="en-US" sz="1800" dirty="0" err="1"/>
              <a:t>Heradstveit</a:t>
            </a:r>
            <a:r>
              <a:rPr lang="en-US" sz="1800" dirty="0"/>
              <a:t>, O., &amp; Breivik, K. (2023). SSM - Population Health Trends in physical health complaints among adolescents from 2014 – 2019 : Considering screen time , social media use , and physical activity. </a:t>
            </a:r>
            <a:r>
              <a:rPr lang="en-US" sz="1800" i="1" dirty="0"/>
              <a:t>SSM - Population Health</a:t>
            </a:r>
            <a:r>
              <a:rPr lang="en-US" sz="1800" dirty="0"/>
              <a:t>, </a:t>
            </a:r>
            <a:r>
              <a:rPr lang="en-US" sz="1800" i="1" dirty="0"/>
              <a:t>22</a:t>
            </a:r>
            <a:r>
              <a:rPr lang="en-US" sz="1800" dirty="0"/>
              <a:t>(April), 101394. https://doi.org/10.1016/j.ssmph.2023.101394</a:t>
            </a:r>
          </a:p>
          <a:p>
            <a:r>
              <a:rPr lang="en-US" sz="1800" dirty="0"/>
              <a:t>Shao, T., &amp; Zhou, X. (2023). Correlates of physical activity habits in adolescents : A systematic review. </a:t>
            </a:r>
            <a:r>
              <a:rPr lang="en-US" sz="1800" i="1" dirty="0"/>
              <a:t>Frontiers in Physiology</a:t>
            </a:r>
            <a:r>
              <a:rPr lang="en-US" sz="1800" dirty="0"/>
              <a:t>, </a:t>
            </a:r>
            <a:r>
              <a:rPr lang="en-US" sz="1800" i="1" dirty="0"/>
              <a:t>April</a:t>
            </a:r>
            <a:r>
              <a:rPr lang="en-US" sz="1800" dirty="0"/>
              <a:t>, 1–9. https://doi.org/10.3389/fphys.2023.1131195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4302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</TotalTime>
  <Words>1149</Words>
  <Application>Microsoft Office PowerPoint</Application>
  <PresentationFormat>Custom</PresentationFormat>
  <Paragraphs>128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Calibri</vt:lpstr>
      <vt:lpstr>Tahoma</vt:lpstr>
      <vt:lpstr>Times New Roman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6th ISPESH 2026</dc:title>
  <dc:creator>Hilman</dc:creator>
  <cp:keywords>DAFJ2F31raw,BAEpeVsBW3g,0</cp:keywords>
  <cp:lastModifiedBy>Hilman Abdurahman F</cp:lastModifiedBy>
  <cp:revision>2</cp:revision>
  <dcterms:created xsi:type="dcterms:W3CDTF">2026-07-20T15:14:08Z</dcterms:created>
  <dcterms:modified xsi:type="dcterms:W3CDTF">2026-07-20T16:54:30Z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2026-07-01T00:00:00Z</vt:filetime>
  </property>
  <property fmtid="{D5CDD505-2E9C-101B-9397-08002B2CF9AE}" pid="4" name="Creator">
    <vt:lpwstr>Canva</vt:lpwstr>
  </property>
  <property fmtid="{D5CDD505-2E9C-101B-9397-08002B2CF9AE}" pid="5" name="LastSaved">
    <vt:filetime>2026-07-20T00:00:00Z</vt:filetime>
  </property>
  <property fmtid="{D5CDD505-2E9C-101B-9397-08002B2CF9AE}" pid="6" name="Producer">
    <vt:lpwstr>Canva</vt:lpwstr>
  </property>
</Properties>
</file>