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15.fntdata" ContentType="application/x-fontdata"/>
  <Override PartName="/ppt/fonts/font16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8" r:id="rId5"/>
    <p:sldId id="259" r:id="rId6"/>
    <p:sldId id="260" r:id="rId7"/>
    <p:sldId id="264" r:id="rId8"/>
    <p:sldId id="261" r:id="rId9"/>
    <p:sldId id="262" r:id="rId10"/>
    <p:sldId id="263" r:id="rId11"/>
  </p:sldIdLst>
  <p:sldSz cx="18288000" cy="10287000"/>
  <p:notesSz cx="6858000" cy="9144000"/>
  <p:embeddedFontLst>
    <p:embeddedFont>
      <p:font typeface="Calibri" panose="020F0502020204030204"/>
      <p:regular r:id="rId15"/>
      <p:bold r:id="rId16"/>
      <p:italic r:id="rId17"/>
      <p:boldItalic r:id="rId18"/>
    </p:embeddedFont>
    <p:embeddedFont>
      <p:font typeface="Livvic"/>
      <p:regular r:id="rId19"/>
      <p:bold r:id="rId20"/>
      <p:italic r:id="rId21"/>
      <p:boldItalic r:id="rId22"/>
    </p:embeddedFont>
    <p:embeddedFont>
      <p:font typeface="Fira Sans" panose="020B0503050000020004"/>
      <p:regular r:id="rId23"/>
      <p:bold r:id="rId24"/>
      <p:italic r:id="rId25"/>
      <p:boldItalic r:id="rId26"/>
    </p:embeddedFont>
    <p:embeddedFont>
      <p:font typeface="Fira Sans" panose="020B0503050000020004" pitchFamily="34" charset="0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000000"/>
          </p15:clr>
        </p15:guide>
        <p15:guide id="2" pos="2880" userDrawn="1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主题样式 1 - 强调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 showGuides="1">
      <p:cViewPr>
        <p:scale>
          <a:sx n="33" d="100"/>
          <a:sy n="33" d="100"/>
        </p:scale>
        <p:origin x="1452" y="2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0" Type="http://schemas.openxmlformats.org/officeDocument/2006/relationships/font" Target="fonts/font16.fntdata"/><Relationship Id="rId3" Type="http://schemas.openxmlformats.org/officeDocument/2006/relationships/slide" Target="slides/slide1.xml"/><Relationship Id="rId29" Type="http://schemas.openxmlformats.org/officeDocument/2006/relationships/font" Target="fonts/font15.fntdata"/><Relationship Id="rId28" Type="http://schemas.openxmlformats.org/officeDocument/2006/relationships/font" Target="fonts/font14.fntdata"/><Relationship Id="rId27" Type="http://schemas.openxmlformats.org/officeDocument/2006/relationships/font" Target="fonts/font13.fntdata"/><Relationship Id="rId26" Type="http://schemas.openxmlformats.org/officeDocument/2006/relationships/font" Target="fonts/font12.fntdata"/><Relationship Id="rId25" Type="http://schemas.openxmlformats.org/officeDocument/2006/relationships/font" Target="fonts/font11.fntdata"/><Relationship Id="rId24" Type="http://schemas.openxmlformats.org/officeDocument/2006/relationships/font" Target="fonts/font10.fntdata"/><Relationship Id="rId23" Type="http://schemas.openxmlformats.org/officeDocument/2006/relationships/font" Target="fonts/font9.fntdata"/><Relationship Id="rId22" Type="http://schemas.openxmlformats.org/officeDocument/2006/relationships/font" Target="fonts/font8.fntdata"/><Relationship Id="rId21" Type="http://schemas.openxmlformats.org/officeDocument/2006/relationships/font" Target="fonts/font7.fntdata"/><Relationship Id="rId20" Type="http://schemas.openxmlformats.org/officeDocument/2006/relationships/font" Target="fonts/font6.fntdata"/><Relationship Id="rId2" Type="http://schemas.openxmlformats.org/officeDocument/2006/relationships/theme" Target="theme/theme1.xml"/><Relationship Id="rId19" Type="http://schemas.openxmlformats.org/officeDocument/2006/relationships/font" Target="fonts/font5.fntdata"/><Relationship Id="rId18" Type="http://schemas.openxmlformats.org/officeDocument/2006/relationships/font" Target="fonts/font4.fntdata"/><Relationship Id="rId17" Type="http://schemas.openxmlformats.org/officeDocument/2006/relationships/font" Target="fonts/font3.fntdata"/><Relationship Id="rId16" Type="http://schemas.openxmlformats.org/officeDocument/2006/relationships/font" Target="fonts/font2.fntdata"/><Relationship Id="rId15" Type="http://schemas.openxmlformats.org/officeDocument/2006/relationships/font" Target="fonts/font1.fntdata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8" name="Google Shape;10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8" name="Google Shape;10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8" name="Google Shape;10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8" name="Google Shape;10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8" name="Google Shape;10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8" name="Google Shape;10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8" name="Google Shape;10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Title and Vertical Text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3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Vertical Title and Text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4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 Slid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5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Title and Content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ection Header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 panose="020F0502020204030204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7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Two Content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8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Comparison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9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9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45" name="Google Shape;45;p9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Title 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Content with Caption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 panose="020F0502020204030204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1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1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Picture with Caption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 panose="020F0502020204030204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2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2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  <a:defRPr sz="4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  <a:defRPr sz="3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8" name="Google Shape;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9" name="Google Shape;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10" name="Google Shape;1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0" Type="http://schemas.openxmlformats.org/officeDocument/2006/relationships/notesSlide" Target="../notesSlides/notesSlide1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7.png"/><Relationship Id="rId7" Type="http://schemas.openxmlformats.org/officeDocument/2006/relationships/image" Target="../media/image8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0" Type="http://schemas.openxmlformats.org/officeDocument/2006/relationships/notesSlide" Target="../notesSlides/notesSlide2.xml"/><Relationship Id="rId1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7.png"/><Relationship Id="rId7" Type="http://schemas.openxmlformats.org/officeDocument/2006/relationships/image" Target="../media/image8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0" Type="http://schemas.openxmlformats.org/officeDocument/2006/relationships/notesSlide" Target="../notesSlides/notesSlide3.xml"/><Relationship Id="rId1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7.png"/><Relationship Id="rId7" Type="http://schemas.openxmlformats.org/officeDocument/2006/relationships/image" Target="../media/image8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0" Type="http://schemas.openxmlformats.org/officeDocument/2006/relationships/notesSlide" Target="../notesSlides/notesSlide4.xml"/><Relationship Id="rId1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7.png"/><Relationship Id="rId7" Type="http://schemas.openxmlformats.org/officeDocument/2006/relationships/image" Target="../media/image8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0" Type="http://schemas.openxmlformats.org/officeDocument/2006/relationships/notesSlide" Target="../notesSlides/notesSlide5.xml"/><Relationship Id="rId1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6.x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7.png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7.png"/><Relationship Id="rId7" Type="http://schemas.openxmlformats.org/officeDocument/2006/relationships/image" Target="../media/image8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0" Type="http://schemas.openxmlformats.org/officeDocument/2006/relationships/notesSlide" Target="../notesSlides/notesSlide7.xml"/><Relationship Id="rId1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7.png"/><Relationship Id="rId7" Type="http://schemas.openxmlformats.org/officeDocument/2006/relationships/image" Target="../media/image8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0" Type="http://schemas.openxmlformats.org/officeDocument/2006/relationships/notesSlide" Target="../notesSlides/notesSlide8.xml"/><Relationship Id="rId1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-3550910" y="-7515750"/>
            <a:ext cx="10812392" cy="10812392"/>
          </a:xfrm>
          <a:custGeom>
            <a:avLst/>
            <a:gdLst/>
            <a:ahLst/>
            <a:cxnLst/>
            <a:rect l="l" t="t" r="r" b="b"/>
            <a:pathLst>
              <a:path w="10812392" h="10812392" extrusionOk="0">
                <a:moveTo>
                  <a:pt x="0" y="0"/>
                </a:moveTo>
                <a:lnTo>
                  <a:pt x="10812392" y="0"/>
                </a:lnTo>
                <a:lnTo>
                  <a:pt x="10812392" y="10812392"/>
                </a:lnTo>
                <a:lnTo>
                  <a:pt x="0" y="108123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"/>
            <a:stretch>
              <a:fillRect/>
            </a:stretch>
          </a:blipFill>
          <a:ln>
            <a:noFill/>
          </a:ln>
        </p:spPr>
      </p:sp>
      <p:sp>
        <p:nvSpPr>
          <p:cNvPr id="85" name="Google Shape;85;p1"/>
          <p:cNvSpPr/>
          <p:nvPr/>
        </p:nvSpPr>
        <p:spPr>
          <a:xfrm>
            <a:off x="-3742728" y="-620883"/>
            <a:ext cx="5764383" cy="5764383"/>
          </a:xfrm>
          <a:custGeom>
            <a:avLst/>
            <a:gdLst/>
            <a:ahLst/>
            <a:cxnLst/>
            <a:rect l="l" t="t" r="r" b="b"/>
            <a:pathLst>
              <a:path w="5764383" h="5764383" extrusionOk="0">
                <a:moveTo>
                  <a:pt x="0" y="0"/>
                </a:moveTo>
                <a:lnTo>
                  <a:pt x="5764383" y="0"/>
                </a:lnTo>
                <a:lnTo>
                  <a:pt x="5764383" y="5764383"/>
                </a:lnTo>
                <a:lnTo>
                  <a:pt x="0" y="57643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 amt="30000"/>
            </a:blip>
            <a:stretch>
              <a:fillRect/>
            </a:stretch>
          </a:blipFill>
          <a:ln>
            <a:noFill/>
          </a:ln>
        </p:spPr>
      </p:sp>
      <p:grpSp>
        <p:nvGrpSpPr>
          <p:cNvPr id="86" name="Google Shape;86;p1"/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87" name="Google Shape;87;p1"/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88" name="Google Shape;88;p1"/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9" name="Google Shape;89;p1"/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sp>
          <p:nvSpPr>
            <p:cNvPr id="90" name="Google Shape;90;p1"/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/>
              <a:stretch>
                <a:fillRect/>
              </a:stretch>
            </a:blipFill>
            <a:ln>
              <a:noFill/>
            </a:ln>
          </p:spPr>
        </p:sp>
        <p:sp>
          <p:nvSpPr>
            <p:cNvPr id="91" name="Google Shape;91;p1"/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/>
              <a:stretch>
                <a:fillRect/>
              </a:stretch>
            </a:blipFill>
            <a:ln>
              <a:noFill/>
            </a:ln>
          </p:spPr>
        </p:sp>
        <p:sp>
          <p:nvSpPr>
            <p:cNvPr id="92" name="Google Shape;92;p1"/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/>
              <a:stretch>
                <a:fillRect/>
              </a:stretch>
            </a:blipFill>
            <a:ln>
              <a:noFill/>
            </a:ln>
          </p:spPr>
        </p:sp>
        <p:sp>
          <p:nvSpPr>
            <p:cNvPr id="93" name="Google Shape;93;p1"/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/>
              <a:stretch>
                <a:fillRect/>
              </a:stretch>
            </a:blipFill>
            <a:ln>
              <a:noFill/>
            </a:ln>
          </p:spPr>
        </p:sp>
        <p:sp>
          <p:nvSpPr>
            <p:cNvPr id="94" name="Google Shape;94;p1"/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/>
              <a:stretch>
                <a:fillRect l="-36060" r="-34662" b="-150150"/>
              </a:stretch>
            </a:blipFill>
            <a:ln>
              <a:noFill/>
            </a:ln>
          </p:spPr>
        </p:sp>
        <p:sp>
          <p:nvSpPr>
            <p:cNvPr id="95" name="Google Shape;95;p1"/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5" b="1" i="0" u="none" strike="noStrike" cap="none">
                  <a:solidFill>
                    <a:srgbClr val="34830D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PEHR</a:t>
              </a:r>
              <a:endParaRPr lang="en-US" sz="2355" b="1" i="0" u="none" strike="noStrike" cap="none">
                <a:solidFill>
                  <a:srgbClr val="34830D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6" name="Google Shape;96;p1"/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5" b="1" i="0" u="none" strike="noStrike" cap="none">
                  <a:solidFill>
                    <a:srgbClr val="FF1616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UNIVERSITAS PENDIDIKAN INDONESIA</a:t>
              </a:r>
              <a:endParaRPr lang="en-US" sz="335" b="1" i="0" u="none" strike="noStrike" cap="none">
                <a:solidFill>
                  <a:srgbClr val="FF1616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7" name="Google Shape;97;p1"/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5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 lang="en-US" sz="705" b="1" i="0" u="none" strike="noStrike" cap="none">
                <a:solidFill>
                  <a:srgbClr val="008037"/>
                </a:solidFill>
                <a:latin typeface="Livvic"/>
                <a:ea typeface="Livvic"/>
                <a:cs typeface="Livvic"/>
                <a:sym typeface="Livvic"/>
              </a:endParaRPr>
            </a:p>
          </p:txBody>
        </p:sp>
        <p:sp>
          <p:nvSpPr>
            <p:cNvPr id="98" name="Google Shape;98;p1"/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5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Faculty of Sport Education and Health</a:t>
              </a:r>
              <a:endParaRPr lang="en-US" sz="355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9" name="Google Shape;99;p1"/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5" b="1" i="1" u="none" strike="noStrike" cap="none">
                  <a:solidFill>
                    <a:srgbClr val="FF1616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Physical Education, Health, and Recreation</a:t>
              </a:r>
              <a:endParaRPr lang="en-US" sz="355" b="1" i="1" u="none" strike="noStrike" cap="none">
                <a:solidFill>
                  <a:srgbClr val="FF1616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00" name="Google Shape;100;p1"/>
          <p:cNvSpPr/>
          <p:nvPr/>
        </p:nvSpPr>
        <p:spPr>
          <a:xfrm>
            <a:off x="15290103" y="-663350"/>
            <a:ext cx="5638198" cy="10950350"/>
          </a:xfrm>
          <a:custGeom>
            <a:avLst/>
            <a:gdLst/>
            <a:ahLst/>
            <a:cxnLst/>
            <a:rect l="l" t="t" r="r" b="b"/>
            <a:pathLst>
              <a:path w="5638198" h="10950350" extrusionOk="0">
                <a:moveTo>
                  <a:pt x="0" y="0"/>
                </a:moveTo>
                <a:lnTo>
                  <a:pt x="5638198" y="0"/>
                </a:lnTo>
                <a:lnTo>
                  <a:pt x="5638198" y="10950350"/>
                </a:lnTo>
                <a:lnTo>
                  <a:pt x="0" y="109503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/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01" name="Google Shape;101;p1"/>
          <p:cNvSpPr txBox="1"/>
          <p:nvPr/>
        </p:nvSpPr>
        <p:spPr>
          <a:xfrm>
            <a:off x="1693941" y="3089887"/>
            <a:ext cx="13923876" cy="3988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i="0" u="none" strike="noStrike" cap="none">
                <a:solidFill>
                  <a:srgbClr val="000000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rPr>
              <a:t>The Relationship Between Physical Literacy and Body Mass Index Among Junior High School Students Participating in Futsal Extracurricular Activities</a:t>
            </a:r>
            <a:endParaRPr sz="5400"/>
          </a:p>
        </p:txBody>
      </p:sp>
      <p:sp>
        <p:nvSpPr>
          <p:cNvPr id="102" name="Google Shape;102;p1"/>
          <p:cNvSpPr/>
          <p:nvPr/>
        </p:nvSpPr>
        <p:spPr>
          <a:xfrm rot="8100000">
            <a:off x="-1513260" y="6728930"/>
            <a:ext cx="9561308" cy="9623578"/>
          </a:xfrm>
          <a:custGeom>
            <a:avLst/>
            <a:gdLst/>
            <a:ahLst/>
            <a:cxnLst/>
            <a:rect l="l" t="t" r="r" b="b"/>
            <a:pathLst>
              <a:path w="10812392" h="10812392" extrusionOk="0">
                <a:moveTo>
                  <a:pt x="0" y="0"/>
                </a:moveTo>
                <a:lnTo>
                  <a:pt x="10812392" y="0"/>
                </a:lnTo>
                <a:lnTo>
                  <a:pt x="10812392" y="10812392"/>
                </a:lnTo>
                <a:lnTo>
                  <a:pt x="0" y="108123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"/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3" name="Google Shape;103;p1"/>
          <p:cNvSpPr/>
          <p:nvPr/>
        </p:nvSpPr>
        <p:spPr>
          <a:xfrm rot="10800000">
            <a:off x="3384971" y="7925287"/>
            <a:ext cx="5764383" cy="5764383"/>
          </a:xfrm>
          <a:custGeom>
            <a:avLst/>
            <a:gdLst/>
            <a:ahLst/>
            <a:cxnLst/>
            <a:rect l="l" t="t" r="r" b="b"/>
            <a:pathLst>
              <a:path w="5764383" h="5764383" extrusionOk="0">
                <a:moveTo>
                  <a:pt x="0" y="0"/>
                </a:moveTo>
                <a:lnTo>
                  <a:pt x="5764383" y="0"/>
                </a:lnTo>
                <a:lnTo>
                  <a:pt x="5764383" y="5764383"/>
                </a:lnTo>
                <a:lnTo>
                  <a:pt x="0" y="57643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 amt="30000"/>
            </a:blip>
            <a:stretch>
              <a:fillRect/>
            </a:stretch>
          </a:blipFill>
          <a:ln>
            <a:noFill/>
          </a:ln>
        </p:spPr>
      </p:sp>
      <p:sp>
        <p:nvSpPr>
          <p:cNvPr id="104" name="Google Shape;104;p1"/>
          <p:cNvSpPr txBox="1"/>
          <p:nvPr/>
        </p:nvSpPr>
        <p:spPr>
          <a:xfrm>
            <a:off x="1028699" y="8718773"/>
            <a:ext cx="4385511" cy="530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45" b="1">
                <a:solidFill>
                  <a:srgbClr val="FFFFFF"/>
                </a:solidFill>
                <a:latin typeface="Fira Sans" panose="020B0503050000020004"/>
                <a:sym typeface="Fira Sans" panose="020B0503050000020004"/>
              </a:rPr>
              <a:t>Januar Arif Mulyadi </a:t>
            </a:r>
            <a:endParaRPr lang="en-US" sz="3345" b="1">
              <a:solidFill>
                <a:srgbClr val="FFFFFF"/>
              </a:solidFill>
              <a:latin typeface="Fira Sans" panose="020B0503050000020004"/>
              <a:sym typeface="Fira Sans" panose="020B0503050000020004"/>
            </a:endParaRPr>
          </a:p>
        </p:txBody>
      </p:sp>
      <p:sp>
        <p:nvSpPr>
          <p:cNvPr id="105" name="Google Shape;105;p1"/>
          <p:cNvSpPr txBox="1"/>
          <p:nvPr/>
        </p:nvSpPr>
        <p:spPr>
          <a:xfrm>
            <a:off x="308966" y="9273361"/>
            <a:ext cx="6793084" cy="530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45" b="1" i="0" u="none" strike="noStrike" cap="none">
                <a:solidFill>
                  <a:srgbClr val="FFFFFF"/>
                </a:solidFill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rPr>
              <a:t>Universitas Pendidikan Indonesia</a:t>
            </a:r>
            <a:endParaRPr lang="en-US" sz="3345" b="1" i="0" u="none" strike="noStrike" cap="none">
              <a:solidFill>
                <a:srgbClr val="FFFFFF"/>
              </a:solidFill>
              <a:latin typeface="Fira Sans" panose="020B0503050000020004"/>
              <a:ea typeface="Fira Sans" panose="020B0503050000020004"/>
              <a:cs typeface="Fira Sans" panose="020B0503050000020004"/>
              <a:sym typeface="Fira Sans" panose="020B0503050000020004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/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"/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/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/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/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114" name="Google Shape;114;p2"/>
          <p:cNvSpPr txBox="1"/>
          <p:nvPr/>
        </p:nvSpPr>
        <p:spPr>
          <a:xfrm>
            <a:off x="1283362" y="3944620"/>
            <a:ext cx="6424181" cy="1489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10000"/>
              </a:lnSpc>
            </a:pPr>
            <a:r>
              <a:rPr lang="en-US" sz="8800" b="1">
                <a:latin typeface="Fira Sans" panose="020B0503050000020004"/>
                <a:ea typeface="Fira Sans" panose="020B0503050000020004"/>
                <a:cs typeface="Fira Sans" panose="020B0503050000020004"/>
                <a:sym typeface="Fira Sans" panose="020B0503050000020004"/>
              </a:rPr>
              <a:t>Introduction</a:t>
            </a:r>
            <a:endParaRPr lang="en-US" sz="8800" b="1">
              <a:latin typeface="Fira Sans" panose="020B0503050000020004"/>
              <a:ea typeface="Fira Sans" panose="020B0503050000020004"/>
              <a:cs typeface="Fira Sans" panose="020B0503050000020004"/>
              <a:sym typeface="Fira Sans" panose="020B0503050000020004"/>
            </a:endParaRPr>
          </a:p>
        </p:txBody>
      </p:sp>
      <p:grpSp>
        <p:nvGrpSpPr>
          <p:cNvPr id="115" name="Google Shape;115;p2"/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/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/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118" name="Google Shape;118;p2"/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2"/>
            <a:stretch>
              <a:fillRect/>
            </a:stretch>
          </a:blipFill>
          <a:ln>
            <a:noFill/>
          </a:ln>
        </p:spPr>
      </p:sp>
      <p:sp>
        <p:nvSpPr>
          <p:cNvPr id="119" name="Google Shape;119;p2"/>
          <p:cNvSpPr txBox="1"/>
          <p:nvPr/>
        </p:nvSpPr>
        <p:spPr>
          <a:xfrm>
            <a:off x="8297656" y="2103351"/>
            <a:ext cx="9177769" cy="6894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3200" b="1"/>
              <a:t>Background</a:t>
            </a:r>
            <a:endParaRPr lang="en-US" sz="3200" b="1">
              <a:latin typeface="Fira Sans" panose="020B05030500000200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>
                <a:latin typeface="Fira Sans" panose="020B0503050000020004" pitchFamily="34" charset="0"/>
              </a:rPr>
              <a:t>Physical literacy is an important foundation for lifelong participation in physical activity. Physical literacy consists of: Motivation, Confidence, Physical competence, Knowledge </a:t>
            </a:r>
            <a:endParaRPr lang="en-US" sz="3200">
              <a:latin typeface="Fira Sans" panose="020B05030500000200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>
                <a:latin typeface="Fira Sans" panose="020B0503050000020004" pitchFamily="34" charset="0"/>
              </a:rPr>
              <a:t>Good physical literacy supports healthy lifestyles and may influence Body Mass Index (BMI). </a:t>
            </a:r>
            <a:endParaRPr lang="en-US" sz="3200">
              <a:latin typeface="Fira Sans" panose="020B05030500000200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>
                <a:latin typeface="Fira Sans" panose="020B0503050000020004" pitchFamily="34" charset="0"/>
              </a:rPr>
              <a:t>Previous studies have reported inconsistent findings regarding the relationship between physical literacy and BMI. </a:t>
            </a:r>
            <a:endParaRPr lang="en-US" sz="3200">
              <a:latin typeface="Fira Sans" panose="020B05030500000200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>
                <a:latin typeface="Fira Sans" panose="020B0503050000020004" pitchFamily="34" charset="0"/>
              </a:rPr>
              <a:t>Evidence among junior high school students participating in futsal extracurricular activities is still limited.</a:t>
            </a:r>
            <a:endParaRPr lang="en-US">
              <a:latin typeface="Fira Sans" panose="020B0503050000020004" pitchFamily="34" charset="0"/>
            </a:endParaRPr>
          </a:p>
        </p:txBody>
      </p:sp>
      <p:grpSp>
        <p:nvGrpSpPr>
          <p:cNvPr id="121" name="Google Shape;121;p2"/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/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124" name="Google Shape;124;p2"/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/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/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7" name="Google Shape;127;p2"/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sp>
          <p:nvSpPr>
            <p:cNvPr id="128" name="Google Shape;128;p2"/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/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/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/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/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/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/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/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/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/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/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/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/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/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/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/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5" b="1" i="0" u="none" strike="noStrike" cap="none">
                  <a:solidFill>
                    <a:srgbClr val="34830D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PEHR</a:t>
              </a:r>
              <a:endParaRPr lang="en-US" sz="2355" b="1" i="0" u="none" strike="noStrike" cap="none">
                <a:solidFill>
                  <a:srgbClr val="34830D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7" name="Google Shape;137;p2"/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5" b="1" i="0" u="none" strike="noStrike" cap="none">
                  <a:solidFill>
                    <a:srgbClr val="FF1616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UNIVERSITAS PENDIDIKAN INDONESIA</a:t>
              </a:r>
              <a:endParaRPr lang="en-US" sz="335" b="1" i="0" u="none" strike="noStrike" cap="none">
                <a:solidFill>
                  <a:srgbClr val="FF1616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8" name="Google Shape;138;p2"/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5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 lang="en-US" sz="705" b="1" i="0" u="none" strike="noStrike" cap="none">
                <a:solidFill>
                  <a:srgbClr val="008037"/>
                </a:solidFill>
                <a:latin typeface="Livvic"/>
                <a:ea typeface="Livvic"/>
                <a:cs typeface="Livvic"/>
                <a:sym typeface="Livvic"/>
              </a:endParaRPr>
            </a:p>
          </p:txBody>
        </p:sp>
        <p:sp>
          <p:nvSpPr>
            <p:cNvPr id="139" name="Google Shape;139;p2"/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5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Faculty of Sport Education and Health</a:t>
              </a:r>
              <a:endParaRPr lang="en-US" sz="355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0" name="Google Shape;140;p2"/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5" b="1" i="1" u="none" strike="noStrike" cap="none">
                  <a:solidFill>
                    <a:srgbClr val="FF1616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Physical Education, Health, and Recreation</a:t>
              </a:r>
              <a:endParaRPr lang="en-US" sz="355" b="1" i="1" u="none" strike="noStrike" cap="none">
                <a:solidFill>
                  <a:srgbClr val="FF1616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/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"/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/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/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/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114" name="Google Shape;114;p2"/>
          <p:cNvSpPr txBox="1"/>
          <p:nvPr/>
        </p:nvSpPr>
        <p:spPr>
          <a:xfrm>
            <a:off x="1283362" y="3944620"/>
            <a:ext cx="6424181" cy="1489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10000"/>
              </a:lnSpc>
            </a:pPr>
            <a:r>
              <a:rPr lang="en-US" sz="8800" b="1"/>
              <a:t>Purpose</a:t>
            </a:r>
            <a:endParaRPr b="1"/>
          </a:p>
        </p:txBody>
      </p:sp>
      <p:grpSp>
        <p:nvGrpSpPr>
          <p:cNvPr id="115" name="Google Shape;115;p2"/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/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/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118" name="Google Shape;118;p2"/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2"/>
            <a:stretch>
              <a:fillRect/>
            </a:stretch>
          </a:blipFill>
          <a:ln>
            <a:noFill/>
          </a:ln>
        </p:spPr>
      </p:sp>
      <p:sp>
        <p:nvSpPr>
          <p:cNvPr id="119" name="Google Shape;119;p2"/>
          <p:cNvSpPr txBox="1"/>
          <p:nvPr/>
        </p:nvSpPr>
        <p:spPr>
          <a:xfrm>
            <a:off x="8297656" y="2103351"/>
            <a:ext cx="9177769" cy="4431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3200" b="1"/>
              <a:t>Research Objective</a:t>
            </a:r>
            <a:endParaRPr lang="en-US" sz="3200" b="1"/>
          </a:p>
          <a:p>
            <a:r>
              <a:rPr lang="en-US" sz="3200"/>
              <a:t>To examine the relationship between physical literacy and Body Mass Index (BMI) among students participating in the futsal extracurricular program at SMP Negeri 51 Bandung.</a:t>
            </a:r>
            <a:endParaRPr lang="en-US" sz="3200"/>
          </a:p>
          <a:p>
            <a:r>
              <a:rPr lang="en-US" sz="3200" b="1"/>
              <a:t>Research Question</a:t>
            </a:r>
            <a:endParaRPr lang="en-US" sz="3200" b="1"/>
          </a:p>
          <a:p>
            <a:r>
              <a:rPr lang="en-US" sz="3200"/>
              <a:t>Is there a significant relationship between physical literacy and Body Mass Index among futsal extracurricular students? </a:t>
            </a:r>
            <a:endParaRPr lang="en-US" sz="3200"/>
          </a:p>
        </p:txBody>
      </p:sp>
      <p:grpSp>
        <p:nvGrpSpPr>
          <p:cNvPr id="121" name="Google Shape;121;p2"/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/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124" name="Google Shape;124;p2"/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/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/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7" name="Google Shape;127;p2"/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sp>
          <p:nvSpPr>
            <p:cNvPr id="128" name="Google Shape;128;p2"/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/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/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/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/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/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/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/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/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/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/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/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/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/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/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/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5" b="1" i="0" u="none" strike="noStrike" cap="none">
                  <a:solidFill>
                    <a:srgbClr val="34830D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PEHR</a:t>
              </a:r>
              <a:endParaRPr lang="en-US" sz="2355" b="1" i="0" u="none" strike="noStrike" cap="none">
                <a:solidFill>
                  <a:srgbClr val="34830D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7" name="Google Shape;137;p2"/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5" b="1" i="0" u="none" strike="noStrike" cap="none">
                  <a:solidFill>
                    <a:srgbClr val="FF1616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UNIVERSITAS PENDIDIKAN INDONESIA</a:t>
              </a:r>
              <a:endParaRPr lang="en-US" sz="335" b="1" i="0" u="none" strike="noStrike" cap="none">
                <a:solidFill>
                  <a:srgbClr val="FF1616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8" name="Google Shape;138;p2"/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5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 lang="en-US" sz="705" b="1" i="0" u="none" strike="noStrike" cap="none">
                <a:solidFill>
                  <a:srgbClr val="008037"/>
                </a:solidFill>
                <a:latin typeface="Livvic"/>
                <a:ea typeface="Livvic"/>
                <a:cs typeface="Livvic"/>
                <a:sym typeface="Livvic"/>
              </a:endParaRPr>
            </a:p>
          </p:txBody>
        </p:sp>
        <p:sp>
          <p:nvSpPr>
            <p:cNvPr id="139" name="Google Shape;139;p2"/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5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Faculty of Sport Education and Health</a:t>
              </a:r>
              <a:endParaRPr lang="en-US" sz="355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0" name="Google Shape;140;p2"/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5" b="1" i="1" u="none" strike="noStrike" cap="none">
                  <a:solidFill>
                    <a:srgbClr val="FF1616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Physical Education, Health, and Recreation</a:t>
              </a:r>
              <a:endParaRPr lang="en-US" sz="355" b="1" i="1" u="none" strike="noStrike" cap="none">
                <a:solidFill>
                  <a:srgbClr val="FF1616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/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"/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/>
          <p:cNvGrpSpPr/>
          <p:nvPr/>
        </p:nvGrpSpPr>
        <p:grpSpPr>
          <a:xfrm>
            <a:off x="-389851" y="8052282"/>
            <a:ext cx="5033946" cy="3189857"/>
            <a:chOff x="0" y="-57150"/>
            <a:chExt cx="1325813" cy="991489"/>
          </a:xfrm>
        </p:grpSpPr>
        <p:sp>
          <p:nvSpPr>
            <p:cNvPr id="112" name="Google Shape;112;p2"/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/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114" name="Google Shape;114;p2"/>
          <p:cNvSpPr txBox="1"/>
          <p:nvPr/>
        </p:nvSpPr>
        <p:spPr>
          <a:xfrm>
            <a:off x="1283362" y="3944620"/>
            <a:ext cx="6424181" cy="1489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10000"/>
              </a:lnSpc>
            </a:pPr>
            <a:r>
              <a:rPr lang="en-US" sz="8800" b="1">
                <a:latin typeface="Fira Sans" panose="020B0503050000020004"/>
                <a:sym typeface="Fira Sans" panose="020B0503050000020004"/>
              </a:rPr>
              <a:t>Method</a:t>
            </a:r>
            <a:endParaRPr lang="en-US" sz="8800" b="1">
              <a:latin typeface="Fira Sans" panose="020B0503050000020004"/>
              <a:sym typeface="Fira Sans" panose="020B0503050000020004"/>
            </a:endParaRPr>
          </a:p>
        </p:txBody>
      </p:sp>
      <p:grpSp>
        <p:nvGrpSpPr>
          <p:cNvPr id="115" name="Google Shape;115;p2"/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/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/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118" name="Google Shape;118;p2"/>
          <p:cNvSpPr/>
          <p:nvPr/>
        </p:nvSpPr>
        <p:spPr>
          <a:xfrm rot="-5400000" flipH="1">
            <a:off x="4394012" y="7162055"/>
            <a:ext cx="4089878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2"/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9" name="Google Shape;119;p2"/>
          <p:cNvSpPr txBox="1"/>
          <p:nvPr/>
        </p:nvSpPr>
        <p:spPr>
          <a:xfrm>
            <a:off x="6164532" y="1517786"/>
            <a:ext cx="9115016" cy="64017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3200" b="1">
                <a:latin typeface="Fira Sans" panose="020B0503050000020004" pitchFamily="34" charset="0"/>
              </a:rPr>
              <a:t>Research Method</a:t>
            </a:r>
            <a:endParaRPr lang="en-US" sz="3200" b="1">
              <a:latin typeface="Fira Sans" panose="020B0503050000020004" pitchFamily="34" charset="0"/>
            </a:endParaRPr>
          </a:p>
          <a:p>
            <a:r>
              <a:rPr lang="en-US" sz="3200" b="1">
                <a:latin typeface="Fira Sans" panose="020B0503050000020004" pitchFamily="34" charset="0"/>
              </a:rPr>
              <a:t>Design</a:t>
            </a:r>
            <a:endParaRPr lang="en-US" sz="3200">
              <a:latin typeface="Fira Sans" panose="020B05030500000200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>
                <a:latin typeface="Fira Sans" panose="020B0503050000020004" pitchFamily="34" charset="0"/>
              </a:rPr>
              <a:t>Quantitative </a:t>
            </a:r>
            <a:endParaRPr lang="en-US" sz="3200">
              <a:latin typeface="Fira Sans" panose="020B05030500000200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>
                <a:latin typeface="Fira Sans" panose="020B0503050000020004" pitchFamily="34" charset="0"/>
              </a:rPr>
              <a:t>Correlational Study </a:t>
            </a:r>
            <a:endParaRPr lang="en-US" sz="3200">
              <a:latin typeface="Fira Sans" panose="020B0503050000020004" pitchFamily="34" charset="0"/>
            </a:endParaRPr>
          </a:p>
          <a:p>
            <a:r>
              <a:rPr lang="en-US" sz="3200" b="1">
                <a:latin typeface="Fira Sans" panose="020B0503050000020004" pitchFamily="34" charset="0"/>
              </a:rPr>
              <a:t>Participants</a:t>
            </a:r>
            <a:endParaRPr lang="en-US" sz="3200">
              <a:latin typeface="Fira Sans" panose="020B05030500000200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>
                <a:latin typeface="Fira Sans" panose="020B0503050000020004" pitchFamily="34" charset="0"/>
              </a:rPr>
              <a:t>30 male students </a:t>
            </a:r>
            <a:endParaRPr lang="en-US" sz="3200">
              <a:latin typeface="Fira Sans" panose="020B05030500000200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>
                <a:latin typeface="Fira Sans" panose="020B0503050000020004" pitchFamily="34" charset="0"/>
              </a:rPr>
              <a:t>SMP Negeri 51 Bandung </a:t>
            </a:r>
            <a:endParaRPr lang="en-US" sz="3200">
              <a:latin typeface="Fira Sans" panose="020B05030500000200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>
                <a:latin typeface="Fira Sans" panose="020B0503050000020004" pitchFamily="34" charset="0"/>
              </a:rPr>
              <a:t>Total Sampling </a:t>
            </a:r>
            <a:endParaRPr lang="en-US" sz="3200">
              <a:latin typeface="Fira Sans" panose="020B0503050000020004" pitchFamily="34" charset="0"/>
            </a:endParaRPr>
          </a:p>
          <a:p>
            <a:r>
              <a:rPr lang="en-US" sz="3200" b="1">
                <a:latin typeface="Fira Sans" panose="020B0503050000020004" pitchFamily="34" charset="0"/>
              </a:rPr>
              <a:t>Variables</a:t>
            </a:r>
            <a:endParaRPr lang="en-US" sz="3200">
              <a:latin typeface="Fira Sans" panose="020B05030500000200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>
                <a:latin typeface="Fira Sans" panose="020B0503050000020004" pitchFamily="34" charset="0"/>
              </a:rPr>
              <a:t>Independent Variable</a:t>
            </a:r>
            <a:endParaRPr lang="en-US" sz="3200">
              <a:latin typeface="Fira Sans" panose="020B0503050000020004" pitchFamily="34" charset="0"/>
            </a:endParaRPr>
          </a:p>
          <a:p>
            <a:r>
              <a:rPr lang="en-US" sz="3200">
                <a:latin typeface="Fira Sans" panose="020B0503050000020004" pitchFamily="34" charset="0"/>
              </a:rPr>
              <a:t>Physical Literacy </a:t>
            </a:r>
            <a:endParaRPr lang="en-US" sz="3200">
              <a:latin typeface="Fira Sans" panose="020B05030500000200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>
                <a:latin typeface="Fira Sans" panose="020B0503050000020004" pitchFamily="34" charset="0"/>
              </a:rPr>
              <a:t>Dependent Variable</a:t>
            </a:r>
            <a:endParaRPr lang="en-US" sz="3200">
              <a:latin typeface="Fira Sans" panose="020B0503050000020004" pitchFamily="34" charset="0"/>
            </a:endParaRPr>
          </a:p>
          <a:p>
            <a:r>
              <a:rPr lang="en-US" sz="3200">
                <a:latin typeface="Fira Sans" panose="020B0503050000020004" pitchFamily="34" charset="0"/>
              </a:rPr>
              <a:t>Body Mass Index (BMI) </a:t>
            </a:r>
            <a:endParaRPr lang="en-US" sz="3200">
              <a:latin typeface="Fira Sans" panose="020B0503050000020004" pitchFamily="34" charset="0"/>
            </a:endParaRPr>
          </a:p>
        </p:txBody>
      </p:sp>
      <p:grpSp>
        <p:nvGrpSpPr>
          <p:cNvPr id="121" name="Google Shape;121;p2"/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/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124" name="Google Shape;124;p2"/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/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/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7" name="Google Shape;127;p2"/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sp>
          <p:nvSpPr>
            <p:cNvPr id="128" name="Google Shape;128;p2"/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/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/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/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/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/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/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/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/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/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/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/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/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/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/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/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5" b="1" i="0" u="none" strike="noStrike" cap="none">
                  <a:solidFill>
                    <a:srgbClr val="34830D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PEHR</a:t>
              </a:r>
              <a:endParaRPr lang="en-US" sz="2355" b="1" i="0" u="none" strike="noStrike" cap="none">
                <a:solidFill>
                  <a:srgbClr val="34830D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7" name="Google Shape;137;p2"/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5" b="1" i="0" u="none" strike="noStrike" cap="none">
                  <a:solidFill>
                    <a:srgbClr val="FF1616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UNIVERSITAS PENDIDIKAN INDONESIA</a:t>
              </a:r>
              <a:endParaRPr lang="en-US" sz="335" b="1" i="0" u="none" strike="noStrike" cap="none">
                <a:solidFill>
                  <a:srgbClr val="FF1616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8" name="Google Shape;138;p2"/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5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 lang="en-US" sz="705" b="1" i="0" u="none" strike="noStrike" cap="none">
                <a:solidFill>
                  <a:srgbClr val="008037"/>
                </a:solidFill>
                <a:latin typeface="Livvic"/>
                <a:ea typeface="Livvic"/>
                <a:cs typeface="Livvic"/>
                <a:sym typeface="Livvic"/>
              </a:endParaRPr>
            </a:p>
          </p:txBody>
        </p:sp>
        <p:sp>
          <p:nvSpPr>
            <p:cNvPr id="139" name="Google Shape;139;p2"/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5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Faculty of Sport Education and Health</a:t>
              </a:r>
              <a:endParaRPr lang="en-US" sz="355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0" name="Google Shape;140;p2"/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5" b="1" i="1" u="none" strike="noStrike" cap="none">
                  <a:solidFill>
                    <a:srgbClr val="FF1616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Physical Education, Health, and Recreation</a:t>
              </a:r>
              <a:endParaRPr lang="en-US" sz="355" b="1" i="1" u="none" strike="noStrike" cap="none">
                <a:solidFill>
                  <a:srgbClr val="FF1616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3214555" y="2765547"/>
            <a:ext cx="4220311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6" name="Google Shape;119;p2"/>
          <p:cNvSpPr txBox="1"/>
          <p:nvPr/>
        </p:nvSpPr>
        <p:spPr>
          <a:xfrm>
            <a:off x="11676347" y="3879517"/>
            <a:ext cx="6078929" cy="5909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3200" b="1">
                <a:latin typeface="Fira Sans" panose="020B0503050000020004" pitchFamily="34" charset="0"/>
              </a:rPr>
              <a:t>Instrument</a:t>
            </a:r>
            <a:endParaRPr lang="en-US" sz="3200">
              <a:latin typeface="Fira Sans" panose="020B05030500000200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>
                <a:latin typeface="Fira Sans" panose="020B0503050000020004" pitchFamily="34" charset="0"/>
              </a:rPr>
              <a:t>Physical Literacy</a:t>
            </a:r>
            <a:endParaRPr lang="en-US" sz="3200">
              <a:latin typeface="Fira Sans" panose="020B0503050000020004" pitchFamily="34" charset="0"/>
            </a:endParaRPr>
          </a:p>
          <a:p>
            <a:r>
              <a:rPr lang="en-US" sz="3200">
                <a:latin typeface="Fira Sans" panose="020B0503050000020004" pitchFamily="34" charset="0"/>
              </a:rPr>
              <a:t>Validated questionnaire </a:t>
            </a:r>
            <a:endParaRPr lang="en-US" sz="3200">
              <a:latin typeface="Fira Sans" panose="020B05030500000200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>
                <a:latin typeface="Fira Sans" panose="020B0503050000020004" pitchFamily="34" charset="0"/>
              </a:rPr>
              <a:t>BMI</a:t>
            </a:r>
            <a:endParaRPr lang="en-US" sz="3200">
              <a:latin typeface="Fira Sans" panose="020B0503050000020004" pitchFamily="34" charset="0"/>
            </a:endParaRPr>
          </a:p>
          <a:p>
            <a:r>
              <a:rPr lang="en-US" sz="3200">
                <a:latin typeface="Fira Sans" panose="020B0503050000020004" pitchFamily="34" charset="0"/>
              </a:rPr>
              <a:t>Body weight </a:t>
            </a:r>
            <a:endParaRPr lang="en-US" sz="3200">
              <a:latin typeface="Fira Sans" panose="020B0503050000020004" pitchFamily="34" charset="0"/>
            </a:endParaRPr>
          </a:p>
          <a:p>
            <a:r>
              <a:rPr lang="en-US" sz="3200">
                <a:latin typeface="Fira Sans" panose="020B0503050000020004" pitchFamily="34" charset="0"/>
              </a:rPr>
              <a:t>Height </a:t>
            </a:r>
            <a:endParaRPr lang="en-US" sz="3200">
              <a:latin typeface="Fira Sans" panose="020B05030500000200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>
                <a:latin typeface="Fira Sans" panose="020B0503050000020004" pitchFamily="34" charset="0"/>
              </a:rPr>
              <a:t>Statistical Analysis</a:t>
            </a:r>
            <a:endParaRPr lang="en-US" sz="3200">
              <a:latin typeface="Fira Sans" panose="020B0503050000020004" pitchFamily="34" charset="0"/>
            </a:endParaRPr>
          </a:p>
          <a:p>
            <a:r>
              <a:rPr lang="en-US" sz="3200">
                <a:latin typeface="Fira Sans" panose="020B0503050000020004" pitchFamily="34" charset="0"/>
              </a:rPr>
              <a:t>Shapiro-Wilk Normality Test </a:t>
            </a:r>
            <a:endParaRPr lang="en-US" sz="3200">
              <a:latin typeface="Fira Sans" panose="020B0503050000020004" pitchFamily="34" charset="0"/>
            </a:endParaRPr>
          </a:p>
          <a:p>
            <a:r>
              <a:rPr lang="en-US" sz="3200">
                <a:latin typeface="Fira Sans" panose="020B0503050000020004" pitchFamily="34" charset="0"/>
              </a:rPr>
              <a:t>Pearson Product Moment Correlation </a:t>
            </a:r>
            <a:endParaRPr lang="en-US" sz="3200">
              <a:latin typeface="Fira Sans" panose="020B0503050000020004" pitchFamily="34" charset="0"/>
            </a:endParaRPr>
          </a:p>
          <a:p>
            <a:r>
              <a:rPr lang="en-US" sz="3200">
                <a:latin typeface="Fira Sans" panose="020B0503050000020004" pitchFamily="34" charset="0"/>
              </a:rPr>
              <a:t>α = 0.05 </a:t>
            </a:r>
            <a:endParaRPr lang="en-US" sz="3200">
              <a:latin typeface="Fira Sans" panose="020B0503050000020004" pitchFamily="34" charset="0"/>
            </a:endParaRPr>
          </a:p>
          <a:p>
            <a:r>
              <a:rPr lang="en-US" sz="3200">
                <a:latin typeface="Fira Sans" panose="020B0503050000020004" pitchFamily="34" charset="0"/>
              </a:rPr>
              <a:t>IBM SPSS Statistics</a:t>
            </a:r>
            <a:endParaRPr lang="en-US" sz="3200">
              <a:latin typeface="Fira Sans" panose="020B05030500000200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/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"/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/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/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/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114" name="Google Shape;114;p2"/>
          <p:cNvSpPr txBox="1"/>
          <p:nvPr/>
        </p:nvSpPr>
        <p:spPr>
          <a:xfrm>
            <a:off x="1283362" y="3944620"/>
            <a:ext cx="6424181" cy="1489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10000"/>
              </a:lnSpc>
            </a:pPr>
            <a:r>
              <a:rPr lang="en-US" sz="8800" b="1">
                <a:latin typeface="Fira Sans" panose="020B0503050000020004" pitchFamily="34" charset="0"/>
              </a:rPr>
              <a:t>Results</a:t>
            </a:r>
            <a:endParaRPr b="1"/>
          </a:p>
        </p:txBody>
      </p:sp>
      <p:grpSp>
        <p:nvGrpSpPr>
          <p:cNvPr id="115" name="Google Shape;115;p2"/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/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/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118" name="Google Shape;118;p2"/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2"/>
            <a:stretch>
              <a:fillRect/>
            </a:stretch>
          </a:blipFill>
          <a:ln>
            <a:noFill/>
          </a:ln>
        </p:spPr>
      </p:sp>
      <p:sp>
        <p:nvSpPr>
          <p:cNvPr id="120" name="Google Shape;120;p2"/>
          <p:cNvSpPr txBox="1"/>
          <p:nvPr/>
        </p:nvSpPr>
        <p:spPr>
          <a:xfrm>
            <a:off x="8243096" y="2377439"/>
            <a:ext cx="539588" cy="501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33000"/>
              </a:lnSpc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21" name="Google Shape;121;p2"/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/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124" name="Google Shape;124;p2"/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/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/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7" name="Google Shape;127;p2"/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sp>
          <p:nvSpPr>
            <p:cNvPr id="128" name="Google Shape;128;p2"/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/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/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/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/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/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/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/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/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/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/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/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/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/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/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/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5" b="1" i="0" u="none" strike="noStrike" cap="none">
                  <a:solidFill>
                    <a:srgbClr val="34830D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PEHR</a:t>
              </a:r>
              <a:endParaRPr lang="en-US" sz="2355" b="1" i="0" u="none" strike="noStrike" cap="none">
                <a:solidFill>
                  <a:srgbClr val="34830D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7" name="Google Shape;137;p2"/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5" b="1" i="0" u="none" strike="noStrike" cap="none">
                  <a:solidFill>
                    <a:srgbClr val="FF1616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UNIVERSITAS PENDIDIKAN INDONESIA</a:t>
              </a:r>
              <a:endParaRPr lang="en-US" sz="335" b="1" i="0" u="none" strike="noStrike" cap="none">
                <a:solidFill>
                  <a:srgbClr val="FF1616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8" name="Google Shape;138;p2"/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5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 lang="en-US" sz="705" b="1" i="0" u="none" strike="noStrike" cap="none">
                <a:solidFill>
                  <a:srgbClr val="008037"/>
                </a:solidFill>
                <a:latin typeface="Livvic"/>
                <a:ea typeface="Livvic"/>
                <a:cs typeface="Livvic"/>
                <a:sym typeface="Livvic"/>
              </a:endParaRPr>
            </a:p>
          </p:txBody>
        </p:sp>
        <p:sp>
          <p:nvSpPr>
            <p:cNvPr id="139" name="Google Shape;139;p2"/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5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Faculty of Sport Education and Health</a:t>
              </a:r>
              <a:endParaRPr lang="en-US" sz="355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0" name="Google Shape;140;p2"/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5" b="1" i="1" u="none" strike="noStrike" cap="none">
                  <a:solidFill>
                    <a:srgbClr val="FF1616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Physical Education, Health, and Recreation</a:t>
              </a:r>
              <a:endParaRPr lang="en-US" sz="355" b="1" i="1" u="none" strike="noStrike" cap="none">
                <a:solidFill>
                  <a:srgbClr val="FF1616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5568550" y="2188892"/>
          <a:ext cx="8229600" cy="2140995"/>
        </p:xfrm>
        <a:graphic>
          <a:graphicData uri="http://schemas.openxmlformats.org/drawingml/2006/table">
            <a:tbl>
              <a:tblPr/>
              <a:tblGrid>
                <a:gridCol w="2743200"/>
                <a:gridCol w="2743200"/>
                <a:gridCol w="2743200"/>
              </a:tblGrid>
              <a:tr h="71366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71366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71366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8399364" y="2283513"/>
          <a:ext cx="8229600" cy="137160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4114800"/>
                <a:gridCol w="4114800"/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>
                          <a:latin typeface="Fira Sans" panose="020B0503050000020004" pitchFamily="34" charset="0"/>
                        </a:rPr>
                        <a:t>Characteristic</a:t>
                      </a:r>
                      <a:endParaRPr lang="en-US" sz="2400">
                        <a:latin typeface="Fira Sans" panose="020B05030500000200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>
                          <a:latin typeface="Fira Sans" panose="020B0503050000020004" pitchFamily="34" charset="0"/>
                        </a:rPr>
                        <a:t>Value</a:t>
                      </a:r>
                      <a:endParaRPr lang="en-US" sz="2400">
                        <a:latin typeface="Fira Sans" panose="020B0503050000020004" pitchFamily="34" charset="0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>
                          <a:latin typeface="Fira Sans" panose="020B0503050000020004" pitchFamily="34" charset="0"/>
                        </a:rPr>
                        <a:t>Sample</a:t>
                      </a:r>
                      <a:endParaRPr lang="en-US" sz="2400">
                        <a:latin typeface="Fira Sans" panose="020B05030500000200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>
                          <a:latin typeface="Fira Sans" panose="020B0503050000020004" pitchFamily="34" charset="0"/>
                        </a:rPr>
                        <a:t>30</a:t>
                      </a:r>
                      <a:endParaRPr lang="en-US" sz="2400">
                        <a:latin typeface="Fira Sans" panose="020B0503050000020004" pitchFamily="34" charset="0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>
                          <a:latin typeface="Fira Sans" panose="020B0503050000020004" pitchFamily="34" charset="0"/>
                        </a:rPr>
                        <a:t>Gender</a:t>
                      </a:r>
                      <a:endParaRPr lang="en-US" sz="2400">
                        <a:latin typeface="Fira Sans" panose="020B05030500000200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>
                          <a:latin typeface="Fira Sans" panose="020B0503050000020004" pitchFamily="34" charset="0"/>
                        </a:rPr>
                        <a:t>Male (100%)</a:t>
                      </a:r>
                      <a:endParaRPr lang="en-US" sz="2400">
                        <a:latin typeface="Fira Sans" panose="020B0503050000020004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8458730" y="4279264"/>
          <a:ext cx="8170234" cy="91440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3422283"/>
                <a:gridCol w="2024540"/>
                <a:gridCol w="2723411"/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>
                          <a:latin typeface="Fira Sans" panose="020B0503050000020004" pitchFamily="34" charset="0"/>
                        </a:rPr>
                        <a:t>Variable</a:t>
                      </a:r>
                      <a:endParaRPr lang="en-US" sz="2400">
                        <a:latin typeface="Fira Sans" panose="020B05030500000200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>
                          <a:latin typeface="Fira Sans" panose="020B0503050000020004" pitchFamily="34" charset="0"/>
                        </a:rPr>
                        <a:t>r</a:t>
                      </a:r>
                      <a:endParaRPr lang="en-US" sz="2400">
                        <a:latin typeface="Fira Sans" panose="020B05030500000200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>
                          <a:latin typeface="Fira Sans" panose="020B0503050000020004" pitchFamily="34" charset="0"/>
                        </a:rPr>
                        <a:t>p-value</a:t>
                      </a:r>
                      <a:endParaRPr lang="en-US" sz="2400">
                        <a:latin typeface="Fira Sans" panose="020B0503050000020004" pitchFamily="34" charset="0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>
                          <a:latin typeface="Fira Sans" panose="020B0503050000020004" pitchFamily="34" charset="0"/>
                        </a:rPr>
                        <a:t>Physical Literacy – BMI</a:t>
                      </a:r>
                      <a:endParaRPr lang="en-US" sz="2400">
                        <a:latin typeface="Fira Sans" panose="020B05030500000200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>
                          <a:latin typeface="Fira Sans" panose="020B0503050000020004" pitchFamily="34" charset="0"/>
                        </a:rPr>
                        <a:t>0.402</a:t>
                      </a:r>
                      <a:endParaRPr lang="en-US" sz="2400">
                        <a:latin typeface="Fira Sans" panose="020B05030500000200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>
                          <a:latin typeface="Fira Sans" panose="020B0503050000020004" pitchFamily="34" charset="0"/>
                        </a:rPr>
                        <a:t>0.028</a:t>
                      </a:r>
                      <a:endParaRPr lang="en-US" sz="2400">
                        <a:latin typeface="Fira Sans" panose="020B0503050000020004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8273001" y="1576788"/>
            <a:ext cx="8997463" cy="69865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800" b="1"/>
              <a:t>Participant Characteristics</a:t>
            </a:r>
            <a:endParaRPr lang="en-US" sz="2800" b="1"/>
          </a:p>
          <a:p>
            <a:pPr>
              <a:buNone/>
            </a:pPr>
            <a:endParaRPr lang="en-US" sz="2800" b="1"/>
          </a:p>
          <a:p>
            <a:pPr>
              <a:buNone/>
            </a:pPr>
            <a:endParaRPr lang="en-US" sz="2800" b="1"/>
          </a:p>
          <a:p>
            <a:pPr>
              <a:buNone/>
            </a:pPr>
            <a:br>
              <a:rPr lang="en-US" sz="2800"/>
            </a:br>
            <a:endParaRPr lang="en-US" sz="2800"/>
          </a:p>
          <a:p>
            <a:pPr>
              <a:buNone/>
            </a:pPr>
            <a:r>
              <a:rPr lang="en-US" sz="2800" b="1"/>
              <a:t>Correlation Result</a:t>
            </a:r>
            <a:endParaRPr lang="en-US" sz="2800" b="1"/>
          </a:p>
          <a:p>
            <a:pPr>
              <a:buNone/>
            </a:pPr>
            <a:endParaRPr lang="en-US" sz="2800" b="1"/>
          </a:p>
          <a:p>
            <a:pPr>
              <a:buNone/>
            </a:pPr>
            <a:endParaRPr lang="en-US" sz="2800" b="1"/>
          </a:p>
          <a:p>
            <a:pPr>
              <a:buNone/>
            </a:pPr>
            <a:endParaRPr lang="en-US" sz="2800" b="1"/>
          </a:p>
          <a:p>
            <a:pPr>
              <a:buNone/>
            </a:pPr>
            <a:r>
              <a:rPr lang="en-US" sz="2800" b="1"/>
              <a:t>Main Finding</a:t>
            </a:r>
            <a:endParaRPr lang="en-US" sz="2800" b="1"/>
          </a:p>
          <a:p>
            <a:pPr>
              <a:buFont typeface="Arial" panose="020B0604020202020204" pitchFamily="34" charset="0"/>
              <a:buChar char="•"/>
            </a:pPr>
            <a:r>
              <a:rPr lang="en-US" sz="2800"/>
              <a:t>Significant positive correlation </a:t>
            </a:r>
            <a:endParaRPr lang="en-US" sz="2800"/>
          </a:p>
          <a:p>
            <a:pPr>
              <a:buFont typeface="Arial" panose="020B0604020202020204" pitchFamily="34" charset="0"/>
              <a:buChar char="•"/>
            </a:pPr>
            <a:r>
              <a:rPr lang="en-US" sz="2800"/>
              <a:t>Moderate correlation </a:t>
            </a:r>
            <a:endParaRPr lang="en-US" sz="2800"/>
          </a:p>
          <a:p>
            <a:pPr>
              <a:buFont typeface="Arial" panose="020B0604020202020204" pitchFamily="34" charset="0"/>
              <a:buChar char="•"/>
            </a:pPr>
            <a:r>
              <a:rPr lang="en-US" sz="2800"/>
              <a:t>p &lt; 0.05 </a:t>
            </a:r>
            <a:endParaRPr lang="en-US" sz="2800"/>
          </a:p>
          <a:p>
            <a:pPr>
              <a:buNone/>
            </a:pPr>
            <a:r>
              <a:rPr lang="en-US" sz="2800"/>
              <a:t>Therefore,</a:t>
            </a:r>
            <a:endParaRPr lang="en-US" sz="2800"/>
          </a:p>
          <a:p>
            <a:pPr>
              <a:buNone/>
            </a:pPr>
            <a:r>
              <a:rPr lang="en-US" sz="2800" b="1"/>
              <a:t>H₀ rejected</a:t>
            </a:r>
            <a:endParaRPr lang="en-US" sz="2800"/>
          </a:p>
          <a:p>
            <a:pPr>
              <a:buNone/>
            </a:pPr>
            <a:r>
              <a:rPr lang="en-US" sz="2800"/>
              <a:t>Physical literacy is significantly associated with BMI.</a:t>
            </a:r>
            <a:endParaRPr lang="en-US" sz="28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Google Shape;111;p2"/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/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/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114" name="Google Shape;114;p2"/>
          <p:cNvSpPr txBox="1"/>
          <p:nvPr/>
        </p:nvSpPr>
        <p:spPr>
          <a:xfrm>
            <a:off x="1165225" y="3850005"/>
            <a:ext cx="5849620" cy="1015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10000"/>
              </a:lnSpc>
            </a:pPr>
            <a:r>
              <a:rPr lang="en-US" altLang="en-US" sz="6000" b="1">
                <a:latin typeface="Fira Sans" panose="020B0503050000020004"/>
                <a:sym typeface="Fira Sans" panose="020B0503050000020004"/>
              </a:rPr>
              <a:t>Discussion</a:t>
            </a:r>
            <a:endParaRPr lang="en-US" altLang="en-US" sz="6000" b="1">
              <a:latin typeface="Fira Sans" panose="020B0503050000020004"/>
              <a:sym typeface="Fira Sans" panose="020B0503050000020004"/>
            </a:endParaRPr>
          </a:p>
        </p:txBody>
      </p:sp>
      <p:grpSp>
        <p:nvGrpSpPr>
          <p:cNvPr id="115" name="Google Shape;115;p2"/>
          <p:cNvGrpSpPr/>
          <p:nvPr/>
        </p:nvGrpSpPr>
        <p:grpSpPr>
          <a:xfrm>
            <a:off x="7319213" y="10153728"/>
            <a:ext cx="10968787" cy="679499"/>
            <a:chOff x="0" y="-57150"/>
            <a:chExt cx="2888899" cy="355567"/>
          </a:xfrm>
        </p:grpSpPr>
        <p:sp>
          <p:nvSpPr>
            <p:cNvPr id="116" name="Google Shape;116;p2"/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/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118" name="Google Shape;118;p2"/>
          <p:cNvSpPr/>
          <p:nvPr/>
        </p:nvSpPr>
        <p:spPr>
          <a:xfrm rot="-5400000" flipH="1">
            <a:off x="2817805" y="6889098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1"/>
            <a:stretch>
              <a:fillRect/>
            </a:stretch>
          </a:blipFill>
          <a:ln>
            <a:noFill/>
          </a:ln>
        </p:spPr>
      </p:sp>
      <p:sp>
        <p:nvSpPr>
          <p:cNvPr id="119" name="Google Shape;119;p2"/>
          <p:cNvSpPr txBox="1"/>
          <p:nvPr/>
        </p:nvSpPr>
        <p:spPr>
          <a:xfrm>
            <a:off x="5269943" y="1353966"/>
            <a:ext cx="13018057" cy="6894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None/>
            </a:pPr>
            <a:r>
              <a:rPr lang="en-US" sz="3200" b="1">
                <a:latin typeface="Fira Sans" panose="020B0503050000020004" pitchFamily="34" charset="0"/>
              </a:rPr>
              <a:t>Discussion</a:t>
            </a:r>
            <a:endParaRPr lang="en-US" sz="3200" b="1">
              <a:latin typeface="Fira Sans" panose="020B0503050000020004" pitchFamily="34" charset="0"/>
            </a:endParaRPr>
          </a:p>
          <a:p>
            <a:pPr>
              <a:buNone/>
            </a:pPr>
            <a:r>
              <a:rPr lang="en-US" sz="3200">
                <a:latin typeface="Fira Sans" panose="020B0503050000020004" pitchFamily="34" charset="0"/>
              </a:rPr>
              <a:t>The findings indicate that:</a:t>
            </a:r>
            <a:endParaRPr lang="en-US" sz="3200">
              <a:latin typeface="Fira Sans" panose="020B05030500000200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3200">
                <a:latin typeface="Fira Sans" panose="020B0503050000020004" pitchFamily="34" charset="0"/>
              </a:rPr>
              <a:t>Students with higher physical literacy tend to have healthier BMI values. </a:t>
            </a:r>
            <a:endParaRPr lang="en-US" sz="3200">
              <a:latin typeface="Fira Sans" panose="020B05030500000200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3200">
                <a:latin typeface="Fira Sans" panose="020B0503050000020004" pitchFamily="34" charset="0"/>
              </a:rPr>
              <a:t>Physical literacy encourages regular participation in physical activity. </a:t>
            </a:r>
            <a:endParaRPr lang="en-US" sz="3200">
              <a:latin typeface="Fira Sans" panose="020B05030500000200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3200">
                <a:latin typeface="Fira Sans" panose="020B0503050000020004" pitchFamily="34" charset="0"/>
              </a:rPr>
              <a:t>The results support previous studies by Cairney et al. (2019) and Rahmani et al. (2023). </a:t>
            </a:r>
            <a:endParaRPr lang="en-US" sz="3200">
              <a:latin typeface="Fira Sans" panose="020B05030500000200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3200">
                <a:latin typeface="Fira Sans" panose="020B0503050000020004" pitchFamily="34" charset="0"/>
              </a:rPr>
              <a:t>BMI is also influenced by other factors such as: </a:t>
            </a:r>
            <a:endParaRPr lang="en-US" sz="3200">
              <a:latin typeface="Fira Sans" panose="020B05030500000200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>
                <a:latin typeface="Fira Sans" panose="020B0503050000020004" pitchFamily="34" charset="0"/>
              </a:rPr>
              <a:t>Diet </a:t>
            </a:r>
            <a:endParaRPr lang="en-US" sz="3200">
              <a:latin typeface="Fira Sans" panose="020B05030500000200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>
                <a:latin typeface="Fira Sans" panose="020B0503050000020004" pitchFamily="34" charset="0"/>
              </a:rPr>
              <a:t>Sleep </a:t>
            </a:r>
            <a:endParaRPr lang="en-US" sz="3200">
              <a:latin typeface="Fira Sans" panose="020B05030500000200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>
                <a:latin typeface="Fira Sans" panose="020B0503050000020004" pitchFamily="34" charset="0"/>
              </a:rPr>
              <a:t>Genetics </a:t>
            </a:r>
            <a:endParaRPr lang="en-US" sz="3200">
              <a:latin typeface="Fira Sans" panose="020B05030500000200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>
                <a:latin typeface="Fira Sans" panose="020B0503050000020004" pitchFamily="34" charset="0"/>
              </a:rPr>
              <a:t>Daily physical activity </a:t>
            </a:r>
            <a:endParaRPr lang="en-US" sz="3200">
              <a:latin typeface="Fira Sans" panose="020B05030500000200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>
                <a:latin typeface="Fira Sans" panose="020B0503050000020004" pitchFamily="34" charset="0"/>
              </a:rPr>
              <a:t>Socioeconomic status </a:t>
            </a:r>
            <a:endParaRPr lang="en-US" sz="3200">
              <a:latin typeface="Fira Sans" panose="020B0503050000020004" pitchFamily="34" charset="0"/>
            </a:endParaRPr>
          </a:p>
          <a:p>
            <a:endParaRPr lang="en-US" sz="3200"/>
          </a:p>
        </p:txBody>
      </p:sp>
      <p:grpSp>
        <p:nvGrpSpPr>
          <p:cNvPr id="124" name="Google Shape;124;p2"/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/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/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7" name="Google Shape;127;p2"/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sp>
          <p:nvSpPr>
            <p:cNvPr id="128" name="Google Shape;128;p2"/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/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/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/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/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/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/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/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/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/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/>
          <p:cNvSpPr/>
          <p:nvPr/>
        </p:nvSpPr>
        <p:spPr>
          <a:xfrm>
            <a:off x="17077175" y="4800569"/>
            <a:ext cx="2286292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/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/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/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/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/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5" b="1" i="0" u="none" strike="noStrike" cap="none">
                  <a:solidFill>
                    <a:srgbClr val="34830D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PEHR</a:t>
              </a:r>
              <a:endParaRPr lang="en-US" sz="2355" b="1" i="0" u="none" strike="noStrike" cap="none">
                <a:solidFill>
                  <a:srgbClr val="34830D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7" name="Google Shape;137;p2"/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5" b="1" i="0" u="none" strike="noStrike" cap="none">
                  <a:solidFill>
                    <a:srgbClr val="FF1616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UNIVERSITAS PENDIDIKAN INDONESIA</a:t>
              </a:r>
              <a:endParaRPr lang="en-US" sz="335" b="1" i="0" u="none" strike="noStrike" cap="none">
                <a:solidFill>
                  <a:srgbClr val="FF1616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8" name="Google Shape;138;p2"/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5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 lang="en-US" sz="705" b="1" i="0" u="none" strike="noStrike" cap="none">
                <a:solidFill>
                  <a:srgbClr val="008037"/>
                </a:solidFill>
                <a:latin typeface="Livvic"/>
                <a:ea typeface="Livvic"/>
                <a:cs typeface="Livvic"/>
                <a:sym typeface="Livvic"/>
              </a:endParaRPr>
            </a:p>
          </p:txBody>
        </p:sp>
        <p:sp>
          <p:nvSpPr>
            <p:cNvPr id="139" name="Google Shape;139;p2"/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5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Faculty of Sport Education and Health</a:t>
              </a:r>
              <a:endParaRPr lang="en-US" sz="355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0" name="Google Shape;140;p2"/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5" b="1" i="1" u="none" strike="noStrike" cap="none">
                  <a:solidFill>
                    <a:srgbClr val="FF1616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Physical Education, Health, and Recreation</a:t>
              </a:r>
              <a:endParaRPr lang="en-US" sz="355" b="1" i="1" u="none" strike="noStrike" cap="none">
                <a:solidFill>
                  <a:srgbClr val="FF1616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3214555" y="2765547"/>
            <a:ext cx="4220311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0643081" y="5969712"/>
            <a:ext cx="502894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ira Sans" panose="020B0503050000020004" pitchFamily="34" charset="0"/>
                <a:sym typeface="Arial" panose="020B0604020202020204"/>
              </a:rPr>
              <a:t>Practical Implication</a:t>
            </a:r>
            <a:endParaRPr kumimoji="0" lang="en-US" sz="32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ira Sans" panose="020B0503050000020004" pitchFamily="34" charset="0"/>
              <a:sym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ira Sans" panose="020B0503050000020004" pitchFamily="34" charset="0"/>
                <a:sym typeface="Arial" panose="020B0604020202020204"/>
              </a:rPr>
              <a:t>Schools should integrate physical literacy into physical education and extracurricular sports programs to promote healthier lifestyles among adolescents. </a:t>
            </a: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ira Sans" panose="020B0503050000020004" pitchFamily="34" charset="0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/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"/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/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/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/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114" name="Google Shape;114;p2"/>
          <p:cNvSpPr txBox="1"/>
          <p:nvPr/>
        </p:nvSpPr>
        <p:spPr>
          <a:xfrm>
            <a:off x="1283362" y="3944620"/>
            <a:ext cx="6424181" cy="1489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10000"/>
              </a:lnSpc>
            </a:pPr>
            <a:r>
              <a:rPr lang="en-US" sz="8800" b="1">
                <a:latin typeface="Fira Sans" panose="020B0503050000020004"/>
                <a:sym typeface="Fira Sans" panose="020B0503050000020004"/>
              </a:rPr>
              <a:t>Conclusion</a:t>
            </a:r>
            <a:endParaRPr lang="en-US" sz="8800" b="1">
              <a:latin typeface="Fira Sans" panose="020B0503050000020004"/>
              <a:sym typeface="Fira Sans" panose="020B0503050000020004"/>
            </a:endParaRPr>
          </a:p>
        </p:txBody>
      </p:sp>
      <p:grpSp>
        <p:nvGrpSpPr>
          <p:cNvPr id="115" name="Google Shape;115;p2"/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/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/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118" name="Google Shape;118;p2"/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2"/>
            <a:stretch>
              <a:fillRect/>
            </a:stretch>
          </a:blipFill>
          <a:ln>
            <a:noFill/>
          </a:ln>
        </p:spPr>
      </p:sp>
      <p:sp>
        <p:nvSpPr>
          <p:cNvPr id="119" name="Google Shape;119;p2"/>
          <p:cNvSpPr txBox="1"/>
          <p:nvPr/>
        </p:nvSpPr>
        <p:spPr>
          <a:xfrm>
            <a:off x="7325036" y="840177"/>
            <a:ext cx="9115016" cy="4431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3200" b="1"/>
              <a:t>Conclusion</a:t>
            </a:r>
            <a:endParaRPr lang="en-US" sz="3200" b="1"/>
          </a:p>
          <a:p>
            <a:r>
              <a:rPr lang="en-US" sz="3200"/>
              <a:t>A significant positive relationship was found between physical literacy and BMI. </a:t>
            </a:r>
            <a:endParaRPr lang="en-US" sz="3200"/>
          </a:p>
          <a:p>
            <a:r>
              <a:rPr lang="en-US" sz="3200" b="1"/>
              <a:t>Results</a:t>
            </a:r>
            <a:endParaRPr lang="en-US" sz="3200"/>
          </a:p>
          <a:p>
            <a:r>
              <a:rPr lang="en-US" sz="3200"/>
              <a:t>r = 0.402 </a:t>
            </a:r>
            <a:endParaRPr lang="en-US" sz="3200"/>
          </a:p>
          <a:p>
            <a:r>
              <a:rPr lang="en-US" sz="3200"/>
              <a:t>p = 0.028 </a:t>
            </a:r>
            <a:endParaRPr lang="en-US" sz="3200"/>
          </a:p>
          <a:p>
            <a:r>
              <a:rPr lang="en-US" sz="3200"/>
              <a:t>Physical literacy contributes to healthier BMI through increased participation in physical activity.</a:t>
            </a:r>
            <a:endParaRPr lang="en-US" sz="3200"/>
          </a:p>
          <a:p>
            <a:endParaRPr lang="en-US" sz="3200"/>
          </a:p>
        </p:txBody>
      </p:sp>
      <p:grpSp>
        <p:nvGrpSpPr>
          <p:cNvPr id="121" name="Google Shape;121;p2"/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/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124" name="Google Shape;124;p2"/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/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/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7" name="Google Shape;127;p2"/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sp>
          <p:nvSpPr>
            <p:cNvPr id="128" name="Google Shape;128;p2"/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/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/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/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/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/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/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/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/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/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/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/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/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/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/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/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5" b="1" i="0" u="none" strike="noStrike" cap="none">
                  <a:solidFill>
                    <a:srgbClr val="34830D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PEHR</a:t>
              </a:r>
              <a:endParaRPr lang="en-US" sz="2355" b="1" i="0" u="none" strike="noStrike" cap="none">
                <a:solidFill>
                  <a:srgbClr val="34830D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7" name="Google Shape;137;p2"/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5" b="1" i="0" u="none" strike="noStrike" cap="none">
                  <a:solidFill>
                    <a:srgbClr val="FF1616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UNIVERSITAS PENDIDIKAN INDONESIA</a:t>
              </a:r>
              <a:endParaRPr lang="en-US" sz="335" b="1" i="0" u="none" strike="noStrike" cap="none">
                <a:solidFill>
                  <a:srgbClr val="FF1616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8" name="Google Shape;138;p2"/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5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 lang="en-US" sz="705" b="1" i="0" u="none" strike="noStrike" cap="none">
                <a:solidFill>
                  <a:srgbClr val="008037"/>
                </a:solidFill>
                <a:latin typeface="Livvic"/>
                <a:ea typeface="Livvic"/>
                <a:cs typeface="Livvic"/>
                <a:sym typeface="Livvic"/>
              </a:endParaRPr>
            </a:p>
          </p:txBody>
        </p:sp>
        <p:sp>
          <p:nvSpPr>
            <p:cNvPr id="139" name="Google Shape;139;p2"/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5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Faculty of Sport Education and Health</a:t>
              </a:r>
              <a:endParaRPr lang="en-US" sz="355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0" name="Google Shape;140;p2"/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5" b="1" i="1" u="none" strike="noStrike" cap="none">
                  <a:solidFill>
                    <a:srgbClr val="FF1616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Physical Education, Health, and Recreation</a:t>
              </a:r>
              <a:endParaRPr lang="en-US" sz="355" b="1" i="1" u="none" strike="noStrike" cap="none">
                <a:solidFill>
                  <a:srgbClr val="FF1616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9060308" y="5143500"/>
            <a:ext cx="9115015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latin typeface="Fira Sans" panose="020B0503050000020004" pitchFamily="34" charset="0"/>
              </a:rPr>
              <a:t>Recommendation</a:t>
            </a:r>
            <a:endParaRPr lang="en-US" sz="3200" b="1">
              <a:latin typeface="Fira Sans" panose="020B0503050000020004" pitchFamily="34" charset="0"/>
            </a:endParaRPr>
          </a:p>
          <a:p>
            <a:r>
              <a:rPr lang="en-US" sz="3200">
                <a:latin typeface="Fira Sans" panose="020B0503050000020004" pitchFamily="34" charset="0"/>
              </a:rPr>
              <a:t>Future studies should:</a:t>
            </a:r>
            <a:endParaRPr lang="en-US" sz="3200">
              <a:latin typeface="Fira Sans" panose="020B0503050000020004" pitchFamily="34" charset="0"/>
            </a:endParaRPr>
          </a:p>
          <a:p>
            <a:r>
              <a:rPr lang="en-US" sz="3200">
                <a:latin typeface="Fira Sans" panose="020B0503050000020004" pitchFamily="34" charset="0"/>
              </a:rPr>
              <a:t>involve larger samples, </a:t>
            </a:r>
            <a:endParaRPr lang="en-US" sz="3200">
              <a:latin typeface="Fira Sans" panose="020B0503050000020004" pitchFamily="34" charset="0"/>
            </a:endParaRPr>
          </a:p>
          <a:p>
            <a:r>
              <a:rPr lang="en-US" sz="3200">
                <a:latin typeface="Fira Sans" panose="020B0503050000020004" pitchFamily="34" charset="0"/>
              </a:rPr>
              <a:t>include different sports, </a:t>
            </a:r>
            <a:endParaRPr lang="en-US" sz="3200">
              <a:latin typeface="Fira Sans" panose="020B0503050000020004" pitchFamily="34" charset="0"/>
            </a:endParaRPr>
          </a:p>
          <a:p>
            <a:r>
              <a:rPr lang="en-US" sz="3200">
                <a:latin typeface="Fira Sans" panose="020B0503050000020004" pitchFamily="34" charset="0"/>
              </a:rPr>
              <a:t>investigate additional factors affecting BMI</a:t>
            </a:r>
            <a:endParaRPr lang="en-US" sz="3200">
              <a:latin typeface="Fira Sans" panose="020B0503050000020004" pitchFamily="34" charset="0"/>
            </a:endParaRPr>
          </a:p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/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"/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/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/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/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114" name="Google Shape;114;p2"/>
          <p:cNvSpPr txBox="1"/>
          <p:nvPr/>
        </p:nvSpPr>
        <p:spPr>
          <a:xfrm>
            <a:off x="1283362" y="3944620"/>
            <a:ext cx="6424181" cy="1489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10000"/>
              </a:lnSpc>
            </a:pPr>
            <a:r>
              <a:rPr lang="en-US" sz="8800" b="1">
                <a:latin typeface="Fira Sans" panose="020B0503050000020004"/>
                <a:sym typeface="Fira Sans" panose="020B0503050000020004"/>
              </a:rPr>
              <a:t>References</a:t>
            </a:r>
            <a:endParaRPr lang="en-US" sz="8800" b="1">
              <a:latin typeface="Fira Sans" panose="020B0503050000020004"/>
              <a:sym typeface="Fira Sans" panose="020B0503050000020004"/>
            </a:endParaRPr>
          </a:p>
        </p:txBody>
      </p:sp>
      <p:grpSp>
        <p:nvGrpSpPr>
          <p:cNvPr id="115" name="Google Shape;115;p2"/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/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/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118" name="Google Shape;118;p2"/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2"/>
            <a:stretch>
              <a:fillRect/>
            </a:stretch>
          </a:blipFill>
          <a:ln>
            <a:noFill/>
          </a:ln>
        </p:spPr>
      </p:sp>
      <p:sp>
        <p:nvSpPr>
          <p:cNvPr id="119" name="Google Shape;119;p2"/>
          <p:cNvSpPr txBox="1"/>
          <p:nvPr/>
        </p:nvSpPr>
        <p:spPr>
          <a:xfrm>
            <a:off x="7436389" y="3448230"/>
            <a:ext cx="9115016" cy="3447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>
                <a:latin typeface="Fira Sans" panose="020B0503050000020004" pitchFamily="34" charset="0"/>
              </a:rPr>
              <a:t>Cairney et al. (2019) </a:t>
            </a:r>
            <a:endParaRPr lang="en-US" sz="3200">
              <a:latin typeface="Fira Sans" panose="020B05030500000200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>
                <a:latin typeface="Fira Sans" panose="020B0503050000020004" pitchFamily="34" charset="0"/>
              </a:rPr>
              <a:t>Edwards et al. (2017) </a:t>
            </a:r>
            <a:endParaRPr lang="en-US" sz="3200">
              <a:latin typeface="Fira Sans" panose="020B05030500000200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>
                <a:latin typeface="Fira Sans" panose="020B0503050000020004" pitchFamily="34" charset="0"/>
              </a:rPr>
              <a:t>Whitehead (2013) </a:t>
            </a:r>
            <a:endParaRPr lang="en-US" sz="3200">
              <a:latin typeface="Fira Sans" panose="020B05030500000200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>
                <a:latin typeface="Fira Sans" panose="020B0503050000020004" pitchFamily="34" charset="0"/>
              </a:rPr>
              <a:t>International Physical Literacy Association (2017) </a:t>
            </a:r>
            <a:endParaRPr lang="en-US" sz="3200">
              <a:latin typeface="Fira Sans" panose="020B05030500000200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>
                <a:latin typeface="Fira Sans" panose="020B0503050000020004" pitchFamily="34" charset="0"/>
              </a:rPr>
              <a:t>World Health Organization (2020) </a:t>
            </a:r>
            <a:endParaRPr lang="en-US" sz="3200">
              <a:latin typeface="Fira Sans" panose="020B05030500000200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>
                <a:latin typeface="Fira Sans" panose="020B0503050000020004" pitchFamily="34" charset="0"/>
              </a:rPr>
              <a:t>Widianto &amp; Nugraha (2023</a:t>
            </a:r>
            <a:endParaRPr lang="en-US" sz="3200">
              <a:latin typeface="Fira Sans" panose="020B0503050000020004" pitchFamily="34" charset="0"/>
            </a:endParaRPr>
          </a:p>
        </p:txBody>
      </p:sp>
      <p:grpSp>
        <p:nvGrpSpPr>
          <p:cNvPr id="121" name="Google Shape;121;p2"/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/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124" name="Google Shape;124;p2"/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/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/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7" name="Google Shape;127;p2"/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sp>
          <p:nvSpPr>
            <p:cNvPr id="128" name="Google Shape;128;p2"/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/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/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/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/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/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/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/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/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/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/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/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/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/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/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/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5" b="1" i="0" u="none" strike="noStrike" cap="none">
                  <a:solidFill>
                    <a:srgbClr val="34830D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PEHR</a:t>
              </a:r>
              <a:endParaRPr lang="en-US" sz="2355" b="1" i="0" u="none" strike="noStrike" cap="none">
                <a:solidFill>
                  <a:srgbClr val="34830D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7" name="Google Shape;137;p2"/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5" b="1" i="0" u="none" strike="noStrike" cap="none">
                  <a:solidFill>
                    <a:srgbClr val="FF1616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UNIVERSITAS PENDIDIKAN INDONESIA</a:t>
              </a:r>
              <a:endParaRPr lang="en-US" sz="335" b="1" i="0" u="none" strike="noStrike" cap="none">
                <a:solidFill>
                  <a:srgbClr val="FF1616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8" name="Google Shape;138;p2"/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5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 lang="en-US" sz="705" b="1" i="0" u="none" strike="noStrike" cap="none">
                <a:solidFill>
                  <a:srgbClr val="008037"/>
                </a:solidFill>
                <a:latin typeface="Livvic"/>
                <a:ea typeface="Livvic"/>
                <a:cs typeface="Livvic"/>
                <a:sym typeface="Livvic"/>
              </a:endParaRPr>
            </a:p>
          </p:txBody>
        </p:sp>
        <p:sp>
          <p:nvSpPr>
            <p:cNvPr id="139" name="Google Shape;139;p2"/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5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Faculty of Sport Education and Health</a:t>
              </a:r>
              <a:endParaRPr lang="en-US" sz="355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0" name="Google Shape;140;p2"/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5" b="1" i="1" u="none" strike="noStrike" cap="none">
                  <a:solidFill>
                    <a:srgbClr val="FF1616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Physical Education, Health, and Recreation</a:t>
              </a:r>
              <a:endParaRPr lang="en-US" sz="355" b="1" i="1" u="none" strike="noStrike" cap="none">
                <a:solidFill>
                  <a:srgbClr val="FF1616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3214555" y="2765547"/>
            <a:ext cx="4220311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3881</Words>
  <Application>WPS Presentation</Application>
  <PresentationFormat>Custom</PresentationFormat>
  <Paragraphs>215</Paragraphs>
  <Slides>8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9" baseType="lpstr">
      <vt:lpstr>Arial</vt:lpstr>
      <vt:lpstr>SimSun</vt:lpstr>
      <vt:lpstr>Wingdings</vt:lpstr>
      <vt:lpstr>Arial</vt:lpstr>
      <vt:lpstr>Calibri</vt:lpstr>
      <vt:lpstr>Livvic</vt:lpstr>
      <vt:lpstr>Fira Sans</vt:lpstr>
      <vt:lpstr>Fira Sans</vt:lpstr>
      <vt:lpstr>Microsoft YaHei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ACER</dc:creator>
  <cp:lastModifiedBy>Januar arif</cp:lastModifiedBy>
  <cp:revision>2</cp:revision>
  <dcterms:created xsi:type="dcterms:W3CDTF">2006-08-16T00:00:00Z</dcterms:created>
  <dcterms:modified xsi:type="dcterms:W3CDTF">2026-07-20T06:23:12Z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1033-12.1.0.26880</vt:lpwstr>
  </property>
  <property fmtid="{D5CDD505-2E9C-101B-9397-08002B2CF9AE}" pid="3" name="ICV">
    <vt:lpwstr>977B01AED7264F2A97DB6F885EAE659C_13</vt:lpwstr>
  </property>
</Properties>
</file>