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 varScale="1">
        <p:scale>
          <a:sx n="72" d="100"/>
          <a:sy n="72" d="100"/>
        </p:scale>
        <p:origin x="63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264727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This title slide introduces the article, authors, affiliation, and event. The study examines the influence of self-confidence and sports motivation on elementary students’ interest in soccer extracurricular activities.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background emphasizes that soccer extracurricular programs are valuable for holistic student development, but SDN Rancakole 04 showed unstable participation. The study therefore focuses on internal psychological factors, especially self-confidence and sports motivation.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This slide explains the theoretical background and gap. TSCI supports the self-confidence variable, SMS supports the sports motivation variable, and interest is positioned as the dependent variable.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methods slide details the research design, participants, instruments, data collection, analysis, and limitations. The sample involved all active soccer extracurricular participants meeting the criteria.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This results slide includes descriptive statistics, normality test, model summary, and ANOVA. The model has R = 0.988, R square = 0.977, and F = 576.604 with p = 0.000.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This slide explains the partial regression results. Self-confidence is not significant, while sports motivation is significant and highly dominant. The key implication is that motivation and joy are more decisive for retaining children in soccer extracurricular activities.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conclusion slide summarizes the statistical conclusion, practical recommendations, and limitations. Sports motivation should become the main focus for coaches and teachers.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This slide lists selected references used in the presentation and manuscript.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ispesh_assets/title_clean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30351" y="1901951"/>
            <a:ext cx="7792013" cy="1980936"/>
          </a:xfrm>
          <a:prstGeom prst="rect">
            <a:avLst/>
          </a:prstGeom>
          <a:noFill/>
          <a:ln/>
        </p:spPr>
        <p:txBody>
          <a:bodyPr wrap="square" lIns="18288" tIns="9144" rIns="18288" bIns="9144" rtlCol="0" anchor="ctr">
            <a:noAutofit/>
          </a:bodyPr>
          <a:lstStyle/>
          <a:p>
            <a:r>
              <a:rPr lang="en-US" sz="2000" b="1" dirty="0">
                <a:effectLst/>
                <a:ea typeface="Cambria" panose="02040503050406030204" pitchFamily="18" charset="0"/>
                <a:cs typeface="Cambria" panose="02040503050406030204" pitchFamily="18" charset="0"/>
              </a:rPr>
              <a:t>The Influence of Self-Confidence and Sports Motivation on </a:t>
            </a:r>
            <a:endParaRPr lang="en-ID" sz="2000" dirty="0">
              <a:effectLst/>
              <a:ea typeface="Times New Roman" panose="02020603050405020304" pitchFamily="18" charset="0"/>
            </a:endParaRPr>
          </a:p>
          <a:p>
            <a:r>
              <a:rPr lang="en-US" sz="2000" b="1" dirty="0">
                <a:effectLst/>
                <a:ea typeface="Cambria" panose="02040503050406030204" pitchFamily="18" charset="0"/>
                <a:cs typeface="Cambria" panose="02040503050406030204" pitchFamily="18" charset="0"/>
              </a:rPr>
              <a:t>Interest in Soccer Extracurricular Activities in Elementary School </a:t>
            </a:r>
            <a:endParaRPr lang="en-ID" sz="2000" dirty="0">
              <a:effectLst/>
              <a:ea typeface="Times New Roman" panose="02020603050405020304" pitchFamily="18" charset="0"/>
            </a:endParaRPr>
          </a:p>
        </p:txBody>
      </p:sp>
      <p:sp>
        <p:nvSpPr>
          <p:cNvPr id="4" name="Text 1"/>
          <p:cNvSpPr/>
          <p:nvPr/>
        </p:nvSpPr>
        <p:spPr>
          <a:xfrm>
            <a:off x="530352" y="2770632"/>
            <a:ext cx="6903720" cy="749808"/>
          </a:xfrm>
          <a:prstGeom prst="rect">
            <a:avLst/>
          </a:prstGeom>
          <a:noFill/>
          <a:ln/>
        </p:spPr>
        <p:txBody>
          <a:bodyPr wrap="square" lIns="18288" tIns="9144" rIns="18288" bIns="9144" rtlCol="0" anchor="ctr">
            <a:noAutofit/>
          </a:bodyPr>
          <a:lstStyle/>
          <a:p>
            <a:pPr marL="0" indent="0">
              <a:lnSpc>
                <a:spcPct val="94000"/>
              </a:lnSpc>
              <a:buNone/>
            </a:pPr>
            <a:endParaRPr sz="1550" b="1" i="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Text 2"/>
          <p:cNvSpPr/>
          <p:nvPr/>
        </p:nvSpPr>
        <p:spPr>
          <a:xfrm>
            <a:off x="548640" y="3703320"/>
            <a:ext cx="4937760" cy="320040"/>
          </a:xfrm>
          <a:prstGeom prst="rect">
            <a:avLst/>
          </a:prstGeom>
          <a:noFill/>
          <a:ln/>
        </p:spPr>
        <p:txBody>
          <a:bodyPr wrap="square" lIns="18288" tIns="9144" rIns="18288" bIns="9144" rtlCol="0" anchor="ctr">
            <a:noAutofit/>
          </a:bodyPr>
          <a:lstStyle/>
          <a:p>
            <a:pPr marL="0" indent="0">
              <a:lnSpc>
                <a:spcPct val="94000"/>
              </a:lnSpc>
              <a:buNone/>
            </a:pPr>
            <a:r>
              <a:rPr sz="1080" b="1" i="0" dirty="0">
                <a:solidFill>
                  <a:srgbClr val="073565"/>
                </a:solidFill>
                <a:latin typeface="Arial"/>
              </a:rPr>
              <a:t>ARTICLE PRESENTATION</a:t>
            </a:r>
            <a:endParaRPr lang="en-US" sz="2200" dirty="0"/>
          </a:p>
        </p:txBody>
      </p:sp>
      <p:sp>
        <p:nvSpPr>
          <p:cNvPr id="6" name="Text 3"/>
          <p:cNvSpPr/>
          <p:nvPr/>
        </p:nvSpPr>
        <p:spPr>
          <a:xfrm>
            <a:off x="566928" y="4069080"/>
            <a:ext cx="2560320" cy="164592"/>
          </a:xfrm>
          <a:prstGeom prst="rect">
            <a:avLst/>
          </a:prstGeom>
          <a:noFill/>
          <a:ln/>
        </p:spPr>
        <p:txBody>
          <a:bodyPr wrap="square" lIns="18288" tIns="9144" rIns="18288" bIns="9144" rtlCol="0" anchor="ctr">
            <a:noAutofit/>
          </a:bodyPr>
          <a:lstStyle/>
          <a:p>
            <a:pPr marL="0" indent="0">
              <a:lnSpc>
                <a:spcPct val="94000"/>
              </a:lnSpc>
              <a:buNone/>
            </a:pPr>
            <a:r>
              <a:rPr sz="1200" b="0" i="0" dirty="0">
                <a:solidFill>
                  <a:srgbClr val="555555"/>
                </a:solidFill>
                <a:latin typeface="Arial"/>
              </a:rPr>
              <a:t>6th ISPESH 2026</a:t>
            </a:r>
            <a:endParaRPr lang="en-US" sz="1200" dirty="0"/>
          </a:p>
        </p:txBody>
      </p:sp>
      <p:sp>
        <p:nvSpPr>
          <p:cNvPr id="7" name="Text 4"/>
          <p:cNvSpPr/>
          <p:nvPr/>
        </p:nvSpPr>
        <p:spPr>
          <a:xfrm>
            <a:off x="502920" y="5376672"/>
            <a:ext cx="3017520" cy="438912"/>
          </a:xfrm>
          <a:prstGeom prst="rect">
            <a:avLst/>
          </a:prstGeom>
          <a:noFill/>
          <a:ln/>
        </p:spPr>
        <p:txBody>
          <a:bodyPr wrap="square" lIns="18288" tIns="9144" rIns="18288" bIns="9144" rtlCol="0" anchor="ctr">
            <a:noAutofit/>
          </a:bodyPr>
          <a:lstStyle/>
          <a:p>
            <a:pPr marL="0" indent="0">
              <a:lnSpc>
                <a:spcPct val="94000"/>
              </a:lnSpc>
              <a:buNone/>
            </a:pPr>
            <a:r>
              <a:rPr sz="1400" b="1" i="0" dirty="0" err="1">
                <a:solidFill>
                  <a:srgbClr val="FFFFFF"/>
                </a:solidFill>
              </a:rPr>
              <a:t>Wasis</a:t>
            </a:r>
            <a:r>
              <a:rPr sz="1400" b="1" i="0" dirty="0">
                <a:solidFill>
                  <a:srgbClr val="FFFFFF"/>
                </a:solidFill>
              </a:rPr>
              <a:t> Teja </a:t>
            </a:r>
            <a:r>
              <a:rPr sz="1400" b="1" i="0" dirty="0" err="1">
                <a:solidFill>
                  <a:srgbClr val="FFFFFF"/>
                </a:solidFill>
              </a:rPr>
              <a:t>Sukmawan</a:t>
            </a:r>
            <a:r>
              <a:rPr sz="1400" b="1" i="0" dirty="0">
                <a:solidFill>
                  <a:srgbClr val="FFFFFF"/>
                </a:solidFill>
              </a:rPr>
              <a:t>*</a:t>
            </a:r>
            <a:endParaRPr lang="en-US" sz="1400" dirty="0"/>
          </a:p>
          <a:p>
            <a:pPr>
              <a:lnSpc>
                <a:spcPct val="94000"/>
              </a:lnSpc>
            </a:pPr>
            <a:r>
              <a:rPr sz="1400" b="1" i="0" dirty="0">
                <a:solidFill>
                  <a:srgbClr val="FFFFFF"/>
                </a:solidFill>
              </a:rPr>
              <a:t>Burhan </a:t>
            </a:r>
            <a:r>
              <a:rPr sz="1400" b="1" i="0" dirty="0" err="1">
                <a:solidFill>
                  <a:srgbClr val="FFFFFF"/>
                </a:solidFill>
              </a:rPr>
              <a:t>Hambali</a:t>
            </a:r>
            <a:r>
              <a:rPr sz="1400" b="1" i="0" dirty="0">
                <a:solidFill>
                  <a:srgbClr val="FFFFFF"/>
                </a:solidFill>
              </a:rPr>
              <a:t> · </a:t>
            </a:r>
            <a:r>
              <a:rPr sz="1400" b="1" i="0" dirty="0" err="1">
                <a:solidFill>
                  <a:srgbClr val="FFFFFF"/>
                </a:solidFill>
              </a:rPr>
              <a:t>Mudjihartono</a:t>
            </a:r>
            <a:endParaRPr sz="1400" b="1" i="0" dirty="0">
              <a:solidFill>
                <a:srgbClr val="FFFFFF"/>
              </a:solidFill>
            </a:endParaRPr>
          </a:p>
        </p:txBody>
      </p:sp>
      <p:sp>
        <p:nvSpPr>
          <p:cNvPr id="8" name="Text 5"/>
          <p:cNvSpPr/>
          <p:nvPr/>
        </p:nvSpPr>
        <p:spPr>
          <a:xfrm>
            <a:off x="502920" y="5888736"/>
            <a:ext cx="3017520" cy="256032"/>
          </a:xfrm>
          <a:prstGeom prst="rect">
            <a:avLst/>
          </a:prstGeom>
          <a:noFill/>
          <a:ln/>
        </p:spPr>
        <p:txBody>
          <a:bodyPr wrap="square" lIns="18288" tIns="9144" rIns="18288" bIns="9144" rtlCol="0" anchor="ctr">
            <a:noAutofit/>
          </a:bodyPr>
          <a:lstStyle/>
          <a:p>
            <a:pPr marL="0" indent="0">
              <a:lnSpc>
                <a:spcPct val="94000"/>
              </a:lnSpc>
              <a:buNone/>
            </a:pPr>
            <a:r>
              <a:rPr sz="1050" b="0" i="0" dirty="0">
                <a:solidFill>
                  <a:srgbClr val="FFFFFF"/>
                </a:solidFill>
              </a:rPr>
              <a:t>Universitas Pendidikan Indonesia, Indonesia</a:t>
            </a:r>
            <a:endParaRPr lang="en-US" sz="1050" dirty="0"/>
          </a:p>
          <a:p>
            <a:pPr>
              <a:lnSpc>
                <a:spcPct val="94000"/>
              </a:lnSpc>
            </a:pPr>
            <a:r>
              <a:rPr sz="1050" b="0" i="0" dirty="0">
                <a:solidFill>
                  <a:srgbClr val="FFFFFF"/>
                </a:solidFill>
              </a:rPr>
              <a:t>Corresponding author: wasistejasukmawan1909@upi.edu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ispesh_assets/content_clean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5" y="-157836"/>
            <a:ext cx="12191695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58368" y="1261872"/>
            <a:ext cx="9738360" cy="329184"/>
          </a:xfrm>
          <a:prstGeom prst="rect">
            <a:avLst/>
          </a:prstGeom>
          <a:noFill/>
          <a:ln/>
        </p:spPr>
        <p:txBody>
          <a:bodyPr wrap="square" lIns="18288" tIns="9144" rIns="18288" bIns="9144" rtlCol="0" anchor="ctr">
            <a:noAutofit/>
          </a:bodyPr>
          <a:lstStyle/>
          <a:p>
            <a:pPr marL="0" indent="0">
              <a:lnSpc>
                <a:spcPct val="94000"/>
              </a:lnSpc>
              <a:buNone/>
            </a:pPr>
            <a:r>
              <a:rPr sz="1600" b="1" i="0" dirty="0">
                <a:solidFill>
                  <a:srgbClr val="073565"/>
                </a:solidFill>
                <a:latin typeface="Arial"/>
              </a:rPr>
              <a:t>Introduction: Background and Empirical Phenomenon</a:t>
            </a:r>
            <a:endParaRPr lang="en-US" sz="1600" dirty="0"/>
          </a:p>
        </p:txBody>
      </p:sp>
      <p:sp>
        <p:nvSpPr>
          <p:cNvPr id="4" name="Text 1"/>
          <p:cNvSpPr/>
          <p:nvPr/>
        </p:nvSpPr>
        <p:spPr>
          <a:xfrm>
            <a:off x="685800" y="1627632"/>
            <a:ext cx="9144000" cy="201168"/>
          </a:xfrm>
          <a:prstGeom prst="rect">
            <a:avLst/>
          </a:prstGeom>
          <a:noFill/>
          <a:ln/>
        </p:spPr>
        <p:txBody>
          <a:bodyPr wrap="square" lIns="18288" tIns="9144" rIns="18288" bIns="9144" rtlCol="0" anchor="ctr">
            <a:noAutofit/>
          </a:bodyPr>
          <a:lstStyle/>
          <a:p>
            <a:pPr marL="0" indent="0">
              <a:lnSpc>
                <a:spcPct val="94000"/>
              </a:lnSpc>
              <a:buNone/>
            </a:pPr>
            <a:r>
              <a:rPr sz="1100" b="0" i="1" dirty="0">
                <a:solidFill>
                  <a:srgbClr val="555555"/>
                </a:solidFill>
                <a:latin typeface="Arial"/>
              </a:rPr>
              <a:t>Why elementary soccer extracurricular interest needs to be sustained</a:t>
            </a:r>
            <a:endParaRPr lang="en-US" sz="1100" dirty="0"/>
          </a:p>
        </p:txBody>
      </p:sp>
      <p:sp>
        <p:nvSpPr>
          <p:cNvPr id="5" name="Text 2"/>
          <p:cNvSpPr/>
          <p:nvPr/>
        </p:nvSpPr>
        <p:spPr>
          <a:xfrm>
            <a:off x="777240" y="2148840"/>
            <a:ext cx="384048" cy="210312"/>
          </a:xfrm>
          <a:prstGeom prst="rect">
            <a:avLst/>
          </a:prstGeom>
          <a:noFill/>
          <a:ln/>
        </p:spPr>
        <p:txBody>
          <a:bodyPr wrap="square" lIns="18288" tIns="9144" rIns="18288" bIns="9144" rtlCol="0" anchor="ctr">
            <a:noAutofit/>
          </a:bodyPr>
          <a:lstStyle/>
          <a:p>
            <a:pPr marL="0" indent="0" algn="ctr">
              <a:lnSpc>
                <a:spcPct val="94000"/>
              </a:lnSpc>
              <a:buNone/>
            </a:pPr>
            <a:r>
              <a:rPr sz="1200" b="1" i="0" dirty="0">
                <a:solidFill>
                  <a:srgbClr val="073565"/>
                </a:solidFill>
                <a:latin typeface="Arial"/>
              </a:rPr>
              <a:t>01.</a:t>
            </a:r>
            <a:endParaRPr lang="en-US" sz="1200" dirty="0"/>
          </a:p>
        </p:txBody>
      </p:sp>
      <p:sp>
        <p:nvSpPr>
          <p:cNvPr id="6" name="Text 3"/>
          <p:cNvSpPr/>
          <p:nvPr/>
        </p:nvSpPr>
        <p:spPr>
          <a:xfrm>
            <a:off x="1216152" y="2148840"/>
            <a:ext cx="4937760" cy="210312"/>
          </a:xfrm>
          <a:prstGeom prst="rect">
            <a:avLst/>
          </a:prstGeom>
          <a:noFill/>
          <a:ln/>
        </p:spPr>
        <p:txBody>
          <a:bodyPr wrap="square" lIns="18288" tIns="9144" rIns="18288" bIns="9144" rtlCol="0" anchor="ctr">
            <a:noAutofit/>
          </a:bodyPr>
          <a:lstStyle/>
          <a:p>
            <a:pPr marL="0" indent="0">
              <a:lnSpc>
                <a:spcPct val="94000"/>
              </a:lnSpc>
              <a:buNone/>
            </a:pPr>
            <a:r>
              <a:rPr sz="1200" b="1" i="0" dirty="0">
                <a:solidFill>
                  <a:srgbClr val="000000"/>
                </a:solidFill>
                <a:latin typeface="Arial"/>
              </a:rPr>
              <a:t>Educational and sport context</a:t>
            </a:r>
            <a:endParaRPr lang="en-US" sz="1200" dirty="0"/>
          </a:p>
        </p:txBody>
      </p:sp>
      <p:sp>
        <p:nvSpPr>
          <p:cNvPr id="7" name="Text 4"/>
          <p:cNvSpPr/>
          <p:nvPr/>
        </p:nvSpPr>
        <p:spPr>
          <a:xfrm>
            <a:off x="777240" y="2263140"/>
            <a:ext cx="5166360" cy="1307592"/>
          </a:xfrm>
          <a:prstGeom prst="rect">
            <a:avLst/>
          </a:prstGeom>
          <a:noFill/>
          <a:ln/>
        </p:spPr>
        <p:txBody>
          <a:bodyPr wrap="square" lIns="18288" tIns="9144" rIns="18288" bIns="9144" rtlCol="0" anchor="ctr">
            <a:noAutofit/>
          </a:bodyPr>
          <a:lstStyle/>
          <a:p>
            <a:pPr algn="just">
              <a:lnSpc>
                <a:spcPct val="94000"/>
              </a:lnSpc>
            </a:pPr>
            <a:r>
              <a:rPr sz="1200" b="0" i="0" dirty="0">
                <a:solidFill>
                  <a:srgbClr val="000000"/>
                </a:solidFill>
              </a:rPr>
              <a:t>Elementary education develops cognitive, affective, psychomotor, and social aspects.</a:t>
            </a:r>
            <a:endParaRPr lang="en-US" sz="1200" dirty="0"/>
          </a:p>
          <a:p>
            <a:pPr algn="just">
              <a:lnSpc>
                <a:spcPct val="94000"/>
              </a:lnSpc>
            </a:pPr>
            <a:r>
              <a:rPr sz="1200" b="0" i="0" dirty="0">
                <a:solidFill>
                  <a:srgbClr val="000000"/>
                </a:solidFill>
              </a:rPr>
              <a:t>Soccer extracurricular activities support teamwork, discipline, leadership, sportsmanship, and active lifestyle habits.</a:t>
            </a:r>
          </a:p>
          <a:p>
            <a:pPr algn="just">
              <a:lnSpc>
                <a:spcPct val="94000"/>
              </a:lnSpc>
            </a:pPr>
            <a:r>
              <a:rPr sz="1200" b="0" i="0" dirty="0">
                <a:solidFill>
                  <a:srgbClr val="000000"/>
                </a:solidFill>
              </a:rPr>
              <a:t>Therefore, maintaining students’ interest is important for both character building and sport development.</a:t>
            </a:r>
          </a:p>
        </p:txBody>
      </p:sp>
      <p:sp>
        <p:nvSpPr>
          <p:cNvPr id="8" name="Text 5"/>
          <p:cNvSpPr/>
          <p:nvPr/>
        </p:nvSpPr>
        <p:spPr>
          <a:xfrm>
            <a:off x="777240" y="3584448"/>
            <a:ext cx="384048" cy="210312"/>
          </a:xfrm>
          <a:prstGeom prst="rect">
            <a:avLst/>
          </a:prstGeom>
          <a:noFill/>
          <a:ln/>
        </p:spPr>
        <p:txBody>
          <a:bodyPr wrap="square" lIns="18288" tIns="9144" rIns="18288" bIns="9144" rtlCol="0" anchor="ctr">
            <a:noAutofit/>
          </a:bodyPr>
          <a:lstStyle/>
          <a:p>
            <a:pPr marL="0" indent="0" algn="ctr">
              <a:lnSpc>
                <a:spcPct val="94000"/>
              </a:lnSpc>
              <a:buNone/>
            </a:pPr>
            <a:r>
              <a:rPr sz="1200" b="1" i="0" dirty="0">
                <a:solidFill>
                  <a:srgbClr val="073565"/>
                </a:solidFill>
                <a:latin typeface="Arial"/>
              </a:rPr>
              <a:t>02.</a:t>
            </a:r>
            <a:endParaRPr lang="en-US" sz="1200" dirty="0"/>
          </a:p>
        </p:txBody>
      </p:sp>
      <p:sp>
        <p:nvSpPr>
          <p:cNvPr id="9" name="Text 6"/>
          <p:cNvSpPr/>
          <p:nvPr/>
        </p:nvSpPr>
        <p:spPr>
          <a:xfrm>
            <a:off x="1216152" y="3602736"/>
            <a:ext cx="4937760" cy="210312"/>
          </a:xfrm>
          <a:prstGeom prst="rect">
            <a:avLst/>
          </a:prstGeom>
          <a:noFill/>
          <a:ln/>
        </p:spPr>
        <p:txBody>
          <a:bodyPr wrap="square" lIns="18288" tIns="9144" rIns="18288" bIns="9144" rtlCol="0" anchor="ctr">
            <a:noAutofit/>
          </a:bodyPr>
          <a:lstStyle/>
          <a:p>
            <a:pPr marL="0" indent="0">
              <a:lnSpc>
                <a:spcPct val="94000"/>
              </a:lnSpc>
              <a:buNone/>
            </a:pPr>
            <a:r>
              <a:rPr sz="1200" b="1" i="0" dirty="0">
                <a:solidFill>
                  <a:srgbClr val="000000"/>
                </a:solidFill>
                <a:latin typeface="Arial"/>
              </a:rPr>
              <a:t>Field phenomenon at SDN </a:t>
            </a:r>
            <a:r>
              <a:rPr sz="1200" b="1" i="0" dirty="0" err="1">
                <a:solidFill>
                  <a:srgbClr val="000000"/>
                </a:solidFill>
                <a:latin typeface="Arial"/>
              </a:rPr>
              <a:t>Rancakole</a:t>
            </a:r>
            <a:r>
              <a:rPr sz="1200" b="1" i="0" dirty="0">
                <a:solidFill>
                  <a:srgbClr val="000000"/>
                </a:solidFill>
                <a:latin typeface="Arial"/>
              </a:rPr>
              <a:t> 04</a:t>
            </a:r>
            <a:endParaRPr lang="en-US" sz="1200" dirty="0"/>
          </a:p>
        </p:txBody>
      </p:sp>
      <p:sp>
        <p:nvSpPr>
          <p:cNvPr id="10" name="Text 7"/>
          <p:cNvSpPr/>
          <p:nvPr/>
        </p:nvSpPr>
        <p:spPr>
          <a:xfrm>
            <a:off x="777240" y="3809006"/>
            <a:ext cx="5166360" cy="1234440"/>
          </a:xfrm>
          <a:prstGeom prst="rect">
            <a:avLst/>
          </a:prstGeom>
          <a:solidFill>
            <a:srgbClr val="FFFFFF"/>
          </a:solidFill>
          <a:ln/>
        </p:spPr>
        <p:txBody>
          <a:bodyPr wrap="square" lIns="18288" tIns="9144" rIns="18288" bIns="9144" rtlCol="0" anchor="ctr">
            <a:noAutofit/>
          </a:bodyPr>
          <a:lstStyle/>
          <a:p>
            <a:pPr algn="just">
              <a:lnSpc>
                <a:spcPct val="94000"/>
              </a:lnSpc>
            </a:pPr>
            <a:r>
              <a:rPr sz="1200" b="0" i="0" dirty="0">
                <a:solidFill>
                  <a:srgbClr val="000000"/>
                </a:solidFill>
              </a:rPr>
              <a:t>Initial registration was high, but active participation declined sharply by mid-semester.</a:t>
            </a:r>
            <a:endParaRPr lang="en-US" sz="1200" dirty="0"/>
          </a:p>
          <a:p>
            <a:pPr algn="just">
              <a:lnSpc>
                <a:spcPct val="94000"/>
              </a:lnSpc>
            </a:pPr>
            <a:r>
              <a:rPr sz="1200" b="0" i="0" dirty="0">
                <a:solidFill>
                  <a:srgbClr val="000000"/>
                </a:solidFill>
              </a:rPr>
              <a:t>Students became passive, avoided match simulations, and attended training irregularly.</a:t>
            </a:r>
          </a:p>
          <a:p>
            <a:pPr algn="just">
              <a:lnSpc>
                <a:spcPct val="94000"/>
              </a:lnSpc>
            </a:pPr>
            <a:r>
              <a:rPr sz="1200" b="0" i="0" dirty="0">
                <a:solidFill>
                  <a:srgbClr val="000000"/>
                </a:solidFill>
              </a:rPr>
              <a:t>This drop-out pattern threatens program continuity, school resources, and talent development</a:t>
            </a:r>
            <a:r>
              <a:rPr sz="745" b="0" i="0" dirty="0">
                <a:solidFill>
                  <a:srgbClr val="000000"/>
                </a:solidFill>
                <a:latin typeface="Arial"/>
              </a:rPr>
              <a:t>.</a:t>
            </a:r>
          </a:p>
        </p:txBody>
      </p:sp>
      <p:sp>
        <p:nvSpPr>
          <p:cNvPr id="11" name="Text 8"/>
          <p:cNvSpPr/>
          <p:nvPr/>
        </p:nvSpPr>
        <p:spPr>
          <a:xfrm>
            <a:off x="6492240" y="2267712"/>
            <a:ext cx="1143000" cy="329184"/>
          </a:xfrm>
          <a:prstGeom prst="rect">
            <a:avLst/>
          </a:prstGeom>
          <a:noFill/>
          <a:ln/>
        </p:spPr>
        <p:txBody>
          <a:bodyPr wrap="square" lIns="18288" tIns="9144" rIns="18288" bIns="9144" rtlCol="0" anchor="ctr">
            <a:noAutofit/>
          </a:bodyPr>
          <a:lstStyle/>
          <a:p>
            <a:pPr marL="0" indent="0" algn="ctr">
              <a:lnSpc>
                <a:spcPct val="94000"/>
              </a:lnSpc>
              <a:buNone/>
            </a:pPr>
            <a:r>
              <a:rPr sz="1420" b="1" i="0">
                <a:solidFill>
                  <a:srgbClr val="006DB5"/>
                </a:solidFill>
                <a:latin typeface="Arial"/>
              </a:rPr>
              <a:t>High</a:t>
            </a:r>
            <a:endParaRPr lang="en-US" sz="2300" dirty="0"/>
          </a:p>
        </p:txBody>
      </p:sp>
      <p:sp>
        <p:nvSpPr>
          <p:cNvPr id="12" name="Text 9"/>
          <p:cNvSpPr/>
          <p:nvPr/>
        </p:nvSpPr>
        <p:spPr>
          <a:xfrm>
            <a:off x="6492240" y="2624328"/>
            <a:ext cx="1143000" cy="164592"/>
          </a:xfrm>
          <a:prstGeom prst="rect">
            <a:avLst/>
          </a:prstGeom>
          <a:noFill/>
          <a:ln/>
        </p:spPr>
        <p:txBody>
          <a:bodyPr wrap="square" lIns="18288" tIns="9144" rIns="18288" bIns="9144" rtlCol="0" anchor="ctr">
            <a:noAutofit/>
          </a:bodyPr>
          <a:lstStyle/>
          <a:p>
            <a:pPr marL="0" indent="0" algn="ctr">
              <a:lnSpc>
                <a:spcPct val="94000"/>
              </a:lnSpc>
              <a:buNone/>
            </a:pPr>
            <a:r>
              <a:rPr sz="1200" b="1" i="0" dirty="0">
                <a:solidFill>
                  <a:srgbClr val="555555"/>
                </a:solidFill>
                <a:latin typeface="Arial"/>
              </a:rPr>
              <a:t>Initial</a:t>
            </a:r>
            <a:endParaRPr lang="en-US" sz="1200" dirty="0"/>
          </a:p>
        </p:txBody>
      </p:sp>
      <p:sp>
        <p:nvSpPr>
          <p:cNvPr id="13" name="Text 10"/>
          <p:cNvSpPr/>
          <p:nvPr/>
        </p:nvSpPr>
        <p:spPr>
          <a:xfrm>
            <a:off x="6492240" y="2807208"/>
            <a:ext cx="1143000" cy="137160"/>
          </a:xfrm>
          <a:prstGeom prst="rect">
            <a:avLst/>
          </a:prstGeom>
          <a:noFill/>
          <a:ln/>
        </p:spPr>
        <p:txBody>
          <a:bodyPr wrap="square" lIns="18288" tIns="9144" rIns="18288" bIns="9144" rtlCol="0" anchor="ctr">
            <a:noAutofit/>
          </a:bodyPr>
          <a:lstStyle/>
          <a:p>
            <a:pPr marL="0" indent="0" algn="ctr">
              <a:lnSpc>
                <a:spcPct val="94000"/>
              </a:lnSpc>
              <a:buNone/>
            </a:pPr>
            <a:r>
              <a:rPr sz="1200" b="0" i="0" dirty="0">
                <a:solidFill>
                  <a:srgbClr val="555555"/>
                </a:solidFill>
                <a:latin typeface="Arial"/>
              </a:rPr>
              <a:t>registration</a:t>
            </a:r>
            <a:endParaRPr lang="en-US" sz="1200" dirty="0"/>
          </a:p>
        </p:txBody>
      </p:sp>
      <p:sp>
        <p:nvSpPr>
          <p:cNvPr id="14" name="Text 11"/>
          <p:cNvSpPr/>
          <p:nvPr/>
        </p:nvSpPr>
        <p:spPr>
          <a:xfrm>
            <a:off x="8028432" y="2267712"/>
            <a:ext cx="1143000" cy="329184"/>
          </a:xfrm>
          <a:prstGeom prst="rect">
            <a:avLst/>
          </a:prstGeom>
          <a:noFill/>
          <a:ln/>
        </p:spPr>
        <p:txBody>
          <a:bodyPr wrap="square" lIns="18288" tIns="9144" rIns="18288" bIns="9144" rtlCol="0" anchor="ctr">
            <a:noAutofit/>
          </a:bodyPr>
          <a:lstStyle/>
          <a:p>
            <a:pPr marL="0" indent="0" algn="ctr">
              <a:lnSpc>
                <a:spcPct val="94000"/>
              </a:lnSpc>
              <a:buNone/>
            </a:pPr>
            <a:r>
              <a:rPr sz="1420" b="1" i="0">
                <a:solidFill>
                  <a:srgbClr val="006DB5"/>
                </a:solidFill>
                <a:latin typeface="Arial"/>
              </a:rPr>
              <a:t>Drop</a:t>
            </a:r>
            <a:endParaRPr lang="en-US" sz="2300" dirty="0"/>
          </a:p>
        </p:txBody>
      </p:sp>
      <p:sp>
        <p:nvSpPr>
          <p:cNvPr id="15" name="Text 12"/>
          <p:cNvSpPr/>
          <p:nvPr/>
        </p:nvSpPr>
        <p:spPr>
          <a:xfrm>
            <a:off x="8028432" y="2624328"/>
            <a:ext cx="1143000" cy="164592"/>
          </a:xfrm>
          <a:prstGeom prst="rect">
            <a:avLst/>
          </a:prstGeom>
          <a:noFill/>
          <a:ln/>
        </p:spPr>
        <p:txBody>
          <a:bodyPr wrap="square" lIns="18288" tIns="9144" rIns="18288" bIns="9144" rtlCol="0" anchor="ctr">
            <a:noAutofit/>
          </a:bodyPr>
          <a:lstStyle/>
          <a:p>
            <a:pPr marL="0" indent="0" algn="ctr">
              <a:lnSpc>
                <a:spcPct val="94000"/>
              </a:lnSpc>
              <a:buNone/>
            </a:pPr>
            <a:r>
              <a:rPr sz="1200" b="1" i="0" dirty="0">
                <a:solidFill>
                  <a:srgbClr val="555555"/>
                </a:solidFill>
                <a:latin typeface="Arial"/>
              </a:rPr>
              <a:t>Mid-term</a:t>
            </a:r>
            <a:endParaRPr lang="en-US" sz="1200" dirty="0"/>
          </a:p>
        </p:txBody>
      </p:sp>
      <p:sp>
        <p:nvSpPr>
          <p:cNvPr id="16" name="Text 13"/>
          <p:cNvSpPr/>
          <p:nvPr/>
        </p:nvSpPr>
        <p:spPr>
          <a:xfrm>
            <a:off x="8028432" y="2807208"/>
            <a:ext cx="1143000" cy="137160"/>
          </a:xfrm>
          <a:prstGeom prst="rect">
            <a:avLst/>
          </a:prstGeom>
          <a:noFill/>
          <a:ln/>
        </p:spPr>
        <p:txBody>
          <a:bodyPr wrap="square" lIns="18288" tIns="9144" rIns="18288" bIns="9144" rtlCol="0" anchor="ctr">
            <a:noAutofit/>
          </a:bodyPr>
          <a:lstStyle/>
          <a:p>
            <a:pPr marL="0" indent="0" algn="ctr">
              <a:lnSpc>
                <a:spcPct val="94000"/>
              </a:lnSpc>
              <a:buNone/>
            </a:pPr>
            <a:r>
              <a:rPr sz="1200" b="0" i="0">
                <a:solidFill>
                  <a:srgbClr val="555555"/>
                </a:solidFill>
                <a:latin typeface="Arial"/>
              </a:rPr>
              <a:t>participation</a:t>
            </a:r>
            <a:endParaRPr lang="en-US" sz="1200" dirty="0"/>
          </a:p>
        </p:txBody>
      </p:sp>
      <p:sp>
        <p:nvSpPr>
          <p:cNvPr id="17" name="Text 14"/>
          <p:cNvSpPr/>
          <p:nvPr/>
        </p:nvSpPr>
        <p:spPr>
          <a:xfrm>
            <a:off x="9573768" y="2267712"/>
            <a:ext cx="1143000" cy="329184"/>
          </a:xfrm>
          <a:prstGeom prst="rect">
            <a:avLst/>
          </a:prstGeom>
          <a:noFill/>
          <a:ln/>
        </p:spPr>
        <p:txBody>
          <a:bodyPr wrap="square" lIns="18288" tIns="9144" rIns="18288" bIns="9144" rtlCol="0" anchor="ctr">
            <a:noAutofit/>
          </a:bodyPr>
          <a:lstStyle/>
          <a:p>
            <a:pPr marL="0" indent="0" algn="ctr">
              <a:lnSpc>
                <a:spcPct val="94000"/>
              </a:lnSpc>
              <a:buNone/>
            </a:pPr>
            <a:r>
              <a:rPr sz="1420" b="1" i="0">
                <a:solidFill>
                  <a:srgbClr val="006DB5"/>
                </a:solidFill>
                <a:latin typeface="Arial"/>
              </a:rPr>
              <a:t>Risk</a:t>
            </a:r>
            <a:endParaRPr lang="en-US" sz="2300" dirty="0"/>
          </a:p>
        </p:txBody>
      </p:sp>
      <p:sp>
        <p:nvSpPr>
          <p:cNvPr id="18" name="Text 15"/>
          <p:cNvSpPr/>
          <p:nvPr/>
        </p:nvSpPr>
        <p:spPr>
          <a:xfrm>
            <a:off x="9573768" y="2624328"/>
            <a:ext cx="1143000" cy="164592"/>
          </a:xfrm>
          <a:prstGeom prst="rect">
            <a:avLst/>
          </a:prstGeom>
          <a:noFill/>
          <a:ln/>
        </p:spPr>
        <p:txBody>
          <a:bodyPr wrap="square" lIns="18288" tIns="9144" rIns="18288" bIns="9144" rtlCol="0" anchor="ctr">
            <a:noAutofit/>
          </a:bodyPr>
          <a:lstStyle/>
          <a:p>
            <a:pPr marL="0" indent="0" algn="ctr">
              <a:lnSpc>
                <a:spcPct val="94000"/>
              </a:lnSpc>
              <a:buNone/>
            </a:pPr>
            <a:r>
              <a:rPr sz="1200" b="1" i="0" dirty="0">
                <a:solidFill>
                  <a:srgbClr val="555555"/>
                </a:solidFill>
                <a:latin typeface="Arial"/>
              </a:rPr>
              <a:t>Program</a:t>
            </a:r>
            <a:endParaRPr lang="en-US" sz="1200" dirty="0"/>
          </a:p>
        </p:txBody>
      </p:sp>
      <p:sp>
        <p:nvSpPr>
          <p:cNvPr id="19" name="Text 16"/>
          <p:cNvSpPr/>
          <p:nvPr/>
        </p:nvSpPr>
        <p:spPr>
          <a:xfrm>
            <a:off x="9573768" y="2807208"/>
            <a:ext cx="1143000" cy="137160"/>
          </a:xfrm>
          <a:prstGeom prst="rect">
            <a:avLst/>
          </a:prstGeom>
          <a:noFill/>
          <a:ln/>
        </p:spPr>
        <p:txBody>
          <a:bodyPr wrap="square" lIns="18288" tIns="9144" rIns="18288" bIns="9144" rtlCol="0" anchor="ctr">
            <a:noAutofit/>
          </a:bodyPr>
          <a:lstStyle/>
          <a:p>
            <a:pPr marL="0" indent="0" algn="ctr">
              <a:lnSpc>
                <a:spcPct val="94000"/>
              </a:lnSpc>
              <a:buNone/>
            </a:pPr>
            <a:r>
              <a:rPr sz="1200" b="0" i="0" dirty="0">
                <a:solidFill>
                  <a:srgbClr val="555555"/>
                </a:solidFill>
                <a:latin typeface="Arial"/>
              </a:rPr>
              <a:t>continuity</a:t>
            </a:r>
            <a:endParaRPr lang="en-US" sz="1200" dirty="0"/>
          </a:p>
        </p:txBody>
      </p:sp>
      <p:sp>
        <p:nvSpPr>
          <p:cNvPr id="20" name="Shape 17"/>
          <p:cNvSpPr/>
          <p:nvPr/>
        </p:nvSpPr>
        <p:spPr>
          <a:xfrm>
            <a:off x="6446520" y="3602736"/>
            <a:ext cx="73152" cy="420624"/>
          </a:xfrm>
          <a:prstGeom prst="rect">
            <a:avLst/>
          </a:prstGeom>
          <a:solidFill>
            <a:srgbClr val="0BA8CE"/>
          </a:solidFill>
          <a:ln w="12700">
            <a:solidFill>
              <a:srgbClr val="0BA8CE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21" name="Text 18"/>
          <p:cNvSpPr/>
          <p:nvPr/>
        </p:nvSpPr>
        <p:spPr>
          <a:xfrm>
            <a:off x="6592824" y="3584448"/>
            <a:ext cx="4379976" cy="475488"/>
          </a:xfrm>
          <a:prstGeom prst="rect">
            <a:avLst/>
          </a:prstGeom>
          <a:noFill/>
          <a:ln/>
        </p:spPr>
        <p:txBody>
          <a:bodyPr wrap="square" lIns="18288" tIns="9144" rIns="18288" bIns="9144" rtlCol="0" anchor="ctr">
            <a:noAutofit/>
          </a:bodyPr>
          <a:lstStyle/>
          <a:p>
            <a:pPr marL="0" indent="0" algn="l">
              <a:lnSpc>
                <a:spcPct val="94000"/>
              </a:lnSpc>
              <a:buNone/>
            </a:pPr>
            <a:r>
              <a:rPr sz="1100" b="1" i="0" dirty="0">
                <a:solidFill>
                  <a:srgbClr val="000000"/>
                </a:solidFill>
                <a:latin typeface="Arial"/>
              </a:rPr>
              <a:t>Core issue: unstable interest and fragile psychological commitment during the training period</a:t>
            </a:r>
            <a:r>
              <a:rPr sz="760" b="1" i="0" dirty="0">
                <a:solidFill>
                  <a:srgbClr val="000000"/>
                </a:solidFill>
                <a:latin typeface="Arial"/>
              </a:rPr>
              <a:t>.</a:t>
            </a:r>
            <a:endParaRPr lang="en-US" sz="1220" dirty="0"/>
          </a:p>
        </p:txBody>
      </p:sp>
      <p:sp>
        <p:nvSpPr>
          <p:cNvPr id="22" name="Text 19"/>
          <p:cNvSpPr/>
          <p:nvPr/>
        </p:nvSpPr>
        <p:spPr>
          <a:xfrm>
            <a:off x="6373709" y="4265676"/>
            <a:ext cx="384048" cy="210312"/>
          </a:xfrm>
          <a:prstGeom prst="rect">
            <a:avLst/>
          </a:prstGeom>
          <a:noFill/>
          <a:ln/>
        </p:spPr>
        <p:txBody>
          <a:bodyPr wrap="square" lIns="18288" tIns="9144" rIns="18288" bIns="9144" rtlCol="0" anchor="ctr">
            <a:noAutofit/>
          </a:bodyPr>
          <a:lstStyle/>
          <a:p>
            <a:pPr marL="0" indent="0" algn="ctr">
              <a:lnSpc>
                <a:spcPct val="94000"/>
              </a:lnSpc>
              <a:buNone/>
            </a:pPr>
            <a:r>
              <a:rPr sz="1200" b="1" i="0" dirty="0">
                <a:solidFill>
                  <a:srgbClr val="073565"/>
                </a:solidFill>
                <a:latin typeface="Arial"/>
              </a:rPr>
              <a:t>03</a:t>
            </a:r>
            <a:r>
              <a:rPr sz="1019" b="1" i="0" dirty="0">
                <a:solidFill>
                  <a:srgbClr val="073565"/>
                </a:solidFill>
                <a:latin typeface="Arial"/>
              </a:rPr>
              <a:t>.</a:t>
            </a:r>
            <a:endParaRPr lang="en-US" sz="1350" dirty="0"/>
          </a:p>
        </p:txBody>
      </p:sp>
      <p:sp>
        <p:nvSpPr>
          <p:cNvPr id="23" name="Text 20"/>
          <p:cNvSpPr/>
          <p:nvPr/>
        </p:nvSpPr>
        <p:spPr>
          <a:xfrm>
            <a:off x="6757757" y="4265676"/>
            <a:ext cx="4526280" cy="210312"/>
          </a:xfrm>
          <a:prstGeom prst="rect">
            <a:avLst/>
          </a:prstGeom>
          <a:noFill/>
          <a:ln/>
        </p:spPr>
        <p:txBody>
          <a:bodyPr wrap="square" lIns="18288" tIns="9144" rIns="18288" bIns="9144" rtlCol="0" anchor="ctr">
            <a:noAutofit/>
          </a:bodyPr>
          <a:lstStyle/>
          <a:p>
            <a:pPr marL="0" indent="0">
              <a:lnSpc>
                <a:spcPct val="94000"/>
              </a:lnSpc>
              <a:buNone/>
            </a:pPr>
            <a:r>
              <a:rPr sz="1200" b="1" i="0" dirty="0">
                <a:solidFill>
                  <a:srgbClr val="000000"/>
                </a:solidFill>
                <a:latin typeface="Arial"/>
              </a:rPr>
              <a:t>Suspected psychological factors</a:t>
            </a:r>
            <a:endParaRPr lang="en-US" sz="1200" dirty="0"/>
          </a:p>
        </p:txBody>
      </p:sp>
      <p:sp>
        <p:nvSpPr>
          <p:cNvPr id="24" name="Text 21"/>
          <p:cNvSpPr/>
          <p:nvPr/>
        </p:nvSpPr>
        <p:spPr>
          <a:xfrm>
            <a:off x="6446520" y="4681728"/>
            <a:ext cx="4572000" cy="841248"/>
          </a:xfrm>
          <a:prstGeom prst="rect">
            <a:avLst/>
          </a:prstGeom>
          <a:noFill/>
          <a:ln/>
        </p:spPr>
        <p:txBody>
          <a:bodyPr wrap="square" lIns="18288" tIns="9144" rIns="18288" bIns="9144" rtlCol="0" anchor="ctr">
            <a:noAutofit/>
          </a:bodyPr>
          <a:lstStyle/>
          <a:p>
            <a:pPr algn="just">
              <a:lnSpc>
                <a:spcPct val="94000"/>
              </a:lnSpc>
            </a:pPr>
            <a:r>
              <a:rPr sz="1200" b="0" i="0" dirty="0">
                <a:solidFill>
                  <a:srgbClr val="000000"/>
                </a:solidFill>
              </a:rPr>
              <a:t>Self-confidence: belief in one’s ability to succeed in soccer activities.</a:t>
            </a:r>
            <a:endParaRPr lang="en-US" sz="1200" dirty="0"/>
          </a:p>
          <a:p>
            <a:pPr algn="just">
              <a:lnSpc>
                <a:spcPct val="94000"/>
              </a:lnSpc>
            </a:pPr>
            <a:r>
              <a:rPr sz="1200" b="0" i="0" dirty="0">
                <a:solidFill>
                  <a:srgbClr val="000000"/>
                </a:solidFill>
              </a:rPr>
              <a:t>Sports motivation: intrinsic, extrinsic, and amotivation dimensions that drive persistence.</a:t>
            </a:r>
          </a:p>
          <a:p>
            <a:pPr algn="just">
              <a:lnSpc>
                <a:spcPct val="94000"/>
              </a:lnSpc>
            </a:pPr>
            <a:r>
              <a:rPr sz="1200" b="0" i="0" dirty="0">
                <a:solidFill>
                  <a:srgbClr val="000000"/>
                </a:solidFill>
              </a:rPr>
              <a:t>Modern challenge: sport interest competes with gadgets and instant entertainment</a:t>
            </a:r>
            <a:r>
              <a:rPr sz="740" b="0" i="0" dirty="0">
                <a:solidFill>
                  <a:srgbClr val="000000"/>
                </a:solidFill>
                <a:latin typeface="Arial"/>
              </a:rPr>
              <a:t>.</a:t>
            </a:r>
          </a:p>
        </p:txBody>
      </p:sp>
      <p:sp>
        <p:nvSpPr>
          <p:cNvPr id="25" name="Text 22"/>
          <p:cNvSpPr/>
          <p:nvPr/>
        </p:nvSpPr>
        <p:spPr>
          <a:xfrm>
            <a:off x="8732520" y="6446520"/>
            <a:ext cx="2697480" cy="182880"/>
          </a:xfrm>
          <a:prstGeom prst="rect">
            <a:avLst/>
          </a:prstGeom>
          <a:noFill/>
          <a:ln/>
        </p:spPr>
        <p:txBody>
          <a:bodyPr wrap="square" lIns="18288" tIns="9144" rIns="18288" bIns="9144" rtlCol="0" anchor="ctr">
            <a:noAutofit/>
          </a:bodyPr>
          <a:lstStyle/>
          <a:p>
            <a:pPr marL="0" indent="0" algn="r">
              <a:lnSpc>
                <a:spcPct val="94000"/>
              </a:lnSpc>
              <a:buNone/>
            </a:pPr>
            <a:r>
              <a:rPr sz="610" b="0" i="0">
                <a:solidFill>
                  <a:srgbClr val="FFFFFF"/>
                </a:solidFill>
                <a:latin typeface="Arial"/>
              </a:rPr>
              <a:t>6th ISPESH 2026  |  2/8</a:t>
            </a:r>
            <a:endParaRPr lang="en-US" sz="8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ispesh_assets/content_clean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58368" y="1261872"/>
            <a:ext cx="9738360" cy="329184"/>
          </a:xfrm>
          <a:prstGeom prst="rect">
            <a:avLst/>
          </a:prstGeom>
          <a:noFill/>
          <a:ln/>
        </p:spPr>
        <p:txBody>
          <a:bodyPr wrap="square" lIns="18288" tIns="9144" rIns="18288" bIns="9144" rtlCol="0" anchor="ctr">
            <a:noAutofit/>
          </a:bodyPr>
          <a:lstStyle/>
          <a:p>
            <a:pPr marL="0" indent="0">
              <a:lnSpc>
                <a:spcPct val="94000"/>
              </a:lnSpc>
              <a:buNone/>
            </a:pPr>
            <a:r>
              <a:rPr sz="1600" b="1" i="0" dirty="0">
                <a:solidFill>
                  <a:srgbClr val="073565"/>
                </a:solidFill>
                <a:latin typeface="Arial"/>
              </a:rPr>
              <a:t>Introduction: Theory, Research Gap, and Study Objective</a:t>
            </a:r>
            <a:endParaRPr lang="en-US" sz="1600" dirty="0"/>
          </a:p>
        </p:txBody>
      </p:sp>
      <p:sp>
        <p:nvSpPr>
          <p:cNvPr id="4" name="Text 1"/>
          <p:cNvSpPr/>
          <p:nvPr/>
        </p:nvSpPr>
        <p:spPr>
          <a:xfrm>
            <a:off x="685800" y="1627632"/>
            <a:ext cx="9144000" cy="201168"/>
          </a:xfrm>
          <a:prstGeom prst="rect">
            <a:avLst/>
          </a:prstGeom>
          <a:noFill/>
          <a:ln/>
        </p:spPr>
        <p:txBody>
          <a:bodyPr wrap="square" lIns="18288" tIns="9144" rIns="18288" bIns="9144" rtlCol="0" anchor="ctr">
            <a:noAutofit/>
          </a:bodyPr>
          <a:lstStyle/>
          <a:p>
            <a:pPr marL="0" indent="0">
              <a:lnSpc>
                <a:spcPct val="94000"/>
              </a:lnSpc>
              <a:buNone/>
            </a:pPr>
            <a:r>
              <a:rPr sz="1100" b="0" i="1" dirty="0">
                <a:solidFill>
                  <a:srgbClr val="555555"/>
                </a:solidFill>
                <a:latin typeface="Arial"/>
              </a:rPr>
              <a:t>The link between self-confidence, motivation, and extracurricular interest</a:t>
            </a:r>
            <a:endParaRPr lang="en-US" sz="1100" dirty="0"/>
          </a:p>
        </p:txBody>
      </p:sp>
      <p:sp>
        <p:nvSpPr>
          <p:cNvPr id="5" name="Text 2"/>
          <p:cNvSpPr/>
          <p:nvPr/>
        </p:nvSpPr>
        <p:spPr>
          <a:xfrm>
            <a:off x="777240" y="2148840"/>
            <a:ext cx="384048" cy="210312"/>
          </a:xfrm>
          <a:prstGeom prst="rect">
            <a:avLst/>
          </a:prstGeom>
          <a:noFill/>
          <a:ln/>
        </p:spPr>
        <p:txBody>
          <a:bodyPr wrap="square" lIns="18288" tIns="9144" rIns="18288" bIns="9144" rtlCol="0" anchor="ctr">
            <a:noAutofit/>
          </a:bodyPr>
          <a:lstStyle/>
          <a:p>
            <a:pPr marL="0" indent="0" algn="ctr">
              <a:lnSpc>
                <a:spcPct val="94000"/>
              </a:lnSpc>
              <a:buNone/>
            </a:pPr>
            <a:r>
              <a:rPr sz="1200" b="1" i="0" dirty="0">
                <a:solidFill>
                  <a:srgbClr val="073565"/>
                </a:solidFill>
                <a:latin typeface="Arial"/>
              </a:rPr>
              <a:t>04</a:t>
            </a:r>
            <a:r>
              <a:rPr sz="1019" b="1" i="0" dirty="0">
                <a:solidFill>
                  <a:srgbClr val="073565"/>
                </a:solidFill>
                <a:latin typeface="Arial"/>
              </a:rPr>
              <a:t>.</a:t>
            </a:r>
            <a:endParaRPr lang="en-US" sz="1350" dirty="0"/>
          </a:p>
        </p:txBody>
      </p:sp>
      <p:sp>
        <p:nvSpPr>
          <p:cNvPr id="6" name="Text 3"/>
          <p:cNvSpPr/>
          <p:nvPr/>
        </p:nvSpPr>
        <p:spPr>
          <a:xfrm>
            <a:off x="1216152" y="2148840"/>
            <a:ext cx="5029200" cy="210312"/>
          </a:xfrm>
          <a:prstGeom prst="rect">
            <a:avLst/>
          </a:prstGeom>
          <a:noFill/>
          <a:ln/>
        </p:spPr>
        <p:txBody>
          <a:bodyPr wrap="square" lIns="18288" tIns="9144" rIns="18288" bIns="9144" rtlCol="0" anchor="ctr">
            <a:noAutofit/>
          </a:bodyPr>
          <a:lstStyle/>
          <a:p>
            <a:pPr marL="0" indent="0">
              <a:lnSpc>
                <a:spcPct val="94000"/>
              </a:lnSpc>
              <a:buNone/>
            </a:pPr>
            <a:r>
              <a:rPr sz="1200" b="1" i="0" dirty="0">
                <a:solidFill>
                  <a:srgbClr val="000000"/>
                </a:solidFill>
                <a:latin typeface="Arial"/>
              </a:rPr>
              <a:t>Theoretical basis</a:t>
            </a:r>
            <a:endParaRPr lang="en-US" sz="1200" dirty="0"/>
          </a:p>
        </p:txBody>
      </p:sp>
      <p:sp>
        <p:nvSpPr>
          <p:cNvPr id="7" name="Text 4"/>
          <p:cNvSpPr/>
          <p:nvPr/>
        </p:nvSpPr>
        <p:spPr>
          <a:xfrm>
            <a:off x="777240" y="2514600"/>
            <a:ext cx="5257800" cy="1344168"/>
          </a:xfrm>
          <a:prstGeom prst="rect">
            <a:avLst/>
          </a:prstGeom>
          <a:noFill/>
          <a:ln/>
        </p:spPr>
        <p:txBody>
          <a:bodyPr wrap="square" lIns="18288" tIns="9144" rIns="18288" bIns="9144" rtlCol="0" anchor="ctr">
            <a:noAutofit/>
          </a:bodyPr>
          <a:lstStyle/>
          <a:p>
            <a:pPr marL="171450" indent="-171450">
              <a:lnSpc>
                <a:spcPct val="94000"/>
              </a:lnSpc>
              <a:buFont typeface="Arial" panose="020B0604020202020204" pitchFamily="34" charset="0"/>
              <a:buChar char="•"/>
            </a:pPr>
            <a:r>
              <a:rPr sz="1200" b="0" i="0" dirty="0">
                <a:solidFill>
                  <a:srgbClr val="000000"/>
                </a:solidFill>
              </a:rPr>
              <a:t>TSCI: self-confidence is a relatively stable belief about sport success.</a:t>
            </a:r>
            <a:endParaRPr lang="en-US" sz="1200" dirty="0"/>
          </a:p>
          <a:p>
            <a:pPr marL="171450" indent="-171450">
              <a:lnSpc>
                <a:spcPct val="94000"/>
              </a:lnSpc>
              <a:buFont typeface="Arial" panose="020B0604020202020204" pitchFamily="34" charset="0"/>
              <a:buChar char="•"/>
            </a:pPr>
            <a:r>
              <a:rPr sz="1200" b="0" i="0" dirty="0">
                <a:solidFill>
                  <a:srgbClr val="000000"/>
                </a:solidFill>
              </a:rPr>
              <a:t>SMS: motivation consists of intrinsic motivation, extrinsic motivation, and amotivation.</a:t>
            </a:r>
          </a:p>
          <a:p>
            <a:pPr marL="171450" indent="-171450">
              <a:lnSpc>
                <a:spcPct val="94000"/>
              </a:lnSpc>
              <a:buFont typeface="Arial" panose="020B0604020202020204" pitchFamily="34" charset="0"/>
              <a:buChar char="•"/>
            </a:pPr>
            <a:r>
              <a:rPr sz="1200" b="0" i="0" dirty="0">
                <a:solidFill>
                  <a:srgbClr val="000000"/>
                </a:solidFill>
              </a:rPr>
              <a:t>Interest: attraction, attention, emotional involvement, and voluntary participation.</a:t>
            </a:r>
          </a:p>
          <a:p>
            <a:pPr marL="171450" indent="-171450">
              <a:lnSpc>
                <a:spcPct val="94000"/>
              </a:lnSpc>
              <a:buFont typeface="Arial" panose="020B0604020202020204" pitchFamily="34" charset="0"/>
              <a:buChar char="•"/>
            </a:pPr>
            <a:r>
              <a:rPr sz="1200" b="0" i="0" dirty="0">
                <a:solidFill>
                  <a:srgbClr val="000000"/>
                </a:solidFill>
              </a:rPr>
              <a:t>SDT: autonomy, competence, and relatedness sustain children’s motivation.</a:t>
            </a:r>
          </a:p>
        </p:txBody>
      </p:sp>
      <p:sp>
        <p:nvSpPr>
          <p:cNvPr id="8" name="Text 5"/>
          <p:cNvSpPr/>
          <p:nvPr/>
        </p:nvSpPr>
        <p:spPr>
          <a:xfrm>
            <a:off x="798841" y="3909060"/>
            <a:ext cx="384048" cy="210312"/>
          </a:xfrm>
          <a:prstGeom prst="rect">
            <a:avLst/>
          </a:prstGeom>
          <a:noFill/>
          <a:ln/>
        </p:spPr>
        <p:txBody>
          <a:bodyPr wrap="square" lIns="18288" tIns="9144" rIns="18288" bIns="9144" rtlCol="0" anchor="ctr">
            <a:noAutofit/>
          </a:bodyPr>
          <a:lstStyle/>
          <a:p>
            <a:pPr marL="0" indent="0" algn="ctr">
              <a:lnSpc>
                <a:spcPct val="94000"/>
              </a:lnSpc>
              <a:buNone/>
            </a:pPr>
            <a:r>
              <a:rPr sz="1200" b="1" i="0" dirty="0">
                <a:solidFill>
                  <a:srgbClr val="073565"/>
                </a:solidFill>
                <a:latin typeface="Arial"/>
              </a:rPr>
              <a:t>05</a:t>
            </a:r>
            <a:r>
              <a:rPr sz="1019" b="1" i="0" dirty="0">
                <a:solidFill>
                  <a:srgbClr val="073565"/>
                </a:solidFill>
                <a:latin typeface="Arial"/>
              </a:rPr>
              <a:t>.</a:t>
            </a:r>
            <a:endParaRPr lang="en-US" sz="1350" dirty="0"/>
          </a:p>
        </p:txBody>
      </p:sp>
      <p:sp>
        <p:nvSpPr>
          <p:cNvPr id="9" name="Text 6"/>
          <p:cNvSpPr/>
          <p:nvPr/>
        </p:nvSpPr>
        <p:spPr>
          <a:xfrm>
            <a:off x="1216152" y="3909060"/>
            <a:ext cx="5029200" cy="210312"/>
          </a:xfrm>
          <a:prstGeom prst="rect">
            <a:avLst/>
          </a:prstGeom>
          <a:noFill/>
          <a:ln/>
        </p:spPr>
        <p:txBody>
          <a:bodyPr wrap="square" lIns="18288" tIns="9144" rIns="18288" bIns="9144" rtlCol="0" anchor="ctr">
            <a:noAutofit/>
          </a:bodyPr>
          <a:lstStyle/>
          <a:p>
            <a:pPr marL="0" indent="0">
              <a:lnSpc>
                <a:spcPct val="94000"/>
              </a:lnSpc>
              <a:buNone/>
            </a:pPr>
            <a:r>
              <a:rPr sz="1200" b="1" i="0" dirty="0">
                <a:solidFill>
                  <a:srgbClr val="000000"/>
                </a:solidFill>
                <a:latin typeface="Arial"/>
              </a:rPr>
              <a:t>Research gap and novelty</a:t>
            </a:r>
            <a:endParaRPr lang="en-US" sz="1200" dirty="0"/>
          </a:p>
        </p:txBody>
      </p:sp>
      <p:sp>
        <p:nvSpPr>
          <p:cNvPr id="10" name="Text 7"/>
          <p:cNvSpPr/>
          <p:nvPr/>
        </p:nvSpPr>
        <p:spPr>
          <a:xfrm>
            <a:off x="798841" y="4103006"/>
            <a:ext cx="5338373" cy="990202"/>
          </a:xfrm>
          <a:prstGeom prst="rect">
            <a:avLst/>
          </a:prstGeom>
          <a:solidFill>
            <a:srgbClr val="FFFFFF"/>
          </a:solidFill>
          <a:ln/>
        </p:spPr>
        <p:txBody>
          <a:bodyPr wrap="square" lIns="18288" tIns="9144" rIns="18288" bIns="9144" rtlCol="0" anchor="ctr">
            <a:noAutofit/>
          </a:bodyPr>
          <a:lstStyle/>
          <a:p>
            <a:pPr>
              <a:lnSpc>
                <a:spcPct val="94000"/>
              </a:lnSpc>
            </a:pPr>
            <a:r>
              <a:rPr sz="1200" b="0" i="0" dirty="0">
                <a:solidFill>
                  <a:srgbClr val="000000"/>
                </a:solidFill>
              </a:rPr>
              <a:t>Previous studies mostly focus on adolescent athletes, university students, professional athletes, or formal clubs.</a:t>
            </a:r>
            <a:endParaRPr lang="en-US" sz="1200" dirty="0"/>
          </a:p>
          <a:p>
            <a:pPr>
              <a:lnSpc>
                <a:spcPct val="94000"/>
              </a:lnSpc>
            </a:pPr>
            <a:r>
              <a:rPr sz="1200" b="0" i="0" dirty="0">
                <a:solidFill>
                  <a:srgbClr val="000000"/>
                </a:solidFill>
              </a:rPr>
              <a:t>Few studies examine elementary students in voluntary, recreational, school-based soccer extracurricular settings.</a:t>
            </a:r>
          </a:p>
          <a:p>
            <a:pPr>
              <a:lnSpc>
                <a:spcPct val="94000"/>
              </a:lnSpc>
            </a:pPr>
            <a:r>
              <a:rPr sz="1200" b="0" i="0" dirty="0">
                <a:solidFill>
                  <a:srgbClr val="000000"/>
                </a:solidFill>
              </a:rPr>
              <a:t>This study responds to that gap by combining self-confidence and sports motivation as predictors of interest</a:t>
            </a:r>
            <a:r>
              <a:rPr sz="720" b="0" i="0" dirty="0">
                <a:solidFill>
                  <a:srgbClr val="000000"/>
                </a:solidFill>
                <a:latin typeface="Arial"/>
              </a:rPr>
              <a:t>.</a:t>
            </a:r>
          </a:p>
        </p:txBody>
      </p:sp>
      <p:sp>
        <p:nvSpPr>
          <p:cNvPr id="11" name="Text 8"/>
          <p:cNvSpPr/>
          <p:nvPr/>
        </p:nvSpPr>
        <p:spPr>
          <a:xfrm>
            <a:off x="6446520" y="2148840"/>
            <a:ext cx="384048" cy="210312"/>
          </a:xfrm>
          <a:prstGeom prst="rect">
            <a:avLst/>
          </a:prstGeom>
          <a:noFill/>
          <a:ln/>
        </p:spPr>
        <p:txBody>
          <a:bodyPr wrap="square" lIns="18288" tIns="9144" rIns="18288" bIns="9144" rtlCol="0" anchor="ctr">
            <a:noAutofit/>
          </a:bodyPr>
          <a:lstStyle/>
          <a:p>
            <a:pPr marL="0" indent="0" algn="ctr">
              <a:lnSpc>
                <a:spcPct val="94000"/>
              </a:lnSpc>
              <a:buNone/>
            </a:pPr>
            <a:r>
              <a:rPr sz="1200" b="1" i="0" dirty="0">
                <a:solidFill>
                  <a:srgbClr val="073565"/>
                </a:solidFill>
                <a:latin typeface="Arial"/>
              </a:rPr>
              <a:t>06</a:t>
            </a:r>
            <a:r>
              <a:rPr sz="1019" b="1" i="0" dirty="0">
                <a:solidFill>
                  <a:srgbClr val="073565"/>
                </a:solidFill>
                <a:latin typeface="Arial"/>
              </a:rPr>
              <a:t>.</a:t>
            </a:r>
            <a:endParaRPr lang="en-US" sz="1350" dirty="0"/>
          </a:p>
        </p:txBody>
      </p:sp>
      <p:sp>
        <p:nvSpPr>
          <p:cNvPr id="12" name="Text 9"/>
          <p:cNvSpPr/>
          <p:nvPr/>
        </p:nvSpPr>
        <p:spPr>
          <a:xfrm>
            <a:off x="6885432" y="2148840"/>
            <a:ext cx="4480560" cy="210312"/>
          </a:xfrm>
          <a:prstGeom prst="rect">
            <a:avLst/>
          </a:prstGeom>
          <a:noFill/>
          <a:ln/>
        </p:spPr>
        <p:txBody>
          <a:bodyPr wrap="square" lIns="18288" tIns="9144" rIns="18288" bIns="9144" rtlCol="0" anchor="ctr">
            <a:noAutofit/>
          </a:bodyPr>
          <a:lstStyle/>
          <a:p>
            <a:pPr marL="0" indent="0">
              <a:lnSpc>
                <a:spcPct val="94000"/>
              </a:lnSpc>
              <a:buNone/>
            </a:pPr>
            <a:r>
              <a:rPr sz="1200" b="1" i="0" dirty="0">
                <a:solidFill>
                  <a:srgbClr val="000000"/>
                </a:solidFill>
                <a:latin typeface="Arial"/>
              </a:rPr>
              <a:t>Research objective</a:t>
            </a:r>
            <a:endParaRPr lang="en-US" sz="1200" dirty="0"/>
          </a:p>
        </p:txBody>
      </p:sp>
      <p:sp>
        <p:nvSpPr>
          <p:cNvPr id="13" name="Text 10"/>
          <p:cNvSpPr/>
          <p:nvPr/>
        </p:nvSpPr>
        <p:spPr>
          <a:xfrm>
            <a:off x="6446520" y="2514600"/>
            <a:ext cx="4572000" cy="850392"/>
          </a:xfrm>
          <a:prstGeom prst="rect">
            <a:avLst/>
          </a:prstGeom>
          <a:noFill/>
          <a:ln/>
        </p:spPr>
        <p:txBody>
          <a:bodyPr wrap="square" lIns="18288" tIns="9144" rIns="18288" bIns="9144" rtlCol="0" anchor="ctr">
            <a:noAutofit/>
          </a:bodyPr>
          <a:lstStyle/>
          <a:p>
            <a:pPr marL="0" indent="0" algn="l">
              <a:lnSpc>
                <a:spcPct val="94000"/>
              </a:lnSpc>
              <a:buNone/>
            </a:pPr>
            <a:r>
              <a:rPr sz="1200" b="0" i="0" dirty="0">
                <a:solidFill>
                  <a:srgbClr val="000000"/>
                </a:solidFill>
                <a:latin typeface="Arial"/>
              </a:rPr>
              <a:t>To examine the influence of self-confidence and sports motivation, both partially and simultaneously, on students’ interest in soccer extracurricular activities at SDN </a:t>
            </a:r>
            <a:r>
              <a:rPr sz="1200" b="0" i="0" dirty="0" err="1">
                <a:solidFill>
                  <a:srgbClr val="000000"/>
                </a:solidFill>
                <a:latin typeface="Arial"/>
              </a:rPr>
              <a:t>Rancakole</a:t>
            </a:r>
            <a:r>
              <a:rPr sz="1200" b="0" i="0" dirty="0">
                <a:solidFill>
                  <a:srgbClr val="000000"/>
                </a:solidFill>
                <a:latin typeface="Arial"/>
              </a:rPr>
              <a:t> 04.</a:t>
            </a:r>
            <a:endParaRPr lang="en-US" sz="1200" dirty="0"/>
          </a:p>
        </p:txBody>
      </p:sp>
      <p:sp>
        <p:nvSpPr>
          <p:cNvPr id="14" name="Text 11"/>
          <p:cNvSpPr/>
          <p:nvPr/>
        </p:nvSpPr>
        <p:spPr>
          <a:xfrm>
            <a:off x="6446520" y="3494236"/>
            <a:ext cx="384048" cy="210312"/>
          </a:xfrm>
          <a:prstGeom prst="rect">
            <a:avLst/>
          </a:prstGeom>
          <a:noFill/>
          <a:ln/>
        </p:spPr>
        <p:txBody>
          <a:bodyPr wrap="square" lIns="18288" tIns="9144" rIns="18288" bIns="9144" rtlCol="0" anchor="ctr">
            <a:noAutofit/>
          </a:bodyPr>
          <a:lstStyle/>
          <a:p>
            <a:pPr marL="0" indent="0" algn="ctr">
              <a:lnSpc>
                <a:spcPct val="94000"/>
              </a:lnSpc>
              <a:buNone/>
            </a:pPr>
            <a:r>
              <a:rPr sz="1200" b="1" i="0" dirty="0">
                <a:solidFill>
                  <a:srgbClr val="073565"/>
                </a:solidFill>
                <a:latin typeface="Arial"/>
              </a:rPr>
              <a:t>07</a:t>
            </a:r>
            <a:r>
              <a:rPr sz="1019" b="1" i="0" dirty="0">
                <a:solidFill>
                  <a:srgbClr val="073565"/>
                </a:solidFill>
                <a:latin typeface="Arial"/>
              </a:rPr>
              <a:t>.</a:t>
            </a:r>
            <a:endParaRPr lang="en-US" sz="1350" dirty="0"/>
          </a:p>
        </p:txBody>
      </p:sp>
      <p:sp>
        <p:nvSpPr>
          <p:cNvPr id="15" name="Text 12"/>
          <p:cNvSpPr/>
          <p:nvPr/>
        </p:nvSpPr>
        <p:spPr>
          <a:xfrm>
            <a:off x="6830568" y="3493009"/>
            <a:ext cx="4480560" cy="210312"/>
          </a:xfrm>
          <a:prstGeom prst="rect">
            <a:avLst/>
          </a:prstGeom>
          <a:noFill/>
          <a:ln/>
        </p:spPr>
        <p:txBody>
          <a:bodyPr wrap="square" lIns="18288" tIns="9144" rIns="18288" bIns="9144" rtlCol="0" anchor="ctr">
            <a:noAutofit/>
          </a:bodyPr>
          <a:lstStyle/>
          <a:p>
            <a:pPr marL="0" indent="0">
              <a:lnSpc>
                <a:spcPct val="94000"/>
              </a:lnSpc>
              <a:buNone/>
            </a:pPr>
            <a:r>
              <a:rPr sz="1200" b="1" i="0" dirty="0">
                <a:solidFill>
                  <a:srgbClr val="000000"/>
                </a:solidFill>
                <a:latin typeface="Arial"/>
              </a:rPr>
              <a:t>Variables and conceptual direction</a:t>
            </a:r>
            <a:endParaRPr lang="en-US" sz="1200" dirty="0"/>
          </a:p>
        </p:txBody>
      </p:sp>
      <p:sp>
        <p:nvSpPr>
          <p:cNvPr id="16" name="Text 13"/>
          <p:cNvSpPr/>
          <p:nvPr/>
        </p:nvSpPr>
        <p:spPr>
          <a:xfrm>
            <a:off x="6583953" y="3775859"/>
            <a:ext cx="4023360" cy="621792"/>
          </a:xfrm>
          <a:prstGeom prst="rect">
            <a:avLst/>
          </a:prstGeom>
          <a:noFill/>
          <a:ln/>
        </p:spPr>
        <p:txBody>
          <a:bodyPr wrap="square" lIns="18288" tIns="9144" rIns="18288" bIns="9144" rtlCol="0" anchor="ctr">
            <a:noAutofit/>
          </a:bodyPr>
          <a:lstStyle/>
          <a:p>
            <a:pPr marL="0" indent="0" algn="l">
              <a:lnSpc>
                <a:spcPct val="94000"/>
              </a:lnSpc>
              <a:buNone/>
            </a:pPr>
            <a:r>
              <a:rPr sz="900" b="1" i="0" dirty="0">
                <a:solidFill>
                  <a:srgbClr val="073565"/>
                </a:solidFill>
                <a:latin typeface="Arial"/>
              </a:rPr>
              <a:t>X₁  Self-Confidence</a:t>
            </a:r>
            <a:endParaRPr lang="en-US" sz="1320" dirty="0"/>
          </a:p>
          <a:p>
            <a:pPr>
              <a:lnSpc>
                <a:spcPct val="94000"/>
              </a:lnSpc>
            </a:pPr>
            <a:r>
              <a:rPr sz="900" b="1" i="0" dirty="0">
                <a:solidFill>
                  <a:srgbClr val="073565"/>
                </a:solidFill>
                <a:latin typeface="Arial"/>
              </a:rPr>
              <a:t>X₂  Sports Motivation</a:t>
            </a:r>
          </a:p>
          <a:p>
            <a:pPr>
              <a:lnSpc>
                <a:spcPct val="94000"/>
              </a:lnSpc>
            </a:pPr>
            <a:r>
              <a:rPr sz="900" b="1" i="0" dirty="0">
                <a:solidFill>
                  <a:srgbClr val="073565"/>
                </a:solidFill>
                <a:latin typeface="Arial"/>
              </a:rPr>
              <a:t>Y   Soccer Extracurricular Interest</a:t>
            </a:r>
          </a:p>
          <a:p>
            <a:pPr>
              <a:lnSpc>
                <a:spcPct val="94000"/>
              </a:lnSpc>
            </a:pPr>
            <a:r>
              <a:rPr sz="900" b="1" i="0" dirty="0">
                <a:solidFill>
                  <a:srgbClr val="073565"/>
                </a:solidFill>
                <a:latin typeface="Arial"/>
              </a:rPr>
              <a:t>Model: X₁ + X₂  →  Y</a:t>
            </a:r>
          </a:p>
        </p:txBody>
      </p:sp>
      <p:sp>
        <p:nvSpPr>
          <p:cNvPr id="17" name="Shape 14"/>
          <p:cNvSpPr/>
          <p:nvPr/>
        </p:nvSpPr>
        <p:spPr>
          <a:xfrm>
            <a:off x="6446520" y="5093208"/>
            <a:ext cx="73152" cy="420624"/>
          </a:xfrm>
          <a:prstGeom prst="rect">
            <a:avLst/>
          </a:prstGeom>
          <a:solidFill>
            <a:srgbClr val="1E5AA8"/>
          </a:solidFill>
          <a:ln w="12700">
            <a:solidFill>
              <a:srgbClr val="1E5AA8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8" name="Text 15"/>
          <p:cNvSpPr/>
          <p:nvPr/>
        </p:nvSpPr>
        <p:spPr>
          <a:xfrm>
            <a:off x="6592824" y="5074920"/>
            <a:ext cx="4379976" cy="475488"/>
          </a:xfrm>
          <a:prstGeom prst="rect">
            <a:avLst/>
          </a:prstGeom>
          <a:noFill/>
          <a:ln/>
        </p:spPr>
        <p:txBody>
          <a:bodyPr wrap="square" lIns="18288" tIns="9144" rIns="18288" bIns="9144" rtlCol="0" anchor="ctr">
            <a:noAutofit/>
          </a:bodyPr>
          <a:lstStyle/>
          <a:p>
            <a:pPr marL="0" indent="0" algn="l">
              <a:lnSpc>
                <a:spcPct val="94000"/>
              </a:lnSpc>
              <a:buNone/>
            </a:pPr>
            <a:r>
              <a:rPr sz="1200" b="1" i="0">
                <a:solidFill>
                  <a:srgbClr val="000000"/>
                </a:solidFill>
                <a:latin typeface="Arial"/>
              </a:rPr>
              <a:t>Urgency: elementary school is a golden age to build active movement habits and healthy lifestyle foundations.</a:t>
            </a:r>
            <a:endParaRPr lang="en-US" sz="1200" dirty="0"/>
          </a:p>
        </p:txBody>
      </p:sp>
      <p:sp>
        <p:nvSpPr>
          <p:cNvPr id="19" name="Text 16"/>
          <p:cNvSpPr/>
          <p:nvPr/>
        </p:nvSpPr>
        <p:spPr>
          <a:xfrm>
            <a:off x="8732520" y="6446520"/>
            <a:ext cx="2697480" cy="182880"/>
          </a:xfrm>
          <a:prstGeom prst="rect">
            <a:avLst/>
          </a:prstGeom>
          <a:noFill/>
          <a:ln/>
        </p:spPr>
        <p:txBody>
          <a:bodyPr wrap="square" lIns="18288" tIns="9144" rIns="18288" bIns="9144" rtlCol="0" anchor="ctr">
            <a:noAutofit/>
          </a:bodyPr>
          <a:lstStyle/>
          <a:p>
            <a:pPr marL="0" indent="0" algn="r">
              <a:lnSpc>
                <a:spcPct val="94000"/>
              </a:lnSpc>
              <a:buNone/>
            </a:pPr>
            <a:r>
              <a:rPr sz="610" b="0" i="0">
                <a:solidFill>
                  <a:srgbClr val="FFFFFF"/>
                </a:solidFill>
                <a:latin typeface="Arial"/>
              </a:rPr>
              <a:t>6th ISPESH 2026  |  3/8</a:t>
            </a:r>
            <a:endParaRPr lang="en-US" sz="8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ispesh_assets/content_clean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38147" y="0"/>
            <a:ext cx="12191695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58368" y="1261872"/>
            <a:ext cx="9738360" cy="329184"/>
          </a:xfrm>
          <a:prstGeom prst="rect">
            <a:avLst/>
          </a:prstGeom>
          <a:noFill/>
          <a:ln/>
        </p:spPr>
        <p:txBody>
          <a:bodyPr wrap="square" lIns="18288" tIns="9144" rIns="18288" bIns="9144" rtlCol="0" anchor="ctr">
            <a:noAutofit/>
          </a:bodyPr>
          <a:lstStyle/>
          <a:p>
            <a:pPr marL="0" indent="0">
              <a:lnSpc>
                <a:spcPct val="94000"/>
              </a:lnSpc>
              <a:buNone/>
            </a:pPr>
            <a:r>
              <a:rPr sz="1600" b="1" i="0" dirty="0">
                <a:solidFill>
                  <a:srgbClr val="073565"/>
                </a:solidFill>
                <a:latin typeface="Arial"/>
              </a:rPr>
              <a:t>Methods</a:t>
            </a:r>
            <a:endParaRPr lang="en-US" sz="1600" dirty="0"/>
          </a:p>
        </p:txBody>
      </p:sp>
      <p:sp>
        <p:nvSpPr>
          <p:cNvPr id="4" name="Text 1"/>
          <p:cNvSpPr/>
          <p:nvPr/>
        </p:nvSpPr>
        <p:spPr>
          <a:xfrm>
            <a:off x="685800" y="1627632"/>
            <a:ext cx="9144000" cy="201168"/>
          </a:xfrm>
          <a:prstGeom prst="rect">
            <a:avLst/>
          </a:prstGeom>
          <a:noFill/>
          <a:ln/>
        </p:spPr>
        <p:txBody>
          <a:bodyPr wrap="square" lIns="18288" tIns="9144" rIns="18288" bIns="9144" rtlCol="0" anchor="ctr">
            <a:noAutofit/>
          </a:bodyPr>
          <a:lstStyle/>
          <a:p>
            <a:pPr marL="0" indent="0">
              <a:lnSpc>
                <a:spcPct val="94000"/>
              </a:lnSpc>
              <a:buNone/>
            </a:pPr>
            <a:r>
              <a:rPr sz="720" b="0" i="1" dirty="0">
                <a:solidFill>
                  <a:srgbClr val="555555"/>
                </a:solidFill>
                <a:latin typeface="Arial"/>
              </a:rPr>
              <a:t>Quantitative causal-associative research </a:t>
            </a:r>
            <a:r>
              <a:rPr sz="1100" b="0" i="1" dirty="0">
                <a:solidFill>
                  <a:srgbClr val="555555"/>
                </a:solidFill>
                <a:latin typeface="Arial"/>
              </a:rPr>
              <a:t>design</a:t>
            </a:r>
            <a:endParaRPr lang="en-US" sz="1100" dirty="0"/>
          </a:p>
        </p:txBody>
      </p:sp>
      <p:sp>
        <p:nvSpPr>
          <p:cNvPr id="5" name="Text 2"/>
          <p:cNvSpPr/>
          <p:nvPr/>
        </p:nvSpPr>
        <p:spPr>
          <a:xfrm>
            <a:off x="777240" y="2103120"/>
            <a:ext cx="384048" cy="210312"/>
          </a:xfrm>
          <a:prstGeom prst="rect">
            <a:avLst/>
          </a:prstGeom>
          <a:noFill/>
          <a:ln/>
        </p:spPr>
        <p:txBody>
          <a:bodyPr wrap="square" lIns="18288" tIns="9144" rIns="18288" bIns="9144" rtlCol="0" anchor="ctr">
            <a:noAutofit/>
          </a:bodyPr>
          <a:lstStyle/>
          <a:p>
            <a:pPr marL="0" indent="0" algn="ctr">
              <a:lnSpc>
                <a:spcPct val="94000"/>
              </a:lnSpc>
              <a:buNone/>
            </a:pPr>
            <a:r>
              <a:rPr sz="1200" b="1" i="0" dirty="0">
                <a:solidFill>
                  <a:srgbClr val="073565"/>
                </a:solidFill>
                <a:latin typeface="Arial"/>
              </a:rPr>
              <a:t>08</a:t>
            </a:r>
            <a:r>
              <a:rPr sz="1019" b="1" i="0" dirty="0">
                <a:solidFill>
                  <a:srgbClr val="073565"/>
                </a:solidFill>
                <a:latin typeface="Arial"/>
              </a:rPr>
              <a:t>.</a:t>
            </a:r>
            <a:endParaRPr lang="en-US" sz="1350" dirty="0"/>
          </a:p>
        </p:txBody>
      </p:sp>
      <p:sp>
        <p:nvSpPr>
          <p:cNvPr id="6" name="Text 3"/>
          <p:cNvSpPr/>
          <p:nvPr/>
        </p:nvSpPr>
        <p:spPr>
          <a:xfrm>
            <a:off x="1216152" y="2103120"/>
            <a:ext cx="5120640" cy="210312"/>
          </a:xfrm>
          <a:prstGeom prst="rect">
            <a:avLst/>
          </a:prstGeom>
          <a:noFill/>
          <a:ln/>
        </p:spPr>
        <p:txBody>
          <a:bodyPr wrap="square" lIns="18288" tIns="9144" rIns="18288" bIns="9144" rtlCol="0" anchor="ctr">
            <a:noAutofit/>
          </a:bodyPr>
          <a:lstStyle/>
          <a:p>
            <a:pPr marL="0" indent="0">
              <a:lnSpc>
                <a:spcPct val="94000"/>
              </a:lnSpc>
              <a:buNone/>
            </a:pPr>
            <a:r>
              <a:rPr sz="1200" b="1" i="0" dirty="0">
                <a:solidFill>
                  <a:srgbClr val="000000"/>
                </a:solidFill>
                <a:latin typeface="Arial"/>
              </a:rPr>
              <a:t>Design, participants, and sampling</a:t>
            </a:r>
            <a:endParaRPr lang="en-US" sz="1200" dirty="0"/>
          </a:p>
        </p:txBody>
      </p:sp>
      <p:sp>
        <p:nvSpPr>
          <p:cNvPr id="7" name="Text 4"/>
          <p:cNvSpPr/>
          <p:nvPr/>
        </p:nvSpPr>
        <p:spPr>
          <a:xfrm>
            <a:off x="777240" y="2359152"/>
            <a:ext cx="5318607" cy="1307592"/>
          </a:xfrm>
          <a:prstGeom prst="rect">
            <a:avLst/>
          </a:prstGeom>
          <a:noFill/>
          <a:ln/>
        </p:spPr>
        <p:txBody>
          <a:bodyPr wrap="square" lIns="18288" tIns="9144" rIns="18288" bIns="9144" rtlCol="0" anchor="ctr">
            <a:noAutofit/>
          </a:bodyPr>
          <a:lstStyle/>
          <a:p>
            <a:pPr>
              <a:lnSpc>
                <a:spcPct val="94000"/>
              </a:lnSpc>
            </a:pPr>
            <a:r>
              <a:rPr sz="1200" b="0" i="0" dirty="0">
                <a:solidFill>
                  <a:srgbClr val="000000"/>
                </a:solidFill>
              </a:rPr>
              <a:t>Approach: quantitative causal-associative study.</a:t>
            </a:r>
            <a:endParaRPr lang="en-US" sz="1200" dirty="0"/>
          </a:p>
          <a:p>
            <a:pPr>
              <a:lnSpc>
                <a:spcPct val="94000"/>
              </a:lnSpc>
            </a:pPr>
            <a:r>
              <a:rPr sz="1200" b="0" i="0" dirty="0">
                <a:solidFill>
                  <a:srgbClr val="000000"/>
                </a:solidFill>
              </a:rPr>
              <a:t>Location: SDN </a:t>
            </a:r>
            <a:r>
              <a:rPr sz="1200" b="0" i="0" dirty="0" err="1">
                <a:solidFill>
                  <a:srgbClr val="000000"/>
                </a:solidFill>
              </a:rPr>
              <a:t>Rancakole</a:t>
            </a:r>
            <a:r>
              <a:rPr sz="1200" b="0" i="0" dirty="0">
                <a:solidFill>
                  <a:srgbClr val="000000"/>
                </a:solidFill>
              </a:rPr>
              <a:t> 04.</a:t>
            </a:r>
          </a:p>
          <a:p>
            <a:pPr>
              <a:lnSpc>
                <a:spcPct val="94000"/>
              </a:lnSpc>
            </a:pPr>
            <a:r>
              <a:rPr sz="1200" b="0" i="0" dirty="0">
                <a:solidFill>
                  <a:srgbClr val="000000"/>
                </a:solidFill>
              </a:rPr>
              <a:t>Participants: 30 active male </a:t>
            </a:r>
            <a:r>
              <a:rPr sz="1200" b="0" i="0" dirty="0" err="1">
                <a:solidFill>
                  <a:srgbClr val="000000"/>
                </a:solidFill>
              </a:rPr>
              <a:t>so</a:t>
            </a:r>
            <a:r>
              <a:rPr lang="en-US" sz="1200" dirty="0" err="1">
                <a:solidFill>
                  <a:srgbClr val="000000"/>
                </a:solidFill>
              </a:rPr>
              <a:t>Characteristics</a:t>
            </a:r>
            <a:r>
              <a:rPr lang="en-US" sz="1200" dirty="0">
                <a:solidFill>
                  <a:srgbClr val="000000"/>
                </a:solidFill>
              </a:rPr>
              <a:t>: grades IV–VI, aged 10–12 years.</a:t>
            </a:r>
          </a:p>
          <a:p>
            <a:pPr>
              <a:lnSpc>
                <a:spcPct val="94000"/>
              </a:lnSpc>
            </a:pPr>
            <a:r>
              <a:rPr lang="en-US" sz="1200" dirty="0">
                <a:solidFill>
                  <a:srgbClr val="000000"/>
                </a:solidFill>
              </a:rPr>
              <a:t>Sampling: total / saturated sampling.</a:t>
            </a:r>
          </a:p>
          <a:p>
            <a:pPr>
              <a:lnSpc>
                <a:spcPct val="94000"/>
              </a:lnSpc>
            </a:pPr>
            <a:r>
              <a:rPr lang="en-US" sz="1200" dirty="0">
                <a:solidFill>
                  <a:srgbClr val="000000"/>
                </a:solidFill>
              </a:rPr>
              <a:t>Data collection period: July 2026.</a:t>
            </a:r>
          </a:p>
          <a:p>
            <a:pPr>
              <a:lnSpc>
                <a:spcPct val="94000"/>
              </a:lnSpc>
            </a:pPr>
            <a:r>
              <a:rPr sz="1200" b="0" i="0" dirty="0" err="1">
                <a:solidFill>
                  <a:srgbClr val="000000"/>
                </a:solidFill>
              </a:rPr>
              <a:t>ccer</a:t>
            </a:r>
            <a:r>
              <a:rPr sz="1200" b="0" i="0" dirty="0">
                <a:solidFill>
                  <a:srgbClr val="000000"/>
                </a:solidFill>
              </a:rPr>
              <a:t> extracurricular students.</a:t>
            </a:r>
          </a:p>
        </p:txBody>
      </p:sp>
      <p:sp>
        <p:nvSpPr>
          <p:cNvPr id="8" name="Text 5"/>
          <p:cNvSpPr/>
          <p:nvPr/>
        </p:nvSpPr>
        <p:spPr>
          <a:xfrm>
            <a:off x="789432" y="3904488"/>
            <a:ext cx="384048" cy="210312"/>
          </a:xfrm>
          <a:prstGeom prst="rect">
            <a:avLst/>
          </a:prstGeom>
          <a:noFill/>
          <a:ln/>
        </p:spPr>
        <p:txBody>
          <a:bodyPr wrap="square" lIns="18288" tIns="9144" rIns="18288" bIns="9144" rtlCol="0" anchor="ctr">
            <a:noAutofit/>
          </a:bodyPr>
          <a:lstStyle/>
          <a:p>
            <a:pPr marL="0" indent="0" algn="ctr">
              <a:lnSpc>
                <a:spcPct val="94000"/>
              </a:lnSpc>
              <a:buNone/>
            </a:pPr>
            <a:r>
              <a:rPr sz="1200" b="1" i="0" dirty="0">
                <a:solidFill>
                  <a:srgbClr val="073565"/>
                </a:solidFill>
                <a:latin typeface="Arial"/>
              </a:rPr>
              <a:t>09</a:t>
            </a:r>
            <a:r>
              <a:rPr sz="1019" b="1" i="0" dirty="0">
                <a:solidFill>
                  <a:srgbClr val="073565"/>
                </a:solidFill>
                <a:latin typeface="Arial"/>
              </a:rPr>
              <a:t>.</a:t>
            </a:r>
            <a:endParaRPr lang="en-US" sz="1350" dirty="0"/>
          </a:p>
        </p:txBody>
      </p:sp>
      <p:sp>
        <p:nvSpPr>
          <p:cNvPr id="9" name="Text 6"/>
          <p:cNvSpPr/>
          <p:nvPr/>
        </p:nvSpPr>
        <p:spPr>
          <a:xfrm>
            <a:off x="1161288" y="3904488"/>
            <a:ext cx="5120640" cy="210312"/>
          </a:xfrm>
          <a:prstGeom prst="rect">
            <a:avLst/>
          </a:prstGeom>
          <a:noFill/>
          <a:ln/>
        </p:spPr>
        <p:txBody>
          <a:bodyPr wrap="square" lIns="18288" tIns="9144" rIns="18288" bIns="9144" rtlCol="0" anchor="ctr">
            <a:noAutofit/>
          </a:bodyPr>
          <a:lstStyle/>
          <a:p>
            <a:pPr marL="0" indent="0">
              <a:lnSpc>
                <a:spcPct val="94000"/>
              </a:lnSpc>
              <a:buNone/>
            </a:pPr>
            <a:r>
              <a:rPr sz="1200" b="1" i="0" dirty="0">
                <a:solidFill>
                  <a:srgbClr val="000000"/>
                </a:solidFill>
                <a:latin typeface="Arial"/>
              </a:rPr>
              <a:t>Instruments </a:t>
            </a:r>
            <a:r>
              <a:rPr sz="919" b="1" i="0" dirty="0">
                <a:solidFill>
                  <a:srgbClr val="000000"/>
                </a:solidFill>
                <a:latin typeface="Arial"/>
              </a:rPr>
              <a:t>and </a:t>
            </a:r>
            <a:r>
              <a:rPr sz="1200" b="1" i="0" dirty="0">
                <a:solidFill>
                  <a:srgbClr val="000000"/>
                </a:solidFill>
                <a:latin typeface="Arial"/>
              </a:rPr>
              <a:t>indicators</a:t>
            </a:r>
            <a:endParaRPr lang="en-US" sz="1200" dirty="0"/>
          </a:p>
        </p:txBody>
      </p:sp>
      <p:sp>
        <p:nvSpPr>
          <p:cNvPr id="10" name="Shape 7"/>
          <p:cNvSpPr/>
          <p:nvPr/>
        </p:nvSpPr>
        <p:spPr>
          <a:xfrm>
            <a:off x="658368" y="4150317"/>
            <a:ext cx="5413248" cy="914400"/>
          </a:xfrm>
          <a:prstGeom prst="rect">
            <a:avLst/>
          </a:prstGeom>
          <a:solidFill>
            <a:srgbClr val="FFFFFF">
              <a:alpha val="94000"/>
            </a:srgbClr>
          </a:solidFill>
          <a:ln w="12700">
            <a:solidFill>
              <a:srgbClr val="C9D4E5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1" name="Text 8"/>
          <p:cNvSpPr/>
          <p:nvPr/>
        </p:nvSpPr>
        <p:spPr>
          <a:xfrm>
            <a:off x="792327" y="4127126"/>
            <a:ext cx="5303520" cy="822960"/>
          </a:xfrm>
          <a:prstGeom prst="rect">
            <a:avLst/>
          </a:prstGeom>
          <a:noFill/>
          <a:ln/>
        </p:spPr>
        <p:txBody>
          <a:bodyPr wrap="square" lIns="18288" tIns="9144" rIns="18288" bIns="9144" rtlCol="0" anchor="ctr">
            <a:noAutofit/>
          </a:bodyPr>
          <a:lstStyle/>
          <a:p>
            <a:pPr marL="0" indent="0">
              <a:lnSpc>
                <a:spcPct val="94000"/>
              </a:lnSpc>
              <a:buNone/>
            </a:pPr>
            <a:r>
              <a:rPr sz="1200" b="0" i="0" dirty="0">
                <a:solidFill>
                  <a:srgbClr val="000000"/>
                </a:solidFill>
              </a:rPr>
              <a:t>Variable  |  Instrument  |  Indicators</a:t>
            </a:r>
            <a:endParaRPr lang="en-US" sz="1200" dirty="0"/>
          </a:p>
          <a:p>
            <a:pPr>
              <a:lnSpc>
                <a:spcPct val="94000"/>
              </a:lnSpc>
            </a:pPr>
            <a:r>
              <a:rPr sz="1200" b="0" i="0" dirty="0">
                <a:solidFill>
                  <a:srgbClr val="000000"/>
                </a:solidFill>
              </a:rPr>
              <a:t>X₁ Self-confidence  |  TSCI  |  technical ability; decision-making; resilience</a:t>
            </a:r>
          </a:p>
          <a:p>
            <a:pPr>
              <a:lnSpc>
                <a:spcPct val="94000"/>
              </a:lnSpc>
            </a:pPr>
            <a:r>
              <a:rPr sz="1200" b="0" i="0" dirty="0">
                <a:solidFill>
                  <a:srgbClr val="000000"/>
                </a:solidFill>
              </a:rPr>
              <a:t>X₂ Sports motivation  |  SMS  |  intrinsic; extrinsic; amotivation</a:t>
            </a:r>
          </a:p>
          <a:p>
            <a:pPr>
              <a:lnSpc>
                <a:spcPct val="94000"/>
              </a:lnSpc>
            </a:pPr>
            <a:r>
              <a:rPr sz="1200" b="0" i="0" dirty="0">
                <a:solidFill>
                  <a:srgbClr val="000000"/>
                </a:solidFill>
              </a:rPr>
              <a:t>Y Interest  |  Interest scale  |  attention; emotional interest; active involvement</a:t>
            </a:r>
          </a:p>
        </p:txBody>
      </p:sp>
      <p:sp>
        <p:nvSpPr>
          <p:cNvPr id="12" name="Text 9"/>
          <p:cNvSpPr/>
          <p:nvPr/>
        </p:nvSpPr>
        <p:spPr>
          <a:xfrm>
            <a:off x="6446520" y="2103120"/>
            <a:ext cx="384048" cy="210312"/>
          </a:xfrm>
          <a:prstGeom prst="rect">
            <a:avLst/>
          </a:prstGeom>
          <a:noFill/>
          <a:ln/>
        </p:spPr>
        <p:txBody>
          <a:bodyPr wrap="square" lIns="18288" tIns="9144" rIns="18288" bIns="9144" rtlCol="0" anchor="ctr">
            <a:noAutofit/>
          </a:bodyPr>
          <a:lstStyle/>
          <a:p>
            <a:pPr marL="0" indent="0" algn="ctr">
              <a:lnSpc>
                <a:spcPct val="94000"/>
              </a:lnSpc>
              <a:buNone/>
            </a:pPr>
            <a:r>
              <a:rPr sz="1200" b="1" i="0" dirty="0">
                <a:solidFill>
                  <a:srgbClr val="073565"/>
                </a:solidFill>
                <a:latin typeface="Arial"/>
              </a:rPr>
              <a:t>10</a:t>
            </a:r>
            <a:r>
              <a:rPr sz="1019" b="1" i="0" dirty="0">
                <a:solidFill>
                  <a:srgbClr val="073565"/>
                </a:solidFill>
                <a:latin typeface="Arial"/>
              </a:rPr>
              <a:t>.</a:t>
            </a:r>
            <a:endParaRPr lang="en-US" sz="1350" dirty="0"/>
          </a:p>
        </p:txBody>
      </p:sp>
      <p:sp>
        <p:nvSpPr>
          <p:cNvPr id="13" name="Text 10"/>
          <p:cNvSpPr/>
          <p:nvPr/>
        </p:nvSpPr>
        <p:spPr>
          <a:xfrm>
            <a:off x="6885432" y="2103120"/>
            <a:ext cx="4572000" cy="210312"/>
          </a:xfrm>
          <a:prstGeom prst="rect">
            <a:avLst/>
          </a:prstGeom>
          <a:noFill/>
          <a:ln/>
        </p:spPr>
        <p:txBody>
          <a:bodyPr wrap="square" lIns="18288" tIns="9144" rIns="18288" bIns="9144" rtlCol="0" anchor="ctr">
            <a:noAutofit/>
          </a:bodyPr>
          <a:lstStyle/>
          <a:p>
            <a:pPr marL="0" indent="0">
              <a:lnSpc>
                <a:spcPct val="94000"/>
              </a:lnSpc>
              <a:buNone/>
            </a:pPr>
            <a:r>
              <a:rPr sz="1200" b="1" i="0" dirty="0">
                <a:solidFill>
                  <a:srgbClr val="000000"/>
                </a:solidFill>
                <a:latin typeface="Arial"/>
              </a:rPr>
              <a:t>Data collection and analysis</a:t>
            </a:r>
            <a:endParaRPr lang="en-US" sz="1200" dirty="0"/>
          </a:p>
        </p:txBody>
      </p:sp>
      <p:sp>
        <p:nvSpPr>
          <p:cNvPr id="14" name="Text 11"/>
          <p:cNvSpPr/>
          <p:nvPr/>
        </p:nvSpPr>
        <p:spPr>
          <a:xfrm>
            <a:off x="6446520" y="2468880"/>
            <a:ext cx="4148328" cy="1463040"/>
          </a:xfrm>
          <a:prstGeom prst="rect">
            <a:avLst/>
          </a:prstGeom>
          <a:noFill/>
          <a:ln/>
        </p:spPr>
        <p:txBody>
          <a:bodyPr wrap="square" lIns="18288" tIns="9144" rIns="18288" bIns="9144" rtlCol="0" anchor="ctr">
            <a:noAutofit/>
          </a:bodyPr>
          <a:lstStyle/>
          <a:p>
            <a:pPr algn="just">
              <a:lnSpc>
                <a:spcPct val="94000"/>
              </a:lnSpc>
            </a:pPr>
            <a:r>
              <a:rPr sz="1200" b="0" i="0" dirty="0">
                <a:solidFill>
                  <a:srgbClr val="000000"/>
                </a:solidFill>
              </a:rPr>
              <a:t>Questionnaire format: 4-point Likert scale without a neutral option.</a:t>
            </a:r>
            <a:endParaRPr lang="en-US" sz="1200" dirty="0"/>
          </a:p>
          <a:p>
            <a:pPr algn="just">
              <a:lnSpc>
                <a:spcPct val="94000"/>
              </a:lnSpc>
            </a:pPr>
            <a:r>
              <a:rPr lang="en-US" sz="1200" b="1" dirty="0"/>
              <a:t>Instrument adoption:</a:t>
            </a:r>
            <a:r>
              <a:rPr lang="en-US" sz="1200" dirty="0"/>
              <a:t> Standardized instruments (TSCI &amp; SMS) with proven validity and reliability from previous </a:t>
            </a:r>
            <a:r>
              <a:rPr lang="en-US" sz="1200" dirty="0" err="1"/>
              <a:t>studies.</a:t>
            </a:r>
            <a:r>
              <a:rPr sz="1200" b="0" i="0" dirty="0" err="1">
                <a:solidFill>
                  <a:srgbClr val="000000"/>
                </a:solidFill>
              </a:rPr>
              <a:t>Questionnaires</a:t>
            </a:r>
            <a:r>
              <a:rPr sz="1200" b="0" i="0" dirty="0">
                <a:solidFill>
                  <a:srgbClr val="000000"/>
                </a:solidFill>
              </a:rPr>
              <a:t> were distributed after routine training sessions to maintain respondent objectivity.</a:t>
            </a:r>
          </a:p>
          <a:p>
            <a:pPr algn="just">
              <a:lnSpc>
                <a:spcPct val="94000"/>
              </a:lnSpc>
            </a:pPr>
            <a:r>
              <a:rPr sz="1200" b="0" i="0" dirty="0">
                <a:solidFill>
                  <a:srgbClr val="000000"/>
                </a:solidFill>
              </a:rPr>
              <a:t>SPSS analysis: descriptive statistics, Kolmogorov-Smirnov normality test, linearity test, multiple linear regression, t-test, F-test, and R².</a:t>
            </a:r>
          </a:p>
        </p:txBody>
      </p:sp>
      <p:sp>
        <p:nvSpPr>
          <p:cNvPr id="15" name="Shape 12"/>
          <p:cNvSpPr/>
          <p:nvPr/>
        </p:nvSpPr>
        <p:spPr>
          <a:xfrm>
            <a:off x="6446520" y="5029200"/>
            <a:ext cx="73152" cy="420624"/>
          </a:xfrm>
          <a:prstGeom prst="rect">
            <a:avLst/>
          </a:prstGeom>
          <a:solidFill>
            <a:srgbClr val="0BA8CE"/>
          </a:solidFill>
          <a:ln w="12700">
            <a:solidFill>
              <a:srgbClr val="0BA8CE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6" name="Text 13"/>
          <p:cNvSpPr/>
          <p:nvPr/>
        </p:nvSpPr>
        <p:spPr>
          <a:xfrm>
            <a:off x="6592824" y="5010912"/>
            <a:ext cx="4379976" cy="475488"/>
          </a:xfrm>
          <a:prstGeom prst="rect">
            <a:avLst/>
          </a:prstGeom>
          <a:noFill/>
          <a:ln/>
        </p:spPr>
        <p:txBody>
          <a:bodyPr wrap="square" lIns="18288" tIns="9144" rIns="18288" bIns="9144" rtlCol="0" anchor="ctr">
            <a:noAutofit/>
          </a:bodyPr>
          <a:lstStyle/>
          <a:p>
            <a:pPr marL="0" indent="0" algn="l">
              <a:lnSpc>
                <a:spcPct val="94000"/>
              </a:lnSpc>
              <a:buNone/>
            </a:pPr>
            <a:r>
              <a:rPr sz="1200" b="1" i="0" dirty="0">
                <a:solidFill>
                  <a:srgbClr val="000000"/>
                </a:solidFill>
                <a:latin typeface="Arial"/>
              </a:rPr>
              <a:t>Scope: one school, 30 students, and internal psychological variables only.</a:t>
            </a:r>
            <a:endParaRPr lang="en-US" sz="1200" dirty="0"/>
          </a:p>
        </p:txBody>
      </p:sp>
      <p:sp>
        <p:nvSpPr>
          <p:cNvPr id="17" name="Text 14"/>
          <p:cNvSpPr/>
          <p:nvPr/>
        </p:nvSpPr>
        <p:spPr>
          <a:xfrm>
            <a:off x="8732520" y="6446520"/>
            <a:ext cx="2697480" cy="182880"/>
          </a:xfrm>
          <a:prstGeom prst="rect">
            <a:avLst/>
          </a:prstGeom>
          <a:noFill/>
          <a:ln/>
        </p:spPr>
        <p:txBody>
          <a:bodyPr wrap="square" lIns="18288" tIns="9144" rIns="18288" bIns="9144" rtlCol="0" anchor="ctr">
            <a:noAutofit/>
          </a:bodyPr>
          <a:lstStyle/>
          <a:p>
            <a:pPr marL="0" indent="0" algn="r">
              <a:lnSpc>
                <a:spcPct val="94000"/>
              </a:lnSpc>
              <a:buNone/>
            </a:pPr>
            <a:r>
              <a:rPr sz="610" b="0" i="0">
                <a:solidFill>
                  <a:srgbClr val="FFFFFF"/>
                </a:solidFill>
                <a:latin typeface="Arial"/>
              </a:rPr>
              <a:t>6th ISPESH 2026  |  4/8</a:t>
            </a:r>
            <a:endParaRPr lang="en-US" sz="8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ispesh_assets/content_clean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92766" y="31436"/>
            <a:ext cx="12191695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58368" y="1261872"/>
            <a:ext cx="9738360" cy="329184"/>
          </a:xfrm>
          <a:prstGeom prst="rect">
            <a:avLst/>
          </a:prstGeom>
          <a:noFill/>
          <a:ln/>
        </p:spPr>
        <p:txBody>
          <a:bodyPr wrap="square" lIns="18288" tIns="9144" rIns="18288" bIns="9144" rtlCol="0" anchor="ctr">
            <a:noAutofit/>
          </a:bodyPr>
          <a:lstStyle/>
          <a:p>
            <a:pPr marL="0" indent="0">
              <a:lnSpc>
                <a:spcPct val="94000"/>
              </a:lnSpc>
              <a:buNone/>
            </a:pPr>
            <a:r>
              <a:rPr sz="1600" b="1" i="0" dirty="0">
                <a:solidFill>
                  <a:srgbClr val="073565"/>
                </a:solidFill>
                <a:latin typeface="Arial"/>
              </a:rPr>
              <a:t>Results &amp; Discussion I: Descriptive Statistics and Model Fit</a:t>
            </a:r>
            <a:endParaRPr lang="en-US" sz="1600" dirty="0"/>
          </a:p>
        </p:txBody>
      </p:sp>
      <p:sp>
        <p:nvSpPr>
          <p:cNvPr id="4" name="Text 1"/>
          <p:cNvSpPr/>
          <p:nvPr/>
        </p:nvSpPr>
        <p:spPr>
          <a:xfrm>
            <a:off x="685800" y="1627632"/>
            <a:ext cx="9144000" cy="201168"/>
          </a:xfrm>
          <a:prstGeom prst="rect">
            <a:avLst/>
          </a:prstGeom>
          <a:noFill/>
          <a:ln/>
        </p:spPr>
        <p:txBody>
          <a:bodyPr wrap="square" lIns="18288" tIns="9144" rIns="18288" bIns="9144" rtlCol="0" anchor="ctr">
            <a:noAutofit/>
          </a:bodyPr>
          <a:lstStyle/>
          <a:p>
            <a:pPr marL="0" indent="0">
              <a:lnSpc>
                <a:spcPct val="94000"/>
              </a:lnSpc>
              <a:buNone/>
            </a:pPr>
            <a:r>
              <a:rPr sz="1100" b="0" i="1" dirty="0">
                <a:solidFill>
                  <a:srgbClr val="555555"/>
                </a:solidFill>
                <a:latin typeface="Arial"/>
              </a:rPr>
              <a:t>Overview of score distribution, normality test, and simultaneous relationship</a:t>
            </a:r>
            <a:endParaRPr lang="en-US" sz="1100" dirty="0"/>
          </a:p>
        </p:txBody>
      </p:sp>
      <p:sp>
        <p:nvSpPr>
          <p:cNvPr id="5" name="Text 2"/>
          <p:cNvSpPr/>
          <p:nvPr/>
        </p:nvSpPr>
        <p:spPr>
          <a:xfrm>
            <a:off x="777240" y="2103120"/>
            <a:ext cx="384048" cy="210312"/>
          </a:xfrm>
          <a:prstGeom prst="rect">
            <a:avLst/>
          </a:prstGeom>
          <a:noFill/>
          <a:ln/>
        </p:spPr>
        <p:txBody>
          <a:bodyPr wrap="square" lIns="18288" tIns="9144" rIns="18288" bIns="9144" rtlCol="0" anchor="ctr">
            <a:noAutofit/>
          </a:bodyPr>
          <a:lstStyle/>
          <a:p>
            <a:pPr marL="0" indent="0" algn="ctr">
              <a:lnSpc>
                <a:spcPct val="94000"/>
              </a:lnSpc>
              <a:buNone/>
            </a:pPr>
            <a:r>
              <a:rPr sz="1200" b="1" i="0" dirty="0">
                <a:solidFill>
                  <a:srgbClr val="073565"/>
                </a:solidFill>
                <a:latin typeface="Arial"/>
              </a:rPr>
              <a:t>11</a:t>
            </a:r>
            <a:r>
              <a:rPr sz="1019" b="1" i="0" dirty="0">
                <a:solidFill>
                  <a:srgbClr val="073565"/>
                </a:solidFill>
                <a:latin typeface="Arial"/>
              </a:rPr>
              <a:t>.</a:t>
            </a:r>
            <a:endParaRPr lang="en-US" sz="1350" dirty="0"/>
          </a:p>
        </p:txBody>
      </p:sp>
      <p:sp>
        <p:nvSpPr>
          <p:cNvPr id="6" name="Text 3"/>
          <p:cNvSpPr/>
          <p:nvPr/>
        </p:nvSpPr>
        <p:spPr>
          <a:xfrm>
            <a:off x="1216152" y="2103120"/>
            <a:ext cx="5120640" cy="210312"/>
          </a:xfrm>
          <a:prstGeom prst="rect">
            <a:avLst/>
          </a:prstGeom>
          <a:noFill/>
          <a:ln/>
        </p:spPr>
        <p:txBody>
          <a:bodyPr wrap="square" lIns="18288" tIns="9144" rIns="18288" bIns="9144" rtlCol="0" anchor="ctr">
            <a:noAutofit/>
          </a:bodyPr>
          <a:lstStyle/>
          <a:p>
            <a:pPr marL="0" indent="0">
              <a:lnSpc>
                <a:spcPct val="94000"/>
              </a:lnSpc>
              <a:buNone/>
            </a:pPr>
            <a:r>
              <a:rPr sz="1200" b="1" i="0" dirty="0">
                <a:solidFill>
                  <a:srgbClr val="000000"/>
                </a:solidFill>
                <a:latin typeface="Arial"/>
              </a:rPr>
              <a:t>Descriptive statistics</a:t>
            </a:r>
            <a:endParaRPr lang="en-US" sz="1200" dirty="0"/>
          </a:p>
        </p:txBody>
      </p:sp>
      <p:sp>
        <p:nvSpPr>
          <p:cNvPr id="7" name="Shape 4"/>
          <p:cNvSpPr/>
          <p:nvPr/>
        </p:nvSpPr>
        <p:spPr>
          <a:xfrm>
            <a:off x="777240" y="2487168"/>
            <a:ext cx="5440680" cy="960120"/>
          </a:xfrm>
          <a:prstGeom prst="rect">
            <a:avLst/>
          </a:prstGeom>
          <a:solidFill>
            <a:srgbClr val="FFFFFF">
              <a:alpha val="94000"/>
            </a:srgbClr>
          </a:solidFill>
          <a:ln w="12700">
            <a:solidFill>
              <a:srgbClr val="C9D4E5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8" name="Text 5"/>
          <p:cNvSpPr/>
          <p:nvPr/>
        </p:nvSpPr>
        <p:spPr>
          <a:xfrm>
            <a:off x="832104" y="2532888"/>
            <a:ext cx="5330952" cy="868680"/>
          </a:xfrm>
          <a:prstGeom prst="rect">
            <a:avLst/>
          </a:prstGeom>
          <a:noFill/>
          <a:ln/>
        </p:spPr>
        <p:txBody>
          <a:bodyPr wrap="square" lIns="18288" tIns="9144" rIns="18288" bIns="9144" rtlCol="0" anchor="ctr">
            <a:noAutofit/>
          </a:bodyPr>
          <a:lstStyle/>
          <a:p>
            <a:pPr marL="0" indent="0">
              <a:lnSpc>
                <a:spcPct val="94000"/>
              </a:lnSpc>
              <a:buNone/>
            </a:pPr>
            <a:endParaRPr sz="695" b="0" i="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9" name="Text 6"/>
          <p:cNvSpPr/>
          <p:nvPr/>
        </p:nvSpPr>
        <p:spPr>
          <a:xfrm>
            <a:off x="777240" y="3703320"/>
            <a:ext cx="5440680" cy="530352"/>
          </a:xfrm>
          <a:prstGeom prst="rect">
            <a:avLst/>
          </a:prstGeom>
          <a:noFill/>
          <a:ln/>
        </p:spPr>
        <p:txBody>
          <a:bodyPr wrap="square" lIns="18288" tIns="9144" rIns="18288" bIns="9144" rtlCol="0" anchor="ctr">
            <a:noAutofit/>
          </a:bodyPr>
          <a:lstStyle/>
          <a:p>
            <a:pPr marL="0" indent="0" algn="l">
              <a:lnSpc>
                <a:spcPct val="94000"/>
              </a:lnSpc>
              <a:buNone/>
            </a:pPr>
            <a:r>
              <a:rPr sz="1200" b="0" i="0" dirty="0">
                <a:solidFill>
                  <a:srgbClr val="000000"/>
                </a:solidFill>
                <a:latin typeface="Arial"/>
              </a:rPr>
              <a:t>Interpretation: students’ answers varied across variables. Motivation and interest showed relatively higher means than self-confidence</a:t>
            </a:r>
            <a:r>
              <a:rPr sz="715" b="0" i="0" dirty="0">
                <a:solidFill>
                  <a:srgbClr val="000000"/>
                </a:solidFill>
                <a:latin typeface="Arial"/>
              </a:rPr>
              <a:t>.</a:t>
            </a:r>
            <a:endParaRPr lang="en-US" sz="1020" dirty="0"/>
          </a:p>
        </p:txBody>
      </p:sp>
      <p:sp>
        <p:nvSpPr>
          <p:cNvPr id="10" name="Text 7"/>
          <p:cNvSpPr/>
          <p:nvPr/>
        </p:nvSpPr>
        <p:spPr>
          <a:xfrm>
            <a:off x="777240" y="4212996"/>
            <a:ext cx="384048" cy="210312"/>
          </a:xfrm>
          <a:prstGeom prst="rect">
            <a:avLst/>
          </a:prstGeom>
          <a:noFill/>
          <a:ln/>
        </p:spPr>
        <p:txBody>
          <a:bodyPr wrap="square" lIns="18288" tIns="9144" rIns="18288" bIns="9144" rtlCol="0" anchor="ctr">
            <a:noAutofit/>
          </a:bodyPr>
          <a:lstStyle/>
          <a:p>
            <a:pPr marL="0" indent="0" algn="ctr">
              <a:lnSpc>
                <a:spcPct val="94000"/>
              </a:lnSpc>
              <a:buNone/>
            </a:pPr>
            <a:r>
              <a:rPr sz="1200" b="1" i="0" dirty="0">
                <a:solidFill>
                  <a:srgbClr val="073565"/>
                </a:solidFill>
                <a:latin typeface="Arial"/>
              </a:rPr>
              <a:t>12.</a:t>
            </a:r>
            <a:endParaRPr lang="en-US" sz="1200" dirty="0"/>
          </a:p>
        </p:txBody>
      </p:sp>
      <p:sp>
        <p:nvSpPr>
          <p:cNvPr id="11" name="Text 8"/>
          <p:cNvSpPr/>
          <p:nvPr/>
        </p:nvSpPr>
        <p:spPr>
          <a:xfrm>
            <a:off x="1216152" y="3790756"/>
            <a:ext cx="5120640" cy="1048808"/>
          </a:xfrm>
          <a:prstGeom prst="rect">
            <a:avLst/>
          </a:prstGeom>
          <a:noFill/>
          <a:ln/>
        </p:spPr>
        <p:txBody>
          <a:bodyPr wrap="square" lIns="18288" tIns="9144" rIns="18288" bIns="9144" rtlCol="0" anchor="ctr">
            <a:noAutofit/>
          </a:bodyPr>
          <a:lstStyle/>
          <a:p>
            <a:pPr marL="0" indent="0">
              <a:lnSpc>
                <a:spcPct val="94000"/>
              </a:lnSpc>
              <a:buNone/>
            </a:pPr>
            <a:r>
              <a:rPr sz="1200" b="1" i="0" dirty="0">
                <a:solidFill>
                  <a:srgbClr val="000000"/>
                </a:solidFill>
                <a:latin typeface="Arial"/>
              </a:rPr>
              <a:t>Prerequisite test</a:t>
            </a:r>
            <a:endParaRPr lang="en-US" sz="1200" dirty="0"/>
          </a:p>
        </p:txBody>
      </p:sp>
      <p:sp>
        <p:nvSpPr>
          <p:cNvPr id="12" name="Text 9"/>
          <p:cNvSpPr/>
          <p:nvPr/>
        </p:nvSpPr>
        <p:spPr>
          <a:xfrm>
            <a:off x="777240" y="4432452"/>
            <a:ext cx="5440680" cy="621792"/>
          </a:xfrm>
          <a:prstGeom prst="rect">
            <a:avLst/>
          </a:prstGeom>
          <a:solidFill>
            <a:srgbClr val="FFFFFF"/>
          </a:solidFill>
          <a:ln/>
        </p:spPr>
        <p:txBody>
          <a:bodyPr wrap="square" lIns="18288" tIns="9144" rIns="18288" bIns="9144" rtlCol="0" anchor="ctr">
            <a:noAutofit/>
          </a:bodyPr>
          <a:lstStyle/>
          <a:p>
            <a:pPr marL="0" indent="0" algn="l">
              <a:lnSpc>
                <a:spcPct val="94000"/>
              </a:lnSpc>
              <a:buNone/>
            </a:pPr>
            <a:r>
              <a:rPr sz="1200" b="0" i="0" dirty="0">
                <a:solidFill>
                  <a:srgbClr val="000000"/>
                </a:solidFill>
                <a:latin typeface="Arial"/>
              </a:rPr>
              <a:t>Kolmogorov-Smirnov residual normality test: Test Statistic = 0.121; </a:t>
            </a:r>
            <a:r>
              <a:rPr sz="1200" b="0" i="0" dirty="0" err="1">
                <a:solidFill>
                  <a:srgbClr val="000000"/>
                </a:solidFill>
                <a:latin typeface="Arial"/>
              </a:rPr>
              <a:t>Asymp</a:t>
            </a:r>
            <a:r>
              <a:rPr sz="1200" b="0" i="0" dirty="0">
                <a:solidFill>
                  <a:srgbClr val="000000"/>
                </a:solidFill>
                <a:latin typeface="Arial"/>
              </a:rPr>
              <a:t>. Sig. = 0.200. Since 0.200 &gt; 0.05, residuals were normally distributed and regression analysis could proceed</a:t>
            </a:r>
            <a:r>
              <a:rPr sz="700" b="0" i="0" dirty="0">
                <a:solidFill>
                  <a:srgbClr val="000000"/>
                </a:solidFill>
                <a:latin typeface="Arial"/>
              </a:rPr>
              <a:t>.</a:t>
            </a:r>
            <a:endParaRPr lang="en-US" sz="1000" dirty="0"/>
          </a:p>
        </p:txBody>
      </p:sp>
      <p:sp>
        <p:nvSpPr>
          <p:cNvPr id="13" name="Text 10"/>
          <p:cNvSpPr/>
          <p:nvPr/>
        </p:nvSpPr>
        <p:spPr>
          <a:xfrm>
            <a:off x="6446520" y="2103120"/>
            <a:ext cx="384048" cy="210312"/>
          </a:xfrm>
          <a:prstGeom prst="rect">
            <a:avLst/>
          </a:prstGeom>
          <a:noFill/>
          <a:ln/>
        </p:spPr>
        <p:txBody>
          <a:bodyPr wrap="square" lIns="18288" tIns="9144" rIns="18288" bIns="9144" rtlCol="0" anchor="ctr">
            <a:noAutofit/>
          </a:bodyPr>
          <a:lstStyle/>
          <a:p>
            <a:pPr marL="0" indent="0" algn="ctr">
              <a:lnSpc>
                <a:spcPct val="94000"/>
              </a:lnSpc>
              <a:buNone/>
            </a:pPr>
            <a:r>
              <a:rPr sz="1200" b="1" i="0" dirty="0">
                <a:solidFill>
                  <a:srgbClr val="073565"/>
                </a:solidFill>
                <a:latin typeface="Arial"/>
              </a:rPr>
              <a:t>13</a:t>
            </a:r>
            <a:r>
              <a:rPr sz="1019" b="1" i="0" dirty="0">
                <a:solidFill>
                  <a:srgbClr val="073565"/>
                </a:solidFill>
                <a:latin typeface="Arial"/>
              </a:rPr>
              <a:t>.</a:t>
            </a:r>
            <a:endParaRPr lang="en-US" sz="1350" dirty="0"/>
          </a:p>
        </p:txBody>
      </p:sp>
      <p:sp>
        <p:nvSpPr>
          <p:cNvPr id="14" name="Text 11"/>
          <p:cNvSpPr/>
          <p:nvPr/>
        </p:nvSpPr>
        <p:spPr>
          <a:xfrm>
            <a:off x="6885432" y="2103120"/>
            <a:ext cx="4572000" cy="210312"/>
          </a:xfrm>
          <a:prstGeom prst="rect">
            <a:avLst/>
          </a:prstGeom>
          <a:noFill/>
          <a:ln/>
        </p:spPr>
        <p:txBody>
          <a:bodyPr wrap="square" lIns="18288" tIns="9144" rIns="18288" bIns="9144" rtlCol="0" anchor="ctr">
            <a:noAutofit/>
          </a:bodyPr>
          <a:lstStyle/>
          <a:p>
            <a:pPr marL="0" indent="0">
              <a:lnSpc>
                <a:spcPct val="94000"/>
              </a:lnSpc>
              <a:buNone/>
            </a:pPr>
            <a:r>
              <a:rPr sz="1200" b="1" i="0" dirty="0">
                <a:solidFill>
                  <a:srgbClr val="000000"/>
                </a:solidFill>
                <a:latin typeface="Arial"/>
              </a:rPr>
              <a:t>Model summary and simultaneous test</a:t>
            </a:r>
            <a:endParaRPr lang="en-US" sz="1200" dirty="0"/>
          </a:p>
        </p:txBody>
      </p:sp>
      <p:sp>
        <p:nvSpPr>
          <p:cNvPr id="15" name="Text 12"/>
          <p:cNvSpPr/>
          <p:nvPr/>
        </p:nvSpPr>
        <p:spPr>
          <a:xfrm>
            <a:off x="6492240" y="2560320"/>
            <a:ext cx="1097280" cy="329184"/>
          </a:xfrm>
          <a:prstGeom prst="rect">
            <a:avLst/>
          </a:prstGeom>
          <a:noFill/>
          <a:ln/>
        </p:spPr>
        <p:txBody>
          <a:bodyPr wrap="square" lIns="18288" tIns="9144" rIns="18288" bIns="9144" rtlCol="0" anchor="ctr">
            <a:noAutofit/>
          </a:bodyPr>
          <a:lstStyle/>
          <a:p>
            <a:pPr marL="0" indent="0" algn="ctr">
              <a:lnSpc>
                <a:spcPct val="94000"/>
              </a:lnSpc>
              <a:buNone/>
            </a:pPr>
            <a:r>
              <a:rPr sz="1520" b="1" i="0">
                <a:solidFill>
                  <a:srgbClr val="006DB5"/>
                </a:solidFill>
                <a:latin typeface="Arial"/>
              </a:rPr>
              <a:t>0.988</a:t>
            </a:r>
            <a:endParaRPr lang="en-US" sz="2300" dirty="0"/>
          </a:p>
        </p:txBody>
      </p:sp>
      <p:sp>
        <p:nvSpPr>
          <p:cNvPr id="16" name="Text 13"/>
          <p:cNvSpPr/>
          <p:nvPr/>
        </p:nvSpPr>
        <p:spPr>
          <a:xfrm>
            <a:off x="6492240" y="2916936"/>
            <a:ext cx="1097280" cy="164592"/>
          </a:xfrm>
          <a:prstGeom prst="rect">
            <a:avLst/>
          </a:prstGeom>
          <a:noFill/>
          <a:ln/>
        </p:spPr>
        <p:txBody>
          <a:bodyPr wrap="square" lIns="18288" tIns="9144" rIns="18288" bIns="9144" rtlCol="0" anchor="ctr">
            <a:noAutofit/>
          </a:bodyPr>
          <a:lstStyle/>
          <a:p>
            <a:pPr marL="0" indent="0" algn="ctr">
              <a:lnSpc>
                <a:spcPct val="94000"/>
              </a:lnSpc>
              <a:buNone/>
            </a:pPr>
            <a:r>
              <a:rPr sz="1200" b="1" i="0" dirty="0">
                <a:solidFill>
                  <a:srgbClr val="000000"/>
                </a:solidFill>
                <a:latin typeface="Arial"/>
              </a:rPr>
              <a:t>R</a:t>
            </a:r>
            <a:endParaRPr lang="en-US" sz="1200" dirty="0"/>
          </a:p>
        </p:txBody>
      </p:sp>
      <p:sp>
        <p:nvSpPr>
          <p:cNvPr id="17" name="Text 14"/>
          <p:cNvSpPr/>
          <p:nvPr/>
        </p:nvSpPr>
        <p:spPr>
          <a:xfrm>
            <a:off x="6492240" y="3099816"/>
            <a:ext cx="1097280" cy="137160"/>
          </a:xfrm>
          <a:prstGeom prst="rect">
            <a:avLst/>
          </a:prstGeom>
          <a:noFill/>
          <a:ln/>
        </p:spPr>
        <p:txBody>
          <a:bodyPr wrap="square" lIns="18288" tIns="9144" rIns="18288" bIns="9144" rtlCol="0" anchor="ctr">
            <a:noAutofit/>
          </a:bodyPr>
          <a:lstStyle/>
          <a:p>
            <a:pPr marL="0" indent="0" algn="ctr">
              <a:lnSpc>
                <a:spcPct val="94000"/>
              </a:lnSpc>
              <a:buNone/>
            </a:pPr>
            <a:r>
              <a:rPr sz="1200" b="0" i="0" dirty="0">
                <a:solidFill>
                  <a:srgbClr val="555555"/>
                </a:solidFill>
                <a:latin typeface="Arial"/>
              </a:rPr>
              <a:t>very strong</a:t>
            </a:r>
            <a:endParaRPr lang="en-US" sz="1200" dirty="0"/>
          </a:p>
        </p:txBody>
      </p:sp>
      <p:sp>
        <p:nvSpPr>
          <p:cNvPr id="18" name="Text 15"/>
          <p:cNvSpPr/>
          <p:nvPr/>
        </p:nvSpPr>
        <p:spPr>
          <a:xfrm>
            <a:off x="7973568" y="2560320"/>
            <a:ext cx="1097280" cy="329184"/>
          </a:xfrm>
          <a:prstGeom prst="rect">
            <a:avLst/>
          </a:prstGeom>
          <a:noFill/>
          <a:ln/>
        </p:spPr>
        <p:txBody>
          <a:bodyPr wrap="square" lIns="18288" tIns="9144" rIns="18288" bIns="9144" rtlCol="0" anchor="ctr">
            <a:noAutofit/>
          </a:bodyPr>
          <a:lstStyle/>
          <a:p>
            <a:pPr marL="0" indent="0" algn="ctr">
              <a:lnSpc>
                <a:spcPct val="94000"/>
              </a:lnSpc>
              <a:buNone/>
            </a:pPr>
            <a:r>
              <a:rPr sz="1520" b="1" i="0">
                <a:solidFill>
                  <a:srgbClr val="006DB5"/>
                </a:solidFill>
                <a:latin typeface="Arial"/>
              </a:rPr>
              <a:t>0.977</a:t>
            </a:r>
            <a:endParaRPr lang="en-US" sz="2300" dirty="0"/>
          </a:p>
        </p:txBody>
      </p:sp>
      <p:sp>
        <p:nvSpPr>
          <p:cNvPr id="19" name="Text 16"/>
          <p:cNvSpPr/>
          <p:nvPr/>
        </p:nvSpPr>
        <p:spPr>
          <a:xfrm>
            <a:off x="7973568" y="2916936"/>
            <a:ext cx="1097280" cy="164592"/>
          </a:xfrm>
          <a:prstGeom prst="rect">
            <a:avLst/>
          </a:prstGeom>
          <a:noFill/>
          <a:ln/>
        </p:spPr>
        <p:txBody>
          <a:bodyPr wrap="square" lIns="18288" tIns="9144" rIns="18288" bIns="9144" rtlCol="0" anchor="ctr">
            <a:noAutofit/>
          </a:bodyPr>
          <a:lstStyle/>
          <a:p>
            <a:pPr marL="0" indent="0" algn="ctr">
              <a:lnSpc>
                <a:spcPct val="94000"/>
              </a:lnSpc>
              <a:buNone/>
            </a:pPr>
            <a:r>
              <a:rPr sz="1200" b="1" i="0" dirty="0">
                <a:solidFill>
                  <a:srgbClr val="000000"/>
                </a:solidFill>
                <a:latin typeface="Arial"/>
              </a:rPr>
              <a:t>R²</a:t>
            </a:r>
            <a:endParaRPr lang="en-US" sz="1200" dirty="0"/>
          </a:p>
        </p:txBody>
      </p:sp>
      <p:sp>
        <p:nvSpPr>
          <p:cNvPr id="20" name="Text 17"/>
          <p:cNvSpPr/>
          <p:nvPr/>
        </p:nvSpPr>
        <p:spPr>
          <a:xfrm>
            <a:off x="7973568" y="3099816"/>
            <a:ext cx="1097280" cy="137160"/>
          </a:xfrm>
          <a:prstGeom prst="rect">
            <a:avLst/>
          </a:prstGeom>
          <a:noFill/>
          <a:ln/>
        </p:spPr>
        <p:txBody>
          <a:bodyPr wrap="square" lIns="18288" tIns="9144" rIns="18288" bIns="9144" rtlCol="0" anchor="ctr">
            <a:noAutofit/>
          </a:bodyPr>
          <a:lstStyle/>
          <a:p>
            <a:pPr marL="0" indent="0" algn="ctr">
              <a:lnSpc>
                <a:spcPct val="94000"/>
              </a:lnSpc>
              <a:buNone/>
            </a:pPr>
            <a:r>
              <a:rPr sz="1200" b="0" i="0" dirty="0">
                <a:solidFill>
                  <a:srgbClr val="555555"/>
                </a:solidFill>
                <a:latin typeface="Arial"/>
              </a:rPr>
              <a:t>97.7%</a:t>
            </a:r>
            <a:endParaRPr lang="en-US" sz="1200" dirty="0"/>
          </a:p>
        </p:txBody>
      </p:sp>
      <p:sp>
        <p:nvSpPr>
          <p:cNvPr id="21" name="Text 18"/>
          <p:cNvSpPr/>
          <p:nvPr/>
        </p:nvSpPr>
        <p:spPr>
          <a:xfrm>
            <a:off x="9454896" y="2560320"/>
            <a:ext cx="1097280" cy="329184"/>
          </a:xfrm>
          <a:prstGeom prst="rect">
            <a:avLst/>
          </a:prstGeom>
          <a:noFill/>
          <a:ln/>
        </p:spPr>
        <p:txBody>
          <a:bodyPr wrap="square" lIns="18288" tIns="9144" rIns="18288" bIns="9144" rtlCol="0" anchor="ctr">
            <a:noAutofit/>
          </a:bodyPr>
          <a:lstStyle/>
          <a:p>
            <a:pPr marL="0" indent="0" algn="ctr">
              <a:lnSpc>
                <a:spcPct val="94000"/>
              </a:lnSpc>
              <a:buNone/>
            </a:pPr>
            <a:r>
              <a:rPr sz="1400" b="1" i="0">
                <a:solidFill>
                  <a:srgbClr val="006DB5"/>
                </a:solidFill>
                <a:latin typeface="Arial"/>
              </a:rPr>
              <a:t>576.604</a:t>
            </a:r>
            <a:endParaRPr lang="en-US" sz="2300" dirty="0"/>
          </a:p>
        </p:txBody>
      </p:sp>
      <p:sp>
        <p:nvSpPr>
          <p:cNvPr id="22" name="Text 19"/>
          <p:cNvSpPr/>
          <p:nvPr/>
        </p:nvSpPr>
        <p:spPr>
          <a:xfrm>
            <a:off x="9454896" y="2916936"/>
            <a:ext cx="1097280" cy="164592"/>
          </a:xfrm>
          <a:prstGeom prst="rect">
            <a:avLst/>
          </a:prstGeom>
          <a:noFill/>
          <a:ln/>
        </p:spPr>
        <p:txBody>
          <a:bodyPr wrap="square" lIns="18288" tIns="9144" rIns="18288" bIns="9144" rtlCol="0" anchor="ctr">
            <a:noAutofit/>
          </a:bodyPr>
          <a:lstStyle/>
          <a:p>
            <a:pPr marL="0" indent="0" algn="ctr">
              <a:lnSpc>
                <a:spcPct val="94000"/>
              </a:lnSpc>
              <a:buNone/>
            </a:pPr>
            <a:r>
              <a:rPr sz="1200" b="1" i="0" dirty="0">
                <a:solidFill>
                  <a:srgbClr val="000000"/>
                </a:solidFill>
                <a:latin typeface="Arial"/>
              </a:rPr>
              <a:t>F</a:t>
            </a:r>
            <a:endParaRPr lang="en-US" sz="1200" dirty="0"/>
          </a:p>
        </p:txBody>
      </p:sp>
      <p:sp>
        <p:nvSpPr>
          <p:cNvPr id="23" name="Text 20"/>
          <p:cNvSpPr/>
          <p:nvPr/>
        </p:nvSpPr>
        <p:spPr>
          <a:xfrm>
            <a:off x="9454896" y="3099816"/>
            <a:ext cx="1097280" cy="137160"/>
          </a:xfrm>
          <a:prstGeom prst="rect">
            <a:avLst/>
          </a:prstGeom>
          <a:noFill/>
          <a:ln/>
        </p:spPr>
        <p:txBody>
          <a:bodyPr wrap="square" lIns="18288" tIns="9144" rIns="18288" bIns="9144" rtlCol="0" anchor="ctr">
            <a:noAutofit/>
          </a:bodyPr>
          <a:lstStyle/>
          <a:p>
            <a:pPr marL="0" indent="0" algn="ctr">
              <a:lnSpc>
                <a:spcPct val="94000"/>
              </a:lnSpc>
              <a:buNone/>
            </a:pPr>
            <a:r>
              <a:rPr sz="1200" b="0" i="0" dirty="0">
                <a:solidFill>
                  <a:srgbClr val="555555"/>
                </a:solidFill>
                <a:latin typeface="Arial"/>
              </a:rPr>
              <a:t>p &lt; 0.001</a:t>
            </a:r>
            <a:endParaRPr lang="en-US" sz="1200" dirty="0"/>
          </a:p>
        </p:txBody>
      </p:sp>
      <p:sp>
        <p:nvSpPr>
          <p:cNvPr id="24" name="Text 21"/>
          <p:cNvSpPr/>
          <p:nvPr/>
        </p:nvSpPr>
        <p:spPr>
          <a:xfrm>
            <a:off x="6446520" y="3730752"/>
            <a:ext cx="4572000" cy="960120"/>
          </a:xfrm>
          <a:prstGeom prst="rect">
            <a:avLst/>
          </a:prstGeom>
          <a:noFill/>
          <a:ln/>
        </p:spPr>
        <p:txBody>
          <a:bodyPr wrap="square" lIns="18288" tIns="9144" rIns="18288" bIns="9144" rtlCol="0" anchor="ctr">
            <a:noAutofit/>
          </a:bodyPr>
          <a:lstStyle/>
          <a:p>
            <a:pPr marL="0" indent="0" algn="just">
              <a:lnSpc>
                <a:spcPct val="94000"/>
              </a:lnSpc>
              <a:buNone/>
            </a:pPr>
            <a:r>
              <a:rPr sz="1200" b="0" i="0" dirty="0">
                <a:solidFill>
                  <a:srgbClr val="000000"/>
                </a:solidFill>
                <a:latin typeface="Arial"/>
              </a:rPr>
              <a:t>Self-confidence and sports motivation jointly explain 97.7% of students’ soccer extracurricular interest. The remaining 2.3% may be related to factors outside the model, such as parental support, coach style, peer environment, or facilities.</a:t>
            </a:r>
            <a:endParaRPr lang="en-US" sz="1200" dirty="0"/>
          </a:p>
        </p:txBody>
      </p:sp>
      <p:sp>
        <p:nvSpPr>
          <p:cNvPr id="25" name="Shape 22"/>
          <p:cNvSpPr/>
          <p:nvPr/>
        </p:nvSpPr>
        <p:spPr>
          <a:xfrm>
            <a:off x="6446520" y="5157216"/>
            <a:ext cx="73152" cy="420624"/>
          </a:xfrm>
          <a:prstGeom prst="rect">
            <a:avLst/>
          </a:prstGeom>
          <a:solidFill>
            <a:srgbClr val="1E5AA8"/>
          </a:solidFill>
          <a:ln w="12700">
            <a:solidFill>
              <a:srgbClr val="1E5AA8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26" name="Text 23"/>
          <p:cNvSpPr/>
          <p:nvPr/>
        </p:nvSpPr>
        <p:spPr>
          <a:xfrm>
            <a:off x="6592824" y="5138928"/>
            <a:ext cx="4379976" cy="475488"/>
          </a:xfrm>
          <a:prstGeom prst="rect">
            <a:avLst/>
          </a:prstGeom>
          <a:noFill/>
          <a:ln/>
        </p:spPr>
        <p:txBody>
          <a:bodyPr wrap="square" lIns="18288" tIns="9144" rIns="18288" bIns="9144" rtlCol="0" anchor="ctr">
            <a:noAutofit/>
          </a:bodyPr>
          <a:lstStyle/>
          <a:p>
            <a:pPr marL="0" indent="0" algn="l">
              <a:lnSpc>
                <a:spcPct val="94000"/>
              </a:lnSpc>
              <a:buNone/>
            </a:pPr>
            <a:r>
              <a:rPr sz="1200" b="1" i="0" dirty="0">
                <a:solidFill>
                  <a:srgbClr val="000000"/>
                </a:solidFill>
                <a:latin typeface="Arial"/>
              </a:rPr>
              <a:t>Simultaneous finding: the psychological model is statistically very strong for explaining students’ extracurricular interest.</a:t>
            </a:r>
            <a:endParaRPr lang="en-US" sz="1200" dirty="0"/>
          </a:p>
        </p:txBody>
      </p:sp>
      <p:sp>
        <p:nvSpPr>
          <p:cNvPr id="27" name="Text 24"/>
          <p:cNvSpPr/>
          <p:nvPr/>
        </p:nvSpPr>
        <p:spPr>
          <a:xfrm>
            <a:off x="8732520" y="6446520"/>
            <a:ext cx="2697480" cy="182880"/>
          </a:xfrm>
          <a:prstGeom prst="rect">
            <a:avLst/>
          </a:prstGeom>
          <a:noFill/>
          <a:ln/>
        </p:spPr>
        <p:txBody>
          <a:bodyPr wrap="square" lIns="18288" tIns="9144" rIns="18288" bIns="9144" rtlCol="0" anchor="ctr">
            <a:noAutofit/>
          </a:bodyPr>
          <a:lstStyle/>
          <a:p>
            <a:pPr marL="0" indent="0" algn="r">
              <a:lnSpc>
                <a:spcPct val="94000"/>
              </a:lnSpc>
              <a:buNone/>
            </a:pPr>
            <a:r>
              <a:rPr sz="610" b="0" i="0">
                <a:solidFill>
                  <a:srgbClr val="FFFFFF"/>
                </a:solidFill>
                <a:latin typeface="Arial"/>
              </a:rPr>
              <a:t>6th ISPESH 2026  |  5/8</a:t>
            </a:r>
            <a:endParaRPr lang="en-US" sz="850" dirty="0"/>
          </a:p>
        </p:txBody>
      </p:sp>
      <p:graphicFrame>
        <p:nvGraphicFramePr>
          <p:cNvPr id="28" name="Table 27">
            <a:extLst>
              <a:ext uri="{FF2B5EF4-FFF2-40B4-BE49-F238E27FC236}">
                <a16:creationId xmlns:a16="http://schemas.microsoft.com/office/drawing/2014/main" id="{34B942D9-FF42-427E-B12E-20D1C0F07CB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56192119"/>
              </p:ext>
            </p:extLst>
          </p:nvPr>
        </p:nvGraphicFramePr>
        <p:xfrm>
          <a:off x="685800" y="2471157"/>
          <a:ext cx="5572124" cy="109067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308061">
                  <a:extLst>
                    <a:ext uri="{9D8B030D-6E8A-4147-A177-3AD203B41FA5}">
                      <a16:colId xmlns:a16="http://schemas.microsoft.com/office/drawing/2014/main" val="4181697150"/>
                    </a:ext>
                  </a:extLst>
                </a:gridCol>
                <a:gridCol w="653713">
                  <a:extLst>
                    <a:ext uri="{9D8B030D-6E8A-4147-A177-3AD203B41FA5}">
                      <a16:colId xmlns:a16="http://schemas.microsoft.com/office/drawing/2014/main" val="3333446544"/>
                    </a:ext>
                  </a:extLst>
                </a:gridCol>
                <a:gridCol w="682936">
                  <a:extLst>
                    <a:ext uri="{9D8B030D-6E8A-4147-A177-3AD203B41FA5}">
                      <a16:colId xmlns:a16="http://schemas.microsoft.com/office/drawing/2014/main" val="2712827249"/>
                    </a:ext>
                  </a:extLst>
                </a:gridCol>
                <a:gridCol w="702630">
                  <a:extLst>
                    <a:ext uri="{9D8B030D-6E8A-4147-A177-3AD203B41FA5}">
                      <a16:colId xmlns:a16="http://schemas.microsoft.com/office/drawing/2014/main" val="3803512439"/>
                    </a:ext>
                  </a:extLst>
                </a:gridCol>
                <a:gridCol w="653713">
                  <a:extLst>
                    <a:ext uri="{9D8B030D-6E8A-4147-A177-3AD203B41FA5}">
                      <a16:colId xmlns:a16="http://schemas.microsoft.com/office/drawing/2014/main" val="905536536"/>
                    </a:ext>
                  </a:extLst>
                </a:gridCol>
                <a:gridCol w="653713">
                  <a:extLst>
                    <a:ext uri="{9D8B030D-6E8A-4147-A177-3AD203B41FA5}">
                      <a16:colId xmlns:a16="http://schemas.microsoft.com/office/drawing/2014/main" val="1959852109"/>
                    </a:ext>
                  </a:extLst>
                </a:gridCol>
                <a:gridCol w="917358">
                  <a:extLst>
                    <a:ext uri="{9D8B030D-6E8A-4147-A177-3AD203B41FA5}">
                      <a16:colId xmlns:a16="http://schemas.microsoft.com/office/drawing/2014/main" val="680479159"/>
                    </a:ext>
                  </a:extLst>
                </a:gridCol>
              </a:tblGrid>
              <a:tr h="0">
                <a:tc gridSpan="7"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Descriptive Statistics</a:t>
                      </a:r>
                      <a:endParaRPr lang="en-ID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en-ID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D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D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D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D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D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09812793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sz="1200">
                          <a:effectLst/>
                        </a:rPr>
                        <a:t> </a:t>
                      </a:r>
                      <a:endParaRPr lang="en-ID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N</a:t>
                      </a:r>
                      <a:endParaRPr lang="en-ID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Minimum</a:t>
                      </a:r>
                      <a:endParaRPr lang="en-ID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Maximum</a:t>
                      </a:r>
                      <a:endParaRPr lang="en-ID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Sum</a:t>
                      </a:r>
                      <a:endParaRPr lang="en-ID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Mean</a:t>
                      </a:r>
                      <a:endParaRPr lang="en-ID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Std. Deviation</a:t>
                      </a:r>
                      <a:endParaRPr lang="en-ID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80595007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38100" marR="38100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Kepercayaan Diri</a:t>
                      </a:r>
                      <a:endParaRPr lang="en-ID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30</a:t>
                      </a:r>
                      <a:endParaRPr lang="en-ID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1</a:t>
                      </a:r>
                      <a:endParaRPr lang="en-ID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30</a:t>
                      </a:r>
                      <a:endParaRPr lang="en-ID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465</a:t>
                      </a:r>
                      <a:endParaRPr lang="en-ID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15.50</a:t>
                      </a:r>
                      <a:endParaRPr lang="en-ID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8.803</a:t>
                      </a:r>
                      <a:endParaRPr lang="en-ID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243591718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38100" marR="38100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Motivasi Berolahraga</a:t>
                      </a:r>
                      <a:endParaRPr lang="en-ID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30</a:t>
                      </a:r>
                      <a:endParaRPr lang="en-ID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20</a:t>
                      </a:r>
                      <a:endParaRPr lang="en-ID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39</a:t>
                      </a:r>
                      <a:endParaRPr lang="en-ID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899</a:t>
                      </a:r>
                      <a:endParaRPr lang="en-ID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29.97</a:t>
                      </a:r>
                      <a:endParaRPr lang="en-ID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5.249</a:t>
                      </a:r>
                      <a:endParaRPr lang="en-ID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12284659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38100" marR="38100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Minat Ekstrakurikuler</a:t>
                      </a:r>
                      <a:endParaRPr lang="en-ID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30</a:t>
                      </a:r>
                      <a:endParaRPr lang="en-ID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25</a:t>
                      </a:r>
                      <a:endParaRPr lang="en-ID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47</a:t>
                      </a:r>
                      <a:endParaRPr lang="en-ID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1089</a:t>
                      </a:r>
                      <a:endParaRPr lang="en-ID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36.30</a:t>
                      </a:r>
                      <a:endParaRPr lang="en-ID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6.171</a:t>
                      </a:r>
                      <a:endParaRPr lang="en-ID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403190449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38100" marR="38100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Valid N (listwise)</a:t>
                      </a:r>
                      <a:endParaRPr lang="en-ID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30</a:t>
                      </a:r>
                      <a:endParaRPr lang="en-ID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r>
                        <a:rPr lang="en-US" sz="1200">
                          <a:effectLst/>
                        </a:rPr>
                        <a:t> </a:t>
                      </a:r>
                      <a:endParaRPr lang="en-ID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r>
                        <a:rPr lang="en-US" sz="1200">
                          <a:effectLst/>
                        </a:rPr>
                        <a:t> </a:t>
                      </a:r>
                      <a:endParaRPr lang="en-ID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r>
                        <a:rPr lang="en-US" sz="1200">
                          <a:effectLst/>
                        </a:rPr>
                        <a:t> </a:t>
                      </a:r>
                      <a:endParaRPr lang="en-ID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r>
                        <a:rPr lang="en-US" sz="1200">
                          <a:effectLst/>
                        </a:rPr>
                        <a:t> </a:t>
                      </a:r>
                      <a:endParaRPr lang="en-ID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effectLst/>
                        </a:rPr>
                        <a:t> </a:t>
                      </a:r>
                      <a:endParaRPr lang="en-ID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64340168"/>
                  </a:ext>
                </a:extLst>
              </a:tr>
            </a:tbl>
          </a:graphicData>
        </a:graphic>
      </p:graphicFrame>
      <p:sp>
        <p:nvSpPr>
          <p:cNvPr id="29" name="Rectangle 1">
            <a:extLst>
              <a:ext uri="{FF2B5EF4-FFF2-40B4-BE49-F238E27FC236}">
                <a16:creationId xmlns:a16="http://schemas.microsoft.com/office/drawing/2014/main" id="{E10A0F04-4F16-453B-99C5-7A11B818231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5800" y="247119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ID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ispesh_assets/content_clean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58368" y="1261872"/>
            <a:ext cx="9738360" cy="329184"/>
          </a:xfrm>
          <a:prstGeom prst="rect">
            <a:avLst/>
          </a:prstGeom>
          <a:noFill/>
          <a:ln/>
        </p:spPr>
        <p:txBody>
          <a:bodyPr wrap="square" lIns="18288" tIns="9144" rIns="18288" bIns="9144" rtlCol="0" anchor="ctr">
            <a:noAutofit/>
          </a:bodyPr>
          <a:lstStyle/>
          <a:p>
            <a:pPr marL="0" indent="0">
              <a:lnSpc>
                <a:spcPct val="94000"/>
              </a:lnSpc>
              <a:buNone/>
            </a:pPr>
            <a:r>
              <a:rPr sz="1600" b="1" i="0" dirty="0">
                <a:solidFill>
                  <a:srgbClr val="073565"/>
                </a:solidFill>
                <a:latin typeface="Arial"/>
              </a:rPr>
              <a:t>Results &amp; Discussion II: Partial Effects and Interpretation</a:t>
            </a:r>
            <a:endParaRPr lang="en-US" sz="1600" dirty="0"/>
          </a:p>
        </p:txBody>
      </p:sp>
      <p:sp>
        <p:nvSpPr>
          <p:cNvPr id="4" name="Text 1"/>
          <p:cNvSpPr/>
          <p:nvPr/>
        </p:nvSpPr>
        <p:spPr>
          <a:xfrm>
            <a:off x="685800" y="1627632"/>
            <a:ext cx="9144000" cy="201168"/>
          </a:xfrm>
          <a:prstGeom prst="rect">
            <a:avLst/>
          </a:prstGeom>
          <a:noFill/>
          <a:ln/>
        </p:spPr>
        <p:txBody>
          <a:bodyPr wrap="square" lIns="18288" tIns="9144" rIns="18288" bIns="9144" rtlCol="0" anchor="ctr">
            <a:noAutofit/>
          </a:bodyPr>
          <a:lstStyle/>
          <a:p>
            <a:pPr marL="0" indent="0">
              <a:lnSpc>
                <a:spcPct val="94000"/>
              </a:lnSpc>
              <a:buNone/>
            </a:pPr>
            <a:r>
              <a:rPr sz="1100" b="0" i="1" dirty="0">
                <a:solidFill>
                  <a:srgbClr val="555555"/>
                </a:solidFill>
                <a:latin typeface="Arial"/>
              </a:rPr>
              <a:t>Why sports motivation is the dominant predictor of extracurricular interest</a:t>
            </a:r>
            <a:endParaRPr lang="en-US" sz="1100" dirty="0"/>
          </a:p>
        </p:txBody>
      </p:sp>
      <p:sp>
        <p:nvSpPr>
          <p:cNvPr id="5" name="Text 2"/>
          <p:cNvSpPr/>
          <p:nvPr/>
        </p:nvSpPr>
        <p:spPr>
          <a:xfrm>
            <a:off x="777240" y="2103120"/>
            <a:ext cx="384048" cy="210312"/>
          </a:xfrm>
          <a:prstGeom prst="rect">
            <a:avLst/>
          </a:prstGeom>
          <a:noFill/>
          <a:ln/>
        </p:spPr>
        <p:txBody>
          <a:bodyPr wrap="square" lIns="18288" tIns="9144" rIns="18288" bIns="9144" rtlCol="0" anchor="ctr">
            <a:noAutofit/>
          </a:bodyPr>
          <a:lstStyle/>
          <a:p>
            <a:pPr marL="0" indent="0" algn="ctr">
              <a:lnSpc>
                <a:spcPct val="94000"/>
              </a:lnSpc>
              <a:buNone/>
            </a:pPr>
            <a:r>
              <a:rPr sz="1200" b="1" i="0" dirty="0">
                <a:solidFill>
                  <a:srgbClr val="073565"/>
                </a:solidFill>
                <a:latin typeface="Arial"/>
              </a:rPr>
              <a:t>14</a:t>
            </a:r>
            <a:r>
              <a:rPr sz="1019" b="1" i="0" dirty="0">
                <a:solidFill>
                  <a:srgbClr val="073565"/>
                </a:solidFill>
                <a:latin typeface="Arial"/>
              </a:rPr>
              <a:t>.</a:t>
            </a:r>
            <a:endParaRPr lang="en-US" sz="1350" dirty="0"/>
          </a:p>
        </p:txBody>
      </p:sp>
      <p:sp>
        <p:nvSpPr>
          <p:cNvPr id="6" name="Text 3"/>
          <p:cNvSpPr/>
          <p:nvPr/>
        </p:nvSpPr>
        <p:spPr>
          <a:xfrm>
            <a:off x="1216152" y="2103120"/>
            <a:ext cx="5212080" cy="210312"/>
          </a:xfrm>
          <a:prstGeom prst="rect">
            <a:avLst/>
          </a:prstGeom>
          <a:noFill/>
          <a:ln/>
        </p:spPr>
        <p:txBody>
          <a:bodyPr wrap="square" lIns="18288" tIns="9144" rIns="18288" bIns="9144" rtlCol="0" anchor="ctr">
            <a:noAutofit/>
          </a:bodyPr>
          <a:lstStyle/>
          <a:p>
            <a:pPr marL="0" indent="0">
              <a:lnSpc>
                <a:spcPct val="94000"/>
              </a:lnSpc>
              <a:buNone/>
            </a:pPr>
            <a:r>
              <a:rPr sz="1200" b="1" i="0" dirty="0">
                <a:solidFill>
                  <a:srgbClr val="000000"/>
                </a:solidFill>
                <a:latin typeface="Arial"/>
              </a:rPr>
              <a:t>Regression coefficient results</a:t>
            </a:r>
            <a:endParaRPr lang="en-US" sz="1200" dirty="0"/>
          </a:p>
        </p:txBody>
      </p:sp>
      <p:sp>
        <p:nvSpPr>
          <p:cNvPr id="7" name="Shape 4"/>
          <p:cNvSpPr/>
          <p:nvPr/>
        </p:nvSpPr>
        <p:spPr>
          <a:xfrm>
            <a:off x="777240" y="2487168"/>
            <a:ext cx="5486400" cy="960120"/>
          </a:xfrm>
          <a:prstGeom prst="rect">
            <a:avLst/>
          </a:prstGeom>
          <a:solidFill>
            <a:srgbClr val="FFFFFF">
              <a:alpha val="94000"/>
            </a:srgbClr>
          </a:solidFill>
          <a:ln w="12700">
            <a:solidFill>
              <a:srgbClr val="C9D4E5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8" name="Text 5"/>
          <p:cNvSpPr/>
          <p:nvPr/>
        </p:nvSpPr>
        <p:spPr>
          <a:xfrm>
            <a:off x="832104" y="2532888"/>
            <a:ext cx="5376672" cy="868680"/>
          </a:xfrm>
          <a:prstGeom prst="rect">
            <a:avLst/>
          </a:prstGeom>
          <a:noFill/>
          <a:ln/>
        </p:spPr>
        <p:txBody>
          <a:bodyPr wrap="square" lIns="18288" tIns="9144" rIns="18288" bIns="9144" rtlCol="0" anchor="ctr">
            <a:noAutofit/>
          </a:bodyPr>
          <a:lstStyle/>
          <a:p>
            <a:pPr marL="0" indent="0">
              <a:lnSpc>
                <a:spcPct val="94000"/>
              </a:lnSpc>
              <a:buNone/>
            </a:pPr>
            <a:endParaRPr sz="1200" b="0" i="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9" name="Text 6"/>
          <p:cNvSpPr/>
          <p:nvPr/>
        </p:nvSpPr>
        <p:spPr>
          <a:xfrm>
            <a:off x="777240" y="3794760"/>
            <a:ext cx="5486400" cy="292608"/>
          </a:xfrm>
          <a:prstGeom prst="rect">
            <a:avLst/>
          </a:prstGeom>
          <a:noFill/>
          <a:ln/>
        </p:spPr>
        <p:txBody>
          <a:bodyPr wrap="square" lIns="18288" tIns="9144" rIns="18288" bIns="9144" rtlCol="0" anchor="ctr">
            <a:noAutofit/>
          </a:bodyPr>
          <a:lstStyle/>
          <a:p>
            <a:pPr marL="0" indent="0" algn="l">
              <a:lnSpc>
                <a:spcPct val="94000"/>
              </a:lnSpc>
              <a:buNone/>
            </a:pPr>
            <a:endParaRPr lang="en-US" sz="1340" dirty="0"/>
          </a:p>
        </p:txBody>
      </p:sp>
      <p:sp>
        <p:nvSpPr>
          <p:cNvPr id="10" name="Text 7"/>
          <p:cNvSpPr/>
          <p:nvPr/>
        </p:nvSpPr>
        <p:spPr>
          <a:xfrm rot="10800000" flipV="1">
            <a:off x="777240" y="3584449"/>
            <a:ext cx="384048" cy="859536"/>
          </a:xfrm>
          <a:prstGeom prst="rect">
            <a:avLst/>
          </a:prstGeom>
          <a:noFill/>
          <a:ln/>
        </p:spPr>
        <p:txBody>
          <a:bodyPr wrap="square" lIns="18288" tIns="9144" rIns="18288" bIns="9144" rtlCol="0" anchor="ctr">
            <a:noAutofit/>
          </a:bodyPr>
          <a:lstStyle/>
          <a:p>
            <a:pPr marL="0" indent="0" algn="ctr">
              <a:lnSpc>
                <a:spcPct val="94000"/>
              </a:lnSpc>
              <a:buNone/>
            </a:pPr>
            <a:r>
              <a:rPr sz="1019" b="1" i="0" dirty="0">
                <a:solidFill>
                  <a:srgbClr val="073565"/>
                </a:solidFill>
                <a:latin typeface="Arial"/>
              </a:rPr>
              <a:t>15.</a:t>
            </a:r>
            <a:endParaRPr lang="en-US" sz="1350" dirty="0"/>
          </a:p>
        </p:txBody>
      </p:sp>
      <p:sp>
        <p:nvSpPr>
          <p:cNvPr id="11" name="Text 8"/>
          <p:cNvSpPr/>
          <p:nvPr/>
        </p:nvSpPr>
        <p:spPr>
          <a:xfrm>
            <a:off x="1087474" y="3909908"/>
            <a:ext cx="5212080" cy="210312"/>
          </a:xfrm>
          <a:prstGeom prst="rect">
            <a:avLst/>
          </a:prstGeom>
          <a:noFill/>
          <a:ln/>
        </p:spPr>
        <p:txBody>
          <a:bodyPr wrap="square" lIns="18288" tIns="9144" rIns="18288" bIns="9144" rtlCol="0" anchor="ctr">
            <a:noAutofit/>
          </a:bodyPr>
          <a:lstStyle/>
          <a:p>
            <a:pPr marL="0" indent="0">
              <a:lnSpc>
                <a:spcPct val="94000"/>
              </a:lnSpc>
              <a:buNone/>
            </a:pPr>
            <a:r>
              <a:rPr sz="1200" b="1" i="0" dirty="0">
                <a:solidFill>
                  <a:srgbClr val="000000"/>
                </a:solidFill>
                <a:latin typeface="Arial"/>
              </a:rPr>
              <a:t>Interpretation of partial findings</a:t>
            </a:r>
            <a:endParaRPr lang="en-US" sz="1200" dirty="0"/>
          </a:p>
        </p:txBody>
      </p:sp>
      <p:sp>
        <p:nvSpPr>
          <p:cNvPr id="12" name="Text 9"/>
          <p:cNvSpPr/>
          <p:nvPr/>
        </p:nvSpPr>
        <p:spPr>
          <a:xfrm>
            <a:off x="777240" y="4151378"/>
            <a:ext cx="5431535" cy="859536"/>
          </a:xfrm>
          <a:prstGeom prst="rect">
            <a:avLst/>
          </a:prstGeom>
          <a:solidFill>
            <a:srgbClr val="FFFFFF"/>
          </a:solidFill>
          <a:ln/>
        </p:spPr>
        <p:txBody>
          <a:bodyPr wrap="square" lIns="18288" tIns="9144" rIns="18288" bIns="9144" rtlCol="0" anchor="ctr">
            <a:noAutofit/>
          </a:bodyPr>
          <a:lstStyle/>
          <a:p>
            <a:pPr algn="just">
              <a:lnSpc>
                <a:spcPct val="94000"/>
              </a:lnSpc>
            </a:pPr>
            <a:r>
              <a:rPr sz="1200" b="0" i="0" dirty="0">
                <a:solidFill>
                  <a:srgbClr val="000000"/>
                </a:solidFill>
                <a:latin typeface="Arial"/>
              </a:rPr>
              <a:t>Self-confidence did not independently influence interest (p = 0.486).</a:t>
            </a:r>
            <a:endParaRPr lang="en-US" sz="1200" dirty="0"/>
          </a:p>
          <a:p>
            <a:pPr algn="just">
              <a:lnSpc>
                <a:spcPct val="94000"/>
              </a:lnSpc>
            </a:pPr>
            <a:r>
              <a:rPr sz="1200" b="0" i="0" dirty="0">
                <a:solidFill>
                  <a:srgbClr val="000000"/>
                </a:solidFill>
                <a:latin typeface="Arial"/>
              </a:rPr>
              <a:t>Children may join soccer because of peer influence, playfulness, and social attraction—not because they already feel technically confident.</a:t>
            </a:r>
          </a:p>
          <a:p>
            <a:pPr algn="just">
              <a:lnSpc>
                <a:spcPct val="94000"/>
              </a:lnSpc>
            </a:pPr>
            <a:r>
              <a:rPr sz="1200" b="0" i="0" dirty="0">
                <a:solidFill>
                  <a:srgbClr val="000000"/>
                </a:solidFill>
                <a:latin typeface="Arial"/>
              </a:rPr>
              <a:t>Sports motivation was the dominant predictor: every 1-point increase in motivation was followed by a 1.163-point increase in interest.</a:t>
            </a:r>
          </a:p>
        </p:txBody>
      </p:sp>
      <p:sp>
        <p:nvSpPr>
          <p:cNvPr id="13" name="Text 10"/>
          <p:cNvSpPr/>
          <p:nvPr/>
        </p:nvSpPr>
        <p:spPr>
          <a:xfrm>
            <a:off x="6446520" y="2103120"/>
            <a:ext cx="384048" cy="210312"/>
          </a:xfrm>
          <a:prstGeom prst="rect">
            <a:avLst/>
          </a:prstGeom>
          <a:noFill/>
          <a:ln/>
        </p:spPr>
        <p:txBody>
          <a:bodyPr wrap="square" lIns="18288" tIns="9144" rIns="18288" bIns="9144" rtlCol="0" anchor="ctr">
            <a:noAutofit/>
          </a:bodyPr>
          <a:lstStyle/>
          <a:p>
            <a:pPr marL="0" indent="0" algn="ctr">
              <a:lnSpc>
                <a:spcPct val="94000"/>
              </a:lnSpc>
              <a:buNone/>
            </a:pPr>
            <a:r>
              <a:rPr sz="1200" b="1" i="0" dirty="0">
                <a:solidFill>
                  <a:srgbClr val="073565"/>
                </a:solidFill>
                <a:latin typeface="Arial"/>
              </a:rPr>
              <a:t>16</a:t>
            </a:r>
            <a:r>
              <a:rPr sz="1019" b="1" i="0" dirty="0">
                <a:solidFill>
                  <a:srgbClr val="073565"/>
                </a:solidFill>
                <a:latin typeface="Arial"/>
              </a:rPr>
              <a:t>.</a:t>
            </a:r>
            <a:endParaRPr lang="en-US" sz="1350" dirty="0"/>
          </a:p>
        </p:txBody>
      </p:sp>
      <p:sp>
        <p:nvSpPr>
          <p:cNvPr id="14" name="Text 11"/>
          <p:cNvSpPr/>
          <p:nvPr/>
        </p:nvSpPr>
        <p:spPr>
          <a:xfrm>
            <a:off x="6885432" y="2103120"/>
            <a:ext cx="4572000" cy="210312"/>
          </a:xfrm>
          <a:prstGeom prst="rect">
            <a:avLst/>
          </a:prstGeom>
          <a:noFill/>
          <a:ln/>
        </p:spPr>
        <p:txBody>
          <a:bodyPr wrap="square" lIns="18288" tIns="9144" rIns="18288" bIns="9144" rtlCol="0" anchor="ctr">
            <a:noAutofit/>
          </a:bodyPr>
          <a:lstStyle/>
          <a:p>
            <a:pPr marL="0" indent="0">
              <a:lnSpc>
                <a:spcPct val="94000"/>
              </a:lnSpc>
              <a:buNone/>
            </a:pPr>
            <a:r>
              <a:rPr sz="1200" b="1" i="0" dirty="0">
                <a:solidFill>
                  <a:srgbClr val="000000"/>
                </a:solidFill>
                <a:latin typeface="Arial"/>
              </a:rPr>
              <a:t>Discussion implication</a:t>
            </a:r>
            <a:endParaRPr lang="en-US" sz="1200" dirty="0"/>
          </a:p>
        </p:txBody>
      </p:sp>
      <p:sp>
        <p:nvSpPr>
          <p:cNvPr id="15" name="Text 12"/>
          <p:cNvSpPr/>
          <p:nvPr/>
        </p:nvSpPr>
        <p:spPr>
          <a:xfrm>
            <a:off x="6446520" y="2103120"/>
            <a:ext cx="4572000" cy="1892808"/>
          </a:xfrm>
          <a:prstGeom prst="rect">
            <a:avLst/>
          </a:prstGeom>
          <a:noFill/>
          <a:ln/>
        </p:spPr>
        <p:txBody>
          <a:bodyPr wrap="square" lIns="18288" tIns="9144" rIns="18288" bIns="9144" rtlCol="0" anchor="ctr">
            <a:noAutofit/>
          </a:bodyPr>
          <a:lstStyle/>
          <a:p>
            <a:pPr algn="just">
              <a:lnSpc>
                <a:spcPct val="94000"/>
              </a:lnSpc>
            </a:pPr>
            <a:r>
              <a:rPr sz="1200" b="0" i="0" dirty="0">
                <a:solidFill>
                  <a:srgbClr val="000000"/>
                </a:solidFill>
              </a:rPr>
              <a:t>Self-Determination Theory helps explain the finding: children need autonomy, competence, and relatedness to sustain motivation.</a:t>
            </a:r>
            <a:endParaRPr lang="en-US" sz="1200" dirty="0"/>
          </a:p>
          <a:p>
            <a:pPr algn="just">
              <a:lnSpc>
                <a:spcPct val="94000"/>
              </a:lnSpc>
            </a:pPr>
            <a:r>
              <a:rPr sz="1200" b="0" i="0" dirty="0">
                <a:solidFill>
                  <a:srgbClr val="000000"/>
                </a:solidFill>
              </a:rPr>
              <a:t>Rigid, monotonous, and overly competitive training can reduce enjoyment and increase amotivation.</a:t>
            </a:r>
          </a:p>
          <a:p>
            <a:pPr algn="just">
              <a:lnSpc>
                <a:spcPct val="94000"/>
              </a:lnSpc>
            </a:pPr>
            <a:r>
              <a:rPr sz="1200" b="0" i="0" dirty="0">
                <a:solidFill>
                  <a:srgbClr val="000000"/>
                </a:solidFill>
              </a:rPr>
              <a:t>Therefore, coaches should build a child-friendly “fun football” climate through mini-games, modified rules, verbal appreciation, and social rewards.</a:t>
            </a:r>
          </a:p>
        </p:txBody>
      </p:sp>
      <p:sp>
        <p:nvSpPr>
          <p:cNvPr id="16" name="Shape 13"/>
          <p:cNvSpPr/>
          <p:nvPr/>
        </p:nvSpPr>
        <p:spPr>
          <a:xfrm>
            <a:off x="6446520" y="4480560"/>
            <a:ext cx="73152" cy="420624"/>
          </a:xfrm>
          <a:prstGeom prst="rect">
            <a:avLst/>
          </a:prstGeom>
          <a:solidFill>
            <a:srgbClr val="1E5AA8"/>
          </a:solidFill>
          <a:ln w="12700">
            <a:solidFill>
              <a:srgbClr val="1E5AA8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7" name="Text 14"/>
          <p:cNvSpPr/>
          <p:nvPr/>
        </p:nvSpPr>
        <p:spPr>
          <a:xfrm>
            <a:off x="6592824" y="4462272"/>
            <a:ext cx="4379976" cy="475488"/>
          </a:xfrm>
          <a:prstGeom prst="rect">
            <a:avLst/>
          </a:prstGeom>
          <a:noFill/>
          <a:ln/>
        </p:spPr>
        <p:txBody>
          <a:bodyPr wrap="square" lIns="18288" tIns="9144" rIns="18288" bIns="9144" rtlCol="0" anchor="ctr">
            <a:noAutofit/>
          </a:bodyPr>
          <a:lstStyle/>
          <a:p>
            <a:pPr marL="0" indent="0" algn="l">
              <a:lnSpc>
                <a:spcPct val="94000"/>
              </a:lnSpc>
              <a:buNone/>
            </a:pPr>
            <a:r>
              <a:rPr sz="1200" b="1" i="0" dirty="0">
                <a:solidFill>
                  <a:srgbClr val="000000"/>
                </a:solidFill>
                <a:latin typeface="Arial"/>
              </a:rPr>
              <a:t>Main message: students stay when training feels enjoyable, meaningful, and socially supportive.</a:t>
            </a:r>
            <a:endParaRPr lang="en-US" sz="1200" dirty="0"/>
          </a:p>
        </p:txBody>
      </p:sp>
      <p:sp>
        <p:nvSpPr>
          <p:cNvPr id="18" name="Text 15"/>
          <p:cNvSpPr/>
          <p:nvPr/>
        </p:nvSpPr>
        <p:spPr>
          <a:xfrm>
            <a:off x="6446520" y="5303520"/>
            <a:ext cx="4526280" cy="457200"/>
          </a:xfrm>
          <a:prstGeom prst="rect">
            <a:avLst/>
          </a:prstGeom>
          <a:noFill/>
          <a:ln/>
        </p:spPr>
        <p:txBody>
          <a:bodyPr wrap="square" lIns="18288" tIns="9144" rIns="18288" bIns="9144" rtlCol="0" anchor="ctr">
            <a:noAutofit/>
          </a:bodyPr>
          <a:lstStyle/>
          <a:p>
            <a:pPr marL="0" indent="0" algn="l">
              <a:lnSpc>
                <a:spcPct val="94000"/>
              </a:lnSpc>
              <a:buNone/>
            </a:pPr>
            <a:r>
              <a:rPr sz="745" b="1" i="0">
                <a:solidFill>
                  <a:srgbClr val="073565"/>
                </a:solidFill>
                <a:latin typeface="Arial"/>
              </a:rPr>
              <a:t>Practical shift: from conventional competitive drills toward adaptive and motivation-centered training.</a:t>
            </a:r>
            <a:endParaRPr lang="en-US" sz="1020" dirty="0"/>
          </a:p>
        </p:txBody>
      </p:sp>
      <p:sp>
        <p:nvSpPr>
          <p:cNvPr id="19" name="Text 16"/>
          <p:cNvSpPr/>
          <p:nvPr/>
        </p:nvSpPr>
        <p:spPr>
          <a:xfrm>
            <a:off x="8732520" y="6446520"/>
            <a:ext cx="2697480" cy="182880"/>
          </a:xfrm>
          <a:prstGeom prst="rect">
            <a:avLst/>
          </a:prstGeom>
          <a:noFill/>
          <a:ln/>
        </p:spPr>
        <p:txBody>
          <a:bodyPr wrap="square" lIns="18288" tIns="9144" rIns="18288" bIns="9144" rtlCol="0" anchor="ctr">
            <a:noAutofit/>
          </a:bodyPr>
          <a:lstStyle/>
          <a:p>
            <a:pPr marL="0" indent="0" algn="r">
              <a:lnSpc>
                <a:spcPct val="94000"/>
              </a:lnSpc>
              <a:buNone/>
            </a:pPr>
            <a:r>
              <a:rPr sz="610" b="0" i="0">
                <a:solidFill>
                  <a:srgbClr val="FFFFFF"/>
                </a:solidFill>
                <a:latin typeface="Arial"/>
              </a:rPr>
              <a:t>6th ISPESH 2026  |  6/8</a:t>
            </a:r>
            <a:endParaRPr lang="en-US" sz="850" dirty="0"/>
          </a:p>
        </p:txBody>
      </p:sp>
      <p:graphicFrame>
        <p:nvGraphicFramePr>
          <p:cNvPr id="20" name="Table 19">
            <a:extLst>
              <a:ext uri="{FF2B5EF4-FFF2-40B4-BE49-F238E27FC236}">
                <a16:creationId xmlns:a16="http://schemas.microsoft.com/office/drawing/2014/main" id="{49AA5C04-8E78-49C1-8FDD-DEF3794063B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94328862"/>
              </p:ext>
            </p:extLst>
          </p:nvPr>
        </p:nvGraphicFramePr>
        <p:xfrm>
          <a:off x="684475" y="2298867"/>
          <a:ext cx="5650992" cy="149320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112052">
                  <a:extLst>
                    <a:ext uri="{9D8B030D-6E8A-4147-A177-3AD203B41FA5}">
                      <a16:colId xmlns:a16="http://schemas.microsoft.com/office/drawing/2014/main" val="3667346761"/>
                    </a:ext>
                  </a:extLst>
                </a:gridCol>
                <a:gridCol w="1112052">
                  <a:extLst>
                    <a:ext uri="{9D8B030D-6E8A-4147-A177-3AD203B41FA5}">
                      <a16:colId xmlns:a16="http://schemas.microsoft.com/office/drawing/2014/main" val="48090243"/>
                    </a:ext>
                  </a:extLst>
                </a:gridCol>
                <a:gridCol w="722104">
                  <a:extLst>
                    <a:ext uri="{9D8B030D-6E8A-4147-A177-3AD203B41FA5}">
                      <a16:colId xmlns:a16="http://schemas.microsoft.com/office/drawing/2014/main" val="3192852091"/>
                    </a:ext>
                  </a:extLst>
                </a:gridCol>
                <a:gridCol w="796637">
                  <a:extLst>
                    <a:ext uri="{9D8B030D-6E8A-4147-A177-3AD203B41FA5}">
                      <a16:colId xmlns:a16="http://schemas.microsoft.com/office/drawing/2014/main" val="2311582065"/>
                    </a:ext>
                  </a:extLst>
                </a:gridCol>
                <a:gridCol w="796637">
                  <a:extLst>
                    <a:ext uri="{9D8B030D-6E8A-4147-A177-3AD203B41FA5}">
                      <a16:colId xmlns:a16="http://schemas.microsoft.com/office/drawing/2014/main" val="3496105333"/>
                    </a:ext>
                  </a:extLst>
                </a:gridCol>
                <a:gridCol w="555755">
                  <a:extLst>
                    <a:ext uri="{9D8B030D-6E8A-4147-A177-3AD203B41FA5}">
                      <a16:colId xmlns:a16="http://schemas.microsoft.com/office/drawing/2014/main" val="489864012"/>
                    </a:ext>
                  </a:extLst>
                </a:gridCol>
                <a:gridCol w="555755">
                  <a:extLst>
                    <a:ext uri="{9D8B030D-6E8A-4147-A177-3AD203B41FA5}">
                      <a16:colId xmlns:a16="http://schemas.microsoft.com/office/drawing/2014/main" val="316406706"/>
                    </a:ext>
                  </a:extLst>
                </a:gridCol>
              </a:tblGrid>
              <a:tr h="137437">
                <a:tc gridSpan="7"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Coefficients</a:t>
                      </a:r>
                      <a:r>
                        <a:rPr lang="en-US" sz="1200" baseline="30000">
                          <a:effectLst/>
                        </a:rPr>
                        <a:t>a</a:t>
                      </a:r>
                      <a:endParaRPr lang="en-ID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en-ID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D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D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D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D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D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29591911"/>
                  </a:ext>
                </a:extLst>
              </a:tr>
              <a:tr h="257459">
                <a:tc rowSpan="2" gridSpan="2">
                  <a:txBody>
                    <a:bodyPr/>
                    <a:lstStyle/>
                    <a:p>
                      <a:pPr marL="38100" marR="38100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Model</a:t>
                      </a:r>
                      <a:endParaRPr lang="en-ID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 rowSpan="2" hMerge="1">
                  <a:txBody>
                    <a:bodyPr/>
                    <a:lstStyle/>
                    <a:p>
                      <a:endParaRPr lang="en-ID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</a:rPr>
                        <a:t>Unstandardized Coefficients</a:t>
                      </a:r>
                      <a:endParaRPr lang="en-ID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 hMerge="1">
                  <a:txBody>
                    <a:bodyPr/>
                    <a:lstStyle/>
                    <a:p>
                      <a:endParaRPr lang="en-ID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Standardized Coefficients</a:t>
                      </a:r>
                      <a:endParaRPr lang="en-ID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 rowSpan="2"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T</a:t>
                      </a:r>
                      <a:endParaRPr lang="en-ID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 rowSpan="2"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Sig.</a:t>
                      </a:r>
                      <a:endParaRPr lang="en-ID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3723167890"/>
                  </a:ext>
                </a:extLst>
              </a:tr>
              <a:tr h="120581">
                <a:tc gridSpan="2" vMerge="1">
                  <a:txBody>
                    <a:bodyPr/>
                    <a:lstStyle/>
                    <a:p>
                      <a:endParaRPr lang="en-ID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ID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B</a:t>
                      </a:r>
                      <a:endParaRPr lang="en-ID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Std. Error</a:t>
                      </a:r>
                      <a:endParaRPr lang="en-ID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Beta</a:t>
                      </a:r>
                      <a:endParaRPr lang="en-ID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 vMerge="1">
                  <a:txBody>
                    <a:bodyPr/>
                    <a:lstStyle/>
                    <a:p>
                      <a:endParaRPr lang="en-ID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ID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24172864"/>
                  </a:ext>
                </a:extLst>
              </a:tr>
              <a:tr h="123190">
                <a:tc rowSpan="3">
                  <a:txBody>
                    <a:bodyPr/>
                    <a:lstStyle/>
                    <a:p>
                      <a:pPr marL="38100" marR="38100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1</a:t>
                      </a:r>
                      <a:endParaRPr lang="en-ID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8100" marR="38100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(Constant)</a:t>
                      </a:r>
                      <a:endParaRPr lang="en-ID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1.685</a:t>
                      </a:r>
                      <a:endParaRPr lang="en-ID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</a:rPr>
                        <a:t>1.079</a:t>
                      </a:r>
                      <a:endParaRPr lang="en-ID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r>
                        <a:rPr lang="en-US" sz="1200">
                          <a:effectLst/>
                        </a:rPr>
                        <a:t> </a:t>
                      </a:r>
                      <a:endParaRPr lang="en-ID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1.561</a:t>
                      </a:r>
                      <a:endParaRPr lang="en-ID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.130</a:t>
                      </a:r>
                      <a:endParaRPr lang="en-ID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3333377092"/>
                  </a:ext>
                </a:extLst>
              </a:tr>
              <a:tr h="120581">
                <a:tc vMerge="1">
                  <a:txBody>
                    <a:bodyPr/>
                    <a:lstStyle/>
                    <a:p>
                      <a:endParaRPr lang="en-ID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8100" marR="38100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Kepercayaan Diri</a:t>
                      </a:r>
                      <a:endParaRPr lang="en-ID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-.014</a:t>
                      </a:r>
                      <a:endParaRPr lang="en-ID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.020</a:t>
                      </a:r>
                      <a:endParaRPr lang="en-ID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-.021</a:t>
                      </a:r>
                      <a:endParaRPr lang="en-ID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-.707</a:t>
                      </a:r>
                      <a:endParaRPr lang="en-ID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.486</a:t>
                      </a:r>
                      <a:endParaRPr lang="en-ID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4248900499"/>
                  </a:ext>
                </a:extLst>
              </a:tr>
              <a:tr h="257459">
                <a:tc vMerge="1">
                  <a:txBody>
                    <a:bodyPr/>
                    <a:lstStyle/>
                    <a:p>
                      <a:endParaRPr lang="en-ID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8100" marR="38100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Motivasi Berolahraga</a:t>
                      </a:r>
                      <a:endParaRPr lang="en-ID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</a:rPr>
                        <a:t>1.163</a:t>
                      </a:r>
                      <a:endParaRPr lang="en-ID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.034</a:t>
                      </a:r>
                      <a:endParaRPr lang="en-ID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.989</a:t>
                      </a:r>
                      <a:endParaRPr lang="en-ID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</a:rPr>
                        <a:t>33.958</a:t>
                      </a:r>
                      <a:endParaRPr lang="en-ID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</a:rPr>
                        <a:t>.000</a:t>
                      </a:r>
                      <a:endParaRPr lang="en-ID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315244320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ispesh_assets/content_clean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5" y="329184"/>
            <a:ext cx="12191695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58368" y="1261872"/>
            <a:ext cx="9738360" cy="329184"/>
          </a:xfrm>
          <a:prstGeom prst="rect">
            <a:avLst/>
          </a:prstGeom>
          <a:noFill/>
          <a:ln/>
        </p:spPr>
        <p:txBody>
          <a:bodyPr wrap="square" lIns="18288" tIns="9144" rIns="18288" bIns="9144" rtlCol="0" anchor="ctr">
            <a:noAutofit/>
          </a:bodyPr>
          <a:lstStyle/>
          <a:p>
            <a:pPr marL="0" indent="0">
              <a:lnSpc>
                <a:spcPct val="94000"/>
              </a:lnSpc>
              <a:buNone/>
            </a:pPr>
            <a:r>
              <a:rPr sz="1600" b="1" i="0" dirty="0">
                <a:solidFill>
                  <a:srgbClr val="073565"/>
                </a:solidFill>
                <a:latin typeface="Arial"/>
              </a:rPr>
              <a:t>Conclusion, Recommendations, and Research Limitations</a:t>
            </a:r>
            <a:endParaRPr lang="en-US" sz="1600" dirty="0"/>
          </a:p>
        </p:txBody>
      </p:sp>
      <p:sp>
        <p:nvSpPr>
          <p:cNvPr id="4" name="Text 1"/>
          <p:cNvSpPr/>
          <p:nvPr/>
        </p:nvSpPr>
        <p:spPr>
          <a:xfrm>
            <a:off x="685800" y="1627632"/>
            <a:ext cx="9144000" cy="201168"/>
          </a:xfrm>
          <a:prstGeom prst="rect">
            <a:avLst/>
          </a:prstGeom>
          <a:noFill/>
          <a:ln/>
        </p:spPr>
        <p:txBody>
          <a:bodyPr wrap="square" lIns="18288" tIns="9144" rIns="18288" bIns="9144" rtlCol="0" anchor="ctr">
            <a:noAutofit/>
          </a:bodyPr>
          <a:lstStyle/>
          <a:p>
            <a:pPr marL="0" indent="0">
              <a:lnSpc>
                <a:spcPct val="94000"/>
              </a:lnSpc>
              <a:buNone/>
            </a:pPr>
            <a:r>
              <a:rPr sz="720" b="0" i="1">
                <a:solidFill>
                  <a:srgbClr val="555555"/>
                </a:solidFill>
                <a:latin typeface="Arial"/>
              </a:rPr>
              <a:t>Final synthesis and practical contribution of the article</a:t>
            </a:r>
            <a:endParaRPr lang="en-US" sz="1040" dirty="0"/>
          </a:p>
        </p:txBody>
      </p:sp>
      <p:sp>
        <p:nvSpPr>
          <p:cNvPr id="5" name="Text 2"/>
          <p:cNvSpPr/>
          <p:nvPr/>
        </p:nvSpPr>
        <p:spPr>
          <a:xfrm>
            <a:off x="777240" y="2103120"/>
            <a:ext cx="384048" cy="210312"/>
          </a:xfrm>
          <a:prstGeom prst="rect">
            <a:avLst/>
          </a:prstGeom>
          <a:noFill/>
          <a:ln/>
        </p:spPr>
        <p:txBody>
          <a:bodyPr wrap="square" lIns="18288" tIns="9144" rIns="18288" bIns="9144" rtlCol="0" anchor="ctr">
            <a:noAutofit/>
          </a:bodyPr>
          <a:lstStyle/>
          <a:p>
            <a:pPr marL="0" indent="0" algn="ctr">
              <a:lnSpc>
                <a:spcPct val="94000"/>
              </a:lnSpc>
              <a:buNone/>
            </a:pPr>
            <a:r>
              <a:rPr sz="1200" b="1" i="0" dirty="0">
                <a:solidFill>
                  <a:srgbClr val="073565"/>
                </a:solidFill>
                <a:latin typeface="Arial"/>
              </a:rPr>
              <a:t>17</a:t>
            </a:r>
            <a:r>
              <a:rPr sz="1019" b="1" i="0" dirty="0">
                <a:solidFill>
                  <a:srgbClr val="073565"/>
                </a:solidFill>
                <a:latin typeface="Arial"/>
              </a:rPr>
              <a:t>.</a:t>
            </a:r>
            <a:endParaRPr lang="en-US" sz="1350" dirty="0"/>
          </a:p>
        </p:txBody>
      </p:sp>
      <p:sp>
        <p:nvSpPr>
          <p:cNvPr id="6" name="Text 3"/>
          <p:cNvSpPr/>
          <p:nvPr/>
        </p:nvSpPr>
        <p:spPr>
          <a:xfrm>
            <a:off x="1216152" y="2103120"/>
            <a:ext cx="5120640" cy="210312"/>
          </a:xfrm>
          <a:prstGeom prst="rect">
            <a:avLst/>
          </a:prstGeom>
          <a:noFill/>
          <a:ln/>
        </p:spPr>
        <p:txBody>
          <a:bodyPr wrap="square" lIns="18288" tIns="9144" rIns="18288" bIns="9144" rtlCol="0" anchor="ctr">
            <a:noAutofit/>
          </a:bodyPr>
          <a:lstStyle/>
          <a:p>
            <a:pPr marL="0" indent="0">
              <a:lnSpc>
                <a:spcPct val="94000"/>
              </a:lnSpc>
              <a:buNone/>
            </a:pPr>
            <a:r>
              <a:rPr sz="1200" b="1" i="0" dirty="0">
                <a:solidFill>
                  <a:srgbClr val="000000"/>
                </a:solidFill>
              </a:rPr>
              <a:t>Main conclusion</a:t>
            </a:r>
            <a:endParaRPr lang="en-US" sz="1200" dirty="0"/>
          </a:p>
        </p:txBody>
      </p:sp>
      <p:sp>
        <p:nvSpPr>
          <p:cNvPr id="7" name="Text 4"/>
          <p:cNvSpPr/>
          <p:nvPr/>
        </p:nvSpPr>
        <p:spPr>
          <a:xfrm>
            <a:off x="845752" y="2313432"/>
            <a:ext cx="5394960" cy="1234440"/>
          </a:xfrm>
          <a:prstGeom prst="rect">
            <a:avLst/>
          </a:prstGeom>
          <a:noFill/>
          <a:ln/>
        </p:spPr>
        <p:txBody>
          <a:bodyPr wrap="square" lIns="18288" tIns="9144" rIns="18288" bIns="9144" rtlCol="0" anchor="ctr">
            <a:noAutofit/>
          </a:bodyPr>
          <a:lstStyle/>
          <a:p>
            <a:pPr algn="just">
              <a:lnSpc>
                <a:spcPct val="94000"/>
              </a:lnSpc>
            </a:pPr>
            <a:r>
              <a:rPr sz="1200" b="0" i="0" dirty="0">
                <a:solidFill>
                  <a:srgbClr val="000000"/>
                </a:solidFill>
              </a:rPr>
              <a:t>Self-confidence and sports motivation simultaneously had a very strong significant influence on students’ interest.</a:t>
            </a:r>
            <a:endParaRPr lang="en-US" sz="1200" dirty="0"/>
          </a:p>
          <a:p>
            <a:pPr algn="just">
              <a:lnSpc>
                <a:spcPct val="94000"/>
              </a:lnSpc>
            </a:pPr>
            <a:r>
              <a:rPr sz="1200" b="0" i="0" dirty="0">
                <a:solidFill>
                  <a:srgbClr val="000000"/>
                </a:solidFill>
              </a:rPr>
              <a:t>Partially, only sports motivation had a significant positive effect; self-confidence showed no significant independent effect.</a:t>
            </a:r>
          </a:p>
          <a:p>
            <a:pPr algn="just">
              <a:lnSpc>
                <a:spcPct val="94000"/>
              </a:lnSpc>
            </a:pPr>
            <a:r>
              <a:rPr sz="1200" b="0" i="0" dirty="0">
                <a:solidFill>
                  <a:srgbClr val="000000"/>
                </a:solidFill>
              </a:rPr>
              <a:t>The sustainability of children’s soccer participation is driven more by motivation and joy than by technical self-confidence.</a:t>
            </a:r>
          </a:p>
        </p:txBody>
      </p:sp>
      <p:sp>
        <p:nvSpPr>
          <p:cNvPr id="8" name="Text 5"/>
          <p:cNvSpPr/>
          <p:nvPr/>
        </p:nvSpPr>
        <p:spPr>
          <a:xfrm>
            <a:off x="777240" y="3653028"/>
            <a:ext cx="384048" cy="210312"/>
          </a:xfrm>
          <a:prstGeom prst="rect">
            <a:avLst/>
          </a:prstGeom>
          <a:noFill/>
          <a:ln/>
        </p:spPr>
        <p:txBody>
          <a:bodyPr wrap="square" lIns="18288" tIns="9144" rIns="18288" bIns="9144" rtlCol="0" anchor="ctr">
            <a:noAutofit/>
          </a:bodyPr>
          <a:lstStyle/>
          <a:p>
            <a:pPr marL="0" indent="0" algn="ctr">
              <a:lnSpc>
                <a:spcPct val="94000"/>
              </a:lnSpc>
              <a:buNone/>
            </a:pPr>
            <a:r>
              <a:rPr sz="1200" b="1" i="0" dirty="0">
                <a:solidFill>
                  <a:srgbClr val="073565"/>
                </a:solidFill>
                <a:latin typeface="Arial"/>
              </a:rPr>
              <a:t>18</a:t>
            </a:r>
            <a:r>
              <a:rPr sz="1019" b="1" i="0" dirty="0">
                <a:solidFill>
                  <a:srgbClr val="073565"/>
                </a:solidFill>
                <a:latin typeface="Arial"/>
              </a:rPr>
              <a:t>.</a:t>
            </a:r>
            <a:endParaRPr lang="en-US" sz="1350" dirty="0"/>
          </a:p>
        </p:txBody>
      </p:sp>
      <p:sp>
        <p:nvSpPr>
          <p:cNvPr id="9" name="Text 6"/>
          <p:cNvSpPr/>
          <p:nvPr/>
        </p:nvSpPr>
        <p:spPr>
          <a:xfrm>
            <a:off x="1216152" y="3653028"/>
            <a:ext cx="5120640" cy="210312"/>
          </a:xfrm>
          <a:prstGeom prst="rect">
            <a:avLst/>
          </a:prstGeom>
          <a:noFill/>
          <a:ln/>
        </p:spPr>
        <p:txBody>
          <a:bodyPr wrap="square" lIns="18288" tIns="9144" rIns="18288" bIns="9144" rtlCol="0" anchor="ctr">
            <a:noAutofit/>
          </a:bodyPr>
          <a:lstStyle/>
          <a:p>
            <a:pPr marL="0" indent="0">
              <a:lnSpc>
                <a:spcPct val="94000"/>
              </a:lnSpc>
              <a:buNone/>
            </a:pPr>
            <a:r>
              <a:rPr sz="1200" b="1" i="0" dirty="0">
                <a:solidFill>
                  <a:srgbClr val="000000"/>
                </a:solidFill>
                <a:latin typeface="Arial"/>
              </a:rPr>
              <a:t>Recommendations for teachers and coaches</a:t>
            </a:r>
            <a:endParaRPr lang="en-US" sz="1200" dirty="0"/>
          </a:p>
        </p:txBody>
      </p:sp>
      <p:sp>
        <p:nvSpPr>
          <p:cNvPr id="10" name="Text 7"/>
          <p:cNvSpPr/>
          <p:nvPr/>
        </p:nvSpPr>
        <p:spPr>
          <a:xfrm>
            <a:off x="845752" y="3870164"/>
            <a:ext cx="5394960" cy="1216152"/>
          </a:xfrm>
          <a:prstGeom prst="rect">
            <a:avLst/>
          </a:prstGeom>
          <a:solidFill>
            <a:srgbClr val="FFFFFF"/>
          </a:solidFill>
          <a:ln/>
        </p:spPr>
        <p:txBody>
          <a:bodyPr wrap="square" lIns="18288" tIns="9144" rIns="18288" bIns="9144" rtlCol="0" anchor="ctr">
            <a:noAutofit/>
          </a:bodyPr>
          <a:lstStyle/>
          <a:p>
            <a:pPr>
              <a:lnSpc>
                <a:spcPct val="94000"/>
              </a:lnSpc>
            </a:pPr>
            <a:r>
              <a:rPr sz="1200" b="0" i="0" dirty="0">
                <a:solidFill>
                  <a:srgbClr val="000000"/>
                </a:solidFill>
              </a:rPr>
              <a:t>Apply fun football, mini-games, modified rules, smaller teams, and smaller goals.</a:t>
            </a:r>
            <a:endParaRPr lang="en-US" sz="1200" dirty="0"/>
          </a:p>
          <a:p>
            <a:pPr>
              <a:lnSpc>
                <a:spcPct val="94000"/>
              </a:lnSpc>
            </a:pPr>
            <a:r>
              <a:rPr sz="1200" b="0" i="0" dirty="0">
                <a:solidFill>
                  <a:srgbClr val="000000"/>
                </a:solidFill>
              </a:rPr>
              <a:t>Monitor attendance and happiness as early indicators of declining motivation.</a:t>
            </a:r>
          </a:p>
          <a:p>
            <a:pPr>
              <a:lnSpc>
                <a:spcPct val="94000"/>
              </a:lnSpc>
            </a:pPr>
            <a:r>
              <a:rPr sz="1200" b="0" i="0" dirty="0">
                <a:solidFill>
                  <a:srgbClr val="000000"/>
                </a:solidFill>
              </a:rPr>
              <a:t>Provide verbal appreciation, social rewards, and varied training activities to prevent boredom and drop-out</a:t>
            </a:r>
            <a:r>
              <a:rPr sz="735" b="0" i="0" dirty="0">
                <a:solidFill>
                  <a:srgbClr val="000000"/>
                </a:solidFill>
                <a:latin typeface="Arial"/>
              </a:rPr>
              <a:t>.</a:t>
            </a:r>
          </a:p>
        </p:txBody>
      </p:sp>
      <p:sp>
        <p:nvSpPr>
          <p:cNvPr id="11" name="Text 8"/>
          <p:cNvSpPr/>
          <p:nvPr/>
        </p:nvSpPr>
        <p:spPr>
          <a:xfrm>
            <a:off x="6446520" y="2103120"/>
            <a:ext cx="384048" cy="210312"/>
          </a:xfrm>
          <a:prstGeom prst="rect">
            <a:avLst/>
          </a:prstGeom>
          <a:noFill/>
          <a:ln/>
        </p:spPr>
        <p:txBody>
          <a:bodyPr wrap="square" lIns="18288" tIns="9144" rIns="18288" bIns="9144" rtlCol="0" anchor="ctr">
            <a:noAutofit/>
          </a:bodyPr>
          <a:lstStyle/>
          <a:p>
            <a:pPr marL="0" indent="0" algn="ctr">
              <a:lnSpc>
                <a:spcPct val="94000"/>
              </a:lnSpc>
              <a:buNone/>
            </a:pPr>
            <a:r>
              <a:rPr sz="1200" b="1" i="0" dirty="0">
                <a:solidFill>
                  <a:srgbClr val="073565"/>
                </a:solidFill>
                <a:latin typeface="Arial"/>
              </a:rPr>
              <a:t>19</a:t>
            </a:r>
            <a:r>
              <a:rPr sz="1019" b="1" i="0" dirty="0">
                <a:solidFill>
                  <a:srgbClr val="073565"/>
                </a:solidFill>
                <a:latin typeface="Arial"/>
              </a:rPr>
              <a:t>.</a:t>
            </a:r>
            <a:endParaRPr lang="en-US" sz="1350" dirty="0"/>
          </a:p>
        </p:txBody>
      </p:sp>
      <p:sp>
        <p:nvSpPr>
          <p:cNvPr id="12" name="Text 9"/>
          <p:cNvSpPr/>
          <p:nvPr/>
        </p:nvSpPr>
        <p:spPr>
          <a:xfrm>
            <a:off x="6885432" y="2103120"/>
            <a:ext cx="4572000" cy="210312"/>
          </a:xfrm>
          <a:prstGeom prst="rect">
            <a:avLst/>
          </a:prstGeom>
          <a:noFill/>
          <a:ln/>
        </p:spPr>
        <p:txBody>
          <a:bodyPr wrap="square" lIns="18288" tIns="9144" rIns="18288" bIns="9144" rtlCol="0" anchor="ctr">
            <a:noAutofit/>
          </a:bodyPr>
          <a:lstStyle/>
          <a:p>
            <a:pPr marL="0" indent="0">
              <a:lnSpc>
                <a:spcPct val="94000"/>
              </a:lnSpc>
              <a:buNone/>
            </a:pPr>
            <a:r>
              <a:rPr sz="1200" b="1" i="0" dirty="0">
                <a:solidFill>
                  <a:srgbClr val="000000"/>
                </a:solidFill>
                <a:latin typeface="Arial"/>
              </a:rPr>
              <a:t>Limitations and future research</a:t>
            </a:r>
            <a:endParaRPr lang="en-US" sz="1200" dirty="0"/>
          </a:p>
        </p:txBody>
      </p:sp>
      <p:sp>
        <p:nvSpPr>
          <p:cNvPr id="13" name="Text 10"/>
          <p:cNvSpPr/>
          <p:nvPr/>
        </p:nvSpPr>
        <p:spPr>
          <a:xfrm>
            <a:off x="6446520" y="2212848"/>
            <a:ext cx="4572000" cy="1435608"/>
          </a:xfrm>
          <a:prstGeom prst="rect">
            <a:avLst/>
          </a:prstGeom>
          <a:noFill/>
          <a:ln/>
        </p:spPr>
        <p:txBody>
          <a:bodyPr wrap="square" lIns="18288" tIns="9144" rIns="18288" bIns="9144" rtlCol="0" anchor="ctr">
            <a:noAutofit/>
          </a:bodyPr>
          <a:lstStyle/>
          <a:p>
            <a:pPr>
              <a:lnSpc>
                <a:spcPct val="94000"/>
              </a:lnSpc>
            </a:pPr>
            <a:r>
              <a:rPr sz="1200" b="0" i="0" dirty="0">
                <a:solidFill>
                  <a:srgbClr val="000000"/>
                </a:solidFill>
              </a:rPr>
              <a:t>Sample was limited to 30 students from one elementary school, so broad generalization should be cautious.</a:t>
            </a:r>
            <a:endParaRPr lang="en-US" sz="1200" dirty="0"/>
          </a:p>
          <a:p>
            <a:pPr>
              <a:lnSpc>
                <a:spcPct val="94000"/>
              </a:lnSpc>
            </a:pPr>
            <a:r>
              <a:rPr sz="1200" b="0" i="0" dirty="0">
                <a:solidFill>
                  <a:srgbClr val="000000"/>
                </a:solidFill>
              </a:rPr>
              <a:t>External factors were not measured, such as parental support, coach competence, coaching style, and facility adequacy.</a:t>
            </a:r>
          </a:p>
          <a:p>
            <a:pPr>
              <a:lnSpc>
                <a:spcPct val="94000"/>
              </a:lnSpc>
            </a:pPr>
            <a:r>
              <a:rPr sz="1200" b="0" i="0" dirty="0">
                <a:solidFill>
                  <a:srgbClr val="000000"/>
                </a:solidFill>
              </a:rPr>
              <a:t>Future studies should involve larger regional samples and include mediating or moderating variables.</a:t>
            </a:r>
          </a:p>
        </p:txBody>
      </p:sp>
      <p:sp>
        <p:nvSpPr>
          <p:cNvPr id="14" name="Shape 11"/>
          <p:cNvSpPr/>
          <p:nvPr/>
        </p:nvSpPr>
        <p:spPr>
          <a:xfrm>
            <a:off x="6409944" y="4454688"/>
            <a:ext cx="73152" cy="420624"/>
          </a:xfrm>
          <a:prstGeom prst="rect">
            <a:avLst/>
          </a:prstGeom>
          <a:solidFill>
            <a:srgbClr val="1E5AA8"/>
          </a:solidFill>
          <a:ln w="12700">
            <a:solidFill>
              <a:srgbClr val="1E5AA8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5" name="Text 12"/>
          <p:cNvSpPr/>
          <p:nvPr/>
        </p:nvSpPr>
        <p:spPr>
          <a:xfrm>
            <a:off x="6652328" y="4454688"/>
            <a:ext cx="4379976" cy="475488"/>
          </a:xfrm>
          <a:prstGeom prst="rect">
            <a:avLst/>
          </a:prstGeom>
          <a:noFill/>
          <a:ln/>
        </p:spPr>
        <p:txBody>
          <a:bodyPr wrap="square" lIns="18288" tIns="9144" rIns="18288" bIns="9144" rtlCol="0" anchor="ctr">
            <a:noAutofit/>
          </a:bodyPr>
          <a:lstStyle/>
          <a:p>
            <a:pPr marL="0" indent="0" algn="just">
              <a:lnSpc>
                <a:spcPct val="94000"/>
              </a:lnSpc>
              <a:buNone/>
            </a:pPr>
            <a:r>
              <a:rPr sz="1200" b="1" i="0" dirty="0">
                <a:solidFill>
                  <a:srgbClr val="000000"/>
                </a:solidFill>
                <a:latin typeface="Arial"/>
              </a:rPr>
              <a:t>Final statement: motivation-centered training is the strategic solution to sustain elementary students’ interest in soccer extracurricular activities.</a:t>
            </a:r>
            <a:endParaRPr lang="en-US" sz="1200" dirty="0"/>
          </a:p>
        </p:txBody>
      </p:sp>
      <p:sp>
        <p:nvSpPr>
          <p:cNvPr id="16" name="Text 13"/>
          <p:cNvSpPr/>
          <p:nvPr/>
        </p:nvSpPr>
        <p:spPr>
          <a:xfrm>
            <a:off x="8732520" y="6446520"/>
            <a:ext cx="2697480" cy="182880"/>
          </a:xfrm>
          <a:prstGeom prst="rect">
            <a:avLst/>
          </a:prstGeom>
          <a:noFill/>
          <a:ln/>
        </p:spPr>
        <p:txBody>
          <a:bodyPr wrap="square" lIns="18288" tIns="9144" rIns="18288" bIns="9144" rtlCol="0" anchor="ctr">
            <a:noAutofit/>
          </a:bodyPr>
          <a:lstStyle/>
          <a:p>
            <a:pPr marL="0" indent="0" algn="r">
              <a:lnSpc>
                <a:spcPct val="94000"/>
              </a:lnSpc>
              <a:buNone/>
            </a:pPr>
            <a:r>
              <a:rPr sz="610" b="0" i="0">
                <a:solidFill>
                  <a:srgbClr val="FFFFFF"/>
                </a:solidFill>
                <a:latin typeface="Arial"/>
              </a:rPr>
              <a:t>6th ISPESH 2026  |  7/8</a:t>
            </a:r>
            <a:endParaRPr lang="en-US" sz="8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ispesh_assets/references_clean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810512" y="1783080"/>
            <a:ext cx="5029200" cy="347472"/>
          </a:xfrm>
          <a:prstGeom prst="rect">
            <a:avLst/>
          </a:prstGeom>
          <a:noFill/>
          <a:ln/>
        </p:spPr>
        <p:txBody>
          <a:bodyPr wrap="square" lIns="18288" tIns="9144" rIns="18288" bIns="9144" rtlCol="0" anchor="ctr">
            <a:noAutofit/>
          </a:bodyPr>
          <a:lstStyle/>
          <a:p>
            <a:pPr marL="0" indent="0">
              <a:lnSpc>
                <a:spcPct val="94000"/>
              </a:lnSpc>
              <a:buNone/>
            </a:pPr>
            <a:r>
              <a:rPr sz="1650" b="1" i="0">
                <a:solidFill>
                  <a:srgbClr val="000000"/>
                </a:solidFill>
                <a:latin typeface="Arial"/>
              </a:rPr>
              <a:t>REFERENCES</a:t>
            </a:r>
            <a:endParaRPr lang="en-US" sz="2800" dirty="0"/>
          </a:p>
        </p:txBody>
      </p:sp>
      <p:sp>
        <p:nvSpPr>
          <p:cNvPr id="4" name="Text 1"/>
          <p:cNvSpPr/>
          <p:nvPr/>
        </p:nvSpPr>
        <p:spPr>
          <a:xfrm>
            <a:off x="1828800" y="2176272"/>
            <a:ext cx="4572000" cy="164592"/>
          </a:xfrm>
          <a:prstGeom prst="rect">
            <a:avLst/>
          </a:prstGeom>
          <a:noFill/>
          <a:ln/>
        </p:spPr>
        <p:txBody>
          <a:bodyPr wrap="square" lIns="18288" tIns="9144" rIns="18288" bIns="9144" rtlCol="0" anchor="ctr">
            <a:noAutofit/>
          </a:bodyPr>
          <a:lstStyle/>
          <a:p>
            <a:pPr marL="0" indent="0">
              <a:lnSpc>
                <a:spcPct val="94000"/>
              </a:lnSpc>
              <a:buNone/>
            </a:pPr>
            <a:r>
              <a:rPr sz="700" b="0" i="1">
                <a:solidFill>
                  <a:srgbClr val="555555"/>
                </a:solidFill>
                <a:latin typeface="Arial"/>
              </a:rPr>
              <a:t>Selected references from the manuscript (15 sources)</a:t>
            </a:r>
            <a:endParaRPr lang="en-US" sz="1050" dirty="0"/>
          </a:p>
        </p:txBody>
      </p:sp>
      <p:sp>
        <p:nvSpPr>
          <p:cNvPr id="5" name="Text 2"/>
          <p:cNvSpPr/>
          <p:nvPr/>
        </p:nvSpPr>
        <p:spPr>
          <a:xfrm>
            <a:off x="1417320" y="2359152"/>
            <a:ext cx="4160520" cy="2971800"/>
          </a:xfrm>
          <a:prstGeom prst="rect">
            <a:avLst/>
          </a:prstGeom>
          <a:noFill/>
          <a:ln/>
        </p:spPr>
        <p:txBody>
          <a:bodyPr wrap="square" lIns="18288" tIns="9144" rIns="18288" bIns="9144" rtlCol="0" anchor="ctr">
            <a:noAutofit/>
          </a:bodyPr>
          <a:lstStyle/>
          <a:p>
            <a:pPr>
              <a:lnSpc>
                <a:spcPct val="90000"/>
              </a:lnSpc>
            </a:pPr>
            <a:r>
              <a:rPr sz="1200" b="0" i="0" dirty="0">
                <a:solidFill>
                  <a:srgbClr val="000000"/>
                </a:solidFill>
              </a:rPr>
              <a:t>Elaine, A., &amp; Seaman, C. (2007). Likert scales and data analyses.</a:t>
            </a:r>
            <a:endParaRPr lang="en-US" sz="1200" dirty="0"/>
          </a:p>
          <a:p>
            <a:pPr>
              <a:lnSpc>
                <a:spcPct val="90000"/>
              </a:lnSpc>
            </a:pPr>
            <a:r>
              <a:rPr sz="1200" b="0" i="0" dirty="0">
                <a:solidFill>
                  <a:srgbClr val="000000"/>
                </a:solidFill>
              </a:rPr>
              <a:t>Fahmi, M., &amp; </a:t>
            </a:r>
            <a:r>
              <a:rPr sz="1200" b="0" i="0" dirty="0" err="1">
                <a:solidFill>
                  <a:srgbClr val="000000"/>
                </a:solidFill>
              </a:rPr>
              <a:t>Sifaq</a:t>
            </a:r>
            <a:r>
              <a:rPr sz="1200" b="0" i="0" dirty="0">
                <a:solidFill>
                  <a:srgbClr val="000000"/>
                </a:solidFill>
              </a:rPr>
              <a:t>, A. (2021). Survey </a:t>
            </a:r>
            <a:r>
              <a:rPr sz="1200" b="0" i="0" dirty="0" err="1">
                <a:solidFill>
                  <a:srgbClr val="000000"/>
                </a:solidFill>
              </a:rPr>
              <a:t>minat</a:t>
            </a:r>
            <a:r>
              <a:rPr sz="1200" b="0" i="0" dirty="0">
                <a:solidFill>
                  <a:srgbClr val="000000"/>
                </a:solidFill>
              </a:rPr>
              <a:t> </a:t>
            </a:r>
            <a:r>
              <a:rPr sz="1200" b="0" i="0" dirty="0" err="1">
                <a:solidFill>
                  <a:srgbClr val="000000"/>
                </a:solidFill>
              </a:rPr>
              <a:t>anak</a:t>
            </a:r>
            <a:r>
              <a:rPr sz="1200" b="0" i="0" dirty="0">
                <a:solidFill>
                  <a:srgbClr val="000000"/>
                </a:solidFill>
              </a:rPr>
              <a:t> </a:t>
            </a:r>
            <a:r>
              <a:rPr sz="1200" b="0" i="0" dirty="0" err="1">
                <a:solidFill>
                  <a:srgbClr val="000000"/>
                </a:solidFill>
              </a:rPr>
              <a:t>usia</a:t>
            </a:r>
            <a:r>
              <a:rPr sz="1200" b="0" i="0" dirty="0">
                <a:solidFill>
                  <a:srgbClr val="000000"/>
                </a:solidFill>
              </a:rPr>
              <a:t> </a:t>
            </a:r>
            <a:r>
              <a:rPr sz="1200" b="0" i="0" dirty="0" err="1">
                <a:solidFill>
                  <a:srgbClr val="000000"/>
                </a:solidFill>
              </a:rPr>
              <a:t>dini</a:t>
            </a:r>
            <a:r>
              <a:rPr sz="1200" b="0" i="0" dirty="0">
                <a:solidFill>
                  <a:srgbClr val="000000"/>
                </a:solidFill>
              </a:rPr>
              <a:t> </a:t>
            </a:r>
            <a:r>
              <a:rPr sz="1200" b="0" i="0" dirty="0" err="1">
                <a:solidFill>
                  <a:srgbClr val="000000"/>
                </a:solidFill>
              </a:rPr>
              <a:t>terhadap</a:t>
            </a:r>
            <a:r>
              <a:rPr sz="1200" b="0" i="0" dirty="0">
                <a:solidFill>
                  <a:srgbClr val="000000"/>
                </a:solidFill>
              </a:rPr>
              <a:t> </a:t>
            </a:r>
            <a:r>
              <a:rPr sz="1200" b="0" i="0" dirty="0" err="1">
                <a:solidFill>
                  <a:srgbClr val="000000"/>
                </a:solidFill>
              </a:rPr>
              <a:t>olahraga</a:t>
            </a:r>
            <a:r>
              <a:rPr sz="1200" b="0" i="0" dirty="0">
                <a:solidFill>
                  <a:srgbClr val="000000"/>
                </a:solidFill>
              </a:rPr>
              <a:t> </a:t>
            </a:r>
            <a:r>
              <a:rPr sz="1200" b="0" i="0" dirty="0" err="1">
                <a:solidFill>
                  <a:srgbClr val="000000"/>
                </a:solidFill>
              </a:rPr>
              <a:t>tradisional</a:t>
            </a:r>
            <a:r>
              <a:rPr sz="1200" b="0" i="0" dirty="0">
                <a:solidFill>
                  <a:srgbClr val="000000"/>
                </a:solidFill>
              </a:rPr>
              <a:t>.</a:t>
            </a:r>
          </a:p>
          <a:p>
            <a:pPr>
              <a:lnSpc>
                <a:spcPct val="90000"/>
              </a:lnSpc>
            </a:pPr>
            <a:r>
              <a:rPr sz="1200" b="0" i="0" dirty="0" err="1">
                <a:solidFill>
                  <a:srgbClr val="000000"/>
                </a:solidFill>
              </a:rPr>
              <a:t>Greenlees</a:t>
            </a:r>
            <a:r>
              <a:rPr sz="1200" b="0" i="0" dirty="0">
                <a:solidFill>
                  <a:srgbClr val="000000"/>
                </a:solidFill>
              </a:rPr>
              <a:t>, I., Parr, A., Murray, S., &amp; Burkitt, E. (2021). Elite youth soccer players’ confidence. Sports, 9(11).</a:t>
            </a:r>
          </a:p>
          <a:p>
            <a:pPr>
              <a:lnSpc>
                <a:spcPct val="90000"/>
              </a:lnSpc>
            </a:pPr>
            <a:r>
              <a:rPr sz="1200" b="0" i="0" dirty="0" err="1">
                <a:solidFill>
                  <a:srgbClr val="000000"/>
                </a:solidFill>
              </a:rPr>
              <a:t>Hidayat</a:t>
            </a:r>
            <a:r>
              <a:rPr sz="1200" b="0" i="0" dirty="0">
                <a:solidFill>
                  <a:srgbClr val="000000"/>
                </a:solidFill>
              </a:rPr>
              <a:t>, R., &amp; </a:t>
            </a:r>
            <a:r>
              <a:rPr sz="1200" b="0" i="0" dirty="0" err="1">
                <a:solidFill>
                  <a:srgbClr val="000000"/>
                </a:solidFill>
              </a:rPr>
              <a:t>Riswanto</a:t>
            </a:r>
            <a:r>
              <a:rPr sz="1200" b="0" i="0" dirty="0">
                <a:solidFill>
                  <a:srgbClr val="000000"/>
                </a:solidFill>
              </a:rPr>
              <a:t>, A. H. (2021). </a:t>
            </a:r>
            <a:r>
              <a:rPr sz="1200" b="0" i="0" dirty="0" err="1">
                <a:solidFill>
                  <a:srgbClr val="000000"/>
                </a:solidFill>
              </a:rPr>
              <a:t>Survei</a:t>
            </a:r>
            <a:r>
              <a:rPr sz="1200" b="0" i="0" dirty="0">
                <a:solidFill>
                  <a:srgbClr val="000000"/>
                </a:solidFill>
              </a:rPr>
              <a:t> </a:t>
            </a:r>
            <a:r>
              <a:rPr sz="1200" b="0" i="0" dirty="0" err="1">
                <a:solidFill>
                  <a:srgbClr val="000000"/>
                </a:solidFill>
              </a:rPr>
              <a:t>motivasi</a:t>
            </a:r>
            <a:r>
              <a:rPr sz="1200" b="0" i="0" dirty="0">
                <a:solidFill>
                  <a:srgbClr val="000000"/>
                </a:solidFill>
              </a:rPr>
              <a:t> </a:t>
            </a:r>
            <a:r>
              <a:rPr sz="1200" b="0" i="0" dirty="0" err="1">
                <a:solidFill>
                  <a:srgbClr val="000000"/>
                </a:solidFill>
              </a:rPr>
              <a:t>siswa</a:t>
            </a:r>
            <a:r>
              <a:rPr sz="1200" b="0" i="0" dirty="0">
                <a:solidFill>
                  <a:srgbClr val="000000"/>
                </a:solidFill>
              </a:rPr>
              <a:t> </a:t>
            </a:r>
            <a:r>
              <a:rPr sz="1200" b="0" i="0" dirty="0" err="1">
                <a:solidFill>
                  <a:srgbClr val="000000"/>
                </a:solidFill>
              </a:rPr>
              <a:t>dalam</a:t>
            </a:r>
            <a:r>
              <a:rPr sz="1200" b="0" i="0" dirty="0">
                <a:solidFill>
                  <a:srgbClr val="000000"/>
                </a:solidFill>
              </a:rPr>
              <a:t> </a:t>
            </a:r>
            <a:r>
              <a:rPr sz="1200" b="0" i="0" dirty="0" err="1">
                <a:solidFill>
                  <a:srgbClr val="000000"/>
                </a:solidFill>
              </a:rPr>
              <a:t>ekstrakurikuler</a:t>
            </a:r>
            <a:r>
              <a:rPr sz="1200" b="0" i="0" dirty="0">
                <a:solidFill>
                  <a:srgbClr val="000000"/>
                </a:solidFill>
              </a:rPr>
              <a:t> futsal.</a:t>
            </a:r>
          </a:p>
          <a:p>
            <a:pPr>
              <a:lnSpc>
                <a:spcPct val="90000"/>
              </a:lnSpc>
            </a:pPr>
            <a:r>
              <a:rPr sz="1200" b="0" i="0" dirty="0">
                <a:solidFill>
                  <a:srgbClr val="000000"/>
                </a:solidFill>
              </a:rPr>
              <a:t>Li, L. (2025). Impact of coach education on coaching effectiveness in youth sport.</a:t>
            </a:r>
          </a:p>
          <a:p>
            <a:pPr>
              <a:lnSpc>
                <a:spcPct val="90000"/>
              </a:lnSpc>
            </a:pPr>
            <a:r>
              <a:rPr sz="1200" b="0" i="0" dirty="0">
                <a:solidFill>
                  <a:srgbClr val="000000"/>
                </a:solidFill>
              </a:rPr>
              <a:t>Mukti, W., </a:t>
            </a:r>
            <a:r>
              <a:rPr sz="1200" b="0" i="0" dirty="0" err="1">
                <a:solidFill>
                  <a:srgbClr val="000000"/>
                </a:solidFill>
              </a:rPr>
              <a:t>Rentika</a:t>
            </a:r>
            <a:r>
              <a:rPr sz="1200" b="0" i="0" dirty="0">
                <a:solidFill>
                  <a:srgbClr val="000000"/>
                </a:solidFill>
              </a:rPr>
              <a:t>, S., </a:t>
            </a:r>
            <a:r>
              <a:rPr sz="1200" b="0" i="0" dirty="0" err="1">
                <a:solidFill>
                  <a:srgbClr val="000000"/>
                </a:solidFill>
              </a:rPr>
              <a:t>Margisal</a:t>
            </a:r>
            <a:r>
              <a:rPr sz="1200" b="0" i="0" dirty="0">
                <a:solidFill>
                  <a:srgbClr val="000000"/>
                </a:solidFill>
              </a:rPr>
              <a:t>, G., &amp; </a:t>
            </a:r>
            <a:r>
              <a:rPr sz="1200" b="0" i="0" dirty="0" err="1">
                <a:solidFill>
                  <a:srgbClr val="000000"/>
                </a:solidFill>
              </a:rPr>
              <a:t>Kurnia</a:t>
            </a:r>
            <a:r>
              <a:rPr sz="1200" b="0" i="0" dirty="0">
                <a:solidFill>
                  <a:srgbClr val="000000"/>
                </a:solidFill>
              </a:rPr>
              <a:t>, E. (2025). Participation and motivation in PJOK learning.</a:t>
            </a:r>
          </a:p>
          <a:p>
            <a:pPr>
              <a:lnSpc>
                <a:spcPct val="90000"/>
              </a:lnSpc>
            </a:pPr>
            <a:r>
              <a:rPr sz="1200" b="0" i="0" dirty="0">
                <a:solidFill>
                  <a:srgbClr val="000000"/>
                </a:solidFill>
              </a:rPr>
              <a:t>Palma, B. P. (2025). Measurement instruments for positive development in sports.</a:t>
            </a:r>
          </a:p>
          <a:p>
            <a:pPr>
              <a:lnSpc>
                <a:spcPct val="90000"/>
              </a:lnSpc>
            </a:pPr>
            <a:r>
              <a:rPr sz="1200" b="0" i="0" dirty="0">
                <a:solidFill>
                  <a:srgbClr val="000000"/>
                </a:solidFill>
              </a:rPr>
              <a:t>Pelletier, L. G., et al. (1995). Sport Motivation Scale (SMS).</a:t>
            </a:r>
          </a:p>
        </p:txBody>
      </p:sp>
      <p:sp>
        <p:nvSpPr>
          <p:cNvPr id="6" name="Text 3"/>
          <p:cNvSpPr/>
          <p:nvPr/>
        </p:nvSpPr>
        <p:spPr>
          <a:xfrm>
            <a:off x="502920" y="5650992"/>
            <a:ext cx="2880360" cy="283464"/>
          </a:xfrm>
          <a:prstGeom prst="rect">
            <a:avLst/>
          </a:prstGeom>
          <a:noFill/>
          <a:ln/>
        </p:spPr>
        <p:txBody>
          <a:bodyPr wrap="square" lIns="18288" tIns="9144" rIns="18288" bIns="9144" rtlCol="0" anchor="ctr">
            <a:noAutofit/>
          </a:bodyPr>
          <a:lstStyle/>
          <a:p>
            <a:pPr marL="0" indent="0">
              <a:lnSpc>
                <a:spcPct val="94000"/>
              </a:lnSpc>
              <a:buNone/>
            </a:pPr>
            <a:r>
              <a:rPr sz="1600" b="1" i="0" dirty="0">
                <a:solidFill>
                  <a:srgbClr val="FFFFFF"/>
                </a:solidFill>
                <a:latin typeface="Arial"/>
              </a:rPr>
              <a:t>THANK YOU</a:t>
            </a:r>
            <a:endParaRPr lang="en-US" sz="1600" dirty="0"/>
          </a:p>
        </p:txBody>
      </p:sp>
      <p:sp>
        <p:nvSpPr>
          <p:cNvPr id="7" name="Text 4"/>
          <p:cNvSpPr/>
          <p:nvPr/>
        </p:nvSpPr>
        <p:spPr>
          <a:xfrm>
            <a:off x="502920" y="6053328"/>
            <a:ext cx="2834640" cy="164592"/>
          </a:xfrm>
          <a:prstGeom prst="rect">
            <a:avLst/>
          </a:prstGeom>
          <a:noFill/>
          <a:ln/>
        </p:spPr>
        <p:txBody>
          <a:bodyPr wrap="square" lIns="18288" tIns="9144" rIns="18288" bIns="9144" rtlCol="0" anchor="ctr">
            <a:noAutofit/>
          </a:bodyPr>
          <a:lstStyle/>
          <a:p>
            <a:pPr marL="0" indent="0">
              <a:lnSpc>
                <a:spcPct val="94000"/>
              </a:lnSpc>
              <a:buNone/>
            </a:pPr>
            <a:r>
              <a:rPr sz="600" b="0" i="0">
                <a:solidFill>
                  <a:srgbClr val="FFFFFF"/>
                </a:solidFill>
                <a:latin typeface="Arial"/>
              </a:rPr>
              <a:t>6th ISPESH 2026</a:t>
            </a:r>
            <a:endParaRPr lang="en-US" sz="1050" dirty="0"/>
          </a:p>
        </p:txBody>
      </p:sp>
      <p:sp>
        <p:nvSpPr>
          <p:cNvPr id="8" name="Text 5"/>
          <p:cNvSpPr/>
          <p:nvPr/>
        </p:nvSpPr>
        <p:spPr>
          <a:xfrm>
            <a:off x="9921240" y="6446520"/>
            <a:ext cx="914400" cy="182880"/>
          </a:xfrm>
          <a:prstGeom prst="rect">
            <a:avLst/>
          </a:prstGeom>
          <a:noFill/>
          <a:ln/>
        </p:spPr>
        <p:txBody>
          <a:bodyPr wrap="square" lIns="18288" tIns="9144" rIns="18288" bIns="9144" rtlCol="0" anchor="ctr">
            <a:noAutofit/>
          </a:bodyPr>
          <a:lstStyle/>
          <a:p>
            <a:pPr marL="0" indent="0" algn="r">
              <a:lnSpc>
                <a:spcPct val="94000"/>
              </a:lnSpc>
              <a:buNone/>
            </a:pPr>
            <a:r>
              <a:rPr sz="610" b="0" i="0">
                <a:solidFill>
                  <a:srgbClr val="FFFFFF"/>
                </a:solidFill>
                <a:latin typeface="Arial"/>
              </a:rPr>
              <a:t>8/8</a:t>
            </a:r>
            <a:endParaRPr lang="en-US" sz="850" dirty="0"/>
          </a:p>
        </p:txBody>
      </p:sp>
      <p:sp>
        <p:nvSpPr>
          <p:cNvPr id="9" name="TextBox 8"/>
          <p:cNvSpPr txBox="1"/>
          <p:nvPr/>
        </p:nvSpPr>
        <p:spPr>
          <a:xfrm>
            <a:off x="5758263" y="2561617"/>
            <a:ext cx="4526280" cy="2971800"/>
          </a:xfrm>
          <a:prstGeom prst="rect">
            <a:avLst/>
          </a:prstGeom>
          <a:noFill/>
        </p:spPr>
        <p:txBody>
          <a:bodyPr wrap="square" lIns="18288" tIns="9144" rIns="18288" bIns="9144">
            <a:noAutofit/>
          </a:bodyPr>
          <a:lstStyle/>
          <a:p>
            <a:pPr>
              <a:lnSpc>
                <a:spcPct val="90000"/>
              </a:lnSpc>
            </a:pPr>
            <a:r>
              <a:rPr sz="1200" b="0" i="0" dirty="0" err="1">
                <a:solidFill>
                  <a:srgbClr val="000000"/>
                </a:solidFill>
                <a:latin typeface="Arial"/>
              </a:rPr>
              <a:t>Pratama</a:t>
            </a:r>
            <a:r>
              <a:rPr sz="1200" b="0" i="0" dirty="0">
                <a:solidFill>
                  <a:srgbClr val="000000"/>
                </a:solidFill>
                <a:latin typeface="Arial"/>
              </a:rPr>
              <a:t>, M. F., </a:t>
            </a:r>
            <a:r>
              <a:rPr sz="1200" b="0" i="0" dirty="0" err="1">
                <a:solidFill>
                  <a:srgbClr val="000000"/>
                </a:solidFill>
                <a:latin typeface="Arial"/>
              </a:rPr>
              <a:t>Amiq</a:t>
            </a:r>
            <a:r>
              <a:rPr sz="1200" b="0" i="0" dirty="0">
                <a:solidFill>
                  <a:srgbClr val="000000"/>
                </a:solidFill>
                <a:latin typeface="Arial"/>
              </a:rPr>
              <a:t>, F., &amp; Kurniawan, R. (2023). Basic futsal skills in extracurricular participants.</a:t>
            </a:r>
          </a:p>
          <a:p>
            <a:pPr>
              <a:lnSpc>
                <a:spcPct val="90000"/>
              </a:lnSpc>
            </a:pPr>
            <a:r>
              <a:rPr sz="1200" b="0" i="0" dirty="0">
                <a:solidFill>
                  <a:srgbClr val="000000"/>
                </a:solidFill>
                <a:latin typeface="Arial"/>
              </a:rPr>
              <a:t>Ryan, R. (2020). Intrinsic and extrinsic motivation from SDT perspective.</a:t>
            </a:r>
          </a:p>
          <a:p>
            <a:pPr>
              <a:lnSpc>
                <a:spcPct val="90000"/>
              </a:lnSpc>
            </a:pPr>
            <a:r>
              <a:rPr sz="1200" b="0" i="0" dirty="0" err="1">
                <a:solidFill>
                  <a:srgbClr val="000000"/>
                </a:solidFill>
                <a:latin typeface="Arial"/>
              </a:rPr>
              <a:t>Salviany</a:t>
            </a:r>
            <a:r>
              <a:rPr sz="1200" b="0" i="0" dirty="0">
                <a:solidFill>
                  <a:srgbClr val="000000"/>
                </a:solidFill>
                <a:latin typeface="Arial"/>
              </a:rPr>
              <a:t> </a:t>
            </a:r>
            <a:r>
              <a:rPr sz="1200" b="0" i="0" dirty="0" err="1">
                <a:solidFill>
                  <a:srgbClr val="000000"/>
                </a:solidFill>
                <a:latin typeface="Arial"/>
              </a:rPr>
              <a:t>Grova</a:t>
            </a:r>
            <a:r>
              <a:rPr sz="1200" b="0" i="0" dirty="0">
                <a:solidFill>
                  <a:srgbClr val="000000"/>
                </a:solidFill>
                <a:latin typeface="Arial"/>
              </a:rPr>
              <a:t>, R., </a:t>
            </a:r>
            <a:r>
              <a:rPr sz="1200" b="0" i="0" dirty="0" err="1">
                <a:solidFill>
                  <a:srgbClr val="000000"/>
                </a:solidFill>
                <a:latin typeface="Arial"/>
              </a:rPr>
              <a:t>Zaky</a:t>
            </a:r>
            <a:r>
              <a:rPr sz="1200" b="0" i="0" dirty="0">
                <a:solidFill>
                  <a:srgbClr val="000000"/>
                </a:solidFill>
                <a:latin typeface="Arial"/>
              </a:rPr>
              <a:t>, M., &amp; Hamidi, A. (2024). Self-confidence and peak performance in futsal athletes.</a:t>
            </a:r>
          </a:p>
          <a:p>
            <a:pPr>
              <a:lnSpc>
                <a:spcPct val="90000"/>
              </a:lnSpc>
            </a:pPr>
            <a:r>
              <a:rPr sz="1200" b="0" i="0" dirty="0">
                <a:solidFill>
                  <a:srgbClr val="000000"/>
                </a:solidFill>
                <a:latin typeface="Arial"/>
              </a:rPr>
              <a:t>Sin, T. H. (2017). Self-confidence of soccer athletes in competition.</a:t>
            </a:r>
          </a:p>
          <a:p>
            <a:pPr>
              <a:lnSpc>
                <a:spcPct val="90000"/>
              </a:lnSpc>
            </a:pPr>
            <a:r>
              <a:rPr sz="1200" b="0" i="0" dirty="0" err="1">
                <a:solidFill>
                  <a:srgbClr val="000000"/>
                </a:solidFill>
                <a:latin typeface="Arial"/>
              </a:rPr>
              <a:t>Utomo</a:t>
            </a:r>
            <a:r>
              <a:rPr sz="1200" b="0" i="0" dirty="0">
                <a:solidFill>
                  <a:srgbClr val="000000"/>
                </a:solidFill>
                <a:latin typeface="Arial"/>
              </a:rPr>
              <a:t>, B. (2024). Soccer-based fun games and intrinsic motivation in elementary children.</a:t>
            </a:r>
          </a:p>
          <a:p>
            <a:pPr>
              <a:lnSpc>
                <a:spcPct val="90000"/>
              </a:lnSpc>
            </a:pPr>
            <a:r>
              <a:rPr sz="1200" b="0" i="0" dirty="0">
                <a:solidFill>
                  <a:srgbClr val="000000"/>
                </a:solidFill>
                <a:latin typeface="Arial"/>
              </a:rPr>
              <a:t>Vealey, R. S. (1988). Sport-confidence and competitive orientation.</a:t>
            </a:r>
          </a:p>
          <a:p>
            <a:pPr>
              <a:lnSpc>
                <a:spcPct val="90000"/>
              </a:lnSpc>
            </a:pPr>
            <a:r>
              <a:rPr sz="1200" b="0" i="0" dirty="0" err="1">
                <a:solidFill>
                  <a:srgbClr val="000000"/>
                </a:solidFill>
                <a:latin typeface="Arial"/>
              </a:rPr>
              <a:t>Yamin</a:t>
            </a:r>
            <a:r>
              <a:rPr sz="1200" b="0" i="0" dirty="0">
                <a:solidFill>
                  <a:srgbClr val="000000"/>
                </a:solidFill>
                <a:latin typeface="Arial"/>
              </a:rPr>
              <a:t>, M. (2025). Digital educational games in physical education participation.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rial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89</TotalTime>
  <Words>1854</Words>
  <Application>Microsoft Office PowerPoint</Application>
  <PresentationFormat>Widescreen</PresentationFormat>
  <Paragraphs>241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Arial</vt:lpstr>
      <vt:lpstr>Calibri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Universitas Pendidikan Indonesia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Influence of Self-Confidence and Sports Motivation on Interest in Soccer Extracurricular Activities in Elementary School</dc:title>
  <dc:subject>Detailed 6th ISPESH 2026 presentation based on article manuscript</dc:subject>
  <dc:creator>OpenAI</dc:creator>
  <cp:lastModifiedBy>ENDAH</cp:lastModifiedBy>
  <cp:revision>4</cp:revision>
  <dcterms:created xsi:type="dcterms:W3CDTF">2026-07-16T14:44:21Z</dcterms:created>
  <dcterms:modified xsi:type="dcterms:W3CDTF">2026-07-21T13:34:27Z</dcterms:modified>
</cp:coreProperties>
</file>