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66" d="100"/>
          <a:sy n="66" d="100"/>
        </p:scale>
        <p:origin x="1301" y="4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686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Perkenalkan judul penelitian: pengaruh pembelajaran sepak bola berbasis Small-Sided Games (SSG) terhadap peningkatan performa bermain sepak bola.</a:t>
            </a:r>
          </a:p>
          <a:p>
            <a:r>
              <a:rPr lang="en-US" dirty="0"/>
              <a:t>Sebutkan subjek penelitian: pemain usia 14-15 tahun di SSJ Arcamanik, dan afiliasi penulis (Universitas Pendidikan Indonesia).</a:t>
            </a:r>
          </a:p>
          <a:p>
            <a:r>
              <a:rPr lang="en-US" dirty="0"/>
              <a:t>Kalimat pembuka: penelitian ini membandingkan efektivitas SSG dengan metode konvensional dalam melatih performa bermain sepak bola remaja.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 1: Sepak bola modern dipandang sebagai sistem adaptif kompleks -- performa pemain tidak hanya soal teknik, tapi integrasi teknik, taktik, dan kognitif dalam permainan yang terus berubah.</a:t>
            </a:r>
          </a:p>
          <a:p>
            <a:r>
              <a:rPr lang="en-US" dirty="0"/>
              <a:t>Poin 2: Latihan usia muda saat ini banyak fokus pada teknik terisolasi (passing, dribbling, shooting) tanpa tekanan permainan, sehingga pemain jago teknik individu tapi lemah menerapkannya di pertandingan nyata.</a:t>
            </a:r>
          </a:p>
          <a:p>
            <a:r>
              <a:rPr lang="en-US" dirty="0"/>
              <a:t>Poin 3: Solusinya adalah SSG (permainan lapangan kecil dengan jumlah pemain dan ukuran lapangan dimodifikasi) yang mempertahankan kompleksitas permainan asli sambil meningkatkan intensitas keterlibatan pemain.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Jelaskan bahwa performa bermain (game performance) adalah indikator kualitas pemain yang lebih relevan daripada sekadar penguasaan teknik, karena mencerminkan pengambilan keputusan, eksekusi skill, dan dukungan bermain secara bersamaan.</a:t>
            </a:r>
          </a:p>
          <a:p>
            <a:r>
              <a:rPr lang="en-US" dirty="0"/>
              <a:t>Jelaskan kerangka ecological dynamics: kualitas aksi pemain adalah hasil interaksi timbal balik antara persepsi dan aksi dalam situasi permainan yang berubah, bukan proses kognitif yang berdiri sendiri.</a:t>
            </a:r>
          </a:p>
          <a:p>
            <a:r>
              <a:rPr lang="en-US" dirty="0"/>
              <a:t>Sampaikan gap penelitian: meski bukti internasional soal efektivitas SSG sudah banyak, penerapannya pada sekolah sepak bola lokal di Indonesia untuk usia 14-15 tahun (seperti SSJ Arcamanik) masih perlu diuji secara langsung.</a:t>
            </a:r>
          </a:p>
          <a:p>
            <a:r>
              <a:rPr lang="en-US" dirty="0"/>
              <a:t>Bacakan keempat rumusan masalah satu per satu -- tekankan bahwa RQ4 soal effect size melengkapi RQ1-3 dengan mengukur seberapa besar, bukan cuma ada/tidaknya, perbedaan efektivitas.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Jelaskan desain penelitian: Quasi-Experimental Pretest-Posttest Control Group Design -- bukan eksperimen murni karena kelompok sudah terbentuk sebelumnya (tidak dirandom penuh), tapi tetap bisa menguji efek treatment lewat perbandingan pretest-posttest.</a:t>
            </a:r>
          </a:p>
          <a:p>
            <a:r>
              <a:rPr lang="en-US" dirty="0"/>
              <a:t>Jelaskan alur: pretest -&gt; treatment 14 sesi (SSG untuk kelompok eksperimen, konvensional untuk kelompok kontrol) -&gt; posttest, memakai instrumen yang sama.</a:t>
            </a:r>
          </a:p>
          <a:p>
            <a:r>
              <a:rPr lang="en-US" dirty="0"/>
              <a:t>Jelaskan sampel: 30 pemain usia 14-15 tahun di SSJ Arcamanik (total sampling), dibagi rata dengan teknik AB-BA matching berdasarkan skor pretest -- supaya kemampuan awal kedua kelompok setara sebelum treatment.</a:t>
            </a:r>
          </a:p>
          <a:p>
            <a:r>
              <a:rPr lang="en-US" dirty="0"/>
              <a:t>Jelaskan variabel: independen = SSG; dependen = performa bermain, diukur pakai GPAI (Game Performance Assessment Instrument) dengan 7 indikator, skala Likert 1-5, skor total berkisar 7-35.</a:t>
            </a:r>
          </a:p>
          <a:p>
            <a:r>
              <a:rPr lang="en-US" dirty="0"/>
              <a:t>Jelaskan teknik analisis: uji normalitas Shapiro-Wilk dan homogenitas Levene sebagai prasyarat, lalu Paired Sample t-test (dalam kelompok) dan Independent Sample t-test (antar kelompok), dilengkapi Cohen's d untuk mengukur besar efek.</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Sampaikan angka utama: skor performa bermain naik dari rata-rata 18.47 (pretest) menjadi 27.03 (posttest) untuk seluruh sampel (N=30).</a:t>
            </a:r>
          </a:p>
          <a:p>
            <a:r>
              <a:rPr lang="en-US" dirty="0"/>
              <a:t>Efek size kelompok eksperimen sangat besar: d=3.31, jauh melebihi ambang 'large effect' (0.8).</a:t>
            </a:r>
          </a:p>
          <a:p>
            <a:r>
              <a:rPr lang="en-US" dirty="0"/>
              <a:t>Perbandingan gain score antar kelompok: t=6.543, p&lt;0.001, d=2.39 -- SSG jauh lebih unggul dibanding metode konvensional, dengan selisih rata-rata gain 11.8 poin.</a:t>
            </a:r>
          </a:p>
          <a:p>
            <a:r>
              <a:rPr lang="en-US" dirty="0"/>
              <a:t>Jelaskan isi tabel baris per baris: baris 1-2 adalah uji dalam-kelompok (before-after) untuk eksperimen dan kontrol; baris 3 adalah uji antar-kelompok pada gain score; baris 4 adalah uji prasyarat (normalitas &amp; homogenitas) yang menjadi dasar pemilihan uji parametrik.</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Kartu 1: SSG signifikan meningkatkan performa bermain -- sebutkan angka t=-12.812, p&lt;0.001, d=3.31 sebagai bukti efek yang sangat besar hanya dalam 14 sesi.</a:t>
            </a:r>
          </a:p>
          <a:p>
            <a:r>
              <a:rPr lang="en-US" dirty="0"/>
              <a:t>Kartu 2: Metode konvensional TIDAK signifikan -- walau ada sedikit tren peningkatan secara deskriptif, secara statistik tidak bermakna (p=0.079, d=0.49 medium).</a:t>
            </a:r>
          </a:p>
          <a:p>
            <a:r>
              <a:rPr lang="en-US" dirty="0"/>
              <a:t>Kartu 3: Perbandingan langsung menunjukkan SSG jauh lebih unggul -- gain kelompok SSG lebih dari 5 kali lipat gain kelompok kontrol (14.47 vs 2.67 poin).</a:t>
            </a:r>
          </a:p>
          <a:p>
            <a:r>
              <a:rPr lang="en-US" dirty="0"/>
              <a:t>Kartu 4: Instrumen GPAI memberi validitas ekologis lebih tinggi karena mengukur performa dalam konteks permainan nyata (bukan tes teknik terisolasi), jadi peningkatan skor benar-benar mencerminkan integrasi teknik dan taktik.</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Ringkas empat kesimpulan: (1) SSG signifikan meningkatkan performa bermain, (2) metode konvensional tidak signifikan, (3) ada perbedaan efek yang signifikan antara kedua metode dengan SSG jauh lebih unggul, (4) hasil ini didukung kerangka ecological dynamics yang menjelaskan mengapa SSG lebih efektif.</a:t>
            </a:r>
          </a:p>
          <a:p>
            <a:r>
              <a:rPr lang="en-US" dirty="0"/>
              <a:t>Sampaikan rekomendasi: jadikan SSG komponen inti program latihan, dengan variasi jumlah pemain dan ukuran lapangan sesuai kebutuhan; penelitian lanjutan perlu sampel lebih besar, melibatkan lebih dari satu sekolah sepak bola, menguji faktor moderator individu (kemampuan awal, pengalaman bermain), dan membandingkan berbagai format SSG (3v3, 4v4, 5v5).</a:t>
            </a:r>
          </a:p>
          <a:p>
            <a:r>
              <a:rPr lang="en-US" dirty="0"/>
              <a:t>Tutup presentasi dengan menekankan implikasi praktis bagi pelatih dan sekolah sepak bola non-formal seperti SSJ Arcamanik.</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Sampaikan singkat bahwa daftar pustaka ini mendukung kerangka teori (ecological dynamics, GPAI) dan pembahasan yang sudah disampaikan -- tidak perlu dibacakan satu per satu.</a:t>
            </a:r>
          </a:p>
          <a:p>
            <a:r>
              <a:rPr lang="en-US" dirty="0"/>
              <a:t>Langsung buka sesi tanya jawab setelah slide ini.</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55"/>
        </a:solidFill>
        <a:effectLst/>
      </p:bgPr>
    </p:bg>
    <p:spTree>
      <p:nvGrpSpPr>
        <p:cNvPr id="1" name=""/>
        <p:cNvGrpSpPr/>
        <p:nvPr/>
      </p:nvGrpSpPr>
      <p:grpSpPr>
        <a:xfrm>
          <a:off x="0" y="0"/>
          <a:ext cx="0" cy="0"/>
          <a:chOff x="0" y="0"/>
          <a:chExt cx="0" cy="0"/>
        </a:xfrm>
      </p:grpSpPr>
      <p:sp>
        <p:nvSpPr>
          <p:cNvPr id="2" name="Shape 0"/>
          <p:cNvSpPr/>
          <p:nvPr/>
        </p:nvSpPr>
        <p:spPr>
          <a:xfrm>
            <a:off x="-2377440" y="4480560"/>
            <a:ext cx="5943600" cy="5943600"/>
          </a:xfrm>
          <a:prstGeom prst="ellipse">
            <a:avLst/>
          </a:prstGeom>
          <a:solidFill>
            <a:srgbClr val="3D5A8A"/>
          </a:solidFill>
          <a:ln/>
        </p:spPr>
      </p:sp>
      <p:sp>
        <p:nvSpPr>
          <p:cNvPr id="3" name="Shape 1"/>
          <p:cNvSpPr/>
          <p:nvPr/>
        </p:nvSpPr>
        <p:spPr>
          <a:xfrm>
            <a:off x="-3017520" y="5120640"/>
            <a:ext cx="5943600" cy="5943600"/>
          </a:xfrm>
          <a:prstGeom prst="ellipse">
            <a:avLst/>
          </a:prstGeom>
          <a:solidFill>
            <a:srgbClr val="0F1C3F"/>
          </a:solidFill>
          <a:ln/>
        </p:spPr>
      </p:sp>
      <p:sp>
        <p:nvSpPr>
          <p:cNvPr id="4" name="Shape 2"/>
          <p:cNvSpPr/>
          <p:nvPr/>
        </p:nvSpPr>
        <p:spPr>
          <a:xfrm flipH="1">
            <a:off x="11183112" y="0"/>
            <a:ext cx="1005840" cy="1280160"/>
          </a:xfrm>
          <a:prstGeom prst="rtTriangle">
            <a:avLst/>
          </a:prstGeom>
          <a:solidFill>
            <a:srgbClr val="2AA9E0"/>
          </a:solidFill>
          <a:ln/>
        </p:spPr>
      </p:sp>
      <p:sp>
        <p:nvSpPr>
          <p:cNvPr id="5" name="Shape 3"/>
          <p:cNvSpPr/>
          <p:nvPr/>
        </p:nvSpPr>
        <p:spPr>
          <a:xfrm rot="10800000">
            <a:off x="11686032" y="5577840"/>
            <a:ext cx="1005840" cy="1280160"/>
          </a:xfrm>
          <a:prstGeom prst="rtTriangle">
            <a:avLst/>
          </a:prstGeom>
          <a:solidFill>
            <a:srgbClr val="CADCFC"/>
          </a:solidFill>
          <a:ln/>
        </p:spPr>
      </p:sp>
      <p:sp>
        <p:nvSpPr>
          <p:cNvPr id="6" name="Shape 4"/>
          <p:cNvSpPr/>
          <p:nvPr/>
        </p:nvSpPr>
        <p:spPr>
          <a:xfrm>
            <a:off x="365760" y="320040"/>
            <a:ext cx="3246120" cy="658368"/>
          </a:xfrm>
          <a:prstGeom prst="roundRect">
            <a:avLst>
              <a:gd name="adj" fmla="val 50000"/>
            </a:avLst>
          </a:prstGeom>
          <a:solidFill>
            <a:srgbClr val="FFFFFF"/>
          </a:solidFill>
          <a:ln/>
        </p:spPr>
      </p:sp>
      <p:pic>
        <p:nvPicPr>
          <p:cNvPr id="7" name="Image 0" descr="assets/logo_banner_alpha.png"/>
          <p:cNvPicPr>
            <a:picLocks noChangeAspect="1"/>
          </p:cNvPicPr>
          <p:nvPr/>
        </p:nvPicPr>
        <p:blipFill>
          <a:blip r:embed="rId3"/>
          <a:stretch>
            <a:fillRect/>
          </a:stretch>
        </p:blipFill>
        <p:spPr>
          <a:xfrm>
            <a:off x="457200" y="384048"/>
            <a:ext cx="2987040" cy="576072"/>
          </a:xfrm>
          <a:prstGeom prst="rect">
            <a:avLst/>
          </a:prstGeom>
        </p:spPr>
      </p:pic>
      <p:sp>
        <p:nvSpPr>
          <p:cNvPr id="8" name="Text 5"/>
          <p:cNvSpPr/>
          <p:nvPr/>
        </p:nvSpPr>
        <p:spPr>
          <a:xfrm>
            <a:off x="548640" y="1417320"/>
            <a:ext cx="9144000" cy="365760"/>
          </a:xfrm>
          <a:prstGeom prst="rect">
            <a:avLst/>
          </a:prstGeom>
          <a:noFill/>
          <a:ln/>
        </p:spPr>
        <p:txBody>
          <a:bodyPr wrap="square" lIns="0" tIns="0" rIns="0" bIns="0" rtlCol="0" anchor="ctr"/>
          <a:lstStyle/>
          <a:p>
            <a:pPr marL="0" indent="0">
              <a:buNone/>
            </a:pPr>
            <a:r>
              <a:rPr lang="en-US" sz="1300" b="1" kern="0" spc="200" dirty="0">
                <a:solidFill>
                  <a:srgbClr val="2AA9E0"/>
                </a:solidFill>
                <a:latin typeface="Calibri" pitchFamily="34" charset="0"/>
                <a:ea typeface="Calibri" pitchFamily="34" charset="-122"/>
                <a:cs typeface="Calibri" pitchFamily="34" charset="-120"/>
              </a:rPr>
              <a:t>6TH ISPESH 2026 · CONFERENCE PRESENTATION</a:t>
            </a:r>
            <a:endParaRPr lang="en-US" sz="1300" dirty="0"/>
          </a:p>
        </p:txBody>
      </p:sp>
      <p:sp>
        <p:nvSpPr>
          <p:cNvPr id="9" name="Text 6"/>
          <p:cNvSpPr/>
          <p:nvPr/>
        </p:nvSpPr>
        <p:spPr>
          <a:xfrm>
            <a:off x="548640" y="1828800"/>
            <a:ext cx="9875520" cy="2468880"/>
          </a:xfrm>
          <a:prstGeom prst="rect">
            <a:avLst/>
          </a:prstGeom>
          <a:noFill/>
          <a:ln/>
        </p:spPr>
        <p:txBody>
          <a:bodyPr wrap="square" lIns="0" tIns="0" rIns="0" bIns="0" rtlCol="0" anchor="t"/>
          <a:lstStyle/>
          <a:p>
            <a:pPr marL="0" indent="0">
              <a:lnSpc>
                <a:spcPts val="3800"/>
              </a:lnSpc>
              <a:buNone/>
            </a:pPr>
            <a:r>
              <a:rPr lang="en-US" sz="3300" b="1" dirty="0">
                <a:solidFill>
                  <a:srgbClr val="FFFFFF"/>
                </a:solidFill>
                <a:latin typeface="Calibri" pitchFamily="34" charset="0"/>
                <a:ea typeface="Calibri" pitchFamily="34" charset="-122"/>
                <a:cs typeface="Calibri" pitchFamily="34" charset="-120"/>
              </a:rPr>
              <a:t>THE EFFECT OF FOOTBALL LEARNING BASED ON SMALL-SIDED GAMES ON IMPROVING FOOTBALL PERFORMANCE AT SSJ ARCAMANIK</a:t>
            </a:r>
            <a:endParaRPr lang="en-US" sz="3300" dirty="0"/>
          </a:p>
        </p:txBody>
      </p:sp>
      <p:sp>
        <p:nvSpPr>
          <p:cNvPr id="10" name="Text 7"/>
          <p:cNvSpPr/>
          <p:nvPr/>
        </p:nvSpPr>
        <p:spPr>
          <a:xfrm>
            <a:off x="548640" y="4160520"/>
            <a:ext cx="8686800" cy="457200"/>
          </a:xfrm>
          <a:prstGeom prst="rect">
            <a:avLst/>
          </a:prstGeom>
          <a:noFill/>
          <a:ln/>
        </p:spPr>
        <p:txBody>
          <a:bodyPr wrap="square" lIns="0" tIns="0" rIns="0" bIns="0" rtlCol="0" anchor="ctr"/>
          <a:lstStyle/>
          <a:p>
            <a:pPr marL="0" indent="0">
              <a:buNone/>
            </a:pPr>
            <a:r>
              <a:rPr lang="en-US" sz="1600" i="1" dirty="0">
                <a:solidFill>
                  <a:srgbClr val="CADCFC"/>
                </a:solidFill>
                <a:latin typeface="Calibri" pitchFamily="34" charset="0"/>
                <a:ea typeface="Calibri" pitchFamily="34" charset="-122"/>
                <a:cs typeface="Calibri" pitchFamily="34" charset="-120"/>
              </a:rPr>
              <a:t>Players Aged 14-15 at SSJ Arcamanik Football School</a:t>
            </a:r>
            <a:endParaRPr lang="en-US" sz="1600" dirty="0"/>
          </a:p>
        </p:txBody>
      </p:sp>
      <p:sp>
        <p:nvSpPr>
          <p:cNvPr id="11" name="Shape 8"/>
          <p:cNvSpPr/>
          <p:nvPr/>
        </p:nvSpPr>
        <p:spPr>
          <a:xfrm>
            <a:off x="566928" y="4892040"/>
            <a:ext cx="457200" cy="32004"/>
          </a:xfrm>
          <a:prstGeom prst="rect">
            <a:avLst/>
          </a:prstGeom>
          <a:solidFill>
            <a:srgbClr val="2AA9E0"/>
          </a:solidFill>
          <a:ln/>
        </p:spPr>
      </p:sp>
      <p:sp>
        <p:nvSpPr>
          <p:cNvPr id="12" name="Text 9"/>
          <p:cNvSpPr/>
          <p:nvPr/>
        </p:nvSpPr>
        <p:spPr>
          <a:xfrm>
            <a:off x="548640" y="5074920"/>
            <a:ext cx="8686800" cy="1005840"/>
          </a:xfrm>
          <a:prstGeom prst="rect">
            <a:avLst/>
          </a:prstGeom>
          <a:noFill/>
          <a:ln/>
        </p:spPr>
        <p:txBody>
          <a:bodyPr wrap="square" lIns="0" tIns="0" rIns="0" bIns="0" rtlCol="0" anchor="ctr"/>
          <a:lstStyle/>
          <a:p>
            <a:pPr marL="0" indent="0">
              <a:lnSpc>
                <a:spcPct val="125000"/>
              </a:lnSpc>
              <a:buNone/>
            </a:pPr>
            <a:r>
              <a:rPr lang="en-US" sz="1400" b="1" dirty="0">
                <a:solidFill>
                  <a:srgbClr val="FFFFFF"/>
                </a:solidFill>
                <a:latin typeface="Calibri" pitchFamily="34" charset="0"/>
                <a:ea typeface="Calibri" pitchFamily="34" charset="-122"/>
                <a:cs typeface="Calibri" pitchFamily="34" charset="-120"/>
              </a:rPr>
              <a:t>Nobel Anugrah Ramadhan¹, Tite Juliantine², Asep Sumpena³</a:t>
            </a:r>
            <a:endParaRPr lang="en-US" sz="1400" dirty="0"/>
          </a:p>
          <a:p>
            <a:pPr marL="0" indent="0">
              <a:lnSpc>
                <a:spcPct val="125000"/>
              </a:lnSpc>
              <a:buNone/>
            </a:pPr>
            <a:r>
              <a:rPr lang="en-US" sz="1400" dirty="0">
                <a:solidFill>
                  <a:srgbClr val="FFFFFF"/>
                </a:solidFill>
                <a:latin typeface="Calibri" pitchFamily="34" charset="0"/>
                <a:ea typeface="Calibri" pitchFamily="34" charset="-122"/>
                <a:cs typeface="Calibri" pitchFamily="34" charset="-120"/>
              </a:rPr>
              <a:t>Journal of Coaching and Sports Science</a:t>
            </a:r>
            <a:endParaRPr lang="en-US" sz="1400" dirty="0"/>
          </a:p>
          <a:p>
            <a:pPr marL="0" indent="0">
              <a:lnSpc>
                <a:spcPct val="125000"/>
              </a:lnSpc>
              <a:buNone/>
            </a:pPr>
            <a:r>
              <a:rPr lang="en-US" sz="1400" dirty="0">
                <a:solidFill>
                  <a:srgbClr val="FFFFFF"/>
                </a:solidFill>
                <a:latin typeface="Calibri" pitchFamily="34" charset="0"/>
                <a:ea typeface="Calibri" pitchFamily="34" charset="-122"/>
                <a:cs typeface="Calibri" pitchFamily="34" charset="-120"/>
              </a:rPr>
              <a:t>Faculty of Sport and Health Education, Universitas Pendidikan Indonesia</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4" name="Shape 1"/>
          <p:cNvSpPr/>
          <p:nvPr/>
        </p:nvSpPr>
        <p:spPr>
          <a:xfrm rot="10800000">
            <a:off x="11686032" y="5577840"/>
            <a:ext cx="1005840" cy="1280160"/>
          </a:xfrm>
          <a:prstGeom prst="rtTriangle">
            <a:avLst/>
          </a:prstGeom>
          <a:solidFill>
            <a:srgbClr val="1B2A55"/>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2</a:t>
            </a:r>
            <a:endParaRPr lang="en-US" sz="900" dirty="0"/>
          </a:p>
        </p:txBody>
      </p:sp>
      <p:sp>
        <p:nvSpPr>
          <p:cNvPr id="7" name="Text 4"/>
          <p:cNvSpPr/>
          <p:nvPr/>
        </p:nvSpPr>
        <p:spPr>
          <a:xfrm>
            <a:off x="548640" y="1143000"/>
            <a:ext cx="54864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01 · INTRODUCTION</a:t>
            </a:r>
            <a:endParaRPr lang="en-US" sz="1300" dirty="0"/>
          </a:p>
        </p:txBody>
      </p:sp>
      <p:sp>
        <p:nvSpPr>
          <p:cNvPr id="8" name="Text 5"/>
          <p:cNvSpPr/>
          <p:nvPr/>
        </p:nvSpPr>
        <p:spPr>
          <a:xfrm>
            <a:off x="548640" y="1463040"/>
            <a:ext cx="7772400" cy="640080"/>
          </a:xfrm>
          <a:prstGeom prst="rect">
            <a:avLst/>
          </a:prstGeom>
          <a:noFill/>
          <a:ln/>
        </p:spPr>
        <p:txBody>
          <a:bodyPr wrap="square" lIns="0" tIns="0" rIns="0" bIns="0" rtlCol="0" anchor="ctr"/>
          <a:lstStyle/>
          <a:p>
            <a:pPr marL="0" indent="0">
              <a:buNone/>
            </a:pPr>
            <a:r>
              <a:rPr lang="en-US" sz="3000" b="1" dirty="0">
                <a:solidFill>
                  <a:srgbClr val="1B2A55"/>
                </a:solidFill>
                <a:latin typeface="Calibri" pitchFamily="34" charset="0"/>
                <a:ea typeface="Calibri" pitchFamily="34" charset="-122"/>
                <a:cs typeface="Calibri" pitchFamily="34" charset="-120"/>
              </a:rPr>
              <a:t>Background &amp; Problem</a:t>
            </a:r>
            <a:endParaRPr lang="en-US" sz="3000" dirty="0"/>
          </a:p>
        </p:txBody>
      </p:sp>
      <p:sp>
        <p:nvSpPr>
          <p:cNvPr id="9" name="Shape 6"/>
          <p:cNvSpPr/>
          <p:nvPr/>
        </p:nvSpPr>
        <p:spPr>
          <a:xfrm>
            <a:off x="548640" y="2423160"/>
            <a:ext cx="3520440" cy="3246120"/>
          </a:xfrm>
          <a:prstGeom prst="roundRect">
            <a:avLst>
              <a:gd name="adj" fmla="val 2254"/>
            </a:avLst>
          </a:prstGeom>
          <a:solidFill>
            <a:srgbClr val="FFFFFF"/>
          </a:solidFill>
          <a:ln/>
          <a:effectLst>
            <a:outerShdw blurRad="101600" dist="38100" dir="5400000" algn="bl" rotWithShape="0">
              <a:srgbClr val="1B2A55">
                <a:alpha val="12000"/>
              </a:srgbClr>
            </a:outerShdw>
          </a:effectLst>
        </p:spPr>
      </p:sp>
      <p:sp>
        <p:nvSpPr>
          <p:cNvPr id="10" name="Shape 7"/>
          <p:cNvSpPr/>
          <p:nvPr/>
        </p:nvSpPr>
        <p:spPr>
          <a:xfrm>
            <a:off x="822960" y="2697480"/>
            <a:ext cx="502920" cy="502920"/>
          </a:xfrm>
          <a:prstGeom prst="ellipse">
            <a:avLst/>
          </a:prstGeom>
          <a:solidFill>
            <a:srgbClr val="1B2A55"/>
          </a:solidFill>
          <a:ln/>
        </p:spPr>
      </p:sp>
      <p:sp>
        <p:nvSpPr>
          <p:cNvPr id="11" name="Text 8"/>
          <p:cNvSpPr/>
          <p:nvPr/>
        </p:nvSpPr>
        <p:spPr>
          <a:xfrm>
            <a:off x="822960" y="2697480"/>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12" name="Text 9"/>
          <p:cNvSpPr/>
          <p:nvPr/>
        </p:nvSpPr>
        <p:spPr>
          <a:xfrm>
            <a:off x="822960" y="3337560"/>
            <a:ext cx="2971800" cy="411480"/>
          </a:xfrm>
          <a:prstGeom prst="rect">
            <a:avLst/>
          </a:prstGeom>
          <a:noFill/>
          <a:ln/>
        </p:spPr>
        <p:txBody>
          <a:bodyPr wrap="square" lIns="0" tIns="0" rIns="0" bIns="0" rtlCol="0" anchor="ctr"/>
          <a:lstStyle/>
          <a:p>
            <a:pPr marL="0" indent="0">
              <a:buNone/>
            </a:pPr>
            <a:r>
              <a:rPr lang="en-US" sz="1600" b="1" dirty="0">
                <a:solidFill>
                  <a:srgbClr val="1B2A55"/>
                </a:solidFill>
                <a:latin typeface="Calibri" pitchFamily="34" charset="0"/>
                <a:ea typeface="Calibri" pitchFamily="34" charset="-122"/>
                <a:cs typeface="Calibri" pitchFamily="34" charset="-120"/>
              </a:rPr>
              <a:t>Football's Complexity</a:t>
            </a:r>
            <a:endParaRPr lang="en-US" sz="1600" dirty="0"/>
          </a:p>
        </p:txBody>
      </p:sp>
      <p:sp>
        <p:nvSpPr>
          <p:cNvPr id="13" name="Text 10"/>
          <p:cNvSpPr/>
          <p:nvPr/>
        </p:nvSpPr>
        <p:spPr>
          <a:xfrm>
            <a:off x="822960" y="3749040"/>
            <a:ext cx="2971800" cy="1691640"/>
          </a:xfrm>
          <a:prstGeom prst="rect">
            <a:avLst/>
          </a:prstGeom>
          <a:noFill/>
          <a:ln/>
        </p:spPr>
        <p:txBody>
          <a:bodyPr wrap="square" lIns="0" tIns="0" rIns="0" bIns="0" rtlCol="0" anchor="ctr"/>
          <a:lstStyle/>
          <a:p>
            <a:pPr marL="0" indent="0">
              <a:lnSpc>
                <a:spcPct val="125000"/>
              </a:lnSpc>
              <a:buNone/>
            </a:pPr>
            <a:r>
              <a:rPr lang="en-US" sz="1250" dirty="0">
                <a:solidFill>
                  <a:srgbClr val="5B6B8C"/>
                </a:solidFill>
                <a:latin typeface="Calibri" pitchFamily="34" charset="0"/>
                <a:ea typeface="Calibri" pitchFamily="34" charset="-122"/>
                <a:cs typeface="Calibri" pitchFamily="34" charset="-120"/>
              </a:rPr>
              <a:t>Football is a complex adaptive system: play quality depends not only on technique, but on the integration of technical, tactical, and cognitive elements in dynamic match situations.</a:t>
            </a:r>
            <a:endParaRPr lang="en-US" sz="1250" dirty="0"/>
          </a:p>
        </p:txBody>
      </p:sp>
      <p:sp>
        <p:nvSpPr>
          <p:cNvPr id="14" name="Shape 11"/>
          <p:cNvSpPr/>
          <p:nvPr/>
        </p:nvSpPr>
        <p:spPr>
          <a:xfrm>
            <a:off x="4297680" y="2423160"/>
            <a:ext cx="3520440" cy="3246120"/>
          </a:xfrm>
          <a:prstGeom prst="roundRect">
            <a:avLst>
              <a:gd name="adj" fmla="val 2254"/>
            </a:avLst>
          </a:prstGeom>
          <a:solidFill>
            <a:srgbClr val="FFFFFF"/>
          </a:solidFill>
          <a:ln/>
          <a:effectLst>
            <a:outerShdw blurRad="101600" dist="38100" dir="5400000" algn="bl" rotWithShape="0">
              <a:srgbClr val="1B2A55">
                <a:alpha val="12000"/>
              </a:srgbClr>
            </a:outerShdw>
          </a:effectLst>
        </p:spPr>
      </p:sp>
      <p:sp>
        <p:nvSpPr>
          <p:cNvPr id="15" name="Shape 12"/>
          <p:cNvSpPr/>
          <p:nvPr/>
        </p:nvSpPr>
        <p:spPr>
          <a:xfrm>
            <a:off x="4572000" y="2697480"/>
            <a:ext cx="502920" cy="502920"/>
          </a:xfrm>
          <a:prstGeom prst="ellipse">
            <a:avLst/>
          </a:prstGeom>
          <a:solidFill>
            <a:srgbClr val="1B2A55"/>
          </a:solidFill>
          <a:ln/>
        </p:spPr>
      </p:sp>
      <p:sp>
        <p:nvSpPr>
          <p:cNvPr id="16" name="Text 13"/>
          <p:cNvSpPr/>
          <p:nvPr/>
        </p:nvSpPr>
        <p:spPr>
          <a:xfrm>
            <a:off x="4572000" y="2697480"/>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7" name="Text 14"/>
          <p:cNvSpPr/>
          <p:nvPr/>
        </p:nvSpPr>
        <p:spPr>
          <a:xfrm>
            <a:off x="4572000" y="3337560"/>
            <a:ext cx="2971800" cy="411480"/>
          </a:xfrm>
          <a:prstGeom prst="rect">
            <a:avLst/>
          </a:prstGeom>
          <a:noFill/>
          <a:ln/>
        </p:spPr>
        <p:txBody>
          <a:bodyPr wrap="square" lIns="0" tIns="0" rIns="0" bIns="0" rtlCol="0" anchor="ctr"/>
          <a:lstStyle/>
          <a:p>
            <a:pPr marL="0" indent="0">
              <a:buNone/>
            </a:pPr>
            <a:r>
              <a:rPr lang="en-US" sz="1600" b="1" dirty="0">
                <a:solidFill>
                  <a:srgbClr val="1B2A55"/>
                </a:solidFill>
                <a:latin typeface="Calibri" pitchFamily="34" charset="0"/>
                <a:ea typeface="Calibri" pitchFamily="34" charset="-122"/>
                <a:cs typeface="Calibri" pitchFamily="34" charset="-120"/>
              </a:rPr>
              <a:t>The Challenge</a:t>
            </a:r>
            <a:endParaRPr lang="en-US" sz="1600" dirty="0"/>
          </a:p>
        </p:txBody>
      </p:sp>
      <p:sp>
        <p:nvSpPr>
          <p:cNvPr id="18" name="Text 15"/>
          <p:cNvSpPr/>
          <p:nvPr/>
        </p:nvSpPr>
        <p:spPr>
          <a:xfrm>
            <a:off x="4572000" y="3749040"/>
            <a:ext cx="2971800" cy="1691640"/>
          </a:xfrm>
          <a:prstGeom prst="rect">
            <a:avLst/>
          </a:prstGeom>
          <a:noFill/>
          <a:ln/>
        </p:spPr>
        <p:txBody>
          <a:bodyPr wrap="square" lIns="0" tIns="0" rIns="0" bIns="0" rtlCol="0" anchor="ctr"/>
          <a:lstStyle/>
          <a:p>
            <a:pPr marL="0" indent="0">
              <a:lnSpc>
                <a:spcPct val="125000"/>
              </a:lnSpc>
              <a:buNone/>
            </a:pPr>
            <a:r>
              <a:rPr lang="en-US" sz="1250" dirty="0">
                <a:solidFill>
                  <a:srgbClr val="5B6B8C"/>
                </a:solidFill>
                <a:latin typeface="Calibri" pitchFamily="34" charset="0"/>
                <a:ea typeface="Calibri" pitchFamily="34" charset="-122"/>
                <a:cs typeface="Calibri" pitchFamily="34" charset="-120"/>
              </a:rPr>
              <a:t>Youth training still focuses on isolated technique drills (passing, dribbling, shooting) without game pressure building good individual technicians who struggle to apply skills in real matches.</a:t>
            </a:r>
            <a:endParaRPr lang="en-US" sz="1250" dirty="0"/>
          </a:p>
        </p:txBody>
      </p:sp>
      <p:sp>
        <p:nvSpPr>
          <p:cNvPr id="19" name="Shape 16"/>
          <p:cNvSpPr/>
          <p:nvPr/>
        </p:nvSpPr>
        <p:spPr>
          <a:xfrm>
            <a:off x="8046720" y="2423160"/>
            <a:ext cx="3520440" cy="3246120"/>
          </a:xfrm>
          <a:prstGeom prst="roundRect">
            <a:avLst>
              <a:gd name="adj" fmla="val 2254"/>
            </a:avLst>
          </a:prstGeom>
          <a:solidFill>
            <a:srgbClr val="FFFFFF"/>
          </a:solidFill>
          <a:ln/>
          <a:effectLst>
            <a:outerShdw blurRad="101600" dist="38100" dir="5400000" algn="bl" rotWithShape="0">
              <a:srgbClr val="1B2A55">
                <a:alpha val="12000"/>
              </a:srgbClr>
            </a:outerShdw>
          </a:effectLst>
        </p:spPr>
      </p:sp>
      <p:sp>
        <p:nvSpPr>
          <p:cNvPr id="20" name="Shape 17"/>
          <p:cNvSpPr/>
          <p:nvPr/>
        </p:nvSpPr>
        <p:spPr>
          <a:xfrm>
            <a:off x="8321040" y="2697480"/>
            <a:ext cx="502920" cy="502920"/>
          </a:xfrm>
          <a:prstGeom prst="ellipse">
            <a:avLst/>
          </a:prstGeom>
          <a:solidFill>
            <a:srgbClr val="1B2A55"/>
          </a:solidFill>
          <a:ln/>
        </p:spPr>
      </p:sp>
      <p:sp>
        <p:nvSpPr>
          <p:cNvPr id="21" name="Text 18"/>
          <p:cNvSpPr/>
          <p:nvPr/>
        </p:nvSpPr>
        <p:spPr>
          <a:xfrm>
            <a:off x="8321040" y="2697480"/>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22" name="Text 19"/>
          <p:cNvSpPr/>
          <p:nvPr/>
        </p:nvSpPr>
        <p:spPr>
          <a:xfrm>
            <a:off x="8321040" y="3337560"/>
            <a:ext cx="2971800" cy="411480"/>
          </a:xfrm>
          <a:prstGeom prst="rect">
            <a:avLst/>
          </a:prstGeom>
          <a:noFill/>
          <a:ln/>
        </p:spPr>
        <p:txBody>
          <a:bodyPr wrap="square" lIns="0" tIns="0" rIns="0" bIns="0" rtlCol="0" anchor="ctr"/>
          <a:lstStyle/>
          <a:p>
            <a:pPr marL="0" indent="0">
              <a:buNone/>
            </a:pPr>
            <a:r>
              <a:rPr lang="en-US" sz="1600" b="1" dirty="0">
                <a:solidFill>
                  <a:srgbClr val="1B2A55"/>
                </a:solidFill>
                <a:latin typeface="Calibri" pitchFamily="34" charset="0"/>
                <a:ea typeface="Calibri" pitchFamily="34" charset="-122"/>
                <a:cs typeface="Calibri" pitchFamily="34" charset="-120"/>
              </a:rPr>
              <a:t>Proposed Solution</a:t>
            </a:r>
            <a:endParaRPr lang="en-US" sz="1600" dirty="0"/>
          </a:p>
        </p:txBody>
      </p:sp>
      <p:sp>
        <p:nvSpPr>
          <p:cNvPr id="23" name="Text 20"/>
          <p:cNvSpPr/>
          <p:nvPr/>
        </p:nvSpPr>
        <p:spPr>
          <a:xfrm>
            <a:off x="8321040" y="3749040"/>
            <a:ext cx="2971800" cy="1691640"/>
          </a:xfrm>
          <a:prstGeom prst="rect">
            <a:avLst/>
          </a:prstGeom>
          <a:noFill/>
          <a:ln/>
        </p:spPr>
        <p:txBody>
          <a:bodyPr wrap="square" lIns="0" tIns="0" rIns="0" bIns="0" rtlCol="0" anchor="ctr"/>
          <a:lstStyle/>
          <a:p>
            <a:pPr marL="0" indent="0">
              <a:lnSpc>
                <a:spcPct val="125000"/>
              </a:lnSpc>
              <a:buNone/>
            </a:pPr>
            <a:r>
              <a:rPr lang="en-US" sz="1250" dirty="0">
                <a:solidFill>
                  <a:srgbClr val="5B6B8C"/>
                </a:solidFill>
                <a:latin typeface="Calibri" pitchFamily="34" charset="0"/>
                <a:ea typeface="Calibri" pitchFamily="34" charset="-122"/>
                <a:cs typeface="Calibri" pitchFamily="34" charset="-120"/>
              </a:rPr>
              <a:t>Small-Sided Games (SSG) preserve the real complexity of football  opponents, teammates, space, and scoring while raising involvement and decision-making frequency </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4" name="Shape 1"/>
          <p:cNvSpPr/>
          <p:nvPr/>
        </p:nvSpPr>
        <p:spPr>
          <a:xfrm rot="10800000">
            <a:off x="11686032" y="5577840"/>
            <a:ext cx="1005840" cy="1280160"/>
          </a:xfrm>
          <a:prstGeom prst="rtTriangle">
            <a:avLst/>
          </a:prstGeom>
          <a:solidFill>
            <a:srgbClr val="1B2A55"/>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3</a:t>
            </a:r>
            <a:endParaRPr lang="en-US" sz="900" dirty="0"/>
          </a:p>
        </p:txBody>
      </p:sp>
      <p:sp>
        <p:nvSpPr>
          <p:cNvPr id="7" name="Text 4"/>
          <p:cNvSpPr/>
          <p:nvPr/>
        </p:nvSpPr>
        <p:spPr>
          <a:xfrm>
            <a:off x="548640" y="1143000"/>
            <a:ext cx="54864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01 · INTRODUCTION</a:t>
            </a:r>
            <a:endParaRPr lang="en-US" sz="1300" dirty="0"/>
          </a:p>
        </p:txBody>
      </p:sp>
      <p:sp>
        <p:nvSpPr>
          <p:cNvPr id="8" name="Text 5"/>
          <p:cNvSpPr/>
          <p:nvPr/>
        </p:nvSpPr>
        <p:spPr>
          <a:xfrm>
            <a:off x="548640" y="1463040"/>
            <a:ext cx="9601200" cy="640080"/>
          </a:xfrm>
          <a:prstGeom prst="rect">
            <a:avLst/>
          </a:prstGeom>
          <a:noFill/>
          <a:ln/>
        </p:spPr>
        <p:txBody>
          <a:bodyPr wrap="square" lIns="0" tIns="0" rIns="0" bIns="0" rtlCol="0" anchor="ctr"/>
          <a:lstStyle/>
          <a:p>
            <a:pPr marL="0" indent="0">
              <a:buNone/>
            </a:pPr>
            <a:r>
              <a:rPr lang="en-US" sz="2800" b="1" dirty="0">
                <a:solidFill>
                  <a:srgbClr val="1B2A55"/>
                </a:solidFill>
                <a:latin typeface="Calibri" pitchFamily="34" charset="0"/>
                <a:ea typeface="Calibri" pitchFamily="34" charset="-122"/>
                <a:cs typeface="Calibri" pitchFamily="34" charset="-120"/>
              </a:rPr>
              <a:t>Game Performance, Ecological Dynamics &amp; Research Questions</a:t>
            </a:r>
            <a:endParaRPr lang="en-US" sz="2800" dirty="0"/>
          </a:p>
        </p:txBody>
      </p:sp>
      <p:sp>
        <p:nvSpPr>
          <p:cNvPr id="9" name="Text 6"/>
          <p:cNvSpPr/>
          <p:nvPr/>
        </p:nvSpPr>
        <p:spPr>
          <a:xfrm>
            <a:off x="548640" y="2286000"/>
            <a:ext cx="5577840" cy="2377440"/>
          </a:xfrm>
          <a:prstGeom prst="rect">
            <a:avLst/>
          </a:prstGeom>
          <a:noFill/>
          <a:ln/>
        </p:spPr>
        <p:txBody>
          <a:bodyPr wrap="square" lIns="0" tIns="0" rIns="0" bIns="0" rtlCol="0" anchor="ctr"/>
          <a:lstStyle/>
          <a:p>
            <a:pPr marL="342900" indent="-342900">
              <a:spcAft>
                <a:spcPts val="1200"/>
              </a:spcAft>
              <a:buSzPct val="100000"/>
              <a:buChar char="•"/>
            </a:pPr>
            <a:r>
              <a:rPr lang="en-US" sz="1450" dirty="0">
                <a:solidFill>
                  <a:srgbClr val="1B2A55"/>
                </a:solidFill>
                <a:latin typeface="Calibri" pitchFamily="34" charset="0"/>
                <a:ea typeface="Calibri" pitchFamily="34" charset="-122"/>
                <a:cs typeface="Calibri" pitchFamily="34" charset="-120"/>
              </a:rPr>
              <a:t>Game performance  integrating decision making, skill execution, and support play in real match situations  is a more relevant indicator of player quality than isolated technique mastery.</a:t>
            </a:r>
            <a:endParaRPr lang="en-US" sz="1450" dirty="0"/>
          </a:p>
          <a:p>
            <a:pPr marL="342900" indent="-342900">
              <a:spcAft>
                <a:spcPts val="1200"/>
              </a:spcAft>
              <a:buSzPct val="100000"/>
              <a:buChar char="•"/>
            </a:pPr>
            <a:r>
              <a:rPr lang="en-US" sz="1450" dirty="0">
                <a:solidFill>
                  <a:srgbClr val="1B2A55"/>
                </a:solidFill>
                <a:latin typeface="Calibri" pitchFamily="34" charset="0"/>
                <a:ea typeface="Calibri" pitchFamily="34" charset="-122"/>
                <a:cs typeface="Calibri" pitchFamily="34" charset="-120"/>
              </a:rPr>
              <a:t>Ecological dynamics framework: player action quality emerges from the reciprocal relationship between perception and action within changing game situations, not isolated cognition</a:t>
            </a:r>
            <a:endParaRPr lang="en-US" sz="1450" dirty="0"/>
          </a:p>
          <a:p>
            <a:pPr marL="342900" indent="-342900">
              <a:spcAft>
                <a:spcPts val="1200"/>
              </a:spcAft>
              <a:buSzPct val="100000"/>
              <a:buChar char="•"/>
            </a:pPr>
            <a:r>
              <a:rPr lang="en-US" sz="1450" dirty="0">
                <a:solidFill>
                  <a:srgbClr val="1B2A55"/>
                </a:solidFill>
                <a:latin typeface="Calibri" pitchFamily="34" charset="0"/>
                <a:ea typeface="Calibri" pitchFamily="34" charset="-122"/>
                <a:cs typeface="Calibri" pitchFamily="34" charset="-120"/>
              </a:rPr>
              <a:t>Despite strong international evidence for SSG, its effect on GPAI-measured game performance for 14-15-year-olds in local Indonesian football schools like SSJ Arcamanik still needs direct empirical testing.</a:t>
            </a:r>
            <a:endParaRPr lang="en-US" sz="1450" dirty="0"/>
          </a:p>
        </p:txBody>
      </p:sp>
      <p:sp>
        <p:nvSpPr>
          <p:cNvPr id="10" name="Shape 7"/>
          <p:cNvSpPr/>
          <p:nvPr/>
        </p:nvSpPr>
        <p:spPr>
          <a:xfrm>
            <a:off x="6446520" y="2286000"/>
            <a:ext cx="5212080" cy="3794760"/>
          </a:xfrm>
          <a:prstGeom prst="roundRect">
            <a:avLst>
              <a:gd name="adj" fmla="val 2410"/>
            </a:avLst>
          </a:prstGeom>
          <a:solidFill>
            <a:srgbClr val="1B2A55"/>
          </a:solidFill>
          <a:ln/>
        </p:spPr>
      </p:sp>
      <p:sp>
        <p:nvSpPr>
          <p:cNvPr id="11" name="Text 8"/>
          <p:cNvSpPr/>
          <p:nvPr/>
        </p:nvSpPr>
        <p:spPr>
          <a:xfrm>
            <a:off x="6812280" y="2560320"/>
            <a:ext cx="4480560" cy="320040"/>
          </a:xfrm>
          <a:prstGeom prst="rect">
            <a:avLst/>
          </a:prstGeom>
          <a:noFill/>
          <a:ln/>
        </p:spPr>
        <p:txBody>
          <a:bodyPr wrap="square" lIns="0" tIns="0" rIns="0" bIns="0" rtlCol="0" anchor="ctr"/>
          <a:lstStyle/>
          <a:p>
            <a:pPr marL="0" indent="0">
              <a:buNone/>
            </a:pPr>
            <a:r>
              <a:rPr lang="en-US" sz="1300" b="1" kern="0" spc="150" dirty="0">
                <a:solidFill>
                  <a:srgbClr val="2AA9E0"/>
                </a:solidFill>
                <a:latin typeface="Calibri" pitchFamily="34" charset="0"/>
                <a:ea typeface="Calibri" pitchFamily="34" charset="-122"/>
                <a:cs typeface="Calibri" pitchFamily="34" charset="-120"/>
              </a:rPr>
              <a:t>RESEARCH QUESTIONS</a:t>
            </a:r>
            <a:endParaRPr lang="en-US" sz="1300" dirty="0"/>
          </a:p>
        </p:txBody>
      </p:sp>
      <p:sp>
        <p:nvSpPr>
          <p:cNvPr id="12" name="Shape 9"/>
          <p:cNvSpPr/>
          <p:nvPr/>
        </p:nvSpPr>
        <p:spPr>
          <a:xfrm>
            <a:off x="6812280" y="3063240"/>
            <a:ext cx="384048" cy="384048"/>
          </a:xfrm>
          <a:prstGeom prst="ellipse">
            <a:avLst/>
          </a:prstGeom>
          <a:solidFill>
            <a:srgbClr val="2AA9E0"/>
          </a:solidFill>
          <a:ln/>
        </p:spPr>
      </p:sp>
      <p:sp>
        <p:nvSpPr>
          <p:cNvPr id="13" name="Text 10"/>
          <p:cNvSpPr/>
          <p:nvPr/>
        </p:nvSpPr>
        <p:spPr>
          <a:xfrm>
            <a:off x="6812280" y="3063240"/>
            <a:ext cx="384048" cy="384048"/>
          </a:xfrm>
          <a:prstGeom prst="rect">
            <a:avLst/>
          </a:prstGeom>
          <a:noFill/>
          <a:ln/>
        </p:spPr>
        <p:txBody>
          <a:bodyPr wrap="square" lIns="0" tIns="0" rIns="0" bIns="0" rtlCol="0" anchor="ctr"/>
          <a:lstStyle/>
          <a:p>
            <a:pPr marL="0" indent="0" algn="ctr">
              <a:buNone/>
            </a:pPr>
            <a:r>
              <a:rPr lang="en-US" sz="1400" b="1" dirty="0">
                <a:solidFill>
                  <a:srgbClr val="0F1C3F"/>
                </a:solidFill>
                <a:latin typeface="Calibri" pitchFamily="34" charset="0"/>
                <a:ea typeface="Calibri" pitchFamily="34" charset="-122"/>
                <a:cs typeface="Calibri" pitchFamily="34" charset="-120"/>
              </a:rPr>
              <a:t>1</a:t>
            </a:r>
            <a:endParaRPr lang="en-US" sz="1400" dirty="0"/>
          </a:p>
        </p:txBody>
      </p:sp>
      <p:sp>
        <p:nvSpPr>
          <p:cNvPr id="14" name="Text 11"/>
          <p:cNvSpPr/>
          <p:nvPr/>
        </p:nvSpPr>
        <p:spPr>
          <a:xfrm>
            <a:off x="7342632" y="3008376"/>
            <a:ext cx="3931920" cy="658368"/>
          </a:xfrm>
          <a:prstGeom prst="rect">
            <a:avLst/>
          </a:prstGeom>
          <a:noFill/>
          <a:ln/>
        </p:spPr>
        <p:txBody>
          <a:bodyPr wrap="square" lIns="0" tIns="0" rIns="0" bIns="0" rtlCol="0" anchor="ctr"/>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Is there an effect of SSG-based football learning on improving game performance at SSJ Arcamanik?</a:t>
            </a:r>
            <a:endParaRPr lang="en-US" sz="1250" dirty="0"/>
          </a:p>
        </p:txBody>
      </p:sp>
      <p:sp>
        <p:nvSpPr>
          <p:cNvPr id="15" name="Shape 12"/>
          <p:cNvSpPr/>
          <p:nvPr/>
        </p:nvSpPr>
        <p:spPr>
          <a:xfrm>
            <a:off x="6812280" y="3813048"/>
            <a:ext cx="384048" cy="384048"/>
          </a:xfrm>
          <a:prstGeom prst="ellipse">
            <a:avLst/>
          </a:prstGeom>
          <a:solidFill>
            <a:srgbClr val="2AA9E0"/>
          </a:solidFill>
          <a:ln/>
        </p:spPr>
      </p:sp>
      <p:sp>
        <p:nvSpPr>
          <p:cNvPr id="16" name="Text 13"/>
          <p:cNvSpPr/>
          <p:nvPr/>
        </p:nvSpPr>
        <p:spPr>
          <a:xfrm>
            <a:off x="6812280" y="3813048"/>
            <a:ext cx="384048" cy="384048"/>
          </a:xfrm>
          <a:prstGeom prst="rect">
            <a:avLst/>
          </a:prstGeom>
          <a:noFill/>
          <a:ln/>
        </p:spPr>
        <p:txBody>
          <a:bodyPr wrap="square" lIns="0" tIns="0" rIns="0" bIns="0" rtlCol="0" anchor="ctr"/>
          <a:lstStyle/>
          <a:p>
            <a:pPr marL="0" indent="0" algn="ctr">
              <a:buNone/>
            </a:pPr>
            <a:r>
              <a:rPr lang="en-US" sz="1400" b="1" dirty="0">
                <a:solidFill>
                  <a:srgbClr val="0F1C3F"/>
                </a:solidFill>
                <a:latin typeface="Calibri" pitchFamily="34" charset="0"/>
                <a:ea typeface="Calibri" pitchFamily="34" charset="-122"/>
                <a:cs typeface="Calibri" pitchFamily="34" charset="-120"/>
              </a:rPr>
              <a:t>2</a:t>
            </a:r>
            <a:endParaRPr lang="en-US" sz="1400" dirty="0"/>
          </a:p>
        </p:txBody>
      </p:sp>
      <p:sp>
        <p:nvSpPr>
          <p:cNvPr id="17" name="Text 14"/>
          <p:cNvSpPr/>
          <p:nvPr/>
        </p:nvSpPr>
        <p:spPr>
          <a:xfrm>
            <a:off x="7342632" y="3758184"/>
            <a:ext cx="3931920" cy="658368"/>
          </a:xfrm>
          <a:prstGeom prst="rect">
            <a:avLst/>
          </a:prstGeom>
          <a:noFill/>
          <a:ln/>
        </p:spPr>
        <p:txBody>
          <a:bodyPr wrap="square" lIns="0" tIns="0" rIns="0" bIns="0" rtlCol="0" anchor="ctr"/>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Is there an effect of conventional football learning on improving game performance at SSJ Arcamanik?</a:t>
            </a:r>
            <a:endParaRPr lang="en-US" sz="1250" dirty="0"/>
          </a:p>
        </p:txBody>
      </p:sp>
      <p:sp>
        <p:nvSpPr>
          <p:cNvPr id="18" name="Shape 15"/>
          <p:cNvSpPr/>
          <p:nvPr/>
        </p:nvSpPr>
        <p:spPr>
          <a:xfrm>
            <a:off x="6812280" y="4562856"/>
            <a:ext cx="384048" cy="384048"/>
          </a:xfrm>
          <a:prstGeom prst="ellipse">
            <a:avLst/>
          </a:prstGeom>
          <a:solidFill>
            <a:srgbClr val="2AA9E0"/>
          </a:solidFill>
          <a:ln/>
        </p:spPr>
      </p:sp>
      <p:sp>
        <p:nvSpPr>
          <p:cNvPr id="19" name="Text 16"/>
          <p:cNvSpPr/>
          <p:nvPr/>
        </p:nvSpPr>
        <p:spPr>
          <a:xfrm>
            <a:off x="6812280" y="4562856"/>
            <a:ext cx="384048" cy="384048"/>
          </a:xfrm>
          <a:prstGeom prst="rect">
            <a:avLst/>
          </a:prstGeom>
          <a:noFill/>
          <a:ln/>
        </p:spPr>
        <p:txBody>
          <a:bodyPr wrap="square" lIns="0" tIns="0" rIns="0" bIns="0" rtlCol="0" anchor="ctr"/>
          <a:lstStyle/>
          <a:p>
            <a:pPr marL="0" indent="0" algn="ctr">
              <a:buNone/>
            </a:pPr>
            <a:r>
              <a:rPr lang="en-US" sz="1400" b="1" dirty="0">
                <a:solidFill>
                  <a:srgbClr val="0F1C3F"/>
                </a:solidFill>
                <a:latin typeface="Calibri" pitchFamily="34" charset="0"/>
                <a:ea typeface="Calibri" pitchFamily="34" charset="-122"/>
                <a:cs typeface="Calibri" pitchFamily="34" charset="-120"/>
              </a:rPr>
              <a:t>3</a:t>
            </a:r>
            <a:endParaRPr lang="en-US" sz="1400" dirty="0"/>
          </a:p>
        </p:txBody>
      </p:sp>
      <p:sp>
        <p:nvSpPr>
          <p:cNvPr id="20" name="Text 17"/>
          <p:cNvSpPr/>
          <p:nvPr/>
        </p:nvSpPr>
        <p:spPr>
          <a:xfrm>
            <a:off x="7342632" y="4507992"/>
            <a:ext cx="3931920" cy="658368"/>
          </a:xfrm>
          <a:prstGeom prst="rect">
            <a:avLst/>
          </a:prstGeom>
          <a:noFill/>
          <a:ln/>
        </p:spPr>
        <p:txBody>
          <a:bodyPr wrap="square" lIns="0" tIns="0" rIns="0" bIns="0" rtlCol="0" anchor="ctr"/>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Is there a difference in effect between SSG-based and conventional football learning on game performance?</a:t>
            </a:r>
            <a:endParaRPr lang="en-US" sz="1250" dirty="0"/>
          </a:p>
        </p:txBody>
      </p:sp>
      <p:sp>
        <p:nvSpPr>
          <p:cNvPr id="22" name="Text 19"/>
          <p:cNvSpPr/>
          <p:nvPr/>
        </p:nvSpPr>
        <p:spPr>
          <a:xfrm>
            <a:off x="6812280" y="5312664"/>
            <a:ext cx="384048" cy="384048"/>
          </a:xfrm>
          <a:prstGeom prst="rect">
            <a:avLst/>
          </a:prstGeom>
          <a:noFill/>
          <a:ln/>
        </p:spPr>
        <p:txBody>
          <a:bodyPr wrap="square" lIns="0" tIns="0" rIns="0" bIns="0" rtlCol="0" anchor="ctr"/>
          <a:lstStyle/>
          <a:p>
            <a:pPr marL="0" indent="0" algn="ctr">
              <a:buNone/>
            </a:pPr>
            <a:r>
              <a:rPr lang="en-US" sz="1400" b="1" dirty="0">
                <a:solidFill>
                  <a:srgbClr val="0F1C3F"/>
                </a:solidFill>
                <a:latin typeface="Calibri" pitchFamily="34" charset="0"/>
                <a:ea typeface="Calibri" pitchFamily="34" charset="-122"/>
                <a:cs typeface="Calibri" pitchFamily="34" charset="-120"/>
              </a:rPr>
              <a:t>4</a:t>
            </a:r>
            <a:endParaRPr lang="en-US" sz="1400" dirty="0"/>
          </a:p>
        </p:txBody>
      </p:sp>
      <p:sp>
        <p:nvSpPr>
          <p:cNvPr id="23" name="Text 20"/>
          <p:cNvSpPr/>
          <p:nvPr/>
        </p:nvSpPr>
        <p:spPr>
          <a:xfrm>
            <a:off x="7342632" y="5257800"/>
            <a:ext cx="3931920" cy="658368"/>
          </a:xfrm>
          <a:prstGeom prst="rect">
            <a:avLst/>
          </a:prstGeom>
          <a:noFill/>
          <a:ln/>
        </p:spPr>
        <p:txBody>
          <a:bodyPr wrap="square" lIns="0" tIns="0" rIns="0" bIns="0" rtlCol="0" anchor="ctr"/>
          <a:lstStyle/>
          <a:p>
            <a:pPr marL="0" indent="0">
              <a:lnSpc>
                <a:spcPct val="115000"/>
              </a:lnSpc>
              <a:buNone/>
            </a:pP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4</a:t>
            </a:r>
            <a:endParaRPr lang="en-US" sz="900" dirty="0"/>
          </a:p>
        </p:txBody>
      </p:sp>
      <p:sp>
        <p:nvSpPr>
          <p:cNvPr id="7" name="Text 4"/>
          <p:cNvSpPr/>
          <p:nvPr/>
        </p:nvSpPr>
        <p:spPr>
          <a:xfrm>
            <a:off x="548640" y="1143000"/>
            <a:ext cx="54864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02 · RESEARCH METHOD</a:t>
            </a:r>
            <a:endParaRPr lang="en-US" sz="1300" dirty="0"/>
          </a:p>
        </p:txBody>
      </p:sp>
      <p:sp>
        <p:nvSpPr>
          <p:cNvPr id="8" name="Text 5"/>
          <p:cNvSpPr/>
          <p:nvPr/>
        </p:nvSpPr>
        <p:spPr>
          <a:xfrm>
            <a:off x="548640" y="1463040"/>
            <a:ext cx="8686800" cy="640080"/>
          </a:xfrm>
          <a:prstGeom prst="rect">
            <a:avLst/>
          </a:prstGeom>
          <a:noFill/>
          <a:ln/>
        </p:spPr>
        <p:txBody>
          <a:bodyPr wrap="square" lIns="0" tIns="0" rIns="0" bIns="0" rtlCol="0" anchor="ctr"/>
          <a:lstStyle/>
          <a:p>
            <a:pPr marL="0" indent="0">
              <a:buNone/>
            </a:pPr>
            <a:r>
              <a:rPr lang="en-US" sz="2800" b="1" dirty="0">
                <a:solidFill>
                  <a:srgbClr val="1B2A55"/>
                </a:solidFill>
                <a:latin typeface="Calibri" pitchFamily="34" charset="0"/>
                <a:ea typeface="Calibri" pitchFamily="34" charset="-122"/>
                <a:cs typeface="Calibri" pitchFamily="34" charset="-120"/>
              </a:rPr>
              <a:t>Design, Sample &amp; Instruments</a:t>
            </a:r>
            <a:endParaRPr lang="en-US" sz="2800" dirty="0"/>
          </a:p>
        </p:txBody>
      </p:sp>
      <p:sp>
        <p:nvSpPr>
          <p:cNvPr id="9" name="Text 6"/>
          <p:cNvSpPr/>
          <p:nvPr/>
        </p:nvSpPr>
        <p:spPr>
          <a:xfrm>
            <a:off x="548640" y="2331720"/>
            <a:ext cx="5120640" cy="365760"/>
          </a:xfrm>
          <a:prstGeom prst="rect">
            <a:avLst/>
          </a:prstGeom>
          <a:noFill/>
          <a:ln/>
        </p:spPr>
        <p:txBody>
          <a:bodyPr wrap="square" lIns="0" tIns="0" rIns="0" bIns="0" rtlCol="0" anchor="ctr"/>
          <a:lstStyle/>
          <a:p>
            <a:pPr marL="0" indent="0">
              <a:buNone/>
            </a:pPr>
            <a:r>
              <a:rPr lang="en-US" sz="1500" b="1" dirty="0">
                <a:solidFill>
                  <a:srgbClr val="1B2A55"/>
                </a:solidFill>
                <a:latin typeface="Calibri" pitchFamily="34" charset="0"/>
                <a:ea typeface="Calibri" pitchFamily="34" charset="-122"/>
                <a:cs typeface="Calibri" pitchFamily="34" charset="-120"/>
              </a:rPr>
              <a:t>Quasi-Experimental Pretest-Posttest Control Group Design</a:t>
            </a:r>
            <a:endParaRPr lang="en-US" sz="1500" dirty="0"/>
          </a:p>
        </p:txBody>
      </p:sp>
      <p:sp>
        <p:nvSpPr>
          <p:cNvPr id="10" name="Shape 7"/>
          <p:cNvSpPr/>
          <p:nvPr/>
        </p:nvSpPr>
        <p:spPr>
          <a:xfrm>
            <a:off x="548640" y="2880360"/>
            <a:ext cx="1600200" cy="1234440"/>
          </a:xfrm>
          <a:prstGeom prst="roundRect">
            <a:avLst>
              <a:gd name="adj" fmla="val 5926"/>
            </a:avLst>
          </a:prstGeom>
          <a:solidFill>
            <a:srgbClr val="FFFFFF"/>
          </a:solidFill>
          <a:ln w="12700">
            <a:solidFill>
              <a:srgbClr val="3D5A8A"/>
            </a:solidFill>
            <a:prstDash val="solid"/>
          </a:ln>
        </p:spPr>
      </p:sp>
      <p:sp>
        <p:nvSpPr>
          <p:cNvPr id="11" name="Text 8"/>
          <p:cNvSpPr/>
          <p:nvPr/>
        </p:nvSpPr>
        <p:spPr>
          <a:xfrm>
            <a:off x="621792" y="2880360"/>
            <a:ext cx="1453896" cy="1234440"/>
          </a:xfrm>
          <a:prstGeom prst="rect">
            <a:avLst/>
          </a:prstGeom>
          <a:noFill/>
          <a:ln/>
        </p:spPr>
        <p:txBody>
          <a:bodyPr wrap="square" lIns="0" tIns="0" rIns="0" bIns="0" rtlCol="0" anchor="ctr"/>
          <a:lstStyle/>
          <a:p>
            <a:pPr marL="0" indent="0" algn="ctr">
              <a:lnSpc>
                <a:spcPct val="110000"/>
              </a:lnSpc>
              <a:buNone/>
            </a:pPr>
            <a:r>
              <a:rPr lang="en-US" sz="1050" dirty="0">
                <a:solidFill>
                  <a:srgbClr val="1B2A55"/>
                </a:solidFill>
                <a:latin typeface="Calibri" pitchFamily="34" charset="0"/>
                <a:ea typeface="Calibri" pitchFamily="34" charset="-122"/>
                <a:cs typeface="Calibri" pitchFamily="34" charset="-120"/>
              </a:rPr>
              <a:t>Pretest</a:t>
            </a:r>
            <a:endParaRPr lang="en-US" sz="1050" dirty="0"/>
          </a:p>
          <a:p>
            <a:pPr marL="0" indent="0" algn="ctr">
              <a:lnSpc>
                <a:spcPct val="110000"/>
              </a:lnSpc>
              <a:buNone/>
            </a:pPr>
            <a:r>
              <a:rPr lang="en-US" sz="1050" dirty="0">
                <a:solidFill>
                  <a:srgbClr val="1B2A55"/>
                </a:solidFill>
                <a:latin typeface="Calibri" pitchFamily="34" charset="0"/>
                <a:ea typeface="Calibri" pitchFamily="34" charset="-122"/>
                <a:cs typeface="Calibri" pitchFamily="34" charset="-120"/>
              </a:rPr>
              <a:t>(Game Performance)</a:t>
            </a:r>
            <a:endParaRPr lang="en-US" sz="1050" dirty="0"/>
          </a:p>
        </p:txBody>
      </p:sp>
      <p:sp>
        <p:nvSpPr>
          <p:cNvPr id="12" name="Text 9"/>
          <p:cNvSpPr/>
          <p:nvPr/>
        </p:nvSpPr>
        <p:spPr>
          <a:xfrm>
            <a:off x="2148840" y="2880360"/>
            <a:ext cx="457200" cy="1234440"/>
          </a:xfrm>
          <a:prstGeom prst="rect">
            <a:avLst/>
          </a:prstGeom>
          <a:noFill/>
          <a:ln/>
        </p:spPr>
        <p:txBody>
          <a:bodyPr wrap="square" lIns="0" tIns="0" rIns="0" bIns="0" rtlCol="0" anchor="ctr"/>
          <a:lstStyle/>
          <a:p>
            <a:pPr marL="0" indent="0" algn="ctr">
              <a:buNone/>
            </a:pPr>
            <a:r>
              <a:rPr lang="en-US" sz="2000" b="1" dirty="0">
                <a:solidFill>
                  <a:srgbClr val="2AA9E0"/>
                </a:solidFill>
              </a:rPr>
              <a:t>→</a:t>
            </a:r>
            <a:endParaRPr lang="en-US" sz="2000" dirty="0"/>
          </a:p>
        </p:txBody>
      </p:sp>
      <p:sp>
        <p:nvSpPr>
          <p:cNvPr id="13" name="Shape 10"/>
          <p:cNvSpPr/>
          <p:nvPr/>
        </p:nvSpPr>
        <p:spPr>
          <a:xfrm>
            <a:off x="2880360" y="2880360"/>
            <a:ext cx="1600200" cy="1234440"/>
          </a:xfrm>
          <a:prstGeom prst="roundRect">
            <a:avLst>
              <a:gd name="adj" fmla="val 5926"/>
            </a:avLst>
          </a:prstGeom>
          <a:solidFill>
            <a:srgbClr val="FFFFFF"/>
          </a:solidFill>
          <a:ln w="12700">
            <a:solidFill>
              <a:srgbClr val="3D5A8A"/>
            </a:solidFill>
            <a:prstDash val="solid"/>
          </a:ln>
        </p:spPr>
      </p:sp>
      <p:sp>
        <p:nvSpPr>
          <p:cNvPr id="14" name="Text 11"/>
          <p:cNvSpPr/>
          <p:nvPr/>
        </p:nvSpPr>
        <p:spPr>
          <a:xfrm>
            <a:off x="2953512" y="2880360"/>
            <a:ext cx="1453896" cy="1234440"/>
          </a:xfrm>
          <a:prstGeom prst="rect">
            <a:avLst/>
          </a:prstGeom>
          <a:noFill/>
          <a:ln/>
        </p:spPr>
        <p:txBody>
          <a:bodyPr wrap="square" lIns="0" tIns="0" rIns="0" bIns="0" rtlCol="0" anchor="ctr"/>
          <a:lstStyle/>
          <a:p>
            <a:pPr marL="0" indent="0" algn="ctr">
              <a:lnSpc>
                <a:spcPct val="110000"/>
              </a:lnSpc>
              <a:buNone/>
            </a:pPr>
            <a:r>
              <a:rPr lang="en-US" sz="1050" b="1" dirty="0">
                <a:solidFill>
                  <a:srgbClr val="1B2A55"/>
                </a:solidFill>
                <a:latin typeface="Calibri" pitchFamily="34" charset="0"/>
                <a:ea typeface="Calibri" pitchFamily="34" charset="-122"/>
                <a:cs typeface="Calibri" pitchFamily="34" charset="-120"/>
              </a:rPr>
              <a:t>Treatment</a:t>
            </a:r>
            <a:endParaRPr lang="en-US" sz="1050" dirty="0"/>
          </a:p>
          <a:p>
            <a:pPr marL="0" indent="0" algn="ctr">
              <a:lnSpc>
                <a:spcPct val="110000"/>
              </a:lnSpc>
              <a:buNone/>
            </a:pPr>
            <a:r>
              <a:rPr lang="en-US" sz="1050" b="1" dirty="0">
                <a:solidFill>
                  <a:srgbClr val="1B2A55"/>
                </a:solidFill>
                <a:latin typeface="Calibri" pitchFamily="34" charset="0"/>
                <a:ea typeface="Calibri" pitchFamily="34" charset="-122"/>
                <a:cs typeface="Calibri" pitchFamily="34" charset="-120"/>
              </a:rPr>
              <a:t>14 sessions · SSG (Exp) vs Conventional (Ctrl)</a:t>
            </a:r>
            <a:endParaRPr lang="en-US" sz="1050" dirty="0"/>
          </a:p>
          <a:p>
            <a:pPr marL="0" indent="0" algn="ctr">
              <a:lnSpc>
                <a:spcPct val="110000"/>
              </a:lnSpc>
              <a:buNone/>
            </a:pPr>
            <a:r>
              <a:rPr lang="en-US" sz="1050" b="1" dirty="0">
                <a:solidFill>
                  <a:srgbClr val="1B2A55"/>
                </a:solidFill>
                <a:latin typeface="Calibri" pitchFamily="34" charset="0"/>
                <a:ea typeface="Calibri" pitchFamily="34" charset="-122"/>
                <a:cs typeface="Calibri" pitchFamily="34" charset="-120"/>
              </a:rPr>
              <a:t>AB-BA matched groups</a:t>
            </a:r>
            <a:endParaRPr lang="en-US" sz="1050" dirty="0"/>
          </a:p>
        </p:txBody>
      </p:sp>
      <p:sp>
        <p:nvSpPr>
          <p:cNvPr id="15" name="Text 12"/>
          <p:cNvSpPr/>
          <p:nvPr/>
        </p:nvSpPr>
        <p:spPr>
          <a:xfrm>
            <a:off x="4480560" y="2880360"/>
            <a:ext cx="457200" cy="1234440"/>
          </a:xfrm>
          <a:prstGeom prst="rect">
            <a:avLst/>
          </a:prstGeom>
          <a:noFill/>
          <a:ln/>
        </p:spPr>
        <p:txBody>
          <a:bodyPr wrap="square" lIns="0" tIns="0" rIns="0" bIns="0" rtlCol="0" anchor="ctr"/>
          <a:lstStyle/>
          <a:p>
            <a:pPr marL="0" indent="0" algn="ctr">
              <a:buNone/>
            </a:pPr>
            <a:r>
              <a:rPr lang="en-US" sz="2000" b="1" dirty="0">
                <a:solidFill>
                  <a:srgbClr val="2AA9E0"/>
                </a:solidFill>
              </a:rPr>
              <a:t>→</a:t>
            </a:r>
            <a:endParaRPr lang="en-US" sz="2000" dirty="0"/>
          </a:p>
        </p:txBody>
      </p:sp>
      <p:sp>
        <p:nvSpPr>
          <p:cNvPr id="16" name="Shape 13"/>
          <p:cNvSpPr/>
          <p:nvPr/>
        </p:nvSpPr>
        <p:spPr>
          <a:xfrm>
            <a:off x="5212080" y="2880360"/>
            <a:ext cx="1600200" cy="1234440"/>
          </a:xfrm>
          <a:prstGeom prst="roundRect">
            <a:avLst>
              <a:gd name="adj" fmla="val 5926"/>
            </a:avLst>
          </a:prstGeom>
          <a:solidFill>
            <a:srgbClr val="FFFFFF"/>
          </a:solidFill>
          <a:ln w="12700">
            <a:solidFill>
              <a:srgbClr val="3D5A8A"/>
            </a:solidFill>
            <a:prstDash val="solid"/>
          </a:ln>
        </p:spPr>
      </p:sp>
      <p:sp>
        <p:nvSpPr>
          <p:cNvPr id="17" name="Text 14"/>
          <p:cNvSpPr/>
          <p:nvPr/>
        </p:nvSpPr>
        <p:spPr>
          <a:xfrm>
            <a:off x="5285232" y="2880360"/>
            <a:ext cx="1453896" cy="1234440"/>
          </a:xfrm>
          <a:prstGeom prst="rect">
            <a:avLst/>
          </a:prstGeom>
          <a:noFill/>
          <a:ln/>
        </p:spPr>
        <p:txBody>
          <a:bodyPr wrap="square" lIns="0" tIns="0" rIns="0" bIns="0" rtlCol="0" anchor="ctr"/>
          <a:lstStyle/>
          <a:p>
            <a:pPr marL="0" indent="0" algn="ctr">
              <a:lnSpc>
                <a:spcPct val="110000"/>
              </a:lnSpc>
              <a:buNone/>
            </a:pPr>
            <a:r>
              <a:rPr lang="en-US" sz="1050" dirty="0">
                <a:solidFill>
                  <a:srgbClr val="1B2A55"/>
                </a:solidFill>
                <a:latin typeface="Calibri" pitchFamily="34" charset="0"/>
                <a:ea typeface="Calibri" pitchFamily="34" charset="-122"/>
                <a:cs typeface="Calibri" pitchFamily="34" charset="-120"/>
              </a:rPr>
              <a:t>Posttest</a:t>
            </a:r>
            <a:endParaRPr lang="en-US" sz="1050" dirty="0"/>
          </a:p>
          <a:p>
            <a:pPr marL="0" indent="0" algn="ctr">
              <a:lnSpc>
                <a:spcPct val="110000"/>
              </a:lnSpc>
              <a:buNone/>
            </a:pPr>
            <a:r>
              <a:rPr lang="en-US" sz="1050" dirty="0">
                <a:solidFill>
                  <a:srgbClr val="1B2A55"/>
                </a:solidFill>
                <a:latin typeface="Calibri" pitchFamily="34" charset="0"/>
                <a:ea typeface="Calibri" pitchFamily="34" charset="-122"/>
                <a:cs typeface="Calibri" pitchFamily="34" charset="-120"/>
              </a:rPr>
              <a:t>(Game Performance)</a:t>
            </a:r>
            <a:endParaRPr lang="en-US" sz="1050" dirty="0"/>
          </a:p>
        </p:txBody>
      </p:sp>
      <p:sp>
        <p:nvSpPr>
          <p:cNvPr id="18" name="Text 15"/>
          <p:cNvSpPr/>
          <p:nvPr/>
        </p:nvSpPr>
        <p:spPr>
          <a:xfrm>
            <a:off x="548640" y="4434840"/>
            <a:ext cx="5394960" cy="457200"/>
          </a:xfrm>
          <a:prstGeom prst="rect">
            <a:avLst/>
          </a:prstGeom>
          <a:noFill/>
          <a:ln/>
        </p:spPr>
        <p:txBody>
          <a:bodyPr wrap="square" lIns="0" tIns="0" rIns="0" bIns="0" rtlCol="0" anchor="ctr"/>
          <a:lstStyle/>
          <a:p>
            <a:pPr marL="0" indent="0">
              <a:buNone/>
            </a:pPr>
            <a:r>
              <a:rPr lang="en-US" sz="1300" b="1" dirty="0">
                <a:solidFill>
                  <a:srgbClr val="1B2A55"/>
                </a:solidFill>
                <a:latin typeface="Calibri" pitchFamily="34" charset="0"/>
                <a:ea typeface="Calibri" pitchFamily="34" charset="-122"/>
                <a:cs typeface="Calibri" pitchFamily="34" charset="-120"/>
              </a:rPr>
              <a:t>Sample: </a:t>
            </a:r>
            <a:r>
              <a:rPr lang="en-US" sz="1300" dirty="0">
                <a:solidFill>
                  <a:srgbClr val="1B2A55"/>
                </a:solidFill>
                <a:latin typeface="Calibri" pitchFamily="34" charset="0"/>
                <a:ea typeface="Calibri" pitchFamily="34" charset="-122"/>
                <a:cs typeface="Calibri" pitchFamily="34" charset="-120"/>
              </a:rPr>
              <a:t>30 players aged 14-15 at SSJ Arcamanik — 15 experimental, 15 control (total sampling)</a:t>
            </a:r>
            <a:endParaRPr lang="en-US" sz="1300" dirty="0"/>
          </a:p>
        </p:txBody>
      </p:sp>
      <p:sp>
        <p:nvSpPr>
          <p:cNvPr id="19" name="Text 16"/>
          <p:cNvSpPr/>
          <p:nvPr/>
        </p:nvSpPr>
        <p:spPr>
          <a:xfrm>
            <a:off x="548640" y="4892040"/>
            <a:ext cx="5394960" cy="822960"/>
          </a:xfrm>
          <a:prstGeom prst="rect">
            <a:avLst/>
          </a:prstGeom>
          <a:noFill/>
          <a:ln/>
        </p:spPr>
        <p:txBody>
          <a:bodyPr wrap="square" lIns="0" tIns="0" rIns="0" bIns="0" rtlCol="0" anchor="ctr"/>
          <a:lstStyle/>
          <a:p>
            <a:pPr marL="0" indent="0">
              <a:lnSpc>
                <a:spcPct val="120000"/>
              </a:lnSpc>
              <a:buNone/>
            </a:pPr>
            <a:r>
              <a:rPr lang="en-US" sz="1300" b="1" dirty="0">
                <a:solidFill>
                  <a:srgbClr val="1B2A55"/>
                </a:solidFill>
                <a:latin typeface="Calibri" pitchFamily="34" charset="0"/>
                <a:ea typeface="Calibri" pitchFamily="34" charset="-122"/>
                <a:cs typeface="Calibri" pitchFamily="34" charset="-120"/>
              </a:rPr>
              <a:t>Analysis: </a:t>
            </a:r>
            <a:r>
              <a:rPr lang="en-US" sz="1300" dirty="0">
                <a:solidFill>
                  <a:srgbClr val="1B2A55"/>
                </a:solidFill>
                <a:latin typeface="Calibri" pitchFamily="34" charset="0"/>
                <a:ea typeface="Calibri" pitchFamily="34" charset="-122"/>
                <a:cs typeface="Calibri" pitchFamily="34" charset="-120"/>
              </a:rPr>
              <a:t>Shapiro-Wilk normality, Levene homogeneity, Paired Sample t-Test, Independent Sample t-Test, Cohen's d (α = 0.05)</a:t>
            </a:r>
            <a:endParaRPr lang="en-US" sz="1300" dirty="0"/>
          </a:p>
        </p:txBody>
      </p:sp>
      <p:sp>
        <p:nvSpPr>
          <p:cNvPr id="20" name="Shape 17"/>
          <p:cNvSpPr/>
          <p:nvPr/>
        </p:nvSpPr>
        <p:spPr>
          <a:xfrm>
            <a:off x="7507224" y="2731770"/>
            <a:ext cx="4544568" cy="3191510"/>
          </a:xfrm>
          <a:prstGeom prst="roundRect">
            <a:avLst>
              <a:gd name="adj" fmla="val 2410"/>
            </a:avLst>
          </a:prstGeom>
          <a:solidFill>
            <a:srgbClr val="FFFFFF"/>
          </a:solidFill>
          <a:ln/>
          <a:effectLst>
            <a:outerShdw blurRad="101600" dist="38100" dir="5400000" algn="bl" rotWithShape="0">
              <a:srgbClr val="1B2A55">
                <a:alpha val="12000"/>
              </a:srgbClr>
            </a:outerShdw>
          </a:effectLst>
        </p:spPr>
      </p:sp>
      <p:sp>
        <p:nvSpPr>
          <p:cNvPr id="21" name="Text 18"/>
          <p:cNvSpPr/>
          <p:nvPr/>
        </p:nvSpPr>
        <p:spPr>
          <a:xfrm>
            <a:off x="7579360" y="2857500"/>
            <a:ext cx="4754880" cy="320040"/>
          </a:xfrm>
          <a:prstGeom prst="rect">
            <a:avLst/>
          </a:prstGeom>
          <a:noFill/>
          <a:ln/>
        </p:spPr>
        <p:txBody>
          <a:bodyPr wrap="square" lIns="0" tIns="0" rIns="0" bIns="0" rtlCol="0" anchor="ctr"/>
          <a:lstStyle/>
          <a:p>
            <a:pPr marL="0" indent="0">
              <a:buNone/>
            </a:pPr>
            <a:r>
              <a:rPr lang="en-US" sz="1300" b="1" kern="0" spc="150" dirty="0">
                <a:solidFill>
                  <a:srgbClr val="3D5A8A"/>
                </a:solidFill>
                <a:latin typeface="Calibri" pitchFamily="34" charset="0"/>
                <a:ea typeface="Calibri" pitchFamily="34" charset="-122"/>
                <a:cs typeface="Calibri" pitchFamily="34" charset="-120"/>
              </a:rPr>
              <a:t>VARIABLES &amp; INSTRUMENTS</a:t>
            </a:r>
            <a:endParaRPr lang="en-US" sz="1300" dirty="0"/>
          </a:p>
        </p:txBody>
      </p:sp>
      <p:sp>
        <p:nvSpPr>
          <p:cNvPr id="22" name="Text 19"/>
          <p:cNvSpPr/>
          <p:nvPr/>
        </p:nvSpPr>
        <p:spPr>
          <a:xfrm>
            <a:off x="7579360" y="3172968"/>
            <a:ext cx="4754880" cy="292608"/>
          </a:xfrm>
          <a:prstGeom prst="rect">
            <a:avLst/>
          </a:prstGeom>
          <a:noFill/>
          <a:ln/>
        </p:spPr>
        <p:txBody>
          <a:bodyPr wrap="square" lIns="0" tIns="0" rIns="0" bIns="0" rtlCol="0" anchor="ctr"/>
          <a:lstStyle/>
          <a:p>
            <a:pPr marL="0" indent="0">
              <a:buNone/>
            </a:pPr>
            <a:r>
              <a:rPr lang="en-US" sz="1250" b="1" dirty="0">
                <a:solidFill>
                  <a:srgbClr val="1B2A55"/>
                </a:solidFill>
                <a:latin typeface="Calibri" pitchFamily="34" charset="0"/>
                <a:ea typeface="Calibri" pitchFamily="34" charset="-122"/>
                <a:cs typeface="Calibri" pitchFamily="34" charset="-120"/>
              </a:rPr>
              <a:t>Independent</a:t>
            </a:r>
            <a:endParaRPr lang="en-US" sz="1250" dirty="0"/>
          </a:p>
        </p:txBody>
      </p:sp>
      <p:sp>
        <p:nvSpPr>
          <p:cNvPr id="23" name="Text 20"/>
          <p:cNvSpPr/>
          <p:nvPr/>
        </p:nvSpPr>
        <p:spPr>
          <a:xfrm>
            <a:off x="7579360" y="3410712"/>
            <a:ext cx="4754880" cy="365760"/>
          </a:xfrm>
          <a:prstGeom prst="rect">
            <a:avLst/>
          </a:prstGeom>
          <a:noFill/>
          <a:ln/>
        </p:spPr>
        <p:txBody>
          <a:bodyPr wrap="square" lIns="0" tIns="0" rIns="0" bIns="0" rtlCol="0" anchor="ctr"/>
          <a:lstStyle/>
          <a:p>
            <a:pPr marL="0" indent="0">
              <a:buNone/>
            </a:pPr>
            <a:r>
              <a:rPr lang="en-US" sz="1200" dirty="0">
                <a:solidFill>
                  <a:srgbClr val="5B6B8C"/>
                </a:solidFill>
                <a:latin typeface="Calibri" pitchFamily="34" charset="0"/>
                <a:ea typeface="Calibri" pitchFamily="34" charset="-122"/>
                <a:cs typeface="Calibri" pitchFamily="34" charset="-120"/>
              </a:rPr>
              <a:t>Small-Sided Games (SSG)</a:t>
            </a:r>
            <a:endParaRPr lang="en-US" sz="1200" dirty="0"/>
          </a:p>
        </p:txBody>
      </p:sp>
      <p:sp>
        <p:nvSpPr>
          <p:cNvPr id="24" name="Text 21"/>
          <p:cNvSpPr/>
          <p:nvPr/>
        </p:nvSpPr>
        <p:spPr>
          <a:xfrm>
            <a:off x="7547864" y="3762756"/>
            <a:ext cx="4754880" cy="292608"/>
          </a:xfrm>
          <a:prstGeom prst="rect">
            <a:avLst/>
          </a:prstGeom>
          <a:noFill/>
          <a:ln/>
        </p:spPr>
        <p:txBody>
          <a:bodyPr wrap="square" lIns="0" tIns="0" rIns="0" bIns="0" rtlCol="0" anchor="ctr"/>
          <a:lstStyle/>
          <a:p>
            <a:pPr marL="0" indent="0">
              <a:buNone/>
            </a:pPr>
            <a:r>
              <a:rPr lang="en-US" sz="1250" b="1" dirty="0">
                <a:solidFill>
                  <a:srgbClr val="1B2A55"/>
                </a:solidFill>
                <a:latin typeface="Calibri" pitchFamily="34" charset="0"/>
                <a:ea typeface="Calibri" pitchFamily="34" charset="-122"/>
                <a:cs typeface="Calibri" pitchFamily="34" charset="-120"/>
              </a:rPr>
              <a:t>Dependent — Game Performance</a:t>
            </a:r>
            <a:endParaRPr lang="en-US" sz="1250" dirty="0"/>
          </a:p>
        </p:txBody>
      </p:sp>
      <p:sp>
        <p:nvSpPr>
          <p:cNvPr id="25" name="Text 22"/>
          <p:cNvSpPr/>
          <p:nvPr/>
        </p:nvSpPr>
        <p:spPr>
          <a:xfrm>
            <a:off x="7579360" y="4111371"/>
            <a:ext cx="4754880" cy="365760"/>
          </a:xfrm>
          <a:prstGeom prst="rect">
            <a:avLst/>
          </a:prstGeom>
          <a:noFill/>
          <a:ln/>
        </p:spPr>
        <p:txBody>
          <a:bodyPr wrap="square" lIns="0" tIns="0" rIns="0" bIns="0" rtlCol="0" anchor="ctr"/>
          <a:lstStyle/>
          <a:p>
            <a:pPr marL="0" indent="0">
              <a:buNone/>
            </a:pPr>
            <a:r>
              <a:rPr lang="en-US" sz="1200" dirty="0">
                <a:solidFill>
                  <a:srgbClr val="5B6B8C"/>
                </a:solidFill>
                <a:latin typeface="Calibri" pitchFamily="34" charset="0"/>
                <a:ea typeface="Calibri" pitchFamily="34" charset="-122"/>
                <a:cs typeface="Calibri" pitchFamily="34" charset="-120"/>
              </a:rPr>
              <a:t>GPAI, 7 indicators, 1-5 Likert scale (score range 7-35)</a:t>
            </a:r>
            <a:endParaRPr lang="en-US" sz="1200" dirty="0"/>
          </a:p>
        </p:txBody>
      </p:sp>
      <p:sp>
        <p:nvSpPr>
          <p:cNvPr id="26" name="Text 23"/>
          <p:cNvSpPr/>
          <p:nvPr/>
        </p:nvSpPr>
        <p:spPr>
          <a:xfrm>
            <a:off x="7569200" y="4477131"/>
            <a:ext cx="4754880" cy="292608"/>
          </a:xfrm>
          <a:prstGeom prst="rect">
            <a:avLst/>
          </a:prstGeom>
          <a:noFill/>
          <a:ln/>
        </p:spPr>
        <p:txBody>
          <a:bodyPr wrap="square" lIns="0" tIns="0" rIns="0" bIns="0" rtlCol="0" anchor="ctr"/>
          <a:lstStyle/>
          <a:p>
            <a:pPr marL="0" indent="0">
              <a:buNone/>
            </a:pPr>
            <a:r>
              <a:rPr lang="en-US" sz="1250" b="1" dirty="0">
                <a:solidFill>
                  <a:srgbClr val="1B2A55"/>
                </a:solidFill>
                <a:latin typeface="Calibri" pitchFamily="34" charset="0"/>
                <a:ea typeface="Calibri" pitchFamily="34" charset="-122"/>
                <a:cs typeface="Calibri" pitchFamily="34" charset="-120"/>
              </a:rPr>
              <a:t>Groups</a:t>
            </a:r>
            <a:endParaRPr lang="en-US" sz="1250" dirty="0"/>
          </a:p>
        </p:txBody>
      </p:sp>
      <p:sp>
        <p:nvSpPr>
          <p:cNvPr id="27" name="Text 24"/>
          <p:cNvSpPr/>
          <p:nvPr/>
        </p:nvSpPr>
        <p:spPr>
          <a:xfrm>
            <a:off x="7579360" y="4769739"/>
            <a:ext cx="4754880" cy="365760"/>
          </a:xfrm>
          <a:prstGeom prst="rect">
            <a:avLst/>
          </a:prstGeom>
          <a:noFill/>
          <a:ln/>
        </p:spPr>
        <p:txBody>
          <a:bodyPr wrap="square" lIns="0" tIns="0" rIns="0" bIns="0" rtlCol="0" anchor="ctr"/>
          <a:lstStyle/>
          <a:p>
            <a:pPr marL="0" indent="0">
              <a:buNone/>
            </a:pPr>
            <a:r>
              <a:rPr lang="en-US" sz="1200" dirty="0">
                <a:solidFill>
                  <a:srgbClr val="5B6B8C"/>
                </a:solidFill>
                <a:latin typeface="Calibri" pitchFamily="34" charset="0"/>
                <a:ea typeface="Calibri" pitchFamily="34" charset="-122"/>
                <a:cs typeface="Calibri" pitchFamily="34" charset="-120"/>
              </a:rPr>
              <a:t>Experimental: SSG (n=15) vs Control: Conventional (n=15)</a:t>
            </a:r>
            <a:endParaRPr lang="en-US" sz="1200" dirty="0"/>
          </a:p>
        </p:txBody>
      </p:sp>
      <p:sp>
        <p:nvSpPr>
          <p:cNvPr id="28" name="Text 25"/>
          <p:cNvSpPr/>
          <p:nvPr/>
        </p:nvSpPr>
        <p:spPr>
          <a:xfrm>
            <a:off x="7616952" y="5081778"/>
            <a:ext cx="4754880" cy="292608"/>
          </a:xfrm>
          <a:prstGeom prst="rect">
            <a:avLst/>
          </a:prstGeom>
          <a:noFill/>
          <a:ln/>
        </p:spPr>
        <p:txBody>
          <a:bodyPr wrap="square" lIns="0" tIns="0" rIns="0" bIns="0" rtlCol="0" anchor="ctr"/>
          <a:lstStyle/>
          <a:p>
            <a:pPr marL="0" indent="0">
              <a:buNone/>
            </a:pPr>
            <a:r>
              <a:rPr lang="en-US" sz="1250" b="1" dirty="0">
                <a:solidFill>
                  <a:srgbClr val="1B2A55"/>
                </a:solidFill>
                <a:latin typeface="Calibri" pitchFamily="34" charset="0"/>
                <a:ea typeface="Calibri" pitchFamily="34" charset="-122"/>
                <a:cs typeface="Calibri" pitchFamily="34" charset="-120"/>
              </a:rPr>
              <a:t>Grouping Method</a:t>
            </a:r>
            <a:endParaRPr lang="en-US" sz="1250" dirty="0"/>
          </a:p>
        </p:txBody>
      </p:sp>
      <p:sp>
        <p:nvSpPr>
          <p:cNvPr id="29" name="Text 26"/>
          <p:cNvSpPr/>
          <p:nvPr/>
        </p:nvSpPr>
        <p:spPr>
          <a:xfrm>
            <a:off x="7616952" y="5350510"/>
            <a:ext cx="4754880" cy="365760"/>
          </a:xfrm>
          <a:prstGeom prst="rect">
            <a:avLst/>
          </a:prstGeom>
          <a:noFill/>
          <a:ln/>
        </p:spPr>
        <p:txBody>
          <a:bodyPr wrap="square" lIns="0" tIns="0" rIns="0" bIns="0" rtlCol="0" anchor="ctr"/>
          <a:lstStyle/>
          <a:p>
            <a:pPr marL="0" indent="0">
              <a:buNone/>
            </a:pPr>
            <a:r>
              <a:rPr lang="en-US" sz="1200" dirty="0">
                <a:solidFill>
                  <a:srgbClr val="5B6B8C"/>
                </a:solidFill>
                <a:latin typeface="Calibri" pitchFamily="34" charset="0"/>
                <a:ea typeface="Calibri" pitchFamily="34" charset="-122"/>
                <a:cs typeface="Calibri" pitchFamily="34" charset="-120"/>
              </a:rPr>
              <a:t>AB-BA matching based on pretest scores</a:t>
            </a:r>
            <a:endParaRPr lang="en-US" sz="1200" dirty="0"/>
          </a:p>
        </p:txBody>
      </p:sp>
      <p:sp>
        <p:nvSpPr>
          <p:cNvPr id="30" name="Shape 1">
            <a:extLst>
              <a:ext uri="{FF2B5EF4-FFF2-40B4-BE49-F238E27FC236}">
                <a16:creationId xmlns:a16="http://schemas.microsoft.com/office/drawing/2014/main" id="{E36C75D6-5762-4F41-BAE8-FCF0E2900586}"/>
              </a:ext>
            </a:extLst>
          </p:cNvPr>
          <p:cNvSpPr/>
          <p:nvPr/>
        </p:nvSpPr>
        <p:spPr>
          <a:xfrm rot="10800000">
            <a:off x="11838432" y="5791200"/>
            <a:ext cx="1005840" cy="1280160"/>
          </a:xfrm>
          <a:prstGeom prst="rtTriangle">
            <a:avLst/>
          </a:prstGeom>
          <a:solidFill>
            <a:srgbClr val="1B2A55"/>
          </a:solid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4" name="Shape 1"/>
          <p:cNvSpPr/>
          <p:nvPr/>
        </p:nvSpPr>
        <p:spPr>
          <a:xfrm rot="10800000">
            <a:off x="11686032" y="5577840"/>
            <a:ext cx="1005840" cy="1280160"/>
          </a:xfrm>
          <a:prstGeom prst="rtTriangle">
            <a:avLst/>
          </a:prstGeom>
          <a:solidFill>
            <a:srgbClr val="1B2A55"/>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5</a:t>
            </a:r>
            <a:endParaRPr lang="en-US" sz="900" dirty="0"/>
          </a:p>
        </p:txBody>
      </p:sp>
      <p:sp>
        <p:nvSpPr>
          <p:cNvPr id="7" name="Text 4"/>
          <p:cNvSpPr/>
          <p:nvPr/>
        </p:nvSpPr>
        <p:spPr>
          <a:xfrm>
            <a:off x="548640" y="1143000"/>
            <a:ext cx="64008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03 · RESULTS &amp; DISCUSSION</a:t>
            </a:r>
            <a:endParaRPr lang="en-US" sz="1300" dirty="0"/>
          </a:p>
        </p:txBody>
      </p:sp>
      <p:sp>
        <p:nvSpPr>
          <p:cNvPr id="8" name="Text 5"/>
          <p:cNvSpPr/>
          <p:nvPr/>
        </p:nvSpPr>
        <p:spPr>
          <a:xfrm>
            <a:off x="548640" y="1463040"/>
            <a:ext cx="9601200" cy="640080"/>
          </a:xfrm>
          <a:prstGeom prst="rect">
            <a:avLst/>
          </a:prstGeom>
          <a:noFill/>
          <a:ln/>
        </p:spPr>
        <p:txBody>
          <a:bodyPr wrap="square" lIns="0" tIns="0" rIns="0" bIns="0" rtlCol="0" anchor="ctr"/>
          <a:lstStyle/>
          <a:p>
            <a:pPr marL="0" indent="0">
              <a:buNone/>
            </a:pPr>
            <a:r>
              <a:rPr lang="en-US" sz="2700" b="1" dirty="0">
                <a:solidFill>
                  <a:srgbClr val="1B2A55"/>
                </a:solidFill>
                <a:latin typeface="Calibri" pitchFamily="34" charset="0"/>
                <a:ea typeface="Calibri" pitchFamily="34" charset="-122"/>
                <a:cs typeface="Calibri" pitchFamily="34" charset="-120"/>
              </a:rPr>
              <a:t>Descriptive Statistics &amp; Hypothesis Tests</a:t>
            </a:r>
            <a:endParaRPr lang="en-US" sz="2700" dirty="0"/>
          </a:p>
        </p:txBody>
      </p:sp>
      <p:sp>
        <p:nvSpPr>
          <p:cNvPr id="9" name="Shape 6"/>
          <p:cNvSpPr/>
          <p:nvPr/>
        </p:nvSpPr>
        <p:spPr>
          <a:xfrm>
            <a:off x="548640" y="2286000"/>
            <a:ext cx="2606040" cy="1143000"/>
          </a:xfrm>
          <a:prstGeom prst="roundRect">
            <a:avLst>
              <a:gd name="adj" fmla="val 6400"/>
            </a:avLst>
          </a:prstGeom>
          <a:solidFill>
            <a:srgbClr val="1B2A55"/>
          </a:solidFill>
          <a:ln/>
        </p:spPr>
      </p:sp>
      <p:sp>
        <p:nvSpPr>
          <p:cNvPr id="10" name="Text 7"/>
          <p:cNvSpPr/>
          <p:nvPr/>
        </p:nvSpPr>
        <p:spPr>
          <a:xfrm>
            <a:off x="685800" y="2395728"/>
            <a:ext cx="2331720" cy="548640"/>
          </a:xfrm>
          <a:prstGeom prst="rect">
            <a:avLst/>
          </a:prstGeom>
          <a:noFill/>
          <a:ln/>
        </p:spPr>
        <p:txBody>
          <a:bodyPr wrap="square" lIns="0" tIns="0" rIns="0" bIns="0" rtlCol="0" anchor="ctr"/>
          <a:lstStyle/>
          <a:p>
            <a:pPr marL="0" indent="0" algn="ctr">
              <a:buNone/>
            </a:pPr>
            <a:r>
              <a:rPr lang="en-US" sz="2000" b="1" dirty="0">
                <a:solidFill>
                  <a:srgbClr val="2AA9E0"/>
                </a:solidFill>
                <a:latin typeface="Calibri" pitchFamily="34" charset="0"/>
                <a:ea typeface="Calibri" pitchFamily="34" charset="-122"/>
                <a:cs typeface="Calibri" pitchFamily="34" charset="-120"/>
              </a:rPr>
              <a:t>18.47 → 27.03</a:t>
            </a:r>
            <a:endParaRPr lang="en-US" sz="2000" dirty="0"/>
          </a:p>
        </p:txBody>
      </p:sp>
      <p:sp>
        <p:nvSpPr>
          <p:cNvPr id="11" name="Text 8"/>
          <p:cNvSpPr/>
          <p:nvPr/>
        </p:nvSpPr>
        <p:spPr>
          <a:xfrm>
            <a:off x="685800" y="2944368"/>
            <a:ext cx="2331720" cy="411480"/>
          </a:xfrm>
          <a:prstGeom prst="rect">
            <a:avLst/>
          </a:prstGeom>
          <a:noFill/>
          <a:ln/>
        </p:spPr>
        <p:txBody>
          <a:bodyPr wrap="square" lIns="0" tIns="0" rIns="0" bIns="0" rtlCol="0" anchor="ctr"/>
          <a:lstStyle/>
          <a:p>
            <a:pPr marL="0" indent="0" algn="ctr">
              <a:lnSpc>
                <a:spcPct val="110000"/>
              </a:lnSpc>
              <a:buNone/>
            </a:pPr>
            <a:r>
              <a:rPr lang="en-US" sz="1050" dirty="0">
                <a:solidFill>
                  <a:srgbClr val="FFFFFF"/>
                </a:solidFill>
                <a:latin typeface="Calibri" pitchFamily="34" charset="0"/>
                <a:ea typeface="Calibri" pitchFamily="34" charset="-122"/>
                <a:cs typeface="Calibri" pitchFamily="34" charset="-120"/>
              </a:rPr>
              <a:t>Game Performance (pre→post)</a:t>
            </a:r>
            <a:endParaRPr lang="en-US" sz="1050" dirty="0"/>
          </a:p>
        </p:txBody>
      </p:sp>
      <p:sp>
        <p:nvSpPr>
          <p:cNvPr id="12" name="Shape 9"/>
          <p:cNvSpPr/>
          <p:nvPr/>
        </p:nvSpPr>
        <p:spPr>
          <a:xfrm>
            <a:off x="3337560" y="2286000"/>
            <a:ext cx="2606040" cy="1143000"/>
          </a:xfrm>
          <a:prstGeom prst="roundRect">
            <a:avLst>
              <a:gd name="adj" fmla="val 6400"/>
            </a:avLst>
          </a:prstGeom>
          <a:solidFill>
            <a:srgbClr val="1B2A55"/>
          </a:solidFill>
          <a:ln/>
        </p:spPr>
      </p:sp>
      <p:sp>
        <p:nvSpPr>
          <p:cNvPr id="13" name="Text 10"/>
          <p:cNvSpPr/>
          <p:nvPr/>
        </p:nvSpPr>
        <p:spPr>
          <a:xfrm>
            <a:off x="3474720" y="2395728"/>
            <a:ext cx="2331720" cy="548640"/>
          </a:xfrm>
          <a:prstGeom prst="rect">
            <a:avLst/>
          </a:prstGeom>
          <a:noFill/>
          <a:ln/>
        </p:spPr>
        <p:txBody>
          <a:bodyPr wrap="square" lIns="0" tIns="0" rIns="0" bIns="0" rtlCol="0" anchor="ctr"/>
          <a:lstStyle/>
          <a:p>
            <a:pPr marL="0" indent="0" algn="ctr">
              <a:buNone/>
            </a:pPr>
            <a:r>
              <a:rPr lang="en-US" sz="2000" b="1" dirty="0">
                <a:solidFill>
                  <a:srgbClr val="2AA9E0"/>
                </a:solidFill>
                <a:latin typeface="Calibri" pitchFamily="34" charset="0"/>
                <a:ea typeface="Calibri" pitchFamily="34" charset="-122"/>
                <a:cs typeface="Calibri" pitchFamily="34" charset="-120"/>
              </a:rPr>
              <a:t>d = 3.31</a:t>
            </a:r>
            <a:endParaRPr lang="en-US" sz="2000" dirty="0"/>
          </a:p>
        </p:txBody>
      </p:sp>
      <p:sp>
        <p:nvSpPr>
          <p:cNvPr id="14" name="Text 11"/>
          <p:cNvSpPr/>
          <p:nvPr/>
        </p:nvSpPr>
        <p:spPr>
          <a:xfrm>
            <a:off x="3474720" y="2944368"/>
            <a:ext cx="2331720" cy="411480"/>
          </a:xfrm>
          <a:prstGeom prst="rect">
            <a:avLst/>
          </a:prstGeom>
          <a:noFill/>
          <a:ln/>
        </p:spPr>
        <p:txBody>
          <a:bodyPr wrap="square" lIns="0" tIns="0" rIns="0" bIns="0" rtlCol="0" anchor="ctr"/>
          <a:lstStyle/>
          <a:p>
            <a:pPr marL="0" indent="0" algn="ctr">
              <a:lnSpc>
                <a:spcPct val="110000"/>
              </a:lnSpc>
              <a:buNone/>
            </a:pPr>
            <a:r>
              <a:rPr lang="en-US" sz="1050" dirty="0">
                <a:solidFill>
                  <a:srgbClr val="FFFFFF"/>
                </a:solidFill>
                <a:latin typeface="Calibri" pitchFamily="34" charset="0"/>
                <a:ea typeface="Calibri" pitchFamily="34" charset="-122"/>
                <a:cs typeface="Calibri" pitchFamily="34" charset="-120"/>
              </a:rPr>
              <a:t>Experimental Effect Size</a:t>
            </a:r>
            <a:endParaRPr lang="en-US" sz="1050" dirty="0"/>
          </a:p>
        </p:txBody>
      </p:sp>
      <p:sp>
        <p:nvSpPr>
          <p:cNvPr id="15" name="Shape 12"/>
          <p:cNvSpPr/>
          <p:nvPr/>
        </p:nvSpPr>
        <p:spPr>
          <a:xfrm>
            <a:off x="6126480" y="2286000"/>
            <a:ext cx="2606040" cy="1143000"/>
          </a:xfrm>
          <a:prstGeom prst="roundRect">
            <a:avLst>
              <a:gd name="adj" fmla="val 6400"/>
            </a:avLst>
          </a:prstGeom>
          <a:solidFill>
            <a:srgbClr val="1B2A55"/>
          </a:solidFill>
          <a:ln/>
        </p:spPr>
      </p:sp>
      <p:sp>
        <p:nvSpPr>
          <p:cNvPr id="16" name="Text 13"/>
          <p:cNvSpPr/>
          <p:nvPr/>
        </p:nvSpPr>
        <p:spPr>
          <a:xfrm>
            <a:off x="6263640" y="2395728"/>
            <a:ext cx="2331720" cy="548640"/>
          </a:xfrm>
          <a:prstGeom prst="rect">
            <a:avLst/>
          </a:prstGeom>
          <a:noFill/>
          <a:ln/>
        </p:spPr>
        <p:txBody>
          <a:bodyPr wrap="square" lIns="0" tIns="0" rIns="0" bIns="0" rtlCol="0" anchor="ctr"/>
          <a:lstStyle/>
          <a:p>
            <a:pPr marL="0" indent="0" algn="ctr">
              <a:buNone/>
            </a:pPr>
            <a:r>
              <a:rPr lang="en-US" sz="2000" b="1" dirty="0">
                <a:solidFill>
                  <a:srgbClr val="2AA9E0"/>
                </a:solidFill>
                <a:latin typeface="Calibri" pitchFamily="34" charset="0"/>
                <a:ea typeface="Calibri" pitchFamily="34" charset="-122"/>
                <a:cs typeface="Calibri" pitchFamily="34" charset="-120"/>
              </a:rPr>
              <a:t>t = 6.543</a:t>
            </a:r>
            <a:endParaRPr lang="en-US" sz="2000" dirty="0"/>
          </a:p>
        </p:txBody>
      </p:sp>
      <p:sp>
        <p:nvSpPr>
          <p:cNvPr id="17" name="Text 14"/>
          <p:cNvSpPr/>
          <p:nvPr/>
        </p:nvSpPr>
        <p:spPr>
          <a:xfrm>
            <a:off x="6263640" y="2944368"/>
            <a:ext cx="2331720" cy="411480"/>
          </a:xfrm>
          <a:prstGeom prst="rect">
            <a:avLst/>
          </a:prstGeom>
          <a:noFill/>
          <a:ln/>
        </p:spPr>
        <p:txBody>
          <a:bodyPr wrap="square" lIns="0" tIns="0" rIns="0" bIns="0" rtlCol="0" anchor="ctr"/>
          <a:lstStyle/>
          <a:p>
            <a:pPr marL="0" indent="0" algn="ctr">
              <a:lnSpc>
                <a:spcPct val="110000"/>
              </a:lnSpc>
              <a:buNone/>
            </a:pPr>
            <a:r>
              <a:rPr lang="en-US" sz="1050" dirty="0">
                <a:solidFill>
                  <a:srgbClr val="FFFFFF"/>
                </a:solidFill>
                <a:latin typeface="Calibri" pitchFamily="34" charset="0"/>
                <a:ea typeface="Calibri" pitchFamily="34" charset="-122"/>
                <a:cs typeface="Calibri" pitchFamily="34" charset="-120"/>
              </a:rPr>
              <a:t>SSG vs Conventional (Gain)</a:t>
            </a:r>
            <a:endParaRPr lang="en-US" sz="1050" dirty="0"/>
          </a:p>
        </p:txBody>
      </p:sp>
      <p:sp>
        <p:nvSpPr>
          <p:cNvPr id="18" name="Shape 15"/>
          <p:cNvSpPr/>
          <p:nvPr/>
        </p:nvSpPr>
        <p:spPr>
          <a:xfrm>
            <a:off x="8915400" y="2286000"/>
            <a:ext cx="2606040" cy="1143000"/>
          </a:xfrm>
          <a:prstGeom prst="roundRect">
            <a:avLst>
              <a:gd name="adj" fmla="val 6400"/>
            </a:avLst>
          </a:prstGeom>
          <a:solidFill>
            <a:srgbClr val="1B2A55"/>
          </a:solidFill>
          <a:ln/>
        </p:spPr>
      </p:sp>
      <p:sp>
        <p:nvSpPr>
          <p:cNvPr id="19" name="Text 16"/>
          <p:cNvSpPr/>
          <p:nvPr/>
        </p:nvSpPr>
        <p:spPr>
          <a:xfrm>
            <a:off x="9052560" y="2395728"/>
            <a:ext cx="2331720" cy="548640"/>
          </a:xfrm>
          <a:prstGeom prst="rect">
            <a:avLst/>
          </a:prstGeom>
          <a:noFill/>
          <a:ln/>
        </p:spPr>
        <p:txBody>
          <a:bodyPr wrap="square" lIns="0" tIns="0" rIns="0" bIns="0" rtlCol="0" anchor="ctr"/>
          <a:lstStyle/>
          <a:p>
            <a:pPr marL="0" indent="0" algn="ctr">
              <a:buNone/>
            </a:pPr>
            <a:r>
              <a:rPr lang="en-US" sz="2000" b="1" dirty="0">
                <a:solidFill>
                  <a:srgbClr val="2AA9E0"/>
                </a:solidFill>
                <a:latin typeface="Calibri" pitchFamily="34" charset="0"/>
                <a:ea typeface="Calibri" pitchFamily="34" charset="-122"/>
                <a:cs typeface="Calibri" pitchFamily="34" charset="-120"/>
              </a:rPr>
              <a:t>11.8 pts</a:t>
            </a:r>
            <a:endParaRPr lang="en-US" sz="2000" dirty="0"/>
          </a:p>
        </p:txBody>
      </p:sp>
      <p:sp>
        <p:nvSpPr>
          <p:cNvPr id="20" name="Text 17"/>
          <p:cNvSpPr/>
          <p:nvPr/>
        </p:nvSpPr>
        <p:spPr>
          <a:xfrm>
            <a:off x="9052560" y="2944368"/>
            <a:ext cx="2331720" cy="411480"/>
          </a:xfrm>
          <a:prstGeom prst="rect">
            <a:avLst/>
          </a:prstGeom>
          <a:noFill/>
          <a:ln/>
        </p:spPr>
        <p:txBody>
          <a:bodyPr wrap="square" lIns="0" tIns="0" rIns="0" bIns="0" rtlCol="0" anchor="ctr"/>
          <a:lstStyle/>
          <a:p>
            <a:pPr marL="0" indent="0" algn="ctr">
              <a:lnSpc>
                <a:spcPct val="110000"/>
              </a:lnSpc>
              <a:buNone/>
            </a:pPr>
            <a:r>
              <a:rPr lang="en-US" sz="1050" dirty="0">
                <a:solidFill>
                  <a:srgbClr val="FFFFFF"/>
                </a:solidFill>
                <a:latin typeface="Calibri" pitchFamily="34" charset="0"/>
                <a:ea typeface="Calibri" pitchFamily="34" charset="-122"/>
                <a:cs typeface="Calibri" pitchFamily="34" charset="-120"/>
              </a:rPr>
              <a:t>Mean Gain Difference</a:t>
            </a:r>
            <a:endParaRPr lang="en-US" sz="105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548640" y="3794760"/>
          <a:ext cx="11064240" cy="2286000"/>
        </p:xfrm>
        <a:graphic>
          <a:graphicData uri="http://schemas.openxmlformats.org/drawingml/2006/table">
            <a:tbl>
              <a:tblPr/>
              <a:tblGrid>
                <a:gridCol w="3383280">
                  <a:extLst>
                    <a:ext uri="{9D8B030D-6E8A-4147-A177-3AD203B41FA5}">
                      <a16:colId xmlns:a16="http://schemas.microsoft.com/office/drawing/2014/main" val="20000"/>
                    </a:ext>
                  </a:extLst>
                </a:gridCol>
                <a:gridCol w="310896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3200400">
                  <a:extLst>
                    <a:ext uri="{9D8B030D-6E8A-4147-A177-3AD203B41FA5}">
                      <a16:colId xmlns:a16="http://schemas.microsoft.com/office/drawing/2014/main" val="20003"/>
                    </a:ext>
                  </a:extLst>
                </a:gridCol>
              </a:tblGrid>
              <a:tr h="457200">
                <a:tc>
                  <a:txBody>
                    <a:bodyPr/>
                    <a:lstStyle/>
                    <a:p>
                      <a:pPr marL="0" indent="0">
                        <a:buNone/>
                      </a:pPr>
                      <a:r>
                        <a:rPr lang="en-US" sz="1100" b="1" dirty="0">
                          <a:solidFill>
                            <a:srgbClr val="FFFFFF"/>
                          </a:solidFill>
                        </a:rPr>
                        <a:t>Hypothesis Test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1B2A55"/>
                    </a:solidFill>
                  </a:tcPr>
                </a:tc>
                <a:tc>
                  <a:txBody>
                    <a:bodyPr/>
                    <a:lstStyle/>
                    <a:p>
                      <a:pPr marL="0" indent="0">
                        <a:buNone/>
                      </a:pPr>
                      <a:r>
                        <a:rPr lang="en-US" sz="1100" b="1" dirty="0">
                          <a:solidFill>
                            <a:srgbClr val="FFFFFF"/>
                          </a:solidFill>
                        </a:rPr>
                        <a:t>Statistic</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1B2A55"/>
                    </a:solidFill>
                  </a:tcPr>
                </a:tc>
                <a:tc>
                  <a:txBody>
                    <a:bodyPr/>
                    <a:lstStyle/>
                    <a:p>
                      <a:pPr marL="0" indent="0">
                        <a:buNone/>
                      </a:pPr>
                      <a:r>
                        <a:rPr lang="en-US" sz="1100" b="1" dirty="0">
                          <a:solidFill>
                            <a:srgbClr val="FFFFFF"/>
                          </a:solidFill>
                        </a:rPr>
                        <a:t>Sig. (p)</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1B2A55"/>
                    </a:solidFill>
                  </a:tcPr>
                </a:tc>
                <a:tc>
                  <a:txBody>
                    <a:bodyPr/>
                    <a:lstStyle/>
                    <a:p>
                      <a:pPr marL="0" indent="0">
                        <a:buNone/>
                      </a:pPr>
                      <a:r>
                        <a:rPr lang="en-US" sz="1100" b="1" dirty="0">
                          <a:solidFill>
                            <a:srgbClr val="FFFFFF"/>
                          </a:solidFill>
                        </a:rPr>
                        <a:t>Remarks</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1B2A55"/>
                    </a:solidFill>
                  </a:tcPr>
                </a:tc>
                <a:extLst>
                  <a:ext uri="{0D108BD9-81ED-4DB2-BD59-A6C34878D82A}">
                    <a16:rowId xmlns:a16="http://schemas.microsoft.com/office/drawing/2014/main" val="10000"/>
                  </a:ext>
                </a:extLst>
              </a:tr>
              <a:tr h="457200">
                <a:tc>
                  <a:txBody>
                    <a:bodyPr/>
                    <a:lstStyle/>
                    <a:p>
                      <a:pPr marL="0" indent="0">
                        <a:buNone/>
                      </a:pPr>
                      <a:r>
                        <a:rPr lang="en-US" sz="1100" dirty="0">
                          <a:solidFill>
                            <a:srgbClr val="1B2A55"/>
                          </a:solidFill>
                        </a:rPr>
                        <a:t>Experimental Pretest–Posttest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t = -12.812; d = 3.31</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&lt; 0.001</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Significant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7200">
                <a:tc>
                  <a:txBody>
                    <a:bodyPr/>
                    <a:lstStyle/>
                    <a:p>
                      <a:pPr marL="0" indent="0">
                        <a:buNone/>
                      </a:pPr>
                      <a:r>
                        <a:rPr lang="en-US" sz="1100" dirty="0">
                          <a:solidFill>
                            <a:srgbClr val="1B2A55"/>
                          </a:solidFill>
                        </a:rPr>
                        <a:t>Control Pretest–Posttest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t = -1.896; d = 0.49</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0.079</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Not significant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7200">
                <a:tc>
                  <a:txBody>
                    <a:bodyPr/>
                    <a:lstStyle/>
                    <a:p>
                      <a:pPr marL="0" indent="0">
                        <a:buNone/>
                      </a:pPr>
                      <a:r>
                        <a:rPr lang="en-US" sz="1100" dirty="0">
                          <a:solidFill>
                            <a:srgbClr val="1B2A55"/>
                          </a:solidFill>
                        </a:rPr>
                        <a:t>Gain Score: Exp vs Control</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t = 6.543; d = 2.39</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&lt; 0.001</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Significant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7200">
                <a:tc>
                  <a:txBody>
                    <a:bodyPr/>
                    <a:lstStyle/>
                    <a:p>
                      <a:pPr marL="0" indent="0">
                        <a:buNone/>
                      </a:pPr>
                      <a:r>
                        <a:rPr lang="en-US" sz="1100" dirty="0">
                          <a:solidFill>
                            <a:srgbClr val="1B2A55"/>
                          </a:solidFill>
                        </a:rPr>
                        <a:t>Normality &amp; Homogeneity</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Shapiro-Wilk p&gt;.05; Levene F=0.621</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&gt; 0.05</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tc>
                  <a:txBody>
                    <a:bodyPr/>
                    <a:lstStyle/>
                    <a:p>
                      <a:pPr marL="0" indent="0">
                        <a:buNone/>
                      </a:pPr>
                      <a:r>
                        <a:rPr lang="en-US" sz="1100" dirty="0">
                          <a:solidFill>
                            <a:srgbClr val="1B2A55"/>
                          </a:solidFill>
                        </a:rPr>
                        <a:t>Assumptions met</a:t>
                      </a:r>
                      <a:endParaRPr lang="en-US" sz="1100" dirty="0"/>
                    </a:p>
                  </a:txBody>
                  <a:tcPr anchor="ctr">
                    <a:lnL w="9525" cap="flat" cmpd="sng" algn="ctr">
                      <a:solidFill>
                        <a:srgbClr val="D8DEEA"/>
                      </a:solidFill>
                      <a:prstDash val="solid"/>
                      <a:round/>
                      <a:headEnd type="none" w="med" len="med"/>
                      <a:tailEnd type="none" w="med" len="med"/>
                    </a:lnL>
                    <a:lnR w="9525" cap="flat" cmpd="sng" algn="ctr">
                      <a:solidFill>
                        <a:srgbClr val="D8DEEA"/>
                      </a:solidFill>
                      <a:prstDash val="solid"/>
                      <a:round/>
                      <a:headEnd type="none" w="med" len="med"/>
                      <a:tailEnd type="none" w="med" len="med"/>
                    </a:lnR>
                    <a:lnT w="9525" cap="flat" cmpd="sng" algn="ctr">
                      <a:solidFill>
                        <a:srgbClr val="D8DEEA"/>
                      </a:solidFill>
                      <a:prstDash val="solid"/>
                      <a:round/>
                      <a:headEnd type="none" w="med" len="med"/>
                      <a:tailEnd type="none" w="med" len="med"/>
                    </a:lnT>
                    <a:lnB w="9525" cap="flat" cmpd="sng" algn="ctr">
                      <a:solidFill>
                        <a:srgbClr val="D8DE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4" name="Shape 1"/>
          <p:cNvSpPr/>
          <p:nvPr/>
        </p:nvSpPr>
        <p:spPr>
          <a:xfrm rot="10800000">
            <a:off x="11686032" y="5577840"/>
            <a:ext cx="1005840" cy="1280160"/>
          </a:xfrm>
          <a:prstGeom prst="rtTriangle">
            <a:avLst/>
          </a:prstGeom>
          <a:solidFill>
            <a:srgbClr val="1B2A55"/>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6</a:t>
            </a:r>
            <a:endParaRPr lang="en-US" sz="900" dirty="0"/>
          </a:p>
        </p:txBody>
      </p:sp>
      <p:sp>
        <p:nvSpPr>
          <p:cNvPr id="7" name="Text 4"/>
          <p:cNvSpPr/>
          <p:nvPr/>
        </p:nvSpPr>
        <p:spPr>
          <a:xfrm>
            <a:off x="548640" y="1143000"/>
            <a:ext cx="64008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03 · RESULTS &amp; DISCUSSION</a:t>
            </a:r>
            <a:endParaRPr lang="en-US" sz="1300" dirty="0"/>
          </a:p>
        </p:txBody>
      </p:sp>
      <p:sp>
        <p:nvSpPr>
          <p:cNvPr id="8" name="Text 5"/>
          <p:cNvSpPr/>
          <p:nvPr/>
        </p:nvSpPr>
        <p:spPr>
          <a:xfrm>
            <a:off x="548640" y="1463040"/>
            <a:ext cx="9601200" cy="640080"/>
          </a:xfrm>
          <a:prstGeom prst="rect">
            <a:avLst/>
          </a:prstGeom>
          <a:noFill/>
          <a:ln/>
        </p:spPr>
        <p:txBody>
          <a:bodyPr wrap="square" lIns="0" tIns="0" rIns="0" bIns="0" rtlCol="0" anchor="ctr"/>
          <a:lstStyle/>
          <a:p>
            <a:pPr marL="0" indent="0">
              <a:buNone/>
            </a:pPr>
            <a:r>
              <a:rPr lang="en-US" sz="2800" b="1" dirty="0">
                <a:solidFill>
                  <a:srgbClr val="1B2A55"/>
                </a:solidFill>
                <a:latin typeface="Calibri" pitchFamily="34" charset="0"/>
                <a:ea typeface="Calibri" pitchFamily="34" charset="-122"/>
                <a:cs typeface="Calibri" pitchFamily="34" charset="-120"/>
              </a:rPr>
              <a:t>Key Findings &amp; Interpretation</a:t>
            </a:r>
            <a:endParaRPr lang="en-US" sz="2800" dirty="0"/>
          </a:p>
        </p:txBody>
      </p:sp>
      <p:sp>
        <p:nvSpPr>
          <p:cNvPr id="9" name="Shape 6"/>
          <p:cNvSpPr/>
          <p:nvPr/>
        </p:nvSpPr>
        <p:spPr>
          <a:xfrm>
            <a:off x="548640" y="2331720"/>
            <a:ext cx="5440680" cy="1600200"/>
          </a:xfrm>
          <a:prstGeom prst="roundRect">
            <a:avLst>
              <a:gd name="adj" fmla="val 4571"/>
            </a:avLst>
          </a:prstGeom>
          <a:solidFill>
            <a:srgbClr val="FFFFFF"/>
          </a:solidFill>
          <a:ln/>
          <a:effectLst>
            <a:outerShdw blurRad="101600" dist="38100" dir="5400000" algn="bl" rotWithShape="0">
              <a:srgbClr val="1B2A55">
                <a:alpha val="10000"/>
              </a:srgbClr>
            </a:outerShdw>
          </a:effectLst>
        </p:spPr>
      </p:sp>
      <p:sp>
        <p:nvSpPr>
          <p:cNvPr id="10" name="Shape 7"/>
          <p:cNvSpPr/>
          <p:nvPr/>
        </p:nvSpPr>
        <p:spPr>
          <a:xfrm>
            <a:off x="548640" y="2331720"/>
            <a:ext cx="82296" cy="1600200"/>
          </a:xfrm>
          <a:prstGeom prst="rect">
            <a:avLst/>
          </a:prstGeom>
          <a:solidFill>
            <a:srgbClr val="FFFFFF"/>
          </a:solidFill>
          <a:ln/>
        </p:spPr>
      </p:sp>
      <p:sp>
        <p:nvSpPr>
          <p:cNvPr id="11" name="Text 8"/>
          <p:cNvSpPr/>
          <p:nvPr/>
        </p:nvSpPr>
        <p:spPr>
          <a:xfrm>
            <a:off x="822960" y="2514600"/>
            <a:ext cx="4892040" cy="411480"/>
          </a:xfrm>
          <a:prstGeom prst="rect">
            <a:avLst/>
          </a:prstGeom>
          <a:noFill/>
          <a:ln/>
        </p:spPr>
        <p:txBody>
          <a:bodyPr wrap="square" lIns="0" tIns="0" rIns="0" bIns="0" rtlCol="0" anchor="ctr"/>
          <a:lstStyle/>
          <a:p>
            <a:pPr marL="0" indent="0">
              <a:buNone/>
            </a:pPr>
            <a:r>
              <a:rPr lang="en-US" sz="1500" b="1" dirty="0">
                <a:solidFill>
                  <a:srgbClr val="1B2A55"/>
                </a:solidFill>
                <a:latin typeface="Calibri" pitchFamily="34" charset="0"/>
                <a:ea typeface="Calibri" pitchFamily="34" charset="-122"/>
                <a:cs typeface="Calibri" pitchFamily="34" charset="-120"/>
              </a:rPr>
              <a:t>SSG significantly improves game performance</a:t>
            </a:r>
            <a:endParaRPr lang="en-US" sz="1500" dirty="0"/>
          </a:p>
        </p:txBody>
      </p:sp>
      <p:sp>
        <p:nvSpPr>
          <p:cNvPr id="12" name="Text 9"/>
          <p:cNvSpPr/>
          <p:nvPr/>
        </p:nvSpPr>
        <p:spPr>
          <a:xfrm>
            <a:off x="822960" y="2953512"/>
            <a:ext cx="4892040" cy="777240"/>
          </a:xfrm>
          <a:prstGeom prst="rect">
            <a:avLst/>
          </a:prstGeom>
          <a:noFill/>
          <a:ln/>
        </p:spPr>
        <p:txBody>
          <a:bodyPr wrap="square" lIns="0" tIns="0" rIns="0" bIns="0" rtlCol="0" anchor="ctr"/>
          <a:lstStyle/>
          <a:p>
            <a:pPr marL="0" indent="0">
              <a:lnSpc>
                <a:spcPct val="122000"/>
              </a:lnSpc>
              <a:buNone/>
            </a:pPr>
            <a:r>
              <a:rPr lang="en-US" sz="1200" dirty="0">
                <a:solidFill>
                  <a:srgbClr val="5B6B8C"/>
                </a:solidFill>
                <a:latin typeface="Calibri" pitchFamily="34" charset="0"/>
                <a:ea typeface="Calibri" pitchFamily="34" charset="-122"/>
                <a:cs typeface="Calibri" pitchFamily="34" charset="-120"/>
              </a:rPr>
              <a:t>Experimental group rose from 18.47 to 27.03 (t=-12.812; p&lt;0.001; d=3.31)  a very large effect after just 14 sessions.</a:t>
            </a:r>
            <a:endParaRPr lang="en-US" sz="1200" dirty="0"/>
          </a:p>
        </p:txBody>
      </p:sp>
      <p:sp>
        <p:nvSpPr>
          <p:cNvPr id="13" name="Shape 10"/>
          <p:cNvSpPr/>
          <p:nvPr/>
        </p:nvSpPr>
        <p:spPr>
          <a:xfrm>
            <a:off x="6172200" y="2331720"/>
            <a:ext cx="5440680" cy="1600200"/>
          </a:xfrm>
          <a:prstGeom prst="roundRect">
            <a:avLst>
              <a:gd name="adj" fmla="val 4571"/>
            </a:avLst>
          </a:prstGeom>
          <a:solidFill>
            <a:srgbClr val="FFFFFF"/>
          </a:solidFill>
          <a:ln/>
          <a:effectLst>
            <a:outerShdw blurRad="101600" dist="38100" dir="5400000" algn="bl" rotWithShape="0">
              <a:srgbClr val="1B2A55">
                <a:alpha val="10000"/>
              </a:srgbClr>
            </a:outerShdw>
          </a:effectLst>
        </p:spPr>
      </p:sp>
      <p:sp>
        <p:nvSpPr>
          <p:cNvPr id="14" name="Shape 11"/>
          <p:cNvSpPr/>
          <p:nvPr/>
        </p:nvSpPr>
        <p:spPr>
          <a:xfrm>
            <a:off x="6172200" y="2331720"/>
            <a:ext cx="82296" cy="1600200"/>
          </a:xfrm>
          <a:prstGeom prst="rect">
            <a:avLst/>
          </a:prstGeom>
          <a:solidFill>
            <a:srgbClr val="FFFFFF"/>
          </a:solidFill>
          <a:ln/>
        </p:spPr>
      </p:sp>
      <p:sp>
        <p:nvSpPr>
          <p:cNvPr id="15" name="Text 12"/>
          <p:cNvSpPr/>
          <p:nvPr/>
        </p:nvSpPr>
        <p:spPr>
          <a:xfrm>
            <a:off x="6446520" y="2514600"/>
            <a:ext cx="4892040" cy="411480"/>
          </a:xfrm>
          <a:prstGeom prst="rect">
            <a:avLst/>
          </a:prstGeom>
          <a:noFill/>
          <a:ln/>
        </p:spPr>
        <p:txBody>
          <a:bodyPr wrap="square" lIns="0" tIns="0" rIns="0" bIns="0" rtlCol="0" anchor="ctr"/>
          <a:lstStyle/>
          <a:p>
            <a:pPr marL="0" indent="0">
              <a:buNone/>
            </a:pPr>
            <a:r>
              <a:rPr lang="en-US" sz="1500" b="1" dirty="0">
                <a:solidFill>
                  <a:srgbClr val="1B2A55"/>
                </a:solidFill>
                <a:latin typeface="Calibri" pitchFamily="34" charset="0"/>
                <a:ea typeface="Calibri" pitchFamily="34" charset="-122"/>
                <a:cs typeface="Calibri" pitchFamily="34" charset="-120"/>
              </a:rPr>
              <a:t>Conventional training shows no real gain</a:t>
            </a:r>
            <a:endParaRPr lang="en-US" sz="1500" dirty="0"/>
          </a:p>
        </p:txBody>
      </p:sp>
      <p:sp>
        <p:nvSpPr>
          <p:cNvPr id="16" name="Text 13"/>
          <p:cNvSpPr/>
          <p:nvPr/>
        </p:nvSpPr>
        <p:spPr>
          <a:xfrm>
            <a:off x="6446520" y="2953512"/>
            <a:ext cx="4892040" cy="777240"/>
          </a:xfrm>
          <a:prstGeom prst="rect">
            <a:avLst/>
          </a:prstGeom>
          <a:noFill/>
          <a:ln/>
        </p:spPr>
        <p:txBody>
          <a:bodyPr wrap="square" lIns="0" tIns="0" rIns="0" bIns="0" rtlCol="0" anchor="ctr"/>
          <a:lstStyle/>
          <a:p>
            <a:pPr marL="0" indent="0">
              <a:lnSpc>
                <a:spcPct val="122000"/>
              </a:lnSpc>
              <a:buNone/>
            </a:pPr>
            <a:r>
              <a:rPr lang="en-US" sz="1200" dirty="0">
                <a:solidFill>
                  <a:srgbClr val="5B6B8C"/>
                </a:solidFill>
                <a:latin typeface="Calibri" pitchFamily="34" charset="0"/>
                <a:ea typeface="Calibri" pitchFamily="34" charset="-122"/>
                <a:cs typeface="Calibri" pitchFamily="34" charset="-120"/>
              </a:rPr>
              <a:t>Control group’s small improvement was not statistically significant (t=-1.896; p=0.079; d=0.49)  isolated technique drills don’t transfer to match play.</a:t>
            </a:r>
            <a:endParaRPr lang="en-US" sz="1200" dirty="0"/>
          </a:p>
        </p:txBody>
      </p:sp>
      <p:sp>
        <p:nvSpPr>
          <p:cNvPr id="17" name="Shape 14"/>
          <p:cNvSpPr/>
          <p:nvPr/>
        </p:nvSpPr>
        <p:spPr>
          <a:xfrm>
            <a:off x="548640" y="4114800"/>
            <a:ext cx="5440680" cy="1600200"/>
          </a:xfrm>
          <a:prstGeom prst="roundRect">
            <a:avLst>
              <a:gd name="adj" fmla="val 4571"/>
            </a:avLst>
          </a:prstGeom>
          <a:solidFill>
            <a:srgbClr val="FFFFFF"/>
          </a:solidFill>
          <a:ln/>
          <a:effectLst>
            <a:outerShdw blurRad="101600" dist="38100" dir="5400000" algn="bl" rotWithShape="0">
              <a:srgbClr val="1B2A55">
                <a:alpha val="10000"/>
              </a:srgbClr>
            </a:outerShdw>
          </a:effectLst>
        </p:spPr>
      </p:sp>
      <p:sp>
        <p:nvSpPr>
          <p:cNvPr id="18" name="Shape 15"/>
          <p:cNvSpPr/>
          <p:nvPr/>
        </p:nvSpPr>
        <p:spPr>
          <a:xfrm>
            <a:off x="548640" y="4114800"/>
            <a:ext cx="82296" cy="1600200"/>
          </a:xfrm>
          <a:prstGeom prst="rect">
            <a:avLst/>
          </a:prstGeom>
          <a:solidFill>
            <a:srgbClr val="FFFFFF"/>
          </a:solidFill>
          <a:ln/>
        </p:spPr>
      </p:sp>
      <p:sp>
        <p:nvSpPr>
          <p:cNvPr id="19" name="Text 16"/>
          <p:cNvSpPr/>
          <p:nvPr/>
        </p:nvSpPr>
        <p:spPr>
          <a:xfrm>
            <a:off x="822960" y="4297680"/>
            <a:ext cx="4892040" cy="411480"/>
          </a:xfrm>
          <a:prstGeom prst="rect">
            <a:avLst/>
          </a:prstGeom>
          <a:noFill/>
          <a:ln/>
        </p:spPr>
        <p:txBody>
          <a:bodyPr wrap="square" lIns="0" tIns="0" rIns="0" bIns="0" rtlCol="0" anchor="ctr"/>
          <a:lstStyle/>
          <a:p>
            <a:pPr marL="0" indent="0">
              <a:buNone/>
            </a:pPr>
            <a:r>
              <a:rPr lang="en-US" sz="1500" b="1" dirty="0">
                <a:solidFill>
                  <a:srgbClr val="1B2A55"/>
                </a:solidFill>
                <a:latin typeface="Calibri" pitchFamily="34" charset="0"/>
                <a:ea typeface="Calibri" pitchFamily="34" charset="-122"/>
                <a:cs typeface="Calibri" pitchFamily="34" charset="-120"/>
              </a:rPr>
              <a:t>SSG far outperforms conventional method</a:t>
            </a:r>
            <a:endParaRPr lang="en-US" sz="1500" dirty="0"/>
          </a:p>
        </p:txBody>
      </p:sp>
      <p:sp>
        <p:nvSpPr>
          <p:cNvPr id="20" name="Text 17"/>
          <p:cNvSpPr/>
          <p:nvPr/>
        </p:nvSpPr>
        <p:spPr>
          <a:xfrm>
            <a:off x="822960" y="4736592"/>
            <a:ext cx="4892040" cy="777240"/>
          </a:xfrm>
          <a:prstGeom prst="rect">
            <a:avLst/>
          </a:prstGeom>
          <a:noFill/>
          <a:ln/>
        </p:spPr>
        <p:txBody>
          <a:bodyPr wrap="square" lIns="0" tIns="0" rIns="0" bIns="0" rtlCol="0" anchor="ctr"/>
          <a:lstStyle/>
          <a:p>
            <a:pPr marL="0" indent="0">
              <a:lnSpc>
                <a:spcPct val="122000"/>
              </a:lnSpc>
              <a:buNone/>
            </a:pPr>
            <a:r>
              <a:rPr lang="en-US" sz="1200" dirty="0">
                <a:solidFill>
                  <a:srgbClr val="5B6B8C"/>
                </a:solidFill>
                <a:latin typeface="Calibri" pitchFamily="34" charset="0"/>
                <a:ea typeface="Calibri" pitchFamily="34" charset="-122"/>
                <a:cs typeface="Calibri" pitchFamily="34" charset="-120"/>
              </a:rPr>
              <a:t>Between-group gain comparison confirms it: t=6.543; p&lt;0.001; d=2.39  SSG’s gain (14.47 pts) was over 5x the control group’s (2.67 pts).</a:t>
            </a:r>
            <a:endParaRPr lang="en-US" sz="1200" dirty="0"/>
          </a:p>
        </p:txBody>
      </p:sp>
      <p:sp>
        <p:nvSpPr>
          <p:cNvPr id="21" name="Shape 18"/>
          <p:cNvSpPr/>
          <p:nvPr/>
        </p:nvSpPr>
        <p:spPr>
          <a:xfrm>
            <a:off x="6172200" y="4114800"/>
            <a:ext cx="5440680" cy="1600200"/>
          </a:xfrm>
          <a:prstGeom prst="roundRect">
            <a:avLst>
              <a:gd name="adj" fmla="val 4571"/>
            </a:avLst>
          </a:prstGeom>
          <a:solidFill>
            <a:srgbClr val="FFFFFF"/>
          </a:solidFill>
          <a:ln/>
          <a:effectLst>
            <a:outerShdw blurRad="101600" dist="38100" dir="5400000" algn="bl" rotWithShape="0">
              <a:srgbClr val="1B2A55">
                <a:alpha val="10000"/>
              </a:srgbClr>
            </a:outerShdw>
          </a:effectLst>
        </p:spPr>
      </p:sp>
      <p:sp>
        <p:nvSpPr>
          <p:cNvPr id="22" name="Shape 19"/>
          <p:cNvSpPr/>
          <p:nvPr/>
        </p:nvSpPr>
        <p:spPr>
          <a:xfrm>
            <a:off x="6172200" y="4114800"/>
            <a:ext cx="82296" cy="1600200"/>
          </a:xfrm>
          <a:prstGeom prst="rect">
            <a:avLst/>
          </a:prstGeom>
          <a:solidFill>
            <a:srgbClr val="FFFFFF"/>
          </a:solidFill>
          <a:ln/>
        </p:spPr>
      </p:sp>
      <p:sp>
        <p:nvSpPr>
          <p:cNvPr id="23" name="Text 20"/>
          <p:cNvSpPr/>
          <p:nvPr/>
        </p:nvSpPr>
        <p:spPr>
          <a:xfrm>
            <a:off x="6446520" y="4297680"/>
            <a:ext cx="4892040" cy="411480"/>
          </a:xfrm>
          <a:prstGeom prst="rect">
            <a:avLst/>
          </a:prstGeom>
          <a:noFill/>
          <a:ln/>
        </p:spPr>
        <p:txBody>
          <a:bodyPr wrap="square" lIns="0" tIns="0" rIns="0" bIns="0" rtlCol="0" anchor="ctr"/>
          <a:lstStyle/>
          <a:p>
            <a:pPr marL="0" indent="0">
              <a:buNone/>
            </a:pPr>
            <a:r>
              <a:rPr lang="en-US" sz="1500" b="1" dirty="0">
                <a:solidFill>
                  <a:srgbClr val="1B2A55"/>
                </a:solidFill>
                <a:latin typeface="Calibri" pitchFamily="34" charset="0"/>
                <a:ea typeface="Calibri" pitchFamily="34" charset="-122"/>
                <a:cs typeface="Calibri" pitchFamily="34" charset="-120"/>
              </a:rPr>
              <a:t>GPAI backs the result with ecological validity</a:t>
            </a:r>
            <a:endParaRPr lang="en-US" sz="1500" dirty="0"/>
          </a:p>
        </p:txBody>
      </p:sp>
      <p:sp>
        <p:nvSpPr>
          <p:cNvPr id="24" name="Text 21"/>
          <p:cNvSpPr/>
          <p:nvPr/>
        </p:nvSpPr>
        <p:spPr>
          <a:xfrm>
            <a:off x="6446520" y="4736592"/>
            <a:ext cx="4892040" cy="777240"/>
          </a:xfrm>
          <a:prstGeom prst="rect">
            <a:avLst/>
          </a:prstGeom>
          <a:noFill/>
          <a:ln/>
        </p:spPr>
        <p:txBody>
          <a:bodyPr wrap="square" lIns="0" tIns="0" rIns="0" bIns="0" rtlCol="0" anchor="ctr"/>
          <a:lstStyle/>
          <a:p>
            <a:pPr marL="0" indent="0">
              <a:lnSpc>
                <a:spcPct val="122000"/>
              </a:lnSpc>
              <a:buNone/>
            </a:pPr>
            <a:r>
              <a:rPr lang="en-US" sz="1200" dirty="0">
                <a:solidFill>
                  <a:srgbClr val="5B6B8C"/>
                </a:solidFill>
                <a:latin typeface="Calibri" pitchFamily="34" charset="0"/>
                <a:ea typeface="Calibri" pitchFamily="34" charset="-122"/>
                <a:cs typeface="Calibri" pitchFamily="34" charset="-120"/>
              </a:rPr>
              <a:t>GPAI captures decision making, skill execution, and support together, so the gain reflects genuine technique-tactics integration, not an isolated skill (Farias et al., 2025).</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B2A55"/>
        </a:solidFill>
        <a:effectLst/>
      </p:bgPr>
    </p:bg>
    <p:spTree>
      <p:nvGrpSpPr>
        <p:cNvPr id="1" name=""/>
        <p:cNvGrpSpPr/>
        <p:nvPr/>
      </p:nvGrpSpPr>
      <p:grpSpPr>
        <a:xfrm>
          <a:off x="0" y="0"/>
          <a:ext cx="0" cy="0"/>
          <a:chOff x="0" y="0"/>
          <a:chExt cx="0" cy="0"/>
        </a:xfrm>
      </p:grpSpPr>
      <p:sp>
        <p:nvSpPr>
          <p:cNvPr id="2" name="Shape 0"/>
          <p:cNvSpPr/>
          <p:nvPr/>
        </p:nvSpPr>
        <p:spPr>
          <a:xfrm>
            <a:off x="365760" y="320040"/>
            <a:ext cx="3246120" cy="658368"/>
          </a:xfrm>
          <a:prstGeom prst="roundRect">
            <a:avLst>
              <a:gd name="adj" fmla="val 50000"/>
            </a:avLst>
          </a:prstGeom>
          <a:solidFill>
            <a:srgbClr val="FFFFFF"/>
          </a:solidFill>
          <a:ln/>
        </p:spPr>
      </p:sp>
      <p:pic>
        <p:nvPicPr>
          <p:cNvPr id="3"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4" name="Shape 1"/>
          <p:cNvSpPr/>
          <p:nvPr/>
        </p:nvSpPr>
        <p:spPr>
          <a:xfrm flipH="1">
            <a:off x="11183112" y="0"/>
            <a:ext cx="1005840" cy="1280160"/>
          </a:xfrm>
          <a:prstGeom prst="rtTriangle">
            <a:avLst/>
          </a:prstGeom>
          <a:solidFill>
            <a:srgbClr val="2AA9E0"/>
          </a:solidFill>
          <a:ln/>
        </p:spPr>
      </p:sp>
      <p:sp>
        <p:nvSpPr>
          <p:cNvPr id="5" name="Shape 2"/>
          <p:cNvSpPr/>
          <p:nvPr/>
        </p:nvSpPr>
        <p:spPr>
          <a:xfrm rot="10800000">
            <a:off x="11686032" y="5577840"/>
            <a:ext cx="1005840" cy="1280160"/>
          </a:xfrm>
          <a:prstGeom prst="rtTriangle">
            <a:avLst/>
          </a:prstGeom>
          <a:solidFill>
            <a:srgbClr val="CADCFC"/>
          </a:solidFill>
          <a:ln/>
        </p:spPr>
      </p:sp>
      <p:sp>
        <p:nvSpPr>
          <p:cNvPr id="6" name="Text 3"/>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9FB3D9"/>
                </a:solidFill>
                <a:latin typeface="Calibri" pitchFamily="34" charset="0"/>
                <a:ea typeface="Calibri" pitchFamily="34" charset="-122"/>
                <a:cs typeface="Calibri" pitchFamily="34" charset="-120"/>
              </a:rPr>
              <a:t>6th ISPESH 2026</a:t>
            </a:r>
            <a:endParaRPr lang="en-US" sz="900" dirty="0"/>
          </a:p>
        </p:txBody>
      </p:sp>
      <p:sp>
        <p:nvSpPr>
          <p:cNvPr id="7" name="Text 4"/>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9FB3D9"/>
                </a:solidFill>
                <a:latin typeface="Calibri" pitchFamily="34" charset="0"/>
                <a:ea typeface="Calibri" pitchFamily="34" charset="-122"/>
                <a:cs typeface="Calibri" pitchFamily="34" charset="-120"/>
              </a:rPr>
              <a:t>7</a:t>
            </a:r>
            <a:endParaRPr lang="en-US" sz="900" dirty="0"/>
          </a:p>
        </p:txBody>
      </p:sp>
      <p:sp>
        <p:nvSpPr>
          <p:cNvPr id="8" name="Text 5"/>
          <p:cNvSpPr/>
          <p:nvPr/>
        </p:nvSpPr>
        <p:spPr>
          <a:xfrm>
            <a:off x="548640" y="1143000"/>
            <a:ext cx="5486400" cy="320040"/>
          </a:xfrm>
          <a:prstGeom prst="rect">
            <a:avLst/>
          </a:prstGeom>
          <a:noFill/>
          <a:ln/>
        </p:spPr>
        <p:txBody>
          <a:bodyPr wrap="square" lIns="0" tIns="0" rIns="0" bIns="0" rtlCol="0" anchor="ctr"/>
          <a:lstStyle/>
          <a:p>
            <a:pPr marL="0" indent="0">
              <a:buNone/>
            </a:pPr>
            <a:r>
              <a:rPr lang="en-US" sz="1300" b="1" kern="0" spc="200" dirty="0">
                <a:solidFill>
                  <a:srgbClr val="2AA9E0"/>
                </a:solidFill>
                <a:latin typeface="Calibri" pitchFamily="34" charset="0"/>
                <a:ea typeface="Calibri" pitchFamily="34" charset="-122"/>
                <a:cs typeface="Calibri" pitchFamily="34" charset="-120"/>
              </a:rPr>
              <a:t>04 · CONCLUSION</a:t>
            </a:r>
            <a:endParaRPr lang="en-US" sz="1300" dirty="0"/>
          </a:p>
        </p:txBody>
      </p:sp>
      <p:sp>
        <p:nvSpPr>
          <p:cNvPr id="9" name="Text 6"/>
          <p:cNvSpPr/>
          <p:nvPr/>
        </p:nvSpPr>
        <p:spPr>
          <a:xfrm>
            <a:off x="548640" y="1463040"/>
            <a:ext cx="10058400" cy="822960"/>
          </a:xfrm>
          <a:prstGeom prst="rect">
            <a:avLst/>
          </a:prstGeom>
          <a:noFill/>
          <a:ln/>
        </p:spPr>
        <p:txBody>
          <a:bodyPr wrap="square" lIns="0" tIns="0" rIns="0" bIns="0" rtlCol="0" anchor="ctr"/>
          <a:lstStyle/>
          <a:p>
            <a:pPr marL="0" indent="0">
              <a:lnSpc>
                <a:spcPts val="3000"/>
              </a:lnSpc>
              <a:buNone/>
            </a:pPr>
            <a:r>
              <a:rPr lang="en-US" sz="2600" b="1" dirty="0">
                <a:solidFill>
                  <a:srgbClr val="FFFFFF"/>
                </a:solidFill>
                <a:latin typeface="Calibri" pitchFamily="34" charset="0"/>
                <a:ea typeface="Calibri" pitchFamily="34" charset="-122"/>
                <a:cs typeface="Calibri" pitchFamily="34" charset="-120"/>
              </a:rPr>
              <a:t>Small-Sided Games as a More Effective Path to Football Game Performance</a:t>
            </a:r>
            <a:endParaRPr lang="en-US" sz="2600" dirty="0"/>
          </a:p>
        </p:txBody>
      </p:sp>
      <p:sp>
        <p:nvSpPr>
          <p:cNvPr id="10" name="Shape 7"/>
          <p:cNvSpPr/>
          <p:nvPr/>
        </p:nvSpPr>
        <p:spPr>
          <a:xfrm>
            <a:off x="548640" y="2514600"/>
            <a:ext cx="457200" cy="457200"/>
          </a:xfrm>
          <a:prstGeom prst="ellipse">
            <a:avLst/>
          </a:prstGeom>
          <a:solidFill>
            <a:srgbClr val="2AA9E0"/>
          </a:solidFill>
          <a:ln/>
        </p:spPr>
      </p:sp>
      <p:sp>
        <p:nvSpPr>
          <p:cNvPr id="11" name="Text 8"/>
          <p:cNvSpPr/>
          <p:nvPr/>
        </p:nvSpPr>
        <p:spPr>
          <a:xfrm>
            <a:off x="548640" y="2514600"/>
            <a:ext cx="457200" cy="457200"/>
          </a:xfrm>
          <a:prstGeom prst="rect">
            <a:avLst/>
          </a:prstGeom>
          <a:noFill/>
          <a:ln/>
        </p:spPr>
        <p:txBody>
          <a:bodyPr wrap="square" lIns="0" tIns="0" rIns="0" bIns="0" rtlCol="0" anchor="ctr"/>
          <a:lstStyle/>
          <a:p>
            <a:pPr marL="0" indent="0" algn="ctr">
              <a:buNone/>
            </a:pPr>
            <a:r>
              <a:rPr lang="en-US" sz="1600" b="1" dirty="0">
                <a:solidFill>
                  <a:srgbClr val="0F1C3F"/>
                </a:solidFill>
                <a:latin typeface="Calibri" pitchFamily="34" charset="0"/>
                <a:ea typeface="Calibri" pitchFamily="34" charset="-122"/>
                <a:cs typeface="Calibri" pitchFamily="34" charset="-120"/>
              </a:rPr>
              <a:t>1</a:t>
            </a:r>
            <a:endParaRPr lang="en-US" sz="1600" dirty="0"/>
          </a:p>
        </p:txBody>
      </p:sp>
      <p:sp>
        <p:nvSpPr>
          <p:cNvPr id="12" name="Text 9"/>
          <p:cNvSpPr/>
          <p:nvPr/>
        </p:nvSpPr>
        <p:spPr>
          <a:xfrm>
            <a:off x="1188720" y="2468880"/>
            <a:ext cx="9875520" cy="777240"/>
          </a:xfrm>
          <a:prstGeom prst="rect">
            <a:avLst/>
          </a:prstGeom>
          <a:noFill/>
          <a:ln/>
        </p:spPr>
        <p:txBody>
          <a:bodyPr wrap="square" lIns="0" tIns="0" rIns="0" bIns="0" rtlCol="0" anchor="ctr"/>
          <a:lstStyle/>
          <a:p>
            <a:pPr marL="0" indent="0">
              <a:lnSpc>
                <a:spcPct val="120000"/>
              </a:lnSpc>
              <a:buNone/>
            </a:pPr>
            <a:r>
              <a:rPr lang="en-US" sz="1450" dirty="0">
                <a:solidFill>
                  <a:srgbClr val="E7ECF7"/>
                </a:solidFill>
                <a:latin typeface="Calibri" pitchFamily="34" charset="0"/>
                <a:ea typeface="Calibri" pitchFamily="34" charset="-122"/>
                <a:cs typeface="Calibri" pitchFamily="34" charset="-120"/>
              </a:rPr>
              <a:t>SSG-based football learning significantly improves game performance in the experimental group (t=-12.812; p&lt;0.001; d=3.31 — very large effect).</a:t>
            </a:r>
            <a:endParaRPr lang="en-US" sz="1450" dirty="0"/>
          </a:p>
        </p:txBody>
      </p:sp>
      <p:sp>
        <p:nvSpPr>
          <p:cNvPr id="13" name="Shape 10"/>
          <p:cNvSpPr/>
          <p:nvPr/>
        </p:nvSpPr>
        <p:spPr>
          <a:xfrm>
            <a:off x="548640" y="3410712"/>
            <a:ext cx="457200" cy="457200"/>
          </a:xfrm>
          <a:prstGeom prst="ellipse">
            <a:avLst/>
          </a:prstGeom>
          <a:solidFill>
            <a:srgbClr val="2AA9E0"/>
          </a:solidFill>
          <a:ln/>
        </p:spPr>
      </p:sp>
      <p:sp>
        <p:nvSpPr>
          <p:cNvPr id="14" name="Text 11"/>
          <p:cNvSpPr/>
          <p:nvPr/>
        </p:nvSpPr>
        <p:spPr>
          <a:xfrm>
            <a:off x="548640" y="3410712"/>
            <a:ext cx="457200" cy="457200"/>
          </a:xfrm>
          <a:prstGeom prst="rect">
            <a:avLst/>
          </a:prstGeom>
          <a:noFill/>
          <a:ln/>
        </p:spPr>
        <p:txBody>
          <a:bodyPr wrap="square" lIns="0" tIns="0" rIns="0" bIns="0" rtlCol="0" anchor="ctr"/>
          <a:lstStyle/>
          <a:p>
            <a:pPr marL="0" indent="0" algn="ctr">
              <a:buNone/>
            </a:pPr>
            <a:r>
              <a:rPr lang="en-US" sz="1600" b="1" dirty="0">
                <a:solidFill>
                  <a:srgbClr val="0F1C3F"/>
                </a:solidFill>
                <a:latin typeface="Calibri" pitchFamily="34" charset="0"/>
                <a:ea typeface="Calibri" pitchFamily="34" charset="-122"/>
                <a:cs typeface="Calibri" pitchFamily="34" charset="-120"/>
              </a:rPr>
              <a:t>2</a:t>
            </a:r>
            <a:endParaRPr lang="en-US" sz="1600" dirty="0"/>
          </a:p>
        </p:txBody>
      </p:sp>
      <p:sp>
        <p:nvSpPr>
          <p:cNvPr id="15" name="Text 12"/>
          <p:cNvSpPr/>
          <p:nvPr/>
        </p:nvSpPr>
        <p:spPr>
          <a:xfrm>
            <a:off x="1188720" y="3364992"/>
            <a:ext cx="9875520" cy="777240"/>
          </a:xfrm>
          <a:prstGeom prst="rect">
            <a:avLst/>
          </a:prstGeom>
          <a:noFill/>
          <a:ln/>
        </p:spPr>
        <p:txBody>
          <a:bodyPr wrap="square" lIns="0" tIns="0" rIns="0" bIns="0" rtlCol="0" anchor="ctr"/>
          <a:lstStyle/>
          <a:p>
            <a:pPr marL="0" indent="0">
              <a:lnSpc>
                <a:spcPct val="120000"/>
              </a:lnSpc>
              <a:buNone/>
            </a:pPr>
            <a:r>
              <a:rPr lang="en-US" sz="1450" dirty="0">
                <a:solidFill>
                  <a:srgbClr val="E7ECF7"/>
                </a:solidFill>
                <a:latin typeface="Calibri" pitchFamily="34" charset="0"/>
                <a:ea typeface="Calibri" pitchFamily="34" charset="-122"/>
                <a:cs typeface="Calibri" pitchFamily="34" charset="-120"/>
              </a:rPr>
              <a:t>Conventional learning did not produce a statistically significant improvement (t=-1.896; p=0.079), though a medium descriptive trend was observed (d=0.49).</a:t>
            </a:r>
            <a:endParaRPr lang="en-US" sz="1450" dirty="0"/>
          </a:p>
        </p:txBody>
      </p:sp>
      <p:sp>
        <p:nvSpPr>
          <p:cNvPr id="16" name="Shape 13"/>
          <p:cNvSpPr/>
          <p:nvPr/>
        </p:nvSpPr>
        <p:spPr>
          <a:xfrm>
            <a:off x="548640" y="4306824"/>
            <a:ext cx="457200" cy="457200"/>
          </a:xfrm>
          <a:prstGeom prst="ellipse">
            <a:avLst/>
          </a:prstGeom>
          <a:solidFill>
            <a:srgbClr val="2AA9E0"/>
          </a:solidFill>
          <a:ln/>
        </p:spPr>
      </p:sp>
      <p:sp>
        <p:nvSpPr>
          <p:cNvPr id="17" name="Text 14"/>
          <p:cNvSpPr/>
          <p:nvPr/>
        </p:nvSpPr>
        <p:spPr>
          <a:xfrm>
            <a:off x="548640" y="4306824"/>
            <a:ext cx="457200" cy="457200"/>
          </a:xfrm>
          <a:prstGeom prst="rect">
            <a:avLst/>
          </a:prstGeom>
          <a:noFill/>
          <a:ln/>
        </p:spPr>
        <p:txBody>
          <a:bodyPr wrap="square" lIns="0" tIns="0" rIns="0" bIns="0" rtlCol="0" anchor="ctr"/>
          <a:lstStyle/>
          <a:p>
            <a:pPr marL="0" indent="0" algn="ctr">
              <a:buNone/>
            </a:pPr>
            <a:r>
              <a:rPr lang="en-US" sz="1600" b="1" dirty="0">
                <a:solidFill>
                  <a:srgbClr val="0F1C3F"/>
                </a:solidFill>
                <a:latin typeface="Calibri" pitchFamily="34" charset="0"/>
                <a:ea typeface="Calibri" pitchFamily="34" charset="-122"/>
                <a:cs typeface="Calibri" pitchFamily="34" charset="-120"/>
              </a:rPr>
              <a:t>3</a:t>
            </a:r>
            <a:endParaRPr lang="en-US" sz="1600" dirty="0"/>
          </a:p>
        </p:txBody>
      </p:sp>
      <p:sp>
        <p:nvSpPr>
          <p:cNvPr id="18" name="Text 15"/>
          <p:cNvSpPr/>
          <p:nvPr/>
        </p:nvSpPr>
        <p:spPr>
          <a:xfrm>
            <a:off x="1188720" y="4261104"/>
            <a:ext cx="9875520" cy="777240"/>
          </a:xfrm>
          <a:prstGeom prst="rect">
            <a:avLst/>
          </a:prstGeom>
          <a:noFill/>
          <a:ln/>
        </p:spPr>
        <p:txBody>
          <a:bodyPr wrap="square" lIns="0" tIns="0" rIns="0" bIns="0" rtlCol="0" anchor="ctr"/>
          <a:lstStyle/>
          <a:p>
            <a:pPr marL="0" indent="0">
              <a:lnSpc>
                <a:spcPct val="120000"/>
              </a:lnSpc>
              <a:buNone/>
            </a:pPr>
            <a:r>
              <a:rPr lang="en-US" sz="1450" dirty="0">
                <a:solidFill>
                  <a:srgbClr val="E7ECF7"/>
                </a:solidFill>
                <a:latin typeface="Calibri" pitchFamily="34" charset="0"/>
                <a:ea typeface="Calibri" pitchFamily="34" charset="-122"/>
                <a:cs typeface="Calibri" pitchFamily="34" charset="-120"/>
              </a:rPr>
              <a:t>There is a significant difference in effect between SSG and conventional learning (t=6.543; p&lt;0.001; d=2.39), with SSG showing far greater improvement.</a:t>
            </a:r>
            <a:endParaRPr lang="en-US" sz="1450" dirty="0"/>
          </a:p>
        </p:txBody>
      </p:sp>
      <p:sp>
        <p:nvSpPr>
          <p:cNvPr id="19" name="Shape 16"/>
          <p:cNvSpPr/>
          <p:nvPr/>
        </p:nvSpPr>
        <p:spPr>
          <a:xfrm>
            <a:off x="548640" y="5202936"/>
            <a:ext cx="457200" cy="457200"/>
          </a:xfrm>
          <a:prstGeom prst="ellipse">
            <a:avLst/>
          </a:prstGeom>
          <a:solidFill>
            <a:srgbClr val="2AA9E0"/>
          </a:solidFill>
          <a:ln/>
        </p:spPr>
      </p:sp>
      <p:sp>
        <p:nvSpPr>
          <p:cNvPr id="20" name="Text 17"/>
          <p:cNvSpPr/>
          <p:nvPr/>
        </p:nvSpPr>
        <p:spPr>
          <a:xfrm>
            <a:off x="548640" y="5202936"/>
            <a:ext cx="457200" cy="457200"/>
          </a:xfrm>
          <a:prstGeom prst="rect">
            <a:avLst/>
          </a:prstGeom>
          <a:noFill/>
          <a:ln/>
        </p:spPr>
        <p:txBody>
          <a:bodyPr wrap="square" lIns="0" tIns="0" rIns="0" bIns="0" rtlCol="0" anchor="ctr"/>
          <a:lstStyle/>
          <a:p>
            <a:pPr marL="0" indent="0" algn="ctr">
              <a:buNone/>
            </a:pPr>
            <a:r>
              <a:rPr lang="en-US" sz="1600" b="1" dirty="0">
                <a:solidFill>
                  <a:srgbClr val="0F1C3F"/>
                </a:solidFill>
                <a:latin typeface="Calibri" pitchFamily="34" charset="0"/>
                <a:ea typeface="Calibri" pitchFamily="34" charset="-122"/>
                <a:cs typeface="Calibri" pitchFamily="34" charset="-120"/>
              </a:rPr>
              <a:t>4</a:t>
            </a:r>
            <a:endParaRPr lang="en-US" sz="1600" dirty="0"/>
          </a:p>
        </p:txBody>
      </p:sp>
      <p:sp>
        <p:nvSpPr>
          <p:cNvPr id="21" name="Text 18"/>
          <p:cNvSpPr/>
          <p:nvPr/>
        </p:nvSpPr>
        <p:spPr>
          <a:xfrm>
            <a:off x="1188720" y="5157216"/>
            <a:ext cx="9875520" cy="777240"/>
          </a:xfrm>
          <a:prstGeom prst="rect">
            <a:avLst/>
          </a:prstGeom>
          <a:noFill/>
          <a:ln/>
        </p:spPr>
        <p:txBody>
          <a:bodyPr wrap="square" lIns="0" tIns="0" rIns="0" bIns="0" rtlCol="0" anchor="ctr"/>
          <a:lstStyle/>
          <a:p>
            <a:pPr marL="0" indent="0">
              <a:lnSpc>
                <a:spcPct val="120000"/>
              </a:lnSpc>
              <a:buNone/>
            </a:pPr>
            <a:r>
              <a:rPr lang="en-US" sz="1450" dirty="0">
                <a:solidFill>
                  <a:srgbClr val="E7ECF7"/>
                </a:solidFill>
                <a:latin typeface="Calibri" pitchFamily="34" charset="0"/>
                <a:ea typeface="Calibri" pitchFamily="34" charset="-122"/>
                <a:cs typeface="Calibri" pitchFamily="34" charset="-120"/>
              </a:rPr>
              <a:t>SSG preserves real match complexity (opponents, teammates, space, goal) via ecological dynamics — giving better transfer than isolated technique drills.</a:t>
            </a:r>
            <a:endParaRPr lang="en-US" sz="1450" dirty="0"/>
          </a:p>
        </p:txBody>
      </p:sp>
      <p:sp>
        <p:nvSpPr>
          <p:cNvPr id="22" name="Shape 19"/>
          <p:cNvSpPr/>
          <p:nvPr/>
        </p:nvSpPr>
        <p:spPr>
          <a:xfrm>
            <a:off x="1127760" y="5860342"/>
            <a:ext cx="9774695" cy="490888"/>
          </a:xfrm>
          <a:prstGeom prst="roundRect">
            <a:avLst>
              <a:gd name="adj" fmla="val 9412"/>
            </a:avLst>
          </a:prstGeom>
          <a:solidFill>
            <a:srgbClr val="3D5A8A"/>
          </a:solidFill>
          <a:ln/>
        </p:spPr>
      </p:sp>
      <p:sp>
        <p:nvSpPr>
          <p:cNvPr id="23" name="Text 20"/>
          <p:cNvSpPr/>
          <p:nvPr/>
        </p:nvSpPr>
        <p:spPr>
          <a:xfrm>
            <a:off x="1235844" y="5660136"/>
            <a:ext cx="9666611" cy="813816"/>
          </a:xfrm>
          <a:prstGeom prst="rect">
            <a:avLst/>
          </a:prstGeom>
          <a:noFill/>
          <a:ln/>
        </p:spPr>
        <p:txBody>
          <a:bodyPr wrap="square" lIns="0" tIns="0" rIns="0" bIns="0" rtlCol="0" anchor="ctr"/>
          <a:lstStyle/>
          <a:p>
            <a:pPr marL="0" indent="0">
              <a:lnSpc>
                <a:spcPct val="120000"/>
              </a:lnSpc>
              <a:buNone/>
            </a:pPr>
            <a:r>
              <a:rPr lang="en-US" sz="1250" b="1" dirty="0">
                <a:solidFill>
                  <a:srgbClr val="2AA9E0"/>
                </a:solidFill>
                <a:latin typeface="Calibri" pitchFamily="34" charset="0"/>
                <a:ea typeface="Calibri" pitchFamily="34" charset="-122"/>
                <a:cs typeface="Calibri" pitchFamily="34" charset="-120"/>
              </a:rPr>
              <a:t>Recommendation: </a:t>
            </a:r>
            <a:r>
              <a:rPr lang="en-US" sz="1250" dirty="0">
                <a:solidFill>
                  <a:srgbClr val="FFFFFF"/>
                </a:solidFill>
                <a:latin typeface="Calibri" pitchFamily="34" charset="0"/>
                <a:ea typeface="Calibri" pitchFamily="34" charset="-122"/>
                <a:cs typeface="Calibri" pitchFamily="34" charset="-120"/>
              </a:rPr>
              <a:t>Make SSG a core PJOK/coaching training component, varying player numbers and field dimensions; future research should expand the sample, cover multiple football schools, and test individual moderators (e.g. initial ability, prior experience) and different SSG formats (3v3, 4v4, 5v5).</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A"/>
        </a:solidFill>
        <a:effectLst/>
      </p:bgPr>
    </p:bg>
    <p:spTree>
      <p:nvGrpSpPr>
        <p:cNvPr id="1" name=""/>
        <p:cNvGrpSpPr/>
        <p:nvPr/>
      </p:nvGrpSpPr>
      <p:grpSpPr>
        <a:xfrm>
          <a:off x="0" y="0"/>
          <a:ext cx="0" cy="0"/>
          <a:chOff x="0" y="0"/>
          <a:chExt cx="0" cy="0"/>
        </a:xfrm>
      </p:grpSpPr>
      <p:pic>
        <p:nvPicPr>
          <p:cNvPr id="2" name="Image 0" descr="assets/logo_banner_alpha.png"/>
          <p:cNvPicPr>
            <a:picLocks noChangeAspect="1"/>
          </p:cNvPicPr>
          <p:nvPr/>
        </p:nvPicPr>
        <p:blipFill>
          <a:blip r:embed="rId3"/>
          <a:stretch>
            <a:fillRect/>
          </a:stretch>
        </p:blipFill>
        <p:spPr>
          <a:xfrm>
            <a:off x="457200" y="384048"/>
            <a:ext cx="3063240" cy="530352"/>
          </a:xfrm>
          <a:prstGeom prst="rect">
            <a:avLst/>
          </a:prstGeom>
        </p:spPr>
      </p:pic>
      <p:sp>
        <p:nvSpPr>
          <p:cNvPr id="3" name="Shape 0"/>
          <p:cNvSpPr/>
          <p:nvPr/>
        </p:nvSpPr>
        <p:spPr>
          <a:xfrm flipH="1">
            <a:off x="11183112" y="0"/>
            <a:ext cx="1005840" cy="1280160"/>
          </a:xfrm>
          <a:prstGeom prst="rtTriangle">
            <a:avLst/>
          </a:prstGeom>
          <a:solidFill>
            <a:srgbClr val="3D5A8A"/>
          </a:solidFill>
          <a:ln/>
        </p:spPr>
      </p:sp>
      <p:sp>
        <p:nvSpPr>
          <p:cNvPr id="4" name="Shape 1"/>
          <p:cNvSpPr/>
          <p:nvPr/>
        </p:nvSpPr>
        <p:spPr>
          <a:xfrm rot="10800000">
            <a:off x="11686032" y="5577840"/>
            <a:ext cx="1005840" cy="1280160"/>
          </a:xfrm>
          <a:prstGeom prst="rtTriangle">
            <a:avLst/>
          </a:prstGeom>
          <a:solidFill>
            <a:srgbClr val="1B2A55"/>
          </a:solidFill>
          <a:ln/>
        </p:spPr>
      </p:sp>
      <p:sp>
        <p:nvSpPr>
          <p:cNvPr id="5" name="Text 2"/>
          <p:cNvSpPr/>
          <p:nvPr/>
        </p:nvSpPr>
        <p:spPr>
          <a:xfrm>
            <a:off x="457200" y="6446520"/>
            <a:ext cx="3657600" cy="274320"/>
          </a:xfrm>
          <a:prstGeom prst="rect">
            <a:avLst/>
          </a:prstGeom>
          <a:noFill/>
          <a:ln/>
        </p:spPr>
        <p:txBody>
          <a:bodyPr wrap="square" lIns="0" tIns="0" rIns="0" bIns="0" rtlCol="0" anchor="ctr"/>
          <a:lstStyle/>
          <a:p>
            <a:pPr marL="0" indent="0">
              <a:buNone/>
            </a:pPr>
            <a:r>
              <a:rPr lang="en-US" sz="900" i="1" dirty="0">
                <a:solidFill>
                  <a:srgbClr val="5B6B8C"/>
                </a:solidFill>
                <a:latin typeface="Calibri" pitchFamily="34" charset="0"/>
                <a:ea typeface="Calibri" pitchFamily="34" charset="-122"/>
                <a:cs typeface="Calibri" pitchFamily="34" charset="-120"/>
              </a:rPr>
              <a:t>6th ISPESH 2026</a:t>
            </a:r>
            <a:endParaRPr lang="en-US" sz="900" dirty="0"/>
          </a:p>
        </p:txBody>
      </p:sp>
      <p:sp>
        <p:nvSpPr>
          <p:cNvPr id="6" name="Text 3"/>
          <p:cNvSpPr/>
          <p:nvPr/>
        </p:nvSpPr>
        <p:spPr>
          <a:xfrm>
            <a:off x="11365992" y="6446520"/>
            <a:ext cx="4572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8</a:t>
            </a:r>
            <a:endParaRPr lang="en-US" sz="900" dirty="0"/>
          </a:p>
        </p:txBody>
      </p:sp>
      <p:sp>
        <p:nvSpPr>
          <p:cNvPr id="7" name="Text 4"/>
          <p:cNvSpPr/>
          <p:nvPr/>
        </p:nvSpPr>
        <p:spPr>
          <a:xfrm>
            <a:off x="548640" y="1143000"/>
            <a:ext cx="5486400" cy="320040"/>
          </a:xfrm>
          <a:prstGeom prst="rect">
            <a:avLst/>
          </a:prstGeom>
          <a:noFill/>
          <a:ln/>
        </p:spPr>
        <p:txBody>
          <a:bodyPr wrap="square" lIns="0" tIns="0" rIns="0" bIns="0" rtlCol="0" anchor="ctr"/>
          <a:lstStyle/>
          <a:p>
            <a:pPr marL="0" indent="0">
              <a:buNone/>
            </a:pPr>
            <a:r>
              <a:rPr lang="en-US" sz="1300" b="1" kern="0" spc="200" dirty="0">
                <a:solidFill>
                  <a:srgbClr val="3D5A8A"/>
                </a:solidFill>
                <a:latin typeface="Calibri" pitchFamily="34" charset="0"/>
                <a:ea typeface="Calibri" pitchFamily="34" charset="-122"/>
                <a:cs typeface="Calibri" pitchFamily="34" charset="-120"/>
              </a:rPr>
              <a:t>05 · REFERENCES</a:t>
            </a:r>
            <a:endParaRPr lang="en-US" sz="1300" dirty="0"/>
          </a:p>
        </p:txBody>
      </p:sp>
      <p:sp>
        <p:nvSpPr>
          <p:cNvPr id="8" name="Text 5"/>
          <p:cNvSpPr/>
          <p:nvPr/>
        </p:nvSpPr>
        <p:spPr>
          <a:xfrm>
            <a:off x="548640" y="1463040"/>
            <a:ext cx="7772400" cy="640080"/>
          </a:xfrm>
          <a:prstGeom prst="rect">
            <a:avLst/>
          </a:prstGeom>
          <a:noFill/>
          <a:ln/>
        </p:spPr>
        <p:txBody>
          <a:bodyPr wrap="square" lIns="0" tIns="0" rIns="0" bIns="0" rtlCol="0" anchor="ctr"/>
          <a:lstStyle/>
          <a:p>
            <a:pPr marL="0" indent="0">
              <a:buNone/>
            </a:pPr>
            <a:r>
              <a:rPr lang="en-US" sz="2800" b="1" dirty="0">
                <a:solidFill>
                  <a:srgbClr val="1B2A55"/>
                </a:solidFill>
                <a:latin typeface="Calibri" pitchFamily="34" charset="0"/>
                <a:ea typeface="Calibri" pitchFamily="34" charset="-122"/>
                <a:cs typeface="Calibri" pitchFamily="34" charset="-120"/>
              </a:rPr>
              <a:t>Selected References</a:t>
            </a:r>
            <a:endParaRPr lang="en-US" sz="2800" dirty="0"/>
          </a:p>
        </p:txBody>
      </p:sp>
      <p:sp>
        <p:nvSpPr>
          <p:cNvPr id="9" name="Text 6"/>
          <p:cNvSpPr/>
          <p:nvPr/>
        </p:nvSpPr>
        <p:spPr>
          <a:xfrm>
            <a:off x="548640" y="2331720"/>
            <a:ext cx="5349240" cy="3931920"/>
          </a:xfrm>
          <a:prstGeom prst="rect">
            <a:avLst/>
          </a:prstGeom>
          <a:noFill/>
          <a:ln/>
        </p:spPr>
        <p:txBody>
          <a:bodyPr wrap="square" lIns="0" tIns="0" rIns="0" bIns="0" rtlCol="0" anchor="ctr"/>
          <a:lstStyle/>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Araújo, D., Davids, K., &amp; Hristovski, R. (2006). The ecological dynamics of decision making in sport. Psychology of Sport and Exercise, 7(6), 653–676.</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Clemente, F. M., et al. (2021). Effects of Small-Sided Game Interventions on the Technical Execution and Tactical Behaviors of Young and Youth Team Sports Players: A Systematic Review and Meta-Analysis. Frontiers in Psychology, 12.</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Etikan, I. (2017). Sampling and Sampling Methods. Biometrics &amp; Biostatistics International Journal, 5(6).</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Farias, C., Pill, S., &amp; Griffin, L. (2025). Game-based Approaches in Physical Education. Routledge.</a:t>
            </a:r>
            <a:endParaRPr lang="en-US" sz="1100" dirty="0"/>
          </a:p>
        </p:txBody>
      </p:sp>
      <p:sp>
        <p:nvSpPr>
          <p:cNvPr id="10" name="Text 7"/>
          <p:cNvSpPr/>
          <p:nvPr/>
        </p:nvSpPr>
        <p:spPr>
          <a:xfrm>
            <a:off x="6172200" y="2331720"/>
            <a:ext cx="5349240" cy="3931920"/>
          </a:xfrm>
          <a:prstGeom prst="rect">
            <a:avLst/>
          </a:prstGeom>
          <a:noFill/>
          <a:ln/>
        </p:spPr>
        <p:txBody>
          <a:bodyPr wrap="square" lIns="0" tIns="0" rIns="0" bIns="0" rtlCol="0" anchor="ctr"/>
          <a:lstStyle/>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Gonçalves, B., Esteves, P., Folgado, H., Ric, A., Torrents, C., &amp; Sampaio, J. (2017). Effects of Pitch Area-Restrictions on Tactical Behavior, Physical, and Physiological Performances in Soccer Large-Sided Games. Journal of Strength and Conditioning Research, 31(9), 2398–2408.</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Oslin, J. L., Mitchell, S. A., &amp; Griffin, L. L. (1998). The Game Performance Assessment Instrument (GPAI): Development and Preliminary Validation. Journal of Teaching in Physical Education, 17(2), 231–243.</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Práxedes, A., Del Villar, F., Pizarro, D., &amp; Moreno, A. (2018). The Impact of Nonlinear Pedagogy on Decision-Making and Execution in Youth Soccer Players According to Game Actions. Journal of Human Kinetics, 62(1), 185–198.</a:t>
            </a:r>
            <a:endParaRPr lang="en-US" sz="1100" dirty="0"/>
          </a:p>
          <a:p>
            <a:pPr marL="342900" indent="-342900">
              <a:lnSpc>
                <a:spcPct val="120000"/>
              </a:lnSpc>
              <a:spcAft>
                <a:spcPts val="1400"/>
              </a:spcAft>
              <a:buSzPct val="100000"/>
              <a:buChar char="•"/>
            </a:pPr>
            <a:r>
              <a:rPr lang="en-US" sz="1100" dirty="0">
                <a:solidFill>
                  <a:srgbClr val="1B2A55"/>
                </a:solidFill>
                <a:latin typeface="Calibri" pitchFamily="34" charset="0"/>
                <a:ea typeface="Calibri" pitchFamily="34" charset="-122"/>
                <a:cs typeface="Calibri" pitchFamily="34" charset="-120"/>
              </a:rPr>
              <a:t>Sarmento, H., Clemente, F. M., Harper, L. D., Costa, I. T. da, Owen, A., &amp; Figueiredo, A. J. (2018). Small sided games in soccer–a systematic review. International Journal of Performance Analysis in Sport, 18(5), 693–749.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2142</Words>
  <Application>Microsoft Office PowerPoint</Application>
  <PresentationFormat>Widescreen</PresentationFormat>
  <Paragraphs>164</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a Game-Based Approach on Learning Enthusiasm and MVPA Viewed from Gender</dc:title>
  <dc:subject>PptxGenJS Presentation</dc:subject>
  <dc:creator>Toni Hartono, Alit Rahmat, Regi Dwi Septian</dc:creator>
  <cp:lastModifiedBy>anugrahnobel05@gmail.com</cp:lastModifiedBy>
  <cp:revision>3</cp:revision>
  <dcterms:created xsi:type="dcterms:W3CDTF">2026-07-01T12:49:41Z</dcterms:created>
  <dcterms:modified xsi:type="dcterms:W3CDTF">2026-07-20T06:55:28Z</dcterms:modified>
</cp:coreProperties>
</file>