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
  </p:notesMasterIdLst>
  <p:sldIdLst>
    <p:sldId id="256" r:id="rId2"/>
    <p:sldId id="264" r:id="rId3"/>
    <p:sldId id="266" r:id="rId4"/>
    <p:sldId id="259" r:id="rId5"/>
    <p:sldId id="260" r:id="rId6"/>
    <p:sldId id="265" r:id="rId7"/>
    <p:sldId id="262" r:id="rId8"/>
    <p:sldId id="267" r:id="rId9"/>
    <p:sldId id="268" r:id="rId10"/>
    <p:sldId id="269" r:id="rId11"/>
  </p:sldIdLst>
  <p:sldSz cx="18288000" cy="10287000"/>
  <p:notesSz cx="6858000" cy="9144000"/>
  <p:embeddedFontLst>
    <p:embeddedFont>
      <p:font typeface="Fira Sans" panose="020B0604020202020204" charset="0"/>
      <p:bold r:id="rId13"/>
      <p:boldItalic r:id="rId14"/>
    </p:embeddedFont>
    <p:embeddedFont>
      <p:font typeface="Livvic" panose="020B0604020202020204" charset="0"/>
      <p:bold r:id="rId15"/>
      <p:boldItalic r:id="rId16"/>
    </p:embeddedFont>
    <p:embeddedFont>
      <p:font typeface="Calibri" panose="020F0502020204030204" pitchFamily="34" charset="0"/>
      <p:regular r:id="rId17"/>
      <p:bold r:id="rId18"/>
      <p:italic r:id="rId19"/>
      <p:boldItalic r:id="rId20"/>
    </p:embeddedFont>
    <p:embeddedFont>
      <p:font typeface="Cambria" panose="02040503050406030204" pitchFamily="18"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jimq11ysSFI7AEjmQnVGIjbShZi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4" d="100"/>
          <a:sy n="44" d="100"/>
        </p:scale>
        <p:origin x="522"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586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5344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6160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4236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6468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03366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7322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11488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8751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1792288" y="612775"/>
            <a:ext cx="5486400" cy="4114800"/>
          </a:xfrm>
          <a:prstGeom prst="rect">
            <a:avLst/>
          </a:prstGeom>
          <a:noFill/>
          <a:ln>
            <a:noFill/>
          </a:ln>
        </p:spPr>
      </p:sp>
      <p:sp>
        <p:nvSpPr>
          <p:cNvPr id="64" name="Google Shape;64;p12"/>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11.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83"/>
        <p:cNvGrpSpPr/>
        <p:nvPr/>
      </p:nvGrpSpPr>
      <p:grpSpPr>
        <a:xfrm>
          <a:off x="0" y="0"/>
          <a:ext cx="0" cy="0"/>
          <a:chOff x="0" y="0"/>
          <a:chExt cx="0" cy="0"/>
        </a:xfrm>
      </p:grpSpPr>
      <p:sp>
        <p:nvSpPr>
          <p:cNvPr id="84" name="Google Shape;84;p1"/>
          <p:cNvSpPr/>
          <p:nvPr/>
        </p:nvSpPr>
        <p:spPr>
          <a:xfrm>
            <a:off x="-3550910" y="-7515750"/>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85" name="Google Shape;85;p1"/>
          <p:cNvSpPr/>
          <p:nvPr/>
        </p:nvSpPr>
        <p:spPr>
          <a:xfrm>
            <a:off x="-3742728" y="-620883"/>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grpSp>
        <p:nvGrpSpPr>
          <p:cNvPr id="86" name="Google Shape;86;p1"/>
          <p:cNvGrpSpPr/>
          <p:nvPr/>
        </p:nvGrpSpPr>
        <p:grpSpPr>
          <a:xfrm>
            <a:off x="308966" y="373605"/>
            <a:ext cx="5601330" cy="933145"/>
            <a:chOff x="0" y="0"/>
            <a:chExt cx="7468440" cy="1244194"/>
          </a:xfrm>
        </p:grpSpPr>
        <p:grpSp>
          <p:nvGrpSpPr>
            <p:cNvPr id="87" name="Google Shape;87;p1"/>
            <p:cNvGrpSpPr/>
            <p:nvPr/>
          </p:nvGrpSpPr>
          <p:grpSpPr>
            <a:xfrm>
              <a:off x="0" y="0"/>
              <a:ext cx="7468440" cy="1244194"/>
              <a:chOff x="0" y="0"/>
              <a:chExt cx="1129977" cy="188247"/>
            </a:xfrm>
          </p:grpSpPr>
          <p:sp>
            <p:nvSpPr>
              <p:cNvPr id="88" name="Google Shape;88;p1"/>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 name="Google Shape;90;p1"/>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91" name="Google Shape;91;p1"/>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92" name="Google Shape;92;p1"/>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93" name="Google Shape;93;p1"/>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sp>
          <p:nvSpPr>
            <p:cNvPr id="94" name="Google Shape;94;p1"/>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9">
                <a:alphaModFix/>
              </a:blip>
              <a:stretch>
                <a:fillRect l="-36060" r="-34662" b="-150150"/>
              </a:stretch>
            </a:blipFill>
            <a:ln>
              <a:noFill/>
            </a:ln>
          </p:spPr>
        </p:sp>
        <p:sp>
          <p:nvSpPr>
            <p:cNvPr id="95" name="Google Shape;95;p1"/>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96" name="Google Shape;96;p1"/>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5"/>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97" name="Google Shape;97;p1"/>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98" name="Google Shape;98;p1"/>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99" name="Google Shape;99;p1"/>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100" name="Google Shape;100;p1"/>
          <p:cNvSpPr/>
          <p:nvPr/>
        </p:nvSpPr>
        <p:spPr>
          <a:xfrm>
            <a:off x="15290103" y="-663350"/>
            <a:ext cx="5638198" cy="10950350"/>
          </a:xfrm>
          <a:custGeom>
            <a:avLst/>
            <a:gdLst/>
            <a:ahLst/>
            <a:cxnLst/>
            <a:rect l="l" t="t" r="r" b="b"/>
            <a:pathLst>
              <a:path w="5638198" h="10950350" extrusionOk="0">
                <a:moveTo>
                  <a:pt x="0" y="0"/>
                </a:moveTo>
                <a:lnTo>
                  <a:pt x="5638198" y="0"/>
                </a:lnTo>
                <a:lnTo>
                  <a:pt x="5638198" y="10950350"/>
                </a:lnTo>
                <a:lnTo>
                  <a:pt x="0" y="10950350"/>
                </a:lnTo>
                <a:lnTo>
                  <a:pt x="0" y="0"/>
                </a:lnTo>
                <a:close/>
              </a:path>
            </a:pathLst>
          </a:custGeom>
          <a:blipFill rotWithShape="1">
            <a:blip r:embed="rId10">
              <a:alphaModFix/>
            </a:blip>
            <a:stretch>
              <a:fillRect l="-69767" r="-71668" b="-24313"/>
            </a:stretch>
          </a:blipFill>
          <a:ln>
            <a:noFill/>
          </a:ln>
        </p:spPr>
      </p:sp>
      <p:sp>
        <p:nvSpPr>
          <p:cNvPr id="101" name="Google Shape;101;p1"/>
          <p:cNvSpPr txBox="1"/>
          <p:nvPr/>
        </p:nvSpPr>
        <p:spPr>
          <a:xfrm>
            <a:off x="1028700" y="3143841"/>
            <a:ext cx="15291032" cy="3767185"/>
          </a:xfrm>
          <a:prstGeom prst="rect">
            <a:avLst/>
          </a:prstGeom>
          <a:noFill/>
          <a:ln>
            <a:noFill/>
          </a:ln>
        </p:spPr>
        <p:txBody>
          <a:bodyPr spcFirstLastPara="1" wrap="square" lIns="0" tIns="0" rIns="0" bIns="0" anchor="t" anchorCtr="0">
            <a:spAutoFit/>
          </a:bodyPr>
          <a:lstStyle/>
          <a:p>
            <a:pPr lvl="0">
              <a:lnSpc>
                <a:spcPct val="120001"/>
              </a:lnSpc>
            </a:pPr>
            <a:r>
              <a:rPr lang="en-US" sz="6800" b="1" dirty="0">
                <a:latin typeface="Fira Sans"/>
                <a:ea typeface="Fira Sans"/>
                <a:cs typeface="Fira Sans"/>
                <a:sym typeface="Fira Sans"/>
              </a:rPr>
              <a:t>Gross Motor Skill Development Profile of Public Elementary School Students: A Systematic Literature Review</a:t>
            </a:r>
            <a:endParaRPr sz="6800" dirty="0"/>
          </a:p>
        </p:txBody>
      </p:sp>
      <p:sp>
        <p:nvSpPr>
          <p:cNvPr id="102" name="Google Shape;102;p1"/>
          <p:cNvSpPr/>
          <p:nvPr/>
        </p:nvSpPr>
        <p:spPr>
          <a:xfrm rot="8100000">
            <a:off x="-2606886" y="7051145"/>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103" name="Google Shape;103;p1"/>
          <p:cNvSpPr/>
          <p:nvPr/>
        </p:nvSpPr>
        <p:spPr>
          <a:xfrm rot="10800000">
            <a:off x="3384971" y="7925287"/>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sp>
        <p:nvSpPr>
          <p:cNvPr id="104" name="Google Shape;104;p1"/>
          <p:cNvSpPr txBox="1"/>
          <p:nvPr/>
        </p:nvSpPr>
        <p:spPr>
          <a:xfrm>
            <a:off x="181654" y="8666094"/>
            <a:ext cx="3541220" cy="530082"/>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en-US" sz="3344" b="1" dirty="0">
                <a:solidFill>
                  <a:srgbClr val="FFFFFF"/>
                </a:solidFill>
                <a:latin typeface="Fira Sans"/>
                <a:sym typeface="Fira Sans"/>
              </a:rPr>
              <a:t>Firlia Nurhaliza</a:t>
            </a:r>
            <a:endParaRPr dirty="0"/>
          </a:p>
        </p:txBody>
      </p:sp>
      <p:sp>
        <p:nvSpPr>
          <p:cNvPr id="105" name="Google Shape;105;p1"/>
          <p:cNvSpPr txBox="1"/>
          <p:nvPr/>
        </p:nvSpPr>
        <p:spPr>
          <a:xfrm>
            <a:off x="136535" y="9296229"/>
            <a:ext cx="7331530" cy="530082"/>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en-US" sz="3344" b="1" i="0" u="none" strike="noStrike" cap="none" dirty="0" err="1">
                <a:solidFill>
                  <a:srgbClr val="FFFFFF"/>
                </a:solidFill>
                <a:latin typeface="Fira Sans"/>
                <a:ea typeface="Fira Sans"/>
                <a:cs typeface="Fira Sans"/>
                <a:sym typeface="Fira Sans"/>
              </a:rPr>
              <a:t>Universitas</a:t>
            </a:r>
            <a:r>
              <a:rPr lang="en-US" sz="3344" b="1" i="0" u="none" strike="noStrike" cap="none" dirty="0">
                <a:solidFill>
                  <a:srgbClr val="FFFFFF"/>
                </a:solidFill>
                <a:latin typeface="Fira Sans"/>
                <a:ea typeface="Fira Sans"/>
                <a:cs typeface="Fira Sans"/>
                <a:sym typeface="Fira Sans"/>
              </a:rPr>
              <a:t> Pendidikan Indonesia</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8782394" y="-64660"/>
            <a:ext cx="6424181" cy="1489510"/>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US" sz="8799" b="1" i="0" u="none" strike="noStrike" cap="none" dirty="0">
                <a:solidFill>
                  <a:srgbClr val="0B2957"/>
                </a:solidFill>
                <a:latin typeface="Fira Sans"/>
                <a:ea typeface="Fira Sans"/>
                <a:cs typeface="Fira Sans"/>
                <a:sym typeface="Fira Sans"/>
              </a:rPr>
              <a:t>References</a:t>
            </a:r>
            <a:endParaRPr lang="en-US"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396351" y="1500464"/>
            <a:ext cx="15867323" cy="7245060"/>
          </a:xfrm>
          <a:prstGeom prst="rect">
            <a:avLst/>
          </a:prstGeom>
          <a:noFill/>
          <a:ln>
            <a:noFill/>
          </a:ln>
        </p:spPr>
        <p:txBody>
          <a:bodyPr spcFirstLastPara="1" wrap="square" lIns="0" tIns="0" rIns="0" bIns="0" anchor="t" anchorCtr="0">
            <a:spAutoFit/>
          </a:bodyPr>
          <a:lstStyle/>
          <a:p>
            <a:pPr marL="457200" indent="-457200" algn="just">
              <a:lnSpc>
                <a:spcPct val="107000"/>
              </a:lnSpc>
            </a:pPr>
            <a:r>
              <a:rPr lang="en-US" sz="2000" dirty="0" err="1">
                <a:latin typeface="Fira Sans" panose="020B0604020202020204" charset="0"/>
                <a:ea typeface="Cambria" panose="02040503050406030204" pitchFamily="18" charset="0"/>
                <a:cs typeface="Cambria" panose="02040503050406030204" pitchFamily="18" charset="0"/>
              </a:rPr>
              <a:t>Nobre</a:t>
            </a:r>
            <a:r>
              <a:rPr lang="en-US" sz="2000" dirty="0">
                <a:latin typeface="Fira Sans" panose="020B0604020202020204" charset="0"/>
                <a:ea typeface="Cambria" panose="02040503050406030204" pitchFamily="18" charset="0"/>
                <a:cs typeface="Cambria" panose="02040503050406030204" pitchFamily="18" charset="0"/>
              </a:rPr>
              <a:t>, F. S. S., Bandeira, P. F. R., </a:t>
            </a:r>
            <a:r>
              <a:rPr lang="en-US" sz="2000" dirty="0" err="1">
                <a:latin typeface="Fira Sans" panose="020B0604020202020204" charset="0"/>
                <a:ea typeface="Cambria" panose="02040503050406030204" pitchFamily="18" charset="0"/>
                <a:cs typeface="Cambria" panose="02040503050406030204" pitchFamily="18" charset="0"/>
              </a:rPr>
              <a:t>Valentini</a:t>
            </a:r>
            <a:r>
              <a:rPr lang="en-US" sz="2000" dirty="0">
                <a:latin typeface="Fira Sans" panose="020B0604020202020204" charset="0"/>
                <a:ea typeface="Cambria" panose="02040503050406030204" pitchFamily="18" charset="0"/>
                <a:cs typeface="Cambria" panose="02040503050406030204" pitchFamily="18" charset="0"/>
              </a:rPr>
              <a:t>, N. C., &amp; </a:t>
            </a:r>
            <a:r>
              <a:rPr lang="en-US" sz="2000" dirty="0" err="1">
                <a:latin typeface="Fira Sans" panose="020B0604020202020204" charset="0"/>
                <a:ea typeface="Cambria" panose="02040503050406030204" pitchFamily="18" charset="0"/>
                <a:cs typeface="Cambria" panose="02040503050406030204" pitchFamily="18" charset="0"/>
              </a:rPr>
              <a:t>Tani</a:t>
            </a:r>
            <a:r>
              <a:rPr lang="en-US" sz="2000" dirty="0">
                <a:latin typeface="Fira Sans" panose="020B0604020202020204" charset="0"/>
                <a:ea typeface="Cambria" panose="02040503050406030204" pitchFamily="18" charset="0"/>
                <a:cs typeface="Cambria" panose="02040503050406030204" pitchFamily="18" charset="0"/>
              </a:rPr>
              <a:t>, G. (2022). Development of locomotor skills in childhood: A systematic review. </a:t>
            </a:r>
            <a:r>
              <a:rPr lang="en-US" sz="2000" i="1" dirty="0">
                <a:latin typeface="Fira Sans" panose="020B0604020202020204" charset="0"/>
                <a:ea typeface="Cambria" panose="02040503050406030204" pitchFamily="18" charset="0"/>
                <a:cs typeface="Cambria" panose="02040503050406030204" pitchFamily="18" charset="0"/>
              </a:rPr>
              <a:t>Human Movement Science</a:t>
            </a:r>
            <a:r>
              <a:rPr lang="en-US" sz="2000" dirty="0">
                <a:latin typeface="Fira Sans" panose="020B0604020202020204" charset="0"/>
                <a:ea typeface="Cambria" panose="02040503050406030204" pitchFamily="18" charset="0"/>
                <a:cs typeface="Cambria" panose="02040503050406030204" pitchFamily="18" charset="0"/>
              </a:rPr>
              <a:t>, 82, 102917.</a:t>
            </a:r>
            <a:endParaRPr lang="en-US" sz="2000"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en-US" sz="2000" dirty="0">
                <a:latin typeface="Fira Sans" panose="020B0604020202020204" charset="0"/>
                <a:ea typeface="Cambria" panose="02040503050406030204" pitchFamily="18" charset="0"/>
                <a:cs typeface="Cambria" panose="02040503050406030204" pitchFamily="18" charset="0"/>
              </a:rPr>
              <a:t>Page, M. J., McKenzie, J. E., </a:t>
            </a:r>
            <a:r>
              <a:rPr lang="en-US" sz="2000" dirty="0" err="1">
                <a:latin typeface="Fira Sans" panose="020B0604020202020204" charset="0"/>
                <a:ea typeface="Cambria" panose="02040503050406030204" pitchFamily="18" charset="0"/>
                <a:cs typeface="Cambria" panose="02040503050406030204" pitchFamily="18" charset="0"/>
              </a:rPr>
              <a:t>Bossuyt</a:t>
            </a:r>
            <a:r>
              <a:rPr lang="en-US" sz="2000" dirty="0">
                <a:latin typeface="Fira Sans" panose="020B0604020202020204" charset="0"/>
                <a:ea typeface="Cambria" panose="02040503050406030204" pitchFamily="18" charset="0"/>
                <a:cs typeface="Cambria" panose="02040503050406030204" pitchFamily="18" charset="0"/>
              </a:rPr>
              <a:t>, P. M., </a:t>
            </a:r>
            <a:r>
              <a:rPr lang="en-US" sz="2000" dirty="0" err="1">
                <a:latin typeface="Fira Sans" panose="020B0604020202020204" charset="0"/>
                <a:ea typeface="Cambria" panose="02040503050406030204" pitchFamily="18" charset="0"/>
                <a:cs typeface="Cambria" panose="02040503050406030204" pitchFamily="18" charset="0"/>
              </a:rPr>
              <a:t>Boutron</a:t>
            </a:r>
            <a:r>
              <a:rPr lang="en-US" sz="2000" dirty="0">
                <a:latin typeface="Fira Sans" panose="020B0604020202020204" charset="0"/>
                <a:ea typeface="Cambria" panose="02040503050406030204" pitchFamily="18" charset="0"/>
                <a:cs typeface="Cambria" panose="02040503050406030204" pitchFamily="18" charset="0"/>
              </a:rPr>
              <a:t>, I., Hoffmann, T. C., Mulrow, C. D., </a:t>
            </a:r>
            <a:r>
              <a:rPr lang="en-US" sz="2000" dirty="0" err="1">
                <a:latin typeface="Fira Sans" panose="020B0604020202020204" charset="0"/>
                <a:ea typeface="Cambria" panose="02040503050406030204" pitchFamily="18" charset="0"/>
                <a:cs typeface="Cambria" panose="02040503050406030204" pitchFamily="18" charset="0"/>
              </a:rPr>
              <a:t>Shamseer</a:t>
            </a:r>
            <a:r>
              <a:rPr lang="en-US" sz="2000" dirty="0">
                <a:latin typeface="Fira Sans" panose="020B0604020202020204" charset="0"/>
                <a:ea typeface="Cambria" panose="02040503050406030204" pitchFamily="18" charset="0"/>
                <a:cs typeface="Cambria" panose="02040503050406030204" pitchFamily="18" charset="0"/>
              </a:rPr>
              <a:t>, L., </a:t>
            </a:r>
            <a:r>
              <a:rPr lang="en-US" sz="2000" dirty="0" err="1">
                <a:latin typeface="Fira Sans" panose="020B0604020202020204" charset="0"/>
                <a:ea typeface="Cambria" panose="02040503050406030204" pitchFamily="18" charset="0"/>
                <a:cs typeface="Cambria" panose="02040503050406030204" pitchFamily="18" charset="0"/>
              </a:rPr>
              <a:t>Tetzlaff</a:t>
            </a:r>
            <a:r>
              <a:rPr lang="en-US" sz="2000" dirty="0">
                <a:latin typeface="Fira Sans" panose="020B0604020202020204" charset="0"/>
                <a:ea typeface="Cambria" panose="02040503050406030204" pitchFamily="18" charset="0"/>
                <a:cs typeface="Cambria" panose="02040503050406030204" pitchFamily="18" charset="0"/>
              </a:rPr>
              <a:t>, J. M., </a:t>
            </a:r>
            <a:r>
              <a:rPr lang="en-US" sz="2000" dirty="0" err="1">
                <a:latin typeface="Fira Sans" panose="020B0604020202020204" charset="0"/>
                <a:ea typeface="Cambria" panose="02040503050406030204" pitchFamily="18" charset="0"/>
                <a:cs typeface="Cambria" panose="02040503050406030204" pitchFamily="18" charset="0"/>
              </a:rPr>
              <a:t>Akl</a:t>
            </a:r>
            <a:r>
              <a:rPr lang="en-US" sz="2000" dirty="0">
                <a:latin typeface="Fira Sans" panose="020B0604020202020204" charset="0"/>
                <a:ea typeface="Cambria" panose="02040503050406030204" pitchFamily="18" charset="0"/>
                <a:cs typeface="Cambria" panose="02040503050406030204" pitchFamily="18" charset="0"/>
              </a:rPr>
              <a:t>, E. A., Brennan, S. E., Chou, R., Glanville, J., </a:t>
            </a:r>
            <a:r>
              <a:rPr lang="en-US" sz="2000" dirty="0" err="1">
                <a:latin typeface="Fira Sans" panose="020B0604020202020204" charset="0"/>
                <a:ea typeface="Cambria" panose="02040503050406030204" pitchFamily="18" charset="0"/>
                <a:cs typeface="Cambria" panose="02040503050406030204" pitchFamily="18" charset="0"/>
              </a:rPr>
              <a:t>Grimshaw</a:t>
            </a:r>
            <a:r>
              <a:rPr lang="en-US" sz="2000" dirty="0">
                <a:latin typeface="Fira Sans" panose="020B0604020202020204" charset="0"/>
                <a:ea typeface="Cambria" panose="02040503050406030204" pitchFamily="18" charset="0"/>
                <a:cs typeface="Cambria" panose="02040503050406030204" pitchFamily="18" charset="0"/>
              </a:rPr>
              <a:t>, J. M., </a:t>
            </a:r>
            <a:r>
              <a:rPr lang="en-US" sz="2000" dirty="0" err="1">
                <a:latin typeface="Fira Sans" panose="020B0604020202020204" charset="0"/>
                <a:ea typeface="Cambria" panose="02040503050406030204" pitchFamily="18" charset="0"/>
                <a:cs typeface="Cambria" panose="02040503050406030204" pitchFamily="18" charset="0"/>
              </a:rPr>
              <a:t>Hróbjartsson</a:t>
            </a:r>
            <a:r>
              <a:rPr lang="en-US" sz="2000" dirty="0">
                <a:latin typeface="Fira Sans" panose="020B0604020202020204" charset="0"/>
                <a:ea typeface="Cambria" panose="02040503050406030204" pitchFamily="18" charset="0"/>
                <a:cs typeface="Cambria" panose="02040503050406030204" pitchFamily="18" charset="0"/>
              </a:rPr>
              <a:t>, A., </a:t>
            </a:r>
            <a:r>
              <a:rPr lang="en-US" sz="2000" dirty="0" err="1">
                <a:latin typeface="Fira Sans" panose="020B0604020202020204" charset="0"/>
                <a:ea typeface="Cambria" panose="02040503050406030204" pitchFamily="18" charset="0"/>
                <a:cs typeface="Cambria" panose="02040503050406030204" pitchFamily="18" charset="0"/>
              </a:rPr>
              <a:t>Lalu</a:t>
            </a:r>
            <a:r>
              <a:rPr lang="en-US" sz="2000" dirty="0">
                <a:latin typeface="Fira Sans" panose="020B0604020202020204" charset="0"/>
                <a:ea typeface="Cambria" panose="02040503050406030204" pitchFamily="18" charset="0"/>
                <a:cs typeface="Cambria" panose="02040503050406030204" pitchFamily="18" charset="0"/>
              </a:rPr>
              <a:t>, M. M., Li, T., </a:t>
            </a:r>
            <a:r>
              <a:rPr lang="en-US" sz="2000" dirty="0" err="1">
                <a:latin typeface="Fira Sans" panose="020B0604020202020204" charset="0"/>
                <a:ea typeface="Cambria" panose="02040503050406030204" pitchFamily="18" charset="0"/>
                <a:cs typeface="Cambria" panose="02040503050406030204" pitchFamily="18" charset="0"/>
              </a:rPr>
              <a:t>Loder</a:t>
            </a:r>
            <a:r>
              <a:rPr lang="en-US" sz="2000" dirty="0">
                <a:latin typeface="Fira Sans" panose="020B0604020202020204" charset="0"/>
                <a:ea typeface="Cambria" panose="02040503050406030204" pitchFamily="18" charset="0"/>
                <a:cs typeface="Cambria" panose="02040503050406030204" pitchFamily="18" charset="0"/>
              </a:rPr>
              <a:t>, E. W., Mayo-Wilson, E., McDonald, S., ... Moher, D. (2021). The PRISMA 2020 statement: An updated guideline for reporting systematic reviews. BMJ, 372, n71.</a:t>
            </a:r>
            <a:endParaRPr lang="en-US" sz="2000"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en-US" sz="2000" dirty="0">
                <a:latin typeface="Fira Sans" panose="020B0604020202020204" charset="0"/>
                <a:ea typeface="Cambria" panose="02040503050406030204" pitchFamily="18" charset="0"/>
                <a:cs typeface="Cambria" panose="02040503050406030204" pitchFamily="18" charset="0"/>
              </a:rPr>
              <a:t>Pereira, S., Bastos, F., Santos, C., Maia, J., </a:t>
            </a:r>
            <a:r>
              <a:rPr lang="en-US" sz="2000" dirty="0" err="1">
                <a:latin typeface="Fira Sans" panose="020B0604020202020204" charset="0"/>
                <a:ea typeface="Cambria" panose="02040503050406030204" pitchFamily="18" charset="0"/>
                <a:cs typeface="Cambria" panose="02040503050406030204" pitchFamily="18" charset="0"/>
              </a:rPr>
              <a:t>Tani</a:t>
            </a:r>
            <a:r>
              <a:rPr lang="en-US" sz="2000" dirty="0">
                <a:latin typeface="Fira Sans" panose="020B0604020202020204" charset="0"/>
                <a:ea typeface="Cambria" panose="02040503050406030204" pitchFamily="18" charset="0"/>
                <a:cs typeface="Cambria" panose="02040503050406030204" pitchFamily="18" charset="0"/>
              </a:rPr>
              <a:t>, G., Robinson, L. E., &amp; </a:t>
            </a:r>
            <a:r>
              <a:rPr lang="en-US" sz="2000" dirty="0" err="1">
                <a:latin typeface="Fira Sans" panose="020B0604020202020204" charset="0"/>
                <a:ea typeface="Cambria" panose="02040503050406030204" pitchFamily="18" charset="0"/>
                <a:cs typeface="Cambria" panose="02040503050406030204" pitchFamily="18" charset="0"/>
              </a:rPr>
              <a:t>Katzmarzyk</a:t>
            </a:r>
            <a:r>
              <a:rPr lang="en-US" sz="2000" dirty="0">
                <a:latin typeface="Fira Sans" panose="020B0604020202020204" charset="0"/>
                <a:ea typeface="Cambria" panose="02040503050406030204" pitchFamily="18" charset="0"/>
                <a:cs typeface="Cambria" panose="02040503050406030204" pitchFamily="18" charset="0"/>
              </a:rPr>
              <a:t>, P. T. (2022). </a:t>
            </a:r>
            <a:r>
              <a:rPr lang="en-US" sz="2000" i="1" dirty="0">
                <a:latin typeface="Fira Sans" panose="020B0604020202020204" charset="0"/>
                <a:ea typeface="Cambria" panose="02040503050406030204" pitchFamily="18" charset="0"/>
                <a:cs typeface="Cambria" panose="02040503050406030204" pitchFamily="18" charset="0"/>
              </a:rPr>
              <a:t>Variation and predictors of gross motor coordination development in Azorean children: A quantile regression approach</a:t>
            </a:r>
            <a:r>
              <a:rPr lang="en-US" sz="2000" dirty="0">
                <a:latin typeface="Fira Sans" panose="020B0604020202020204" charset="0"/>
                <a:ea typeface="Cambria" panose="02040503050406030204" pitchFamily="18" charset="0"/>
                <a:cs typeface="Cambria" panose="02040503050406030204" pitchFamily="18" charset="0"/>
              </a:rPr>
              <a:t>. International Journal of Environmental Research and Public Health, 19(9), 5417. https://doi.org/10.3390/ijerph19095417</a:t>
            </a:r>
            <a:endParaRPr lang="en-US" sz="2000"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en-US" sz="2000" dirty="0">
                <a:latin typeface="Fira Sans" panose="020B0604020202020204" charset="0"/>
                <a:ea typeface="Cambria" panose="02040503050406030204" pitchFamily="18" charset="0"/>
                <a:cs typeface="Cambria" panose="02040503050406030204" pitchFamily="18" charset="0"/>
              </a:rPr>
              <a:t>Snyder, H. (2019). </a:t>
            </a:r>
            <a:r>
              <a:rPr lang="en-US" sz="2000" i="1" dirty="0">
                <a:latin typeface="Fira Sans" panose="020B0604020202020204" charset="0"/>
                <a:ea typeface="Cambria" panose="02040503050406030204" pitchFamily="18" charset="0"/>
                <a:cs typeface="Cambria" panose="02040503050406030204" pitchFamily="18" charset="0"/>
              </a:rPr>
              <a:t>Literature review as a research methodology: An overview and guidelines</a:t>
            </a:r>
            <a:r>
              <a:rPr lang="en-US" sz="2000" dirty="0">
                <a:latin typeface="Fira Sans" panose="020B0604020202020204" charset="0"/>
                <a:ea typeface="Cambria" panose="02040503050406030204" pitchFamily="18" charset="0"/>
                <a:cs typeface="Cambria" panose="02040503050406030204" pitchFamily="18" charset="0"/>
              </a:rPr>
              <a:t>. Journal of Business Research, 104, 333–339. https://doi.org/10.1016/j.jbusres.2019.07.039</a:t>
            </a:r>
            <a:endParaRPr lang="en-US" sz="2000"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en-US" sz="2000" dirty="0">
                <a:latin typeface="Fira Sans" panose="020B0604020202020204" charset="0"/>
                <a:ea typeface="Cambria" panose="02040503050406030204" pitchFamily="18" charset="0"/>
                <a:cs typeface="Cambria" panose="02040503050406030204" pitchFamily="18" charset="0"/>
              </a:rPr>
              <a:t>Robinson, L. E., </a:t>
            </a:r>
            <a:r>
              <a:rPr lang="en-US" sz="2000" dirty="0" err="1">
                <a:latin typeface="Fira Sans" panose="020B0604020202020204" charset="0"/>
                <a:ea typeface="Cambria" panose="02040503050406030204" pitchFamily="18" charset="0"/>
                <a:cs typeface="Cambria" panose="02040503050406030204" pitchFamily="18" charset="0"/>
              </a:rPr>
              <a:t>Stodden</a:t>
            </a:r>
            <a:r>
              <a:rPr lang="en-US" sz="2000" dirty="0">
                <a:latin typeface="Fira Sans" panose="020B0604020202020204" charset="0"/>
                <a:ea typeface="Cambria" panose="02040503050406030204" pitchFamily="18" charset="0"/>
                <a:cs typeface="Cambria" panose="02040503050406030204" pitchFamily="18" charset="0"/>
              </a:rPr>
              <a:t>, D. F., Barnett, L. M., Lopes, V. P., Logan, S. W., Rodrigues, L. P., &amp; </a:t>
            </a:r>
            <a:r>
              <a:rPr lang="en-US" sz="2000" dirty="0" err="1">
                <a:latin typeface="Fira Sans" panose="020B0604020202020204" charset="0"/>
                <a:ea typeface="Cambria" panose="02040503050406030204" pitchFamily="18" charset="0"/>
                <a:cs typeface="Cambria" panose="02040503050406030204" pitchFamily="18" charset="0"/>
              </a:rPr>
              <a:t>D’Hondt</a:t>
            </a:r>
            <a:r>
              <a:rPr lang="en-US" sz="2000" dirty="0">
                <a:latin typeface="Fira Sans" panose="020B0604020202020204" charset="0"/>
                <a:ea typeface="Cambria" panose="02040503050406030204" pitchFamily="18" charset="0"/>
                <a:cs typeface="Cambria" panose="02040503050406030204" pitchFamily="18" charset="0"/>
              </a:rPr>
              <a:t>, E. (2022). Motor competence and its effect on positive developmental trajectories of health. </a:t>
            </a:r>
            <a:r>
              <a:rPr lang="en-US" sz="2000" i="1" dirty="0">
                <a:latin typeface="Fira Sans" panose="020B0604020202020204" charset="0"/>
                <a:ea typeface="Cambria" panose="02040503050406030204" pitchFamily="18" charset="0"/>
                <a:cs typeface="Cambria" panose="02040503050406030204" pitchFamily="18" charset="0"/>
              </a:rPr>
              <a:t>Sports Medicine</a:t>
            </a:r>
            <a:r>
              <a:rPr lang="en-US" sz="2000" dirty="0">
                <a:latin typeface="Fira Sans" panose="020B0604020202020204" charset="0"/>
                <a:ea typeface="Cambria" panose="02040503050406030204" pitchFamily="18" charset="0"/>
                <a:cs typeface="Cambria" panose="02040503050406030204" pitchFamily="18" charset="0"/>
              </a:rPr>
              <a:t>, 52(8), 1703–1716.</a:t>
            </a:r>
            <a:r>
              <a:rPr lang="en-US" sz="2000" dirty="0">
                <a:latin typeface="Fira Sans" panose="020B0604020202020204" charset="0"/>
                <a:ea typeface="Calibri" panose="020F0502020204030204" pitchFamily="34" charset="0"/>
                <a:cs typeface="Times New Roman" panose="02020603050405020304" pitchFamily="18" charset="0"/>
              </a:rPr>
              <a:t> </a:t>
            </a:r>
          </a:p>
          <a:p>
            <a:pPr marL="457200" indent="-457200" algn="just">
              <a:lnSpc>
                <a:spcPct val="107000"/>
              </a:lnSpc>
            </a:pPr>
            <a:r>
              <a:rPr lang="id-ID" sz="2000" dirty="0">
                <a:latin typeface="Fira Sans" panose="020B0604020202020204" charset="0"/>
                <a:ea typeface="Calibri" panose="020F0502020204030204" pitchFamily="34" charset="0"/>
                <a:cs typeface="Times New Roman" panose="02020603050405020304" pitchFamily="18" charset="0"/>
              </a:rPr>
              <a:t>Rudd, J. R., Crotti, M., Fitton-Davies, K., O'Callaghan, L., Bardid, F., Utesch, T., Roberts, S., &amp; Cronin, J. (2022). Skill acquisition methods fostering movement competence in children</a:t>
            </a:r>
            <a:r>
              <a:rPr lang="id-ID" sz="2000" i="1" dirty="0">
                <a:latin typeface="Fira Sans" panose="020B0604020202020204" charset="0"/>
                <a:ea typeface="Calibri" panose="020F0502020204030204" pitchFamily="34" charset="0"/>
                <a:cs typeface="Times New Roman" panose="02020603050405020304" pitchFamily="18" charset="0"/>
              </a:rPr>
              <a:t>. Sports Medicin</a:t>
            </a:r>
            <a:r>
              <a:rPr lang="en-US" sz="2000" dirty="0">
                <a:latin typeface="Fira Sans" panose="020B0604020202020204" charset="0"/>
                <a:ea typeface="Calibri" panose="020F0502020204030204" pitchFamily="34" charset="0"/>
                <a:cs typeface="Times New Roman" panose="02020603050405020304" pitchFamily="18" charset="0"/>
              </a:rPr>
              <a:t>e</a:t>
            </a:r>
            <a:r>
              <a:rPr lang="id-ID" sz="2000" dirty="0">
                <a:latin typeface="Fira Sans" panose="020B0604020202020204" charset="0"/>
                <a:ea typeface="Calibri" panose="020F0502020204030204" pitchFamily="34" charset="0"/>
                <a:cs typeface="Times New Roman" panose="02020603050405020304" pitchFamily="18" charset="0"/>
              </a:rPr>
              <a:t>, 52(6), 1247–1272.</a:t>
            </a:r>
            <a:endParaRPr lang="en-US" sz="2000"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id-ID" sz="2000" dirty="0">
                <a:latin typeface="Fira Sans" panose="020B0604020202020204" charset="0"/>
                <a:ea typeface="Calibri" panose="020F0502020204030204" pitchFamily="34" charset="0"/>
                <a:cs typeface="Times New Roman" panose="02020603050405020304" pitchFamily="18" charset="0"/>
              </a:rPr>
              <a:t>Valentini, N. C., Clark, J. E., Whitall, J., &amp; Goodway, J. D. (2022). Developmental trajectories of fundamental movement skills in children. </a:t>
            </a:r>
            <a:r>
              <a:rPr lang="id-ID" sz="2000" i="1" dirty="0">
                <a:latin typeface="Fira Sans" panose="020B0604020202020204" charset="0"/>
                <a:ea typeface="Calibri" panose="020F0502020204030204" pitchFamily="34" charset="0"/>
                <a:cs typeface="Times New Roman" panose="02020603050405020304" pitchFamily="18" charset="0"/>
              </a:rPr>
              <a:t>Research Quarterly for Exercise and Sport</a:t>
            </a:r>
            <a:r>
              <a:rPr lang="id-ID" sz="2000" dirty="0">
                <a:latin typeface="Fira Sans" panose="020B0604020202020204" charset="0"/>
                <a:ea typeface="Calibri" panose="020F0502020204030204" pitchFamily="34" charset="0"/>
                <a:cs typeface="Times New Roman" panose="02020603050405020304" pitchFamily="18" charset="0"/>
              </a:rPr>
              <a:t>, 93(3), 467–479.</a:t>
            </a:r>
            <a:endParaRPr lang="en-US" sz="2000"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id-ID" sz="2000" dirty="0">
                <a:latin typeface="Fira Sans" panose="020B0604020202020204" charset="0"/>
                <a:ea typeface="Calibri" panose="020F0502020204030204" pitchFamily="34" charset="0"/>
                <a:cs typeface="Times New Roman" panose="02020603050405020304" pitchFamily="18" charset="0"/>
              </a:rPr>
              <a:t>Webster, E. K., Brian, A., Stodden, D. F., &amp; Goodway, J. D. (2023). Physical education and motor competence development in elementary school children. </a:t>
            </a:r>
            <a:r>
              <a:rPr lang="id-ID" sz="2000" i="1" dirty="0">
                <a:latin typeface="Fira Sans" panose="020B0604020202020204" charset="0"/>
                <a:ea typeface="Calibri" panose="020F0502020204030204" pitchFamily="34" charset="0"/>
                <a:cs typeface="Times New Roman" panose="02020603050405020304" pitchFamily="18" charset="0"/>
              </a:rPr>
              <a:t>Journal of Teaching in Physical Education</a:t>
            </a:r>
            <a:r>
              <a:rPr lang="id-ID" sz="2000" dirty="0">
                <a:latin typeface="Fira Sans" panose="020B0604020202020204" charset="0"/>
                <a:ea typeface="Calibri" panose="020F0502020204030204" pitchFamily="34" charset="0"/>
                <a:cs typeface="Times New Roman" panose="02020603050405020304" pitchFamily="18" charset="0"/>
              </a:rPr>
              <a:t>, 42(3), 287–299.</a:t>
            </a:r>
            <a:endParaRPr lang="en-US" sz="2000"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id-ID" sz="2000" dirty="0">
                <a:latin typeface="Fira Sans" panose="020B0604020202020204" charset="0"/>
                <a:ea typeface="Calibri" panose="020F0502020204030204" pitchFamily="34" charset="0"/>
                <a:cs typeface="Times New Roman" panose="02020603050405020304" pitchFamily="18" charset="0"/>
              </a:rPr>
              <a:t>Yin, X., Zhang, D., Shen, Y., Li, Y., Wang, Z., &amp; Chen, X. (2025). Effectiveness of school-based interventions on fundamental movement skills in children: A systematic review and meta-analysis. </a:t>
            </a:r>
            <a:r>
              <a:rPr lang="id-ID" sz="2000" i="1" dirty="0">
                <a:latin typeface="Fira Sans" panose="020B0604020202020204" charset="0"/>
                <a:ea typeface="Calibri" panose="020F0502020204030204" pitchFamily="34" charset="0"/>
                <a:cs typeface="Times New Roman" panose="02020603050405020304" pitchFamily="18" charset="0"/>
              </a:rPr>
              <a:t>BMC Public Health</a:t>
            </a:r>
            <a:r>
              <a:rPr lang="id-ID" sz="2000" dirty="0">
                <a:latin typeface="Fira Sans" panose="020B0604020202020204" charset="0"/>
                <a:ea typeface="Calibri" panose="020F0502020204030204" pitchFamily="34" charset="0"/>
                <a:cs typeface="Times New Roman" panose="02020603050405020304" pitchFamily="18" charset="0"/>
              </a:rPr>
              <a:t>, 25, 1522.</a:t>
            </a:r>
            <a:endParaRPr lang="en-US" sz="2000"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id-ID" sz="2000" dirty="0">
                <a:latin typeface="Fira Sans" panose="020B0604020202020204" charset="0"/>
                <a:ea typeface="Calibri" panose="020F0502020204030204" pitchFamily="34" charset="0"/>
                <a:cs typeface="Times New Roman" panose="02020603050405020304" pitchFamily="18" charset="0"/>
              </a:rPr>
              <a:t>Zhang, Y., Li, X., Chen, H., &amp; Wang, J. (2024). The effects of active play interventions on children’s fundamental movement skills: A systematic review. </a:t>
            </a:r>
            <a:r>
              <a:rPr lang="id-ID" sz="2000" i="1" dirty="0">
                <a:latin typeface="Fira Sans" panose="020B0604020202020204" charset="0"/>
                <a:ea typeface="Calibri" panose="020F0502020204030204" pitchFamily="34" charset="0"/>
                <a:cs typeface="Times New Roman" panose="02020603050405020304" pitchFamily="18" charset="0"/>
              </a:rPr>
              <a:t>BMC Pediatrics</a:t>
            </a:r>
            <a:r>
              <a:rPr lang="id-ID" sz="2000" dirty="0">
                <a:latin typeface="Fira Sans" panose="020B0604020202020204" charset="0"/>
                <a:ea typeface="Calibri" panose="020F0502020204030204" pitchFamily="34" charset="0"/>
                <a:cs typeface="Times New Roman" panose="02020603050405020304" pitchFamily="18" charset="0"/>
              </a:rPr>
              <a:t>, 24, 421.</a:t>
            </a:r>
            <a:endParaRPr lang="en-US" sz="2000" dirty="0">
              <a:latin typeface="Fira Sans" panose="020B0604020202020204" charset="0"/>
              <a:ea typeface="Calibri" panose="020F0502020204030204" pitchFamily="34" charset="0"/>
              <a:cs typeface="Times New Roman" panose="02020603050405020304" pitchFamily="18" charset="0"/>
            </a:endParaRP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2713263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7955857" y="559592"/>
            <a:ext cx="6424181" cy="1489510"/>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US" sz="8799" b="1" dirty="0">
                <a:solidFill>
                  <a:srgbClr val="0B2957"/>
                </a:solidFill>
                <a:latin typeface="Fira Sans"/>
                <a:sym typeface="Fira Sans"/>
              </a:rPr>
              <a:t>Introduction</a:t>
            </a:r>
            <a:endParaRPr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454367" y="2467133"/>
            <a:ext cx="15318822" cy="5163465"/>
          </a:xfrm>
          <a:prstGeom prst="rect">
            <a:avLst/>
          </a:prstGeom>
          <a:noFill/>
          <a:ln>
            <a:noFill/>
          </a:ln>
        </p:spPr>
        <p:txBody>
          <a:bodyPr spcFirstLastPara="1" wrap="square" lIns="0" tIns="0" rIns="0" bIns="0" anchor="t" anchorCtr="0">
            <a:spAutoFit/>
          </a:bodyPr>
          <a:lstStyle/>
          <a:p>
            <a:pPr lvl="0">
              <a:lnSpc>
                <a:spcPct val="233044"/>
              </a:lnSpc>
            </a:pPr>
            <a:r>
              <a:rPr lang="en-US" sz="1800" b="1" dirty="0">
                <a:latin typeface="Fira Sans"/>
                <a:ea typeface="Fira Sans"/>
                <a:cs typeface="Fira Sans"/>
                <a:sym typeface="Fira Sans"/>
              </a:rPr>
              <a:t>Gross motor skill development is a fundamental aspect of children's growth because it provides the basis for daily physical activities, sports participation, and lifelong health (Barnett et al., 2022; Logan et al., 2021). The elementary school period is recognized as a critical stage for improving neuromuscular function, movement coordination, and body control, enabling children to develop fundamental movement patterns required for more advanced sport skills (Robinson et al., 2022; Goodway et al., 2021). Failure to achieve adequate gross motor competence during childhood may negatively affect physical activity participation in adolescence and adulthood (</a:t>
            </a:r>
            <a:r>
              <a:rPr lang="en-US" sz="1800" b="1" dirty="0" err="1">
                <a:latin typeface="Fira Sans"/>
                <a:ea typeface="Fira Sans"/>
                <a:cs typeface="Fira Sans"/>
                <a:sym typeface="Fira Sans"/>
              </a:rPr>
              <a:t>Hulteen</a:t>
            </a:r>
            <a:r>
              <a:rPr lang="en-US" sz="1800" b="1" dirty="0">
                <a:latin typeface="Fira Sans"/>
                <a:ea typeface="Fira Sans"/>
                <a:cs typeface="Fira Sans"/>
                <a:sym typeface="Fira Sans"/>
              </a:rPr>
              <a:t> et al., 2023). Research has consistently demonstrated that gross motor skills are positively associated with physical activity, physical fitness, quality of life, social-emotional development, cognitive performance, and academic achievement (Moon et al., 2024). However, many elementary school children worldwide still demonstrate low to moderate levels of motor competence, particularly in locomotor and manipulative skills (Lorenzo-Martínez et al., 2025)</a:t>
            </a:r>
            <a:endParaRPr sz="1800" dirty="0"/>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3632564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7263185" y="638176"/>
            <a:ext cx="6424181" cy="1489510"/>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US" sz="8799" b="1" dirty="0">
                <a:solidFill>
                  <a:srgbClr val="0B2957"/>
                </a:solidFill>
                <a:latin typeface="Fira Sans"/>
                <a:sym typeface="Fira Sans"/>
              </a:rPr>
              <a:t>Introduction</a:t>
            </a:r>
            <a:endParaRPr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542107" y="2554122"/>
            <a:ext cx="15676792" cy="5163465"/>
          </a:xfrm>
          <a:prstGeom prst="rect">
            <a:avLst/>
          </a:prstGeom>
          <a:noFill/>
          <a:ln>
            <a:noFill/>
          </a:ln>
        </p:spPr>
        <p:txBody>
          <a:bodyPr spcFirstLastPara="1" wrap="square" lIns="0" tIns="0" rIns="0" bIns="0" anchor="t" anchorCtr="0">
            <a:spAutoFit/>
          </a:bodyPr>
          <a:lstStyle/>
          <a:p>
            <a:pPr lvl="0">
              <a:lnSpc>
                <a:spcPct val="233044"/>
              </a:lnSpc>
            </a:pPr>
            <a:r>
              <a:rPr lang="en-US" sz="1800" b="1" dirty="0">
                <a:latin typeface="Fira Sans"/>
                <a:ea typeface="Fira Sans"/>
                <a:cs typeface="Fira Sans"/>
                <a:sym typeface="Fira Sans"/>
              </a:rPr>
              <a:t>Previous studies indicate that gross motor development is influenced by individual factors, including age, gender, nutritional status, physical fitness, and movement experience, as well as environmental factors such as family support, socioeconomic conditions, school environment, play facilities, and opportunities for physical activity (Barnett et al., 2022; He et al., 2024). In addition, increased screen time and technological advancement have reduced children's participation in active play, while the COVID-19 pandemic further limited opportunities for physical activity (Zhang et al., 2024; Aubert et al., 2022). Elementary schools play a strategic role in improving students' gross motor competence through well-designed Physical Education (PJOK) programs that develop locomotor, non-locomotor, and manipulative skills (Yin et al., 2025). Understanding the profile of gross motor skill development provides essential information for designing age-appropriate physical education programs and evaluating the effectiveness of school-based interventions in promoting children's motor competence (Liu et al., 2023).</a:t>
            </a:r>
            <a:endParaRPr sz="1800" dirty="0"/>
          </a:p>
        </p:txBody>
      </p:sp>
      <p:grpSp>
        <p:nvGrpSpPr>
          <p:cNvPr id="121" name="Google Shape;121;p2"/>
          <p:cNvGrpSpPr/>
          <p:nvPr/>
        </p:nvGrpSpPr>
        <p:grpSpPr>
          <a:xfrm>
            <a:off x="16692991"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2941781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8616075" y="84841"/>
            <a:ext cx="6424181" cy="1489510"/>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US" sz="8799" b="1" dirty="0">
                <a:solidFill>
                  <a:srgbClr val="0B2957"/>
                </a:solidFill>
                <a:latin typeface="Fira Sans"/>
                <a:sym typeface="Fira Sans"/>
              </a:rPr>
              <a:t>Methods</a:t>
            </a:r>
            <a:endParaRPr lang="en-US"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609450" y="1515501"/>
            <a:ext cx="15198093" cy="4302716"/>
          </a:xfrm>
          <a:prstGeom prst="rect">
            <a:avLst/>
          </a:prstGeom>
          <a:noFill/>
          <a:ln>
            <a:noFill/>
          </a:ln>
        </p:spPr>
        <p:txBody>
          <a:bodyPr spcFirstLastPara="1" wrap="square" lIns="0" tIns="0" rIns="0" bIns="0" anchor="t" anchorCtr="0">
            <a:spAutoFit/>
          </a:bodyPr>
          <a:lstStyle/>
          <a:p>
            <a:pPr lvl="0">
              <a:lnSpc>
                <a:spcPct val="233044"/>
              </a:lnSpc>
            </a:pPr>
            <a:r>
              <a:rPr lang="en-US" sz="2000" b="1" dirty="0">
                <a:latin typeface="Fira Sans"/>
                <a:ea typeface="Fira Sans"/>
                <a:cs typeface="Fira Sans"/>
                <a:sym typeface="Fira Sans"/>
              </a:rPr>
              <a:t>This study employs the Systematic Literature Review (SLR) method, adhering to the PRISMA 2020 (Preferred Reporting Items for Systematic Reviews and Meta-Analyses) guidelines. According to Page et al. (2021), PRISMA provides guidelines aimed at enhancing the transparency, quality, and completeness of systematic review reports, ensuring that the processes of identifying, selecting, evaluating, and synthesizing articles are conducted systematically and remain replicable by other researchers. A Systematic Literature Review is a research method used to identify, assess, and synthesize relevant research findings in a structured manner to gain a comprehensive understanding of a specific research topic (Snyder, 2019; Page et al., 2021). </a:t>
            </a:r>
            <a:endParaRPr sz="2000" dirty="0"/>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pic>
        <p:nvPicPr>
          <p:cNvPr id="36" name="Picture 35">
            <a:extLst>
              <a:ext uri="{FF2B5EF4-FFF2-40B4-BE49-F238E27FC236}">
                <a16:creationId xmlns:a16="http://schemas.microsoft.com/office/drawing/2014/main" id="{4E1F7870-FB09-414E-95BE-813696F9339D}"/>
              </a:ext>
            </a:extLst>
          </p:cNvPr>
          <p:cNvPicPr/>
          <p:nvPr/>
        </p:nvPicPr>
        <p:blipFill rotWithShape="1">
          <a:blip r:embed="rId11" cstate="print">
            <a:extLst>
              <a:ext uri="{28A0092B-C50C-407E-A947-70E740481C1C}">
                <a14:useLocalDpi xmlns:a14="http://schemas.microsoft.com/office/drawing/2010/main" val="0"/>
              </a:ext>
            </a:extLst>
          </a:blip>
          <a:srcRect r="5132"/>
          <a:stretch/>
        </p:blipFill>
        <p:spPr>
          <a:xfrm>
            <a:off x="8257366" y="5737216"/>
            <a:ext cx="8604530" cy="4302716"/>
          </a:xfrm>
          <a:prstGeom prst="rect">
            <a:avLst/>
          </a:prstGeom>
        </p:spPr>
      </p:pic>
    </p:spTree>
    <p:extLst>
      <p:ext uri="{BB962C8B-B14F-4D97-AF65-F5344CB8AC3E}">
        <p14:creationId xmlns:p14="http://schemas.microsoft.com/office/powerpoint/2010/main" val="2929918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5918170" y="623706"/>
            <a:ext cx="12216603" cy="1489510"/>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US" sz="8799" b="1" i="0" u="none" strike="noStrike" cap="none" dirty="0">
                <a:solidFill>
                  <a:srgbClr val="0B2957"/>
                </a:solidFill>
                <a:latin typeface="Fira Sans"/>
                <a:ea typeface="Fira Sans"/>
                <a:cs typeface="Fira Sans"/>
                <a:sym typeface="Fira Sans"/>
              </a:rPr>
              <a:t>Result &amp; Discussion</a:t>
            </a:r>
            <a:endParaRPr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579101" y="2272643"/>
            <a:ext cx="15386561" cy="3657155"/>
          </a:xfrm>
          <a:prstGeom prst="rect">
            <a:avLst/>
          </a:prstGeom>
          <a:noFill/>
          <a:ln>
            <a:noFill/>
          </a:ln>
        </p:spPr>
        <p:txBody>
          <a:bodyPr spcFirstLastPara="1" wrap="square" lIns="0" tIns="0" rIns="0" bIns="0" anchor="t" anchorCtr="0">
            <a:spAutoFit/>
          </a:bodyPr>
          <a:lstStyle/>
          <a:p>
            <a:pPr lvl="0">
              <a:lnSpc>
                <a:spcPct val="233044"/>
              </a:lnSpc>
            </a:pPr>
            <a:r>
              <a:rPr lang="en-US" sz="1700" b="1" dirty="0">
                <a:latin typeface="Fira Sans"/>
                <a:ea typeface="Fira Sans"/>
                <a:cs typeface="Fira Sans"/>
                <a:sym typeface="Fira Sans"/>
              </a:rPr>
              <a:t>The synthesis of 20 studies indicates that gross motor skill development among elementary school students varies according to age, gender, physical activity, school environment, and opportunities for movement. Most studies report that students are generally at the elementary (transitional) stage, meaning they have mastered basic movement skills but have not yet reached full movement maturity (Bolger et al., 2022; </a:t>
            </a:r>
            <a:r>
              <a:rPr lang="en-US" sz="1700" b="1" dirty="0" err="1">
                <a:latin typeface="Fira Sans"/>
                <a:ea typeface="Fira Sans"/>
                <a:cs typeface="Fira Sans"/>
                <a:sym typeface="Fira Sans"/>
              </a:rPr>
              <a:t>Valentini</a:t>
            </a:r>
            <a:r>
              <a:rPr lang="en-US" sz="1700" b="1" dirty="0">
                <a:latin typeface="Fira Sans"/>
                <a:ea typeface="Fira Sans"/>
                <a:cs typeface="Fira Sans"/>
                <a:sym typeface="Fira Sans"/>
              </a:rPr>
              <a:t> et al., 2022). This finding is consistent with motor development theory, which states that elementary school is a critical period for refining fundamental movement skills through continuous practice and experience (Haywood &amp; Getchell, 2022). Furthermore, children who participate more frequently in physical activity and physical education demonstrate higher levels of motor competence than their less active peers (Luz et al., 2022; Belanger et al., 2023).</a:t>
            </a:r>
            <a:endParaRPr lang="en-US" sz="1700" dirty="0"/>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682031"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33" name="Google Shape;119;p2">
            <a:extLst>
              <a:ext uri="{FF2B5EF4-FFF2-40B4-BE49-F238E27FC236}">
                <a16:creationId xmlns:a16="http://schemas.microsoft.com/office/drawing/2014/main" id="{3D4AD226-6353-40C8-9A14-E89B4F0630D7}"/>
              </a:ext>
            </a:extLst>
          </p:cNvPr>
          <p:cNvSpPr txBox="1"/>
          <p:nvPr/>
        </p:nvSpPr>
        <p:spPr>
          <a:xfrm>
            <a:off x="6798741" y="6149705"/>
            <a:ext cx="10357527" cy="3047629"/>
          </a:xfrm>
          <a:prstGeom prst="rect">
            <a:avLst/>
          </a:prstGeom>
          <a:noFill/>
          <a:ln>
            <a:noFill/>
          </a:ln>
        </p:spPr>
        <p:txBody>
          <a:bodyPr spcFirstLastPara="1" wrap="square" lIns="0" tIns="0" rIns="0" bIns="0" anchor="t" anchorCtr="0">
            <a:spAutoFit/>
          </a:bodyPr>
          <a:lstStyle/>
          <a:p>
            <a:pPr lvl="0">
              <a:lnSpc>
                <a:spcPct val="233044"/>
              </a:lnSpc>
            </a:pPr>
            <a:r>
              <a:rPr lang="en-US" sz="1700" b="1" dirty="0">
                <a:latin typeface="Fira Sans"/>
                <a:ea typeface="Fira Sans"/>
                <a:cs typeface="Fira Sans"/>
                <a:sym typeface="Fira Sans"/>
              </a:rPr>
              <a:t>The review also shows that locomotor skills (walking, running, jumping, and hopping) are the most developed motor components because they are practiced regularly in children's daily lives (Duncan et al., 2022; </a:t>
            </a:r>
            <a:r>
              <a:rPr lang="en-US" sz="1700" b="1" dirty="0" err="1">
                <a:latin typeface="Fira Sans"/>
                <a:ea typeface="Fira Sans"/>
                <a:cs typeface="Fira Sans"/>
                <a:sym typeface="Fira Sans"/>
              </a:rPr>
              <a:t>Nobre</a:t>
            </a:r>
            <a:r>
              <a:rPr lang="en-US" sz="1700" b="1" dirty="0">
                <a:latin typeface="Fira Sans"/>
                <a:ea typeface="Fira Sans"/>
                <a:cs typeface="Fira Sans"/>
                <a:sym typeface="Fira Sans"/>
              </a:rPr>
              <a:t> et al., 2022). Frequent movement experiences positively influence locomotor competence and increase children's confidence to participate in sports and physical activities (Lopes et al., 2022; King-Dowling et al., 2022).</a:t>
            </a:r>
            <a:endParaRPr lang="en-US" sz="1700" dirty="0"/>
          </a:p>
        </p:txBody>
      </p:sp>
    </p:spTree>
    <p:extLst>
      <p:ext uri="{BB962C8B-B14F-4D97-AF65-F5344CB8AC3E}">
        <p14:creationId xmlns:p14="http://schemas.microsoft.com/office/powerpoint/2010/main" val="1662813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5980188" y="789487"/>
            <a:ext cx="11801267" cy="1489510"/>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US" sz="8799" b="1" i="0" u="none" strike="noStrike" cap="none" dirty="0">
                <a:solidFill>
                  <a:srgbClr val="0B2957"/>
                </a:solidFill>
                <a:latin typeface="Fira Sans"/>
                <a:ea typeface="Fira Sans"/>
                <a:cs typeface="Fira Sans"/>
                <a:sym typeface="Fira Sans"/>
              </a:rPr>
              <a:t>Result &amp; Discussion</a:t>
            </a:r>
            <a:endParaRPr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330505" y="2313472"/>
            <a:ext cx="7258382" cy="5485733"/>
          </a:xfrm>
          <a:prstGeom prst="rect">
            <a:avLst/>
          </a:prstGeom>
          <a:noFill/>
          <a:ln>
            <a:noFill/>
          </a:ln>
        </p:spPr>
        <p:txBody>
          <a:bodyPr spcFirstLastPara="1" wrap="square" lIns="0" tIns="0" rIns="0" bIns="0" anchor="t" anchorCtr="0">
            <a:spAutoFit/>
          </a:bodyPr>
          <a:lstStyle/>
          <a:p>
            <a:pPr lvl="0">
              <a:lnSpc>
                <a:spcPct val="233044"/>
              </a:lnSpc>
            </a:pPr>
            <a:r>
              <a:rPr lang="en-US" sz="1700" b="1" dirty="0">
                <a:latin typeface="Fira Sans"/>
                <a:ea typeface="Fira Sans"/>
                <a:cs typeface="Fira Sans"/>
                <a:sym typeface="Fira Sans"/>
              </a:rPr>
              <a:t>Compared with locomotor skills, manipulative skills such as throwing, catching, and kicking remain less developed because they require more complex visual-motor coordination and structured practice (</a:t>
            </a:r>
            <a:r>
              <a:rPr lang="en-US" sz="1700" b="1" dirty="0" err="1">
                <a:latin typeface="Fira Sans"/>
                <a:ea typeface="Fira Sans"/>
                <a:cs typeface="Fira Sans"/>
                <a:sym typeface="Fira Sans"/>
              </a:rPr>
              <a:t>Bardid</a:t>
            </a:r>
            <a:r>
              <a:rPr lang="en-US" sz="1700" b="1" dirty="0">
                <a:latin typeface="Fira Sans"/>
                <a:ea typeface="Fira Sans"/>
                <a:cs typeface="Fira Sans"/>
                <a:sym typeface="Fira Sans"/>
              </a:rPr>
              <a:t> et al., 2022; Brian et al., 2022). Boys generally achieve higher manipulative scores than girls, although equal learning opportunities can reduce these differences (</a:t>
            </a:r>
            <a:r>
              <a:rPr lang="en-US" sz="1700" b="1" dirty="0" err="1">
                <a:latin typeface="Fira Sans"/>
                <a:ea typeface="Fira Sans"/>
                <a:cs typeface="Fira Sans"/>
                <a:sym typeface="Fira Sans"/>
              </a:rPr>
              <a:t>Bardid</a:t>
            </a:r>
            <a:r>
              <a:rPr lang="en-US" sz="1700" b="1" dirty="0">
                <a:latin typeface="Fira Sans"/>
                <a:ea typeface="Fira Sans"/>
                <a:cs typeface="Fira Sans"/>
                <a:sym typeface="Fira Sans"/>
              </a:rPr>
              <a:t> et al., 2022; Palmer et al., 2022). Stability skills, including balance and postural control, are generally at a moderate level and can be improved through balance and coordination training (Palmer et al., 2022; Rudd et al., 2022).</a:t>
            </a:r>
            <a:endParaRPr sz="1700" dirty="0"/>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33" name="Google Shape;119;p2">
            <a:extLst>
              <a:ext uri="{FF2B5EF4-FFF2-40B4-BE49-F238E27FC236}">
                <a16:creationId xmlns:a16="http://schemas.microsoft.com/office/drawing/2014/main" id="{652D398F-D4F2-404F-9D52-B91851CCF50C}"/>
              </a:ext>
            </a:extLst>
          </p:cNvPr>
          <p:cNvSpPr txBox="1"/>
          <p:nvPr/>
        </p:nvSpPr>
        <p:spPr>
          <a:xfrm>
            <a:off x="9486877" y="2454972"/>
            <a:ext cx="7258382" cy="6095258"/>
          </a:xfrm>
          <a:prstGeom prst="rect">
            <a:avLst/>
          </a:prstGeom>
          <a:noFill/>
          <a:ln>
            <a:noFill/>
          </a:ln>
        </p:spPr>
        <p:txBody>
          <a:bodyPr spcFirstLastPara="1" wrap="square" lIns="0" tIns="0" rIns="0" bIns="0" anchor="t" anchorCtr="0">
            <a:spAutoFit/>
          </a:bodyPr>
          <a:lstStyle/>
          <a:p>
            <a:pPr lvl="0">
              <a:lnSpc>
                <a:spcPct val="233044"/>
              </a:lnSpc>
            </a:pPr>
            <a:r>
              <a:rPr lang="en-US" sz="1700" b="1" dirty="0">
                <a:latin typeface="Fira Sans"/>
                <a:ea typeface="Fira Sans"/>
                <a:cs typeface="Fira Sans"/>
                <a:sym typeface="Fira Sans"/>
              </a:rPr>
              <a:t>The review further identifies several factors affecting gross motor development, including age, physical activity, school and family environments, nutritional status, and access to sports facilities (</a:t>
            </a:r>
            <a:r>
              <a:rPr lang="en-US" sz="1700" b="1" dirty="0" err="1">
                <a:latin typeface="Fira Sans"/>
                <a:ea typeface="Fira Sans"/>
                <a:cs typeface="Fira Sans"/>
                <a:sym typeface="Fira Sans"/>
              </a:rPr>
              <a:t>Valentini</a:t>
            </a:r>
            <a:r>
              <a:rPr lang="en-US" sz="1700" b="1" dirty="0">
                <a:latin typeface="Fira Sans"/>
                <a:ea typeface="Fira Sans"/>
                <a:cs typeface="Fira Sans"/>
                <a:sym typeface="Fira Sans"/>
              </a:rPr>
              <a:t> et al., 2022; Webster et al., 2023). Conversely, excessive screen time and sedentary behavior may hinder motor development (Liu et al., 2023). Therefore, Physical Education (PJOK) should provide balanced instruction in locomotor, manipulative, and stability skills through play-based and game-based learning approaches, supported by adequate school facilities and active family involvement to optimize children's gross motor development (</a:t>
            </a:r>
            <a:r>
              <a:rPr lang="en-US" sz="1700" b="1" dirty="0" err="1">
                <a:latin typeface="Fira Sans"/>
                <a:ea typeface="Fira Sans"/>
                <a:cs typeface="Fira Sans"/>
                <a:sym typeface="Fira Sans"/>
              </a:rPr>
              <a:t>Hulteen</a:t>
            </a:r>
            <a:r>
              <a:rPr lang="en-US" sz="1700" b="1" dirty="0">
                <a:latin typeface="Fira Sans"/>
                <a:ea typeface="Fira Sans"/>
                <a:cs typeface="Fira Sans"/>
                <a:sym typeface="Fira Sans"/>
              </a:rPr>
              <a:t> et al., 2023; Rudd et al., 2022).</a:t>
            </a:r>
            <a:endParaRPr sz="1700" dirty="0"/>
          </a:p>
        </p:txBody>
      </p:sp>
    </p:spTree>
    <p:extLst>
      <p:ext uri="{BB962C8B-B14F-4D97-AF65-F5344CB8AC3E}">
        <p14:creationId xmlns:p14="http://schemas.microsoft.com/office/powerpoint/2010/main" val="464092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7180743" y="437545"/>
            <a:ext cx="6424181" cy="1489510"/>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US" sz="8799" b="1" i="0" u="none" strike="noStrike" cap="none" dirty="0">
                <a:solidFill>
                  <a:srgbClr val="0B2957"/>
                </a:solidFill>
                <a:latin typeface="Fira Sans"/>
                <a:ea typeface="Fira Sans"/>
                <a:cs typeface="Fira Sans"/>
                <a:sym typeface="Fira Sans"/>
              </a:rPr>
              <a:t>Conclusion</a:t>
            </a:r>
            <a:endParaRPr lang="en-US"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545772" y="1999012"/>
            <a:ext cx="15867323" cy="5736955"/>
          </a:xfrm>
          <a:prstGeom prst="rect">
            <a:avLst/>
          </a:prstGeom>
          <a:noFill/>
          <a:ln>
            <a:noFill/>
          </a:ln>
        </p:spPr>
        <p:txBody>
          <a:bodyPr spcFirstLastPara="1" wrap="square" lIns="0" tIns="0" rIns="0" bIns="0" anchor="t" anchorCtr="0">
            <a:spAutoFit/>
          </a:bodyPr>
          <a:lstStyle/>
          <a:p>
            <a:pPr lvl="0">
              <a:lnSpc>
                <a:spcPct val="233044"/>
              </a:lnSpc>
            </a:pPr>
            <a:r>
              <a:rPr lang="en-US" sz="2000" b="1" dirty="0">
                <a:latin typeface="Fira Sans"/>
                <a:ea typeface="Fira Sans"/>
                <a:cs typeface="Fira Sans"/>
                <a:sym typeface="Fira Sans"/>
              </a:rPr>
              <a:t>This systematic literature review demonstrates that the gross motor skill development of public elementary school students generally falls within the elementary (transitional) stage, indicating that although most students have acquired fundamental movement skills, they have not yet reached full motor maturity. Locomotor skills are consistently more developed than manipulative and stability skills, while gross motor competence is influenced by factors such as age, gender, physical activity, nutritional status, family and school environments, the quality of physical education, and the availability of physical activity facilities. These findings highlight the importance of providing structured physical education programs and supportive learning environments to enhance children's motor competence. Therefore, schools, teachers, families, and policymakers should work collaboratively to create opportunities that promote regular physical activity and optimize the gross motor development of elementary school students.</a:t>
            </a:r>
            <a:endParaRPr sz="2000" dirty="0"/>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2870721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8782394" y="-64660"/>
            <a:ext cx="6424181" cy="1489510"/>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US" sz="8799" b="1" i="0" u="none" strike="noStrike" cap="none" dirty="0">
                <a:solidFill>
                  <a:srgbClr val="0B2957"/>
                </a:solidFill>
                <a:latin typeface="Fira Sans"/>
                <a:ea typeface="Fira Sans"/>
                <a:cs typeface="Fira Sans"/>
                <a:sym typeface="Fira Sans"/>
              </a:rPr>
              <a:t>References</a:t>
            </a:r>
            <a:endParaRPr lang="en-US"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396351" y="1500464"/>
            <a:ext cx="15867323" cy="6974217"/>
          </a:xfrm>
          <a:prstGeom prst="rect">
            <a:avLst/>
          </a:prstGeom>
          <a:noFill/>
          <a:ln>
            <a:noFill/>
          </a:ln>
        </p:spPr>
        <p:txBody>
          <a:bodyPr spcFirstLastPara="1" wrap="square" lIns="0" tIns="0" rIns="0" bIns="0" anchor="t" anchorCtr="0">
            <a:spAutoFit/>
          </a:bodyPr>
          <a:lstStyle/>
          <a:p>
            <a:pPr marL="457200" indent="-457200" algn="just">
              <a:lnSpc>
                <a:spcPct val="107000"/>
              </a:lnSpc>
            </a:pPr>
            <a:r>
              <a:rPr lang="en-US" sz="2000" b="1" dirty="0">
                <a:latin typeface="Fira Sans" panose="020B0604020202020204" charset="0"/>
                <a:ea typeface="Cambria" panose="02040503050406030204" pitchFamily="18" charset="0"/>
                <a:cs typeface="Cambria" panose="02040503050406030204" pitchFamily="18" charset="0"/>
              </a:rPr>
              <a:t>Aubert, S., Barnes, J. D., </a:t>
            </a:r>
            <a:r>
              <a:rPr lang="en-US" sz="2000" b="1" dirty="0" err="1">
                <a:latin typeface="Fira Sans" panose="020B0604020202020204" charset="0"/>
                <a:ea typeface="Cambria" panose="02040503050406030204" pitchFamily="18" charset="0"/>
                <a:cs typeface="Cambria" panose="02040503050406030204" pitchFamily="18" charset="0"/>
              </a:rPr>
              <a:t>Demchenko</a:t>
            </a:r>
            <a:r>
              <a:rPr lang="en-US" sz="2000" b="1" dirty="0">
                <a:latin typeface="Fira Sans" panose="020B0604020202020204" charset="0"/>
                <a:ea typeface="Cambria" panose="02040503050406030204" pitchFamily="18" charset="0"/>
                <a:cs typeface="Cambria" panose="02040503050406030204" pitchFamily="18" charset="0"/>
              </a:rPr>
              <a:t>, I., Hawthorne, M., </a:t>
            </a:r>
            <a:r>
              <a:rPr lang="en-US" sz="2000" b="1" dirty="0" err="1">
                <a:latin typeface="Fira Sans" panose="020B0604020202020204" charset="0"/>
                <a:ea typeface="Cambria" panose="02040503050406030204" pitchFamily="18" charset="0"/>
                <a:cs typeface="Cambria" panose="02040503050406030204" pitchFamily="18" charset="0"/>
              </a:rPr>
              <a:t>Abdeta</a:t>
            </a:r>
            <a:r>
              <a:rPr lang="en-US" sz="2000" b="1" dirty="0">
                <a:latin typeface="Fira Sans" panose="020B0604020202020204" charset="0"/>
                <a:ea typeface="Cambria" panose="02040503050406030204" pitchFamily="18" charset="0"/>
                <a:cs typeface="Cambria" panose="02040503050406030204" pitchFamily="18" charset="0"/>
              </a:rPr>
              <a:t>, C., Abi Nader, P., ... Tremblay, M. S. (2022). Global Matrix 4.0 Physical Activity Report Card Grades for Children and Adolescents: Results and analyses from 57 countries. Journal of Physical Activity and Health, 19(11), 700–728. https://doi.org/10.1123/jpah.2022-0456</a:t>
            </a:r>
            <a:endParaRPr lang="en-US" sz="2000" b="1"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en-US" sz="2000" b="1" dirty="0" err="1">
                <a:latin typeface="Fira Sans" panose="020B0604020202020204" charset="0"/>
                <a:ea typeface="Cambria" panose="02040503050406030204" pitchFamily="18" charset="0"/>
                <a:cs typeface="Cambria" panose="02040503050406030204" pitchFamily="18" charset="0"/>
              </a:rPr>
              <a:t>Bardid</a:t>
            </a:r>
            <a:r>
              <a:rPr lang="en-US" sz="2000" b="1" dirty="0">
                <a:latin typeface="Fira Sans" panose="020B0604020202020204" charset="0"/>
                <a:ea typeface="Cambria" panose="02040503050406030204" pitchFamily="18" charset="0"/>
                <a:cs typeface="Cambria" panose="02040503050406030204" pitchFamily="18" charset="0"/>
              </a:rPr>
              <a:t>, F., </a:t>
            </a:r>
            <a:r>
              <a:rPr lang="en-US" sz="2000" b="1" dirty="0" err="1">
                <a:latin typeface="Fira Sans" panose="020B0604020202020204" charset="0"/>
                <a:ea typeface="Cambria" panose="02040503050406030204" pitchFamily="18" charset="0"/>
                <a:cs typeface="Cambria" panose="02040503050406030204" pitchFamily="18" charset="0"/>
              </a:rPr>
              <a:t>Huyben</a:t>
            </a:r>
            <a:r>
              <a:rPr lang="en-US" sz="2000" b="1" dirty="0">
                <a:latin typeface="Fira Sans" panose="020B0604020202020204" charset="0"/>
                <a:ea typeface="Cambria" panose="02040503050406030204" pitchFamily="18" charset="0"/>
                <a:cs typeface="Cambria" panose="02040503050406030204" pitchFamily="18" charset="0"/>
              </a:rPr>
              <a:t>, F., </a:t>
            </a:r>
            <a:r>
              <a:rPr lang="en-US" sz="2000" b="1" dirty="0" err="1">
                <a:latin typeface="Fira Sans" panose="020B0604020202020204" charset="0"/>
                <a:ea typeface="Cambria" panose="02040503050406030204" pitchFamily="18" charset="0"/>
                <a:cs typeface="Cambria" panose="02040503050406030204" pitchFamily="18" charset="0"/>
              </a:rPr>
              <a:t>Deconinck</a:t>
            </a:r>
            <a:r>
              <a:rPr lang="en-US" sz="2000" b="1" dirty="0">
                <a:latin typeface="Fira Sans" panose="020B0604020202020204" charset="0"/>
                <a:ea typeface="Cambria" panose="02040503050406030204" pitchFamily="18" charset="0"/>
                <a:cs typeface="Cambria" panose="02040503050406030204" pitchFamily="18" charset="0"/>
              </a:rPr>
              <a:t>, F. J. A., De </a:t>
            </a:r>
            <a:r>
              <a:rPr lang="en-US" sz="2000" b="1" dirty="0" err="1">
                <a:latin typeface="Fira Sans" panose="020B0604020202020204" charset="0"/>
                <a:ea typeface="Cambria" panose="02040503050406030204" pitchFamily="18" charset="0"/>
                <a:cs typeface="Cambria" panose="02040503050406030204" pitchFamily="18" charset="0"/>
              </a:rPr>
              <a:t>Martelaer</a:t>
            </a:r>
            <a:r>
              <a:rPr lang="en-US" sz="2000" b="1" dirty="0">
                <a:latin typeface="Fira Sans" panose="020B0604020202020204" charset="0"/>
                <a:ea typeface="Cambria" panose="02040503050406030204" pitchFamily="18" charset="0"/>
                <a:cs typeface="Cambria" panose="02040503050406030204" pitchFamily="18" charset="0"/>
              </a:rPr>
              <a:t>, K., </a:t>
            </a:r>
            <a:r>
              <a:rPr lang="en-US" sz="2000" b="1" dirty="0" err="1">
                <a:latin typeface="Fira Sans" panose="020B0604020202020204" charset="0"/>
                <a:ea typeface="Cambria" panose="02040503050406030204" pitchFamily="18" charset="0"/>
                <a:cs typeface="Cambria" panose="02040503050406030204" pitchFamily="18" charset="0"/>
              </a:rPr>
              <a:t>Seghers</a:t>
            </a:r>
            <a:r>
              <a:rPr lang="en-US" sz="2000" b="1" dirty="0">
                <a:latin typeface="Fira Sans" panose="020B0604020202020204" charset="0"/>
                <a:ea typeface="Cambria" panose="02040503050406030204" pitchFamily="18" charset="0"/>
                <a:cs typeface="Cambria" panose="02040503050406030204" pitchFamily="18" charset="0"/>
              </a:rPr>
              <a:t>, J., Lenoir, M., &amp; </a:t>
            </a:r>
            <a:r>
              <a:rPr lang="en-US" sz="2000" b="1" dirty="0" err="1">
                <a:latin typeface="Fira Sans" panose="020B0604020202020204" charset="0"/>
                <a:ea typeface="Cambria" panose="02040503050406030204" pitchFamily="18" charset="0"/>
                <a:cs typeface="Cambria" panose="02040503050406030204" pitchFamily="18" charset="0"/>
              </a:rPr>
              <a:t>D’Hondt</a:t>
            </a:r>
            <a:r>
              <a:rPr lang="en-US" sz="2000" b="1" dirty="0">
                <a:latin typeface="Fira Sans" panose="020B0604020202020204" charset="0"/>
                <a:ea typeface="Cambria" panose="02040503050406030204" pitchFamily="18" charset="0"/>
                <a:cs typeface="Cambria" panose="02040503050406030204" pitchFamily="18" charset="0"/>
              </a:rPr>
              <a:t>, E. (2022). Fundamental motor skills and physical activity in children: A systematic review. </a:t>
            </a:r>
            <a:r>
              <a:rPr lang="en-US" sz="2000" b="1" i="1" dirty="0">
                <a:latin typeface="Fira Sans" panose="020B0604020202020204" charset="0"/>
                <a:ea typeface="Cambria" panose="02040503050406030204" pitchFamily="18" charset="0"/>
                <a:cs typeface="Cambria" panose="02040503050406030204" pitchFamily="18" charset="0"/>
              </a:rPr>
              <a:t>Journal of Science and Medicine in Spor</a:t>
            </a:r>
            <a:r>
              <a:rPr lang="en-US" sz="2000" b="1" dirty="0">
                <a:latin typeface="Fira Sans" panose="020B0604020202020204" charset="0"/>
                <a:ea typeface="Cambria" panose="02040503050406030204" pitchFamily="18" charset="0"/>
                <a:cs typeface="Cambria" panose="02040503050406030204" pitchFamily="18" charset="0"/>
              </a:rPr>
              <a:t>t, 25(4), 345–352.</a:t>
            </a:r>
            <a:endParaRPr lang="en-US" sz="2000" b="1"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en-US" sz="2000" b="1" dirty="0">
                <a:latin typeface="Fira Sans" panose="020B0604020202020204" charset="0"/>
                <a:ea typeface="Cambria" panose="02040503050406030204" pitchFamily="18" charset="0"/>
                <a:cs typeface="Cambria" panose="02040503050406030204" pitchFamily="18" charset="0"/>
              </a:rPr>
              <a:t>Barnett, L. M., Webster, E. K., </a:t>
            </a:r>
            <a:r>
              <a:rPr lang="en-US" sz="2000" b="1" dirty="0" err="1">
                <a:latin typeface="Fira Sans" panose="020B0604020202020204" charset="0"/>
                <a:ea typeface="Cambria" panose="02040503050406030204" pitchFamily="18" charset="0"/>
                <a:cs typeface="Cambria" panose="02040503050406030204" pitchFamily="18" charset="0"/>
              </a:rPr>
              <a:t>Hulteen</a:t>
            </a:r>
            <a:r>
              <a:rPr lang="en-US" sz="2000" b="1" dirty="0">
                <a:latin typeface="Fira Sans" panose="020B0604020202020204" charset="0"/>
                <a:ea typeface="Cambria" panose="02040503050406030204" pitchFamily="18" charset="0"/>
                <a:cs typeface="Cambria" panose="02040503050406030204" pitchFamily="18" charset="0"/>
              </a:rPr>
              <a:t>, R. M., De </a:t>
            </a:r>
            <a:r>
              <a:rPr lang="en-US" sz="2000" b="1" dirty="0" err="1">
                <a:latin typeface="Fira Sans" panose="020B0604020202020204" charset="0"/>
                <a:ea typeface="Cambria" panose="02040503050406030204" pitchFamily="18" charset="0"/>
                <a:cs typeface="Cambria" panose="02040503050406030204" pitchFamily="18" charset="0"/>
              </a:rPr>
              <a:t>Meester</a:t>
            </a:r>
            <a:r>
              <a:rPr lang="en-US" sz="2000" b="1" dirty="0">
                <a:latin typeface="Fira Sans" panose="020B0604020202020204" charset="0"/>
                <a:ea typeface="Cambria" panose="02040503050406030204" pitchFamily="18" charset="0"/>
                <a:cs typeface="Cambria" panose="02040503050406030204" pitchFamily="18" charset="0"/>
              </a:rPr>
              <a:t>, A., </a:t>
            </a:r>
            <a:r>
              <a:rPr lang="en-US" sz="2000" b="1" dirty="0" err="1">
                <a:latin typeface="Fira Sans" panose="020B0604020202020204" charset="0"/>
                <a:ea typeface="Cambria" panose="02040503050406030204" pitchFamily="18" charset="0"/>
                <a:cs typeface="Cambria" panose="02040503050406030204" pitchFamily="18" charset="0"/>
              </a:rPr>
              <a:t>Valentini</a:t>
            </a:r>
            <a:r>
              <a:rPr lang="en-US" sz="2000" b="1" dirty="0">
                <a:latin typeface="Fira Sans" panose="020B0604020202020204" charset="0"/>
                <a:ea typeface="Cambria" panose="02040503050406030204" pitchFamily="18" charset="0"/>
                <a:cs typeface="Cambria" panose="02040503050406030204" pitchFamily="18" charset="0"/>
              </a:rPr>
              <a:t>, N. C., Lenoir, M., </a:t>
            </a:r>
            <a:r>
              <a:rPr lang="en-US" sz="2000" b="1" dirty="0" err="1">
                <a:latin typeface="Fira Sans" panose="020B0604020202020204" charset="0"/>
                <a:ea typeface="Cambria" panose="02040503050406030204" pitchFamily="18" charset="0"/>
                <a:cs typeface="Cambria" panose="02040503050406030204" pitchFamily="18" charset="0"/>
              </a:rPr>
              <a:t>Pesce</a:t>
            </a:r>
            <a:r>
              <a:rPr lang="en-US" sz="2000" b="1" dirty="0">
                <a:latin typeface="Fira Sans" panose="020B0604020202020204" charset="0"/>
                <a:ea typeface="Cambria" panose="02040503050406030204" pitchFamily="18" charset="0"/>
                <a:cs typeface="Cambria" panose="02040503050406030204" pitchFamily="18" charset="0"/>
              </a:rPr>
              <a:t>, C., Getchell, N., Lopes, V. P., Robinson, L. E., Brian, A., &amp; Rodrigues, L. P. (2022). Through the looking glass: A systematic review of longitudinal evidence, providing new insight for motor competence and health. </a:t>
            </a:r>
            <a:r>
              <a:rPr lang="en-US" sz="2000" b="1" i="1" dirty="0">
                <a:latin typeface="Fira Sans" panose="020B0604020202020204" charset="0"/>
                <a:ea typeface="Cambria" panose="02040503050406030204" pitchFamily="18" charset="0"/>
                <a:cs typeface="Cambria" panose="02040503050406030204" pitchFamily="18" charset="0"/>
              </a:rPr>
              <a:t>Sports Medicine</a:t>
            </a:r>
            <a:r>
              <a:rPr lang="en-US" sz="2000" b="1" dirty="0">
                <a:latin typeface="Fira Sans" panose="020B0604020202020204" charset="0"/>
                <a:ea typeface="Cambria" panose="02040503050406030204" pitchFamily="18" charset="0"/>
                <a:cs typeface="Cambria" panose="02040503050406030204" pitchFamily="18" charset="0"/>
              </a:rPr>
              <a:t>, 52(4), 875–920.</a:t>
            </a:r>
            <a:endParaRPr lang="en-US" sz="2000" b="1"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en-US" sz="2000" b="1" dirty="0">
                <a:latin typeface="Fira Sans" panose="020B0604020202020204" charset="0"/>
                <a:ea typeface="Cambria" panose="02040503050406030204" pitchFamily="18" charset="0"/>
                <a:cs typeface="Cambria" panose="02040503050406030204" pitchFamily="18" charset="0"/>
              </a:rPr>
              <a:t>Belanger, K., Barnes, J. D., Longmuir, P. E., Anderson, K. D., Bruner, B., Copeland, J. L., Gregg, M. J., Hall, N., </a:t>
            </a:r>
            <a:r>
              <a:rPr lang="en-US" sz="2000" b="1" dirty="0" err="1">
                <a:latin typeface="Fira Sans" panose="020B0604020202020204" charset="0"/>
                <a:ea typeface="Cambria" panose="02040503050406030204" pitchFamily="18" charset="0"/>
                <a:cs typeface="Cambria" panose="02040503050406030204" pitchFamily="18" charset="0"/>
              </a:rPr>
              <a:t>Kolen</a:t>
            </a:r>
            <a:r>
              <a:rPr lang="en-US" sz="2000" b="1" dirty="0">
                <a:latin typeface="Fira Sans" panose="020B0604020202020204" charset="0"/>
                <a:ea typeface="Cambria" panose="02040503050406030204" pitchFamily="18" charset="0"/>
                <a:cs typeface="Cambria" panose="02040503050406030204" pitchFamily="18" charset="0"/>
              </a:rPr>
              <a:t>, A. M., Law, B., &amp; Tremblay, M. S. (2023). The relationship between physical activity and motor competence in children and youth. </a:t>
            </a:r>
            <a:r>
              <a:rPr lang="en-US" sz="2000" b="1" i="1" dirty="0">
                <a:latin typeface="Fira Sans" panose="020B0604020202020204" charset="0"/>
                <a:ea typeface="Cambria" panose="02040503050406030204" pitchFamily="18" charset="0"/>
                <a:cs typeface="Cambria" panose="02040503050406030204" pitchFamily="18" charset="0"/>
              </a:rPr>
              <a:t>International Journal of Behavioral Nutrition and Physical Activity</a:t>
            </a:r>
            <a:r>
              <a:rPr lang="en-US" sz="2000" b="1" dirty="0">
                <a:latin typeface="Fira Sans" panose="020B0604020202020204" charset="0"/>
                <a:ea typeface="Cambria" panose="02040503050406030204" pitchFamily="18" charset="0"/>
                <a:cs typeface="Cambria" panose="02040503050406030204" pitchFamily="18" charset="0"/>
              </a:rPr>
              <a:t>, 20(1), 68.</a:t>
            </a:r>
            <a:endParaRPr lang="en-US" sz="2000" b="1"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en-US" sz="2000" b="1" dirty="0">
                <a:latin typeface="Fira Sans" panose="020B0604020202020204" charset="0"/>
                <a:ea typeface="Cambria" panose="02040503050406030204" pitchFamily="18" charset="0"/>
                <a:cs typeface="Cambria" panose="02040503050406030204" pitchFamily="18" charset="0"/>
              </a:rPr>
              <a:t>Bolger, L. E., Bolger, L. A., O'Neill, C., Coughlan, E., O'Brien, W., Lacey, S., Burns, C., &amp; </a:t>
            </a:r>
            <a:r>
              <a:rPr lang="en-US" sz="2000" b="1" dirty="0" err="1">
                <a:latin typeface="Fira Sans" panose="020B0604020202020204" charset="0"/>
                <a:ea typeface="Cambria" panose="02040503050406030204" pitchFamily="18" charset="0"/>
                <a:cs typeface="Cambria" panose="02040503050406030204" pitchFamily="18" charset="0"/>
              </a:rPr>
              <a:t>Bardid</a:t>
            </a:r>
            <a:r>
              <a:rPr lang="en-US" sz="2000" b="1" dirty="0">
                <a:latin typeface="Fira Sans" panose="020B0604020202020204" charset="0"/>
                <a:ea typeface="Cambria" panose="02040503050406030204" pitchFamily="18" charset="0"/>
                <a:cs typeface="Cambria" panose="02040503050406030204" pitchFamily="18" charset="0"/>
              </a:rPr>
              <a:t>, F. (2022). Global levels of fundamental movement skills in children: A systematic review. </a:t>
            </a:r>
            <a:r>
              <a:rPr lang="en-US" sz="2000" b="1" i="1" dirty="0">
                <a:latin typeface="Fira Sans" panose="020B0604020202020204" charset="0"/>
                <a:ea typeface="Cambria" panose="02040503050406030204" pitchFamily="18" charset="0"/>
                <a:cs typeface="Cambria" panose="02040503050406030204" pitchFamily="18" charset="0"/>
              </a:rPr>
              <a:t>Journal of Sports Sciences</a:t>
            </a:r>
            <a:r>
              <a:rPr lang="en-US" sz="2000" b="1" dirty="0">
                <a:latin typeface="Fira Sans" panose="020B0604020202020204" charset="0"/>
                <a:ea typeface="Cambria" panose="02040503050406030204" pitchFamily="18" charset="0"/>
                <a:cs typeface="Cambria" panose="02040503050406030204" pitchFamily="18" charset="0"/>
              </a:rPr>
              <a:t>, 40(3), 273–290.</a:t>
            </a:r>
            <a:endParaRPr lang="en-US" sz="2000" b="1"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en-US" sz="2000" b="1" dirty="0">
                <a:latin typeface="Fira Sans" panose="020B0604020202020204" charset="0"/>
                <a:ea typeface="Cambria" panose="02040503050406030204" pitchFamily="18" charset="0"/>
                <a:cs typeface="Cambria" panose="02040503050406030204" pitchFamily="18" charset="0"/>
              </a:rPr>
              <a:t>Brian, A., </a:t>
            </a:r>
            <a:r>
              <a:rPr lang="en-US" sz="2000" b="1" dirty="0" err="1">
                <a:latin typeface="Fira Sans" panose="020B0604020202020204" charset="0"/>
                <a:ea typeface="Cambria" panose="02040503050406030204" pitchFamily="18" charset="0"/>
                <a:cs typeface="Cambria" panose="02040503050406030204" pitchFamily="18" charset="0"/>
              </a:rPr>
              <a:t>Bardid</a:t>
            </a:r>
            <a:r>
              <a:rPr lang="en-US" sz="2000" b="1" dirty="0">
                <a:latin typeface="Fira Sans" panose="020B0604020202020204" charset="0"/>
                <a:ea typeface="Cambria" panose="02040503050406030204" pitchFamily="18" charset="0"/>
                <a:cs typeface="Cambria" panose="02040503050406030204" pitchFamily="18" charset="0"/>
              </a:rPr>
              <a:t>, F., Barnett, L. M., </a:t>
            </a:r>
            <a:r>
              <a:rPr lang="en-US" sz="2000" b="1" dirty="0" err="1">
                <a:latin typeface="Fira Sans" panose="020B0604020202020204" charset="0"/>
                <a:ea typeface="Cambria" panose="02040503050406030204" pitchFamily="18" charset="0"/>
                <a:cs typeface="Cambria" panose="02040503050406030204" pitchFamily="18" charset="0"/>
              </a:rPr>
              <a:t>Deconinck</a:t>
            </a:r>
            <a:r>
              <a:rPr lang="en-US" sz="2000" b="1" dirty="0">
                <a:latin typeface="Fira Sans" panose="020B0604020202020204" charset="0"/>
                <a:ea typeface="Cambria" panose="02040503050406030204" pitchFamily="18" charset="0"/>
                <a:cs typeface="Cambria" panose="02040503050406030204" pitchFamily="18" charset="0"/>
              </a:rPr>
              <a:t>, F., Lenoir, M., &amp; Goodway, J. D. (2022). Actual and perceived motor competence among children: A systematic review. </a:t>
            </a:r>
            <a:r>
              <a:rPr lang="en-US" sz="2000" b="1" i="1" dirty="0">
                <a:latin typeface="Fira Sans" panose="020B0604020202020204" charset="0"/>
                <a:ea typeface="Cambria" panose="02040503050406030204" pitchFamily="18" charset="0"/>
                <a:cs typeface="Cambria" panose="02040503050406030204" pitchFamily="18" charset="0"/>
              </a:rPr>
              <a:t>Sports Medicine</a:t>
            </a:r>
            <a:r>
              <a:rPr lang="en-US" sz="2000" b="1" dirty="0">
                <a:latin typeface="Fira Sans" panose="020B0604020202020204" charset="0"/>
                <a:ea typeface="Cambria" panose="02040503050406030204" pitchFamily="18" charset="0"/>
                <a:cs typeface="Cambria" panose="02040503050406030204" pitchFamily="18" charset="0"/>
              </a:rPr>
              <a:t>, 52(11), 2621–2641.</a:t>
            </a:r>
            <a:endParaRPr lang="en-US" sz="2000" b="1"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en-US" sz="2000" b="1" dirty="0">
                <a:latin typeface="Fira Sans" panose="020B0604020202020204" charset="0"/>
                <a:ea typeface="Cambria" panose="02040503050406030204" pitchFamily="18" charset="0"/>
                <a:cs typeface="Cambria" panose="02040503050406030204" pitchFamily="18" charset="0"/>
              </a:rPr>
              <a:t>Duncan, M. J., Roscoe, C. M. P., </a:t>
            </a:r>
            <a:r>
              <a:rPr lang="en-US" sz="2000" b="1" dirty="0" err="1">
                <a:latin typeface="Fira Sans" panose="020B0604020202020204" charset="0"/>
                <a:ea typeface="Cambria" panose="02040503050406030204" pitchFamily="18" charset="0"/>
                <a:cs typeface="Cambria" panose="02040503050406030204" pitchFamily="18" charset="0"/>
              </a:rPr>
              <a:t>Faghy</a:t>
            </a:r>
            <a:r>
              <a:rPr lang="en-US" sz="2000" b="1" dirty="0">
                <a:latin typeface="Fira Sans" panose="020B0604020202020204" charset="0"/>
                <a:ea typeface="Cambria" panose="02040503050406030204" pitchFamily="18" charset="0"/>
                <a:cs typeface="Cambria" panose="02040503050406030204" pitchFamily="18" charset="0"/>
              </a:rPr>
              <a:t>, M. A., </a:t>
            </a:r>
            <a:r>
              <a:rPr lang="en-US" sz="2000" b="1" dirty="0" err="1">
                <a:latin typeface="Fira Sans" panose="020B0604020202020204" charset="0"/>
                <a:ea typeface="Cambria" panose="02040503050406030204" pitchFamily="18" charset="0"/>
                <a:cs typeface="Cambria" panose="02040503050406030204" pitchFamily="18" charset="0"/>
              </a:rPr>
              <a:t>Tallis</a:t>
            </a:r>
            <a:r>
              <a:rPr lang="en-US" sz="2000" b="1" dirty="0">
                <a:latin typeface="Fira Sans" panose="020B0604020202020204" charset="0"/>
                <a:ea typeface="Cambria" panose="02040503050406030204" pitchFamily="18" charset="0"/>
                <a:cs typeface="Cambria" panose="02040503050406030204" pitchFamily="18" charset="0"/>
              </a:rPr>
              <a:t>, J., Eyre, E. L. J., &amp; </a:t>
            </a:r>
            <a:r>
              <a:rPr lang="en-US" sz="2000" b="1" dirty="0" err="1">
                <a:latin typeface="Fira Sans" panose="020B0604020202020204" charset="0"/>
                <a:ea typeface="Cambria" panose="02040503050406030204" pitchFamily="18" charset="0"/>
                <a:cs typeface="Cambria" panose="02040503050406030204" pitchFamily="18" charset="0"/>
              </a:rPr>
              <a:t>Stodden</a:t>
            </a:r>
            <a:r>
              <a:rPr lang="en-US" sz="2000" b="1" dirty="0">
                <a:latin typeface="Fira Sans" panose="020B0604020202020204" charset="0"/>
                <a:ea typeface="Cambria" panose="02040503050406030204" pitchFamily="18" charset="0"/>
                <a:cs typeface="Cambria" panose="02040503050406030204" pitchFamily="18" charset="0"/>
              </a:rPr>
              <a:t>, D. F. (2022). Development of motor competence and physical fitness in children. </a:t>
            </a:r>
            <a:r>
              <a:rPr lang="en-US" sz="2000" b="1" i="1" dirty="0">
                <a:latin typeface="Fira Sans" panose="020B0604020202020204" charset="0"/>
                <a:ea typeface="Cambria" panose="02040503050406030204" pitchFamily="18" charset="0"/>
                <a:cs typeface="Cambria" panose="02040503050406030204" pitchFamily="18" charset="0"/>
              </a:rPr>
              <a:t>Sports,</a:t>
            </a:r>
            <a:r>
              <a:rPr lang="en-US" sz="2000" b="1" dirty="0">
                <a:latin typeface="Fira Sans" panose="020B0604020202020204" charset="0"/>
                <a:ea typeface="Cambria" panose="02040503050406030204" pitchFamily="18" charset="0"/>
                <a:cs typeface="Cambria" panose="02040503050406030204" pitchFamily="18" charset="0"/>
              </a:rPr>
              <a:t> 10(5), 74.</a:t>
            </a:r>
            <a:endParaRPr lang="en-US" sz="2000" b="1"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en-US" sz="2000" b="1" dirty="0">
                <a:latin typeface="Fira Sans" panose="020B0604020202020204" charset="0"/>
                <a:ea typeface="Cambria" panose="02040503050406030204" pitchFamily="18" charset="0"/>
                <a:cs typeface="Cambria" panose="02040503050406030204" pitchFamily="18" charset="0"/>
              </a:rPr>
              <a:t>Goodway, J. D., Ozmun, J. C., &amp; </a:t>
            </a:r>
            <a:r>
              <a:rPr lang="en-US" sz="2000" b="1" dirty="0" err="1">
                <a:latin typeface="Fira Sans" panose="020B0604020202020204" charset="0"/>
                <a:ea typeface="Cambria" panose="02040503050406030204" pitchFamily="18" charset="0"/>
                <a:cs typeface="Cambria" panose="02040503050406030204" pitchFamily="18" charset="0"/>
              </a:rPr>
              <a:t>Gallahue</a:t>
            </a:r>
            <a:r>
              <a:rPr lang="en-US" sz="2000" b="1" dirty="0">
                <a:latin typeface="Fira Sans" panose="020B0604020202020204" charset="0"/>
                <a:ea typeface="Cambria" panose="02040503050406030204" pitchFamily="18" charset="0"/>
                <a:cs typeface="Cambria" panose="02040503050406030204" pitchFamily="18" charset="0"/>
              </a:rPr>
              <a:t>, D. L. (2021). Understanding motor development: Infants, children, adolescents, adults (9th ed.). Jones &amp; Bartlett Learning.</a:t>
            </a:r>
            <a:endParaRPr lang="en-US" sz="2000" b="1" dirty="0">
              <a:latin typeface="Fira Sans" panose="020B0604020202020204" charset="0"/>
              <a:ea typeface="Calibri" panose="020F0502020204030204" pitchFamily="34" charset="0"/>
              <a:cs typeface="Times New Roman" panose="02020603050405020304" pitchFamily="18" charset="0"/>
            </a:endParaRPr>
          </a:p>
          <a:p>
            <a:pPr lvl="0">
              <a:lnSpc>
                <a:spcPct val="233044"/>
              </a:lnSpc>
            </a:pPr>
            <a:r>
              <a:rPr lang="en-US" sz="2000" b="1" dirty="0">
                <a:latin typeface="Fira Sans"/>
                <a:ea typeface="Fira Sans"/>
                <a:cs typeface="Fira Sans"/>
                <a:sym typeface="Fira Sans"/>
              </a:rPr>
              <a:t> </a:t>
            </a:r>
          </a:p>
        </p:txBody>
      </p:sp>
      <p:grpSp>
        <p:nvGrpSpPr>
          <p:cNvPr id="121" name="Google Shape;121;p2"/>
          <p:cNvGrpSpPr/>
          <p:nvPr/>
        </p:nvGrpSpPr>
        <p:grpSpPr>
          <a:xfrm>
            <a:off x="16964771" y="2942809"/>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1652945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8782394" y="-64660"/>
            <a:ext cx="6424181" cy="1489510"/>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US" sz="8799" b="1" i="0" u="none" strike="noStrike" cap="none" dirty="0">
                <a:solidFill>
                  <a:srgbClr val="0B2957"/>
                </a:solidFill>
                <a:latin typeface="Fira Sans"/>
                <a:ea typeface="Fira Sans"/>
                <a:cs typeface="Fira Sans"/>
                <a:sym typeface="Fira Sans"/>
              </a:rPr>
              <a:t>References</a:t>
            </a:r>
            <a:endParaRPr lang="en-US"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1396351" y="1500464"/>
            <a:ext cx="15867323" cy="7245060"/>
          </a:xfrm>
          <a:prstGeom prst="rect">
            <a:avLst/>
          </a:prstGeom>
          <a:noFill/>
          <a:ln>
            <a:noFill/>
          </a:ln>
        </p:spPr>
        <p:txBody>
          <a:bodyPr spcFirstLastPara="1" wrap="square" lIns="0" tIns="0" rIns="0" bIns="0" anchor="t" anchorCtr="0">
            <a:spAutoFit/>
          </a:bodyPr>
          <a:lstStyle/>
          <a:p>
            <a:pPr marL="457200" indent="-457200" algn="just">
              <a:lnSpc>
                <a:spcPct val="107000"/>
              </a:lnSpc>
            </a:pPr>
            <a:r>
              <a:rPr lang="en-US" sz="2000" b="1" dirty="0">
                <a:latin typeface="Fira Sans" panose="020B0604020202020204" charset="0"/>
                <a:ea typeface="Cambria" panose="02040503050406030204" pitchFamily="18" charset="0"/>
                <a:cs typeface="Cambria" panose="02040503050406030204" pitchFamily="18" charset="0"/>
              </a:rPr>
              <a:t>Haywood, K. M., &amp; Getchell, N. (2022). Life span motor development (8th ed.). Human Kinetics.</a:t>
            </a:r>
            <a:endParaRPr lang="en-US" sz="2000" b="1"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en-US" sz="2000" b="1" dirty="0">
                <a:latin typeface="Fira Sans" panose="020B0604020202020204" charset="0"/>
                <a:ea typeface="Cambria" panose="02040503050406030204" pitchFamily="18" charset="0"/>
                <a:cs typeface="Cambria" panose="02040503050406030204" pitchFamily="18" charset="0"/>
              </a:rPr>
              <a:t>He, Y., Zhou, L., Liang, W., Liu, Q., Liu, W., &amp; Wang, S. (2024). Individual, family, and environmental correlates of fundamental motor skills among school-aged children: A cross-sectional study in China. </a:t>
            </a:r>
            <a:r>
              <a:rPr lang="en-US" sz="2000" b="1" i="1" dirty="0">
                <a:latin typeface="Fira Sans" panose="020B0604020202020204" charset="0"/>
                <a:ea typeface="Cambria" panose="02040503050406030204" pitchFamily="18" charset="0"/>
                <a:cs typeface="Cambria" panose="02040503050406030204" pitchFamily="18" charset="0"/>
              </a:rPr>
              <a:t>BMC Public Health</a:t>
            </a:r>
            <a:r>
              <a:rPr lang="en-US" sz="2000" b="1" dirty="0">
                <a:latin typeface="Fira Sans" panose="020B0604020202020204" charset="0"/>
                <a:ea typeface="Cambria" panose="02040503050406030204" pitchFamily="18" charset="0"/>
                <a:cs typeface="Cambria" panose="02040503050406030204" pitchFamily="18" charset="0"/>
              </a:rPr>
              <a:t>, 24, 208. https://doi.org/10.1186/s12889-024-17728-2</a:t>
            </a:r>
            <a:endParaRPr lang="en-US" sz="2000" b="1"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en-US" sz="2000" b="1" dirty="0" err="1">
                <a:latin typeface="Fira Sans" panose="020B0604020202020204" charset="0"/>
                <a:ea typeface="Cambria" panose="02040503050406030204" pitchFamily="18" charset="0"/>
                <a:cs typeface="Cambria" panose="02040503050406030204" pitchFamily="18" charset="0"/>
              </a:rPr>
              <a:t>Hulteen</a:t>
            </a:r>
            <a:r>
              <a:rPr lang="en-US" sz="2000" b="1" dirty="0">
                <a:latin typeface="Fira Sans" panose="020B0604020202020204" charset="0"/>
                <a:ea typeface="Cambria" panose="02040503050406030204" pitchFamily="18" charset="0"/>
                <a:cs typeface="Cambria" panose="02040503050406030204" pitchFamily="18" charset="0"/>
              </a:rPr>
              <a:t>, R. M., Morgan, P. J., Barnett, L. M., </a:t>
            </a:r>
            <a:r>
              <a:rPr lang="en-US" sz="2000" b="1" dirty="0" err="1">
                <a:latin typeface="Fira Sans" panose="020B0604020202020204" charset="0"/>
                <a:ea typeface="Cambria" panose="02040503050406030204" pitchFamily="18" charset="0"/>
                <a:cs typeface="Cambria" panose="02040503050406030204" pitchFamily="18" charset="0"/>
              </a:rPr>
              <a:t>Stodden</a:t>
            </a:r>
            <a:r>
              <a:rPr lang="en-US" sz="2000" b="1" dirty="0">
                <a:latin typeface="Fira Sans" panose="020B0604020202020204" charset="0"/>
                <a:ea typeface="Cambria" panose="02040503050406030204" pitchFamily="18" charset="0"/>
                <a:cs typeface="Cambria" panose="02040503050406030204" pitchFamily="18" charset="0"/>
              </a:rPr>
              <a:t>, D. F., &amp; </a:t>
            </a:r>
            <a:r>
              <a:rPr lang="en-US" sz="2000" b="1" dirty="0" err="1">
                <a:latin typeface="Fira Sans" panose="020B0604020202020204" charset="0"/>
                <a:ea typeface="Cambria" panose="02040503050406030204" pitchFamily="18" charset="0"/>
                <a:cs typeface="Cambria" panose="02040503050406030204" pitchFamily="18" charset="0"/>
              </a:rPr>
              <a:t>Lubans</a:t>
            </a:r>
            <a:r>
              <a:rPr lang="en-US" sz="2000" b="1" dirty="0">
                <a:latin typeface="Fira Sans" panose="020B0604020202020204" charset="0"/>
                <a:ea typeface="Cambria" panose="02040503050406030204" pitchFamily="18" charset="0"/>
                <a:cs typeface="Cambria" panose="02040503050406030204" pitchFamily="18" charset="0"/>
              </a:rPr>
              <a:t>, D. R. (2022). Development of foundational movement skills: A conceptual model for physical activity across the lifespan. </a:t>
            </a:r>
            <a:r>
              <a:rPr lang="en-US" sz="2000" b="1" i="1" dirty="0">
                <a:latin typeface="Fira Sans" panose="020B0604020202020204" charset="0"/>
                <a:ea typeface="Cambria" panose="02040503050406030204" pitchFamily="18" charset="0"/>
                <a:cs typeface="Cambria" panose="02040503050406030204" pitchFamily="18" charset="0"/>
              </a:rPr>
              <a:t>Sports Medicine</a:t>
            </a:r>
            <a:r>
              <a:rPr lang="en-US" sz="2000" b="1" dirty="0">
                <a:latin typeface="Fira Sans" panose="020B0604020202020204" charset="0"/>
                <a:ea typeface="Cambria" panose="02040503050406030204" pitchFamily="18" charset="0"/>
                <a:cs typeface="Cambria" panose="02040503050406030204" pitchFamily="18" charset="0"/>
              </a:rPr>
              <a:t>, 52(10), 2273–2288.</a:t>
            </a:r>
            <a:endParaRPr lang="en-US" sz="2000" b="1"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en-US" sz="2000" b="1" dirty="0">
                <a:latin typeface="Fira Sans" panose="020B0604020202020204" charset="0"/>
                <a:ea typeface="Cambria" panose="02040503050406030204" pitchFamily="18" charset="0"/>
                <a:cs typeface="Cambria" panose="02040503050406030204" pitchFamily="18" charset="0"/>
              </a:rPr>
              <a:t>King-Dowling, S., Proudfoot, N. A., </a:t>
            </a:r>
            <a:r>
              <a:rPr lang="en-US" sz="2000" b="1" dirty="0" err="1">
                <a:latin typeface="Fira Sans" panose="020B0604020202020204" charset="0"/>
                <a:ea typeface="Cambria" panose="02040503050406030204" pitchFamily="18" charset="0"/>
                <a:cs typeface="Cambria" panose="02040503050406030204" pitchFamily="18" charset="0"/>
              </a:rPr>
              <a:t>Cairney</a:t>
            </a:r>
            <a:r>
              <a:rPr lang="en-US" sz="2000" b="1" dirty="0">
                <a:latin typeface="Fira Sans" panose="020B0604020202020204" charset="0"/>
                <a:ea typeface="Cambria" panose="02040503050406030204" pitchFamily="18" charset="0"/>
                <a:cs typeface="Cambria" panose="02040503050406030204" pitchFamily="18" charset="0"/>
              </a:rPr>
              <a:t>, J., &amp; Timmons, B. W. (2022). Motor competence and physical activity in school-aged children. </a:t>
            </a:r>
            <a:r>
              <a:rPr lang="en-US" sz="2000" b="1" i="1" dirty="0">
                <a:latin typeface="Fira Sans" panose="020B0604020202020204" charset="0"/>
                <a:ea typeface="Cambria" panose="02040503050406030204" pitchFamily="18" charset="0"/>
                <a:cs typeface="Cambria" panose="02040503050406030204" pitchFamily="18" charset="0"/>
              </a:rPr>
              <a:t>Medicine &amp; Science in Sports &amp; Exercise</a:t>
            </a:r>
            <a:r>
              <a:rPr lang="en-US" sz="2000" b="1" dirty="0">
                <a:latin typeface="Fira Sans" panose="020B0604020202020204" charset="0"/>
                <a:ea typeface="Cambria" panose="02040503050406030204" pitchFamily="18" charset="0"/>
                <a:cs typeface="Cambria" panose="02040503050406030204" pitchFamily="18" charset="0"/>
              </a:rPr>
              <a:t>, 54(8), 1328–1336.</a:t>
            </a:r>
            <a:endParaRPr lang="en-US" sz="2000" b="1"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en-US" sz="2000" b="1" dirty="0">
                <a:latin typeface="Fira Sans" panose="020B0604020202020204" charset="0"/>
                <a:ea typeface="Cambria" panose="02040503050406030204" pitchFamily="18" charset="0"/>
                <a:cs typeface="Cambria" panose="02040503050406030204" pitchFamily="18" charset="0"/>
              </a:rPr>
              <a:t>Logan, S. W., Robinson, L. E., Wilson, A. E., &amp; Lucas, W. A. (2022). Getting the fundamentals of movement: A meta-analysis of the effectiveness of motor skill interventions in children. </a:t>
            </a:r>
            <a:r>
              <a:rPr lang="en-US" sz="2000" b="1" i="1" dirty="0">
                <a:latin typeface="Fira Sans" panose="020B0604020202020204" charset="0"/>
                <a:ea typeface="Cambria" panose="02040503050406030204" pitchFamily="18" charset="0"/>
                <a:cs typeface="Cambria" panose="02040503050406030204" pitchFamily="18" charset="0"/>
              </a:rPr>
              <a:t>Child: Care, Health and Development</a:t>
            </a:r>
            <a:r>
              <a:rPr lang="en-US" sz="2000" b="1" dirty="0">
                <a:latin typeface="Fira Sans" panose="020B0604020202020204" charset="0"/>
                <a:ea typeface="Cambria" panose="02040503050406030204" pitchFamily="18" charset="0"/>
                <a:cs typeface="Cambria" panose="02040503050406030204" pitchFamily="18" charset="0"/>
              </a:rPr>
              <a:t>, 48(2), 185–199.</a:t>
            </a:r>
            <a:endParaRPr lang="en-US" sz="2000" b="1"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id-ID" sz="2000" b="1" dirty="0">
                <a:latin typeface="Fira Sans" panose="020B0604020202020204" charset="0"/>
                <a:ea typeface="Calibri" panose="020F0502020204030204" pitchFamily="34" charset="0"/>
                <a:cs typeface="Times New Roman" panose="02020603050405020304" pitchFamily="18" charset="0"/>
              </a:rPr>
              <a:t>Lorenzo-Martínez, M., Abelairas-Gómez, C., Carballo-Fazanes, A., &amp; Rey, E. (2025). Prevalence of fundamental movement skill mastery in school-aged children and adolescents: A systematic review. </a:t>
            </a:r>
            <a:r>
              <a:rPr lang="id-ID" sz="2000" b="1" i="1" dirty="0">
                <a:latin typeface="Fira Sans" panose="020B0604020202020204" charset="0"/>
                <a:ea typeface="Calibri" panose="020F0502020204030204" pitchFamily="34" charset="0"/>
                <a:cs typeface="Times New Roman" panose="02020603050405020304" pitchFamily="18" charset="0"/>
              </a:rPr>
              <a:t>BMJ Open Sport &amp; Exercise Medicine</a:t>
            </a:r>
            <a:r>
              <a:rPr lang="id-ID" sz="2000" b="1" dirty="0">
                <a:latin typeface="Fira Sans" panose="020B0604020202020204" charset="0"/>
                <a:ea typeface="Calibri" panose="020F0502020204030204" pitchFamily="34" charset="0"/>
                <a:cs typeface="Times New Roman" panose="02020603050405020304" pitchFamily="18" charset="0"/>
              </a:rPr>
              <a:t>, 11(4), e002439.</a:t>
            </a:r>
            <a:endParaRPr lang="en-US" sz="2000" b="1"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id-ID" sz="2000" b="1" dirty="0">
                <a:latin typeface="Fira Sans" panose="020B0604020202020204" charset="0"/>
                <a:ea typeface="Calibri" panose="020F0502020204030204" pitchFamily="34" charset="0"/>
                <a:cs typeface="Times New Roman" panose="02020603050405020304" pitchFamily="18" charset="0"/>
              </a:rPr>
              <a:t>Lopes, V. P., Rodrigues, L. P., Maia, J. A. R., &amp; Malina, R. M. (2022). Motor coordination and physical activity in children and adolescents. </a:t>
            </a:r>
            <a:r>
              <a:rPr lang="id-ID" sz="2000" b="1" i="1" dirty="0">
                <a:latin typeface="Fira Sans" panose="020B0604020202020204" charset="0"/>
                <a:ea typeface="Calibri" panose="020F0502020204030204" pitchFamily="34" charset="0"/>
                <a:cs typeface="Times New Roman" panose="02020603050405020304" pitchFamily="18" charset="0"/>
              </a:rPr>
              <a:t>Research Quarterly for Exercise and Sport</a:t>
            </a:r>
            <a:r>
              <a:rPr lang="id-ID" sz="2000" b="1" dirty="0">
                <a:latin typeface="Fira Sans" panose="020B0604020202020204" charset="0"/>
                <a:ea typeface="Calibri" panose="020F0502020204030204" pitchFamily="34" charset="0"/>
                <a:cs typeface="Times New Roman" panose="02020603050405020304" pitchFamily="18" charset="0"/>
              </a:rPr>
              <a:t>, 93(1), 1–11.</a:t>
            </a:r>
            <a:endParaRPr lang="en-US" sz="2000" b="1"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id-ID" sz="2000" b="1" dirty="0">
                <a:latin typeface="Fira Sans" panose="020B0604020202020204" charset="0"/>
                <a:ea typeface="Calibri" panose="020F0502020204030204" pitchFamily="34" charset="0"/>
                <a:cs typeface="Times New Roman" panose="02020603050405020304" pitchFamily="18" charset="0"/>
              </a:rPr>
              <a:t>Liu, Y., Li, Z., Yuan, L., &amp; Zhou, Z. (2023). The bidirectional correlation between fundamental motor skill and moderate-to-vigorous physical activities: A systematic review and meta-analysis. Children, 10(9), 1504. https://doi.org/10.3390/children10091504</a:t>
            </a:r>
            <a:endParaRPr lang="en-US" sz="2000" b="1"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id-ID" sz="2000" b="1" dirty="0">
                <a:latin typeface="Fira Sans" panose="020B0604020202020204" charset="0"/>
                <a:ea typeface="Calibri" panose="020F0502020204030204" pitchFamily="34" charset="0"/>
                <a:cs typeface="Times New Roman" panose="02020603050405020304" pitchFamily="18" charset="0"/>
              </a:rPr>
              <a:t>Luz, C., Rodrigues, L. P., Cordovil, R., &amp; Lima, R. (2022). Motor competence and physical activity in children: A longitudinal approach. </a:t>
            </a:r>
            <a:r>
              <a:rPr lang="id-ID" sz="2000" b="1" i="1" dirty="0">
                <a:latin typeface="Fira Sans" panose="020B0604020202020204" charset="0"/>
                <a:ea typeface="Calibri" panose="020F0502020204030204" pitchFamily="34" charset="0"/>
                <a:cs typeface="Times New Roman" panose="02020603050405020304" pitchFamily="18" charset="0"/>
              </a:rPr>
              <a:t>International Journal of Environmental Research and Public Health,</a:t>
            </a:r>
            <a:r>
              <a:rPr lang="id-ID" sz="2000" b="1" dirty="0">
                <a:latin typeface="Fira Sans" panose="020B0604020202020204" charset="0"/>
                <a:ea typeface="Calibri" panose="020F0502020204030204" pitchFamily="34" charset="0"/>
                <a:cs typeface="Times New Roman" panose="02020603050405020304" pitchFamily="18" charset="0"/>
              </a:rPr>
              <a:t> 19(14), 8675.</a:t>
            </a:r>
            <a:endParaRPr lang="en-US" sz="2000" b="1" dirty="0">
              <a:latin typeface="Fira Sans" panose="020B0604020202020204" charset="0"/>
              <a:ea typeface="Calibri" panose="020F0502020204030204" pitchFamily="34" charset="0"/>
              <a:cs typeface="Times New Roman" panose="02020603050405020304" pitchFamily="18" charset="0"/>
            </a:endParaRPr>
          </a:p>
          <a:p>
            <a:pPr marL="457200" indent="-457200" algn="just">
              <a:lnSpc>
                <a:spcPct val="107000"/>
              </a:lnSpc>
            </a:pPr>
            <a:r>
              <a:rPr lang="id-ID" sz="2000" b="1" dirty="0">
                <a:latin typeface="Fira Sans" panose="020B0604020202020204" charset="0"/>
                <a:ea typeface="Calibri" panose="020F0502020204030204" pitchFamily="34" charset="0"/>
                <a:cs typeface="Times New Roman" panose="02020603050405020304" pitchFamily="18" charset="0"/>
              </a:rPr>
              <a:t>Moon, J., Webster, C. A., Stodden, D. F., Brian, A., Mulvey, K. L., Beets, M., Egan, C. A., McIntosh, L. I. F., Merica, C. B., &amp; Russ, L. (2024). Systematic review and meta-analysis of physical activity interventions to increase elementary children's motor competence: A comprehensive school physical activity program perspective. </a:t>
            </a:r>
            <a:r>
              <a:rPr lang="id-ID" sz="2000" b="1" i="1" dirty="0">
                <a:latin typeface="Fira Sans" panose="020B0604020202020204" charset="0"/>
                <a:ea typeface="Calibri" panose="020F0502020204030204" pitchFamily="34" charset="0"/>
                <a:cs typeface="Times New Roman" panose="02020603050405020304" pitchFamily="18" charset="0"/>
              </a:rPr>
              <a:t>BMC Public Health</a:t>
            </a:r>
            <a:r>
              <a:rPr lang="id-ID" sz="2000" b="1" dirty="0">
                <a:latin typeface="Fira Sans" panose="020B0604020202020204" charset="0"/>
                <a:ea typeface="Calibri" panose="020F0502020204030204" pitchFamily="34" charset="0"/>
                <a:cs typeface="Times New Roman" panose="02020603050405020304" pitchFamily="18" charset="0"/>
              </a:rPr>
              <a:t>, 24, 826. https://doi.org/10.1186/s12889-024-18145-1</a:t>
            </a:r>
            <a:r>
              <a:rPr lang="en-US" sz="2000" b="1" dirty="0">
                <a:latin typeface="Fira Sans" panose="020B0604020202020204" charset="0"/>
                <a:ea typeface="Fira Sans"/>
                <a:cs typeface="Fira Sans"/>
                <a:sym typeface="Fira Sans"/>
              </a:rPr>
              <a:t> </a:t>
            </a: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15522405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298</TotalTime>
  <Words>2988</Words>
  <Application>Microsoft Office PowerPoint</Application>
  <PresentationFormat>Custom</PresentationFormat>
  <Paragraphs>99</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Times New Roman</vt:lpstr>
      <vt:lpstr>Fira Sans</vt:lpstr>
      <vt:lpstr>Arial</vt:lpstr>
      <vt:lpstr>Livvic</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Axioo</cp:lastModifiedBy>
  <cp:revision>20</cp:revision>
  <dcterms:created xsi:type="dcterms:W3CDTF">2006-08-16T00:00:00Z</dcterms:created>
  <dcterms:modified xsi:type="dcterms:W3CDTF">2026-07-19T16:34:57Z</dcterms:modified>
</cp:coreProperties>
</file>