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65" r:id="rId4"/>
    <p:sldId id="266" r:id="rId5"/>
    <p:sldId id="260" r:id="rId6"/>
    <p:sldId id="267" r:id="rId7"/>
    <p:sldId id="268" r:id="rId8"/>
    <p:sldId id="258" r:id="rId9"/>
  </p:sldIdLst>
  <p:sldSz cx="18288000" cy="10287000"/>
  <p:notesSz cx="6858000" cy="9144000"/>
  <p:embeddedFontLst>
    <p:embeddedFont>
      <p:font typeface="Cambria" panose="02040503050406030204" pitchFamily="18" charset="0"/>
      <p:regular r:id="rId11"/>
      <p:bold r:id="rId12"/>
      <p:italic r:id="rId13"/>
      <p:boldItalic r:id="rId14"/>
    </p:embeddedFont>
    <p:embeddedFont>
      <p:font typeface="Livvic" panose="020B0604020202020204" charset="0"/>
      <p:bold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Fira Sans" panose="020B0604020202020204" charset="0"/>
      <p:bold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52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04559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426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0910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8633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1733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5393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6856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8403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6026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028701" y="3555540"/>
            <a:ext cx="15345440" cy="265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Fira Sans"/>
                <a:sym typeface="Fira Sans"/>
              </a:rPr>
              <a:t>Analysis Study of Women’s Football Matches Using Catapult In Indonesia</a:t>
            </a:r>
            <a:endParaRPr sz="900" dirty="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2917325" y="6301679"/>
            <a:ext cx="11419690" cy="11438895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326955" y="8208413"/>
            <a:ext cx="5223244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dirty="0" smtClean="0">
                <a:solidFill>
                  <a:srgbClr val="FFFFFF"/>
                </a:solidFill>
                <a:latin typeface="Fira Sans"/>
                <a:sym typeface="Fira Sans"/>
              </a:rPr>
              <a:t>M. Anas Fawwaz Muharram</a:t>
            </a:r>
            <a:endParaRPr dirty="0"/>
          </a:p>
        </p:txBody>
      </p:sp>
      <p:sp>
        <p:nvSpPr>
          <p:cNvPr id="105" name="Google Shape;105;p1"/>
          <p:cNvSpPr txBox="1"/>
          <p:nvPr/>
        </p:nvSpPr>
        <p:spPr>
          <a:xfrm>
            <a:off x="326954" y="8739712"/>
            <a:ext cx="6669273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dirty="0" err="1" smtClean="0">
                <a:solidFill>
                  <a:srgbClr val="FFFFFF"/>
                </a:solidFill>
                <a:latin typeface="Fira Sans"/>
                <a:sym typeface="Fira Sans"/>
              </a:rPr>
              <a:t>Universitas</a:t>
            </a:r>
            <a:r>
              <a:rPr lang="en-US" sz="3344" b="1" dirty="0" smtClean="0">
                <a:solidFill>
                  <a:srgbClr val="FFFFFF"/>
                </a:solidFill>
                <a:latin typeface="Fira Sans"/>
                <a:sym typeface="Fira Sans"/>
              </a:rPr>
              <a:t> </a:t>
            </a:r>
            <a:r>
              <a:rPr lang="en-US" sz="3344" b="1" dirty="0" err="1" smtClean="0">
                <a:solidFill>
                  <a:srgbClr val="FFFFFF"/>
                </a:solidFill>
                <a:latin typeface="Fira Sans"/>
                <a:sym typeface="Fira Sans"/>
              </a:rPr>
              <a:t>Pendidikan</a:t>
            </a:r>
            <a:r>
              <a:rPr lang="en-US" sz="3344" b="1" dirty="0" smtClean="0">
                <a:solidFill>
                  <a:srgbClr val="FFFFFF"/>
                </a:solidFill>
                <a:latin typeface="Fira Sans"/>
                <a:sym typeface="Fira Sans"/>
              </a:rPr>
              <a:t> Indonesia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5840787" y="1338213"/>
            <a:ext cx="8117722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 smtClean="0">
                <a:solidFill>
                  <a:srgbClr val="0B2957"/>
                </a:solidFill>
                <a:latin typeface="Fira Sans"/>
                <a:sym typeface="Fira Sans"/>
              </a:rPr>
              <a:t>INTRODUCTION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2749160" y="2867015"/>
            <a:ext cx="14300976" cy="1076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323"/>
                </a:solidFill>
              </a:defRPr>
            </a:pPr>
            <a:r>
              <a:rPr lang="en-US" sz="2999" b="1" dirty="0">
                <a:latin typeface="Fira Sans"/>
                <a:ea typeface="Fira Sans"/>
                <a:cs typeface="Fira Sans"/>
              </a:rPr>
              <a:t>Women's football requires repeated </a:t>
            </a:r>
            <a:r>
              <a:rPr lang="en-US" sz="2999" b="1" dirty="0" smtClean="0">
                <a:latin typeface="Fira Sans"/>
                <a:ea typeface="Fira Sans"/>
                <a:cs typeface="Fira Sans"/>
              </a:rPr>
              <a:t>total distance cover, </a:t>
            </a:r>
            <a:r>
              <a:rPr lang="en-US" sz="2999" b="1" dirty="0">
                <a:latin typeface="Fira Sans"/>
                <a:ea typeface="Fira Sans"/>
                <a:cs typeface="Fira Sans"/>
              </a:rPr>
              <a:t>sprinting, acceleration, and deceleration</a:t>
            </a:r>
            <a:r>
              <a:rPr lang="en-US" sz="2999" b="1" dirty="0" smtClean="0">
                <a:latin typeface="Fira Sans"/>
                <a:ea typeface="Fira Sans"/>
                <a:cs typeface="Fira Sans"/>
              </a:rPr>
              <a:t>.</a:t>
            </a:r>
            <a:endParaRPr lang="en-US" sz="2999" b="1" dirty="0">
              <a:latin typeface="Fira Sans"/>
              <a:ea typeface="Fira Sans"/>
              <a:cs typeface="Fira Sans"/>
            </a:endParaRPr>
          </a:p>
        </p:txBody>
      </p:sp>
      <p:sp>
        <p:nvSpPr>
          <p:cNvPr id="120" name="Google Shape;120;p2"/>
          <p:cNvSpPr txBox="1"/>
          <p:nvPr/>
        </p:nvSpPr>
        <p:spPr>
          <a:xfrm>
            <a:off x="1906098" y="2568824"/>
            <a:ext cx="539588" cy="430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01.</a:t>
            </a:r>
            <a:endParaRPr dirty="0"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02.</a:t>
            </a:r>
            <a:endParaRPr dirty="0"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03.</a:t>
            </a:r>
            <a:endParaRPr dirty="0"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04</a:t>
            </a:r>
            <a:r>
              <a:rPr lang="en-US" sz="3000" b="1" i="0" u="none" strike="noStrike" cap="none" dirty="0" smtClean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.</a:t>
            </a: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3" name="Google Shape;119;p2"/>
          <p:cNvSpPr txBox="1"/>
          <p:nvPr/>
        </p:nvSpPr>
        <p:spPr>
          <a:xfrm>
            <a:off x="2749160" y="3921993"/>
            <a:ext cx="14300976" cy="1076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Physical demands differ according to playing position because each position has different tactical and movement roles.</a:t>
            </a:r>
          </a:p>
        </p:txBody>
      </p:sp>
      <p:sp>
        <p:nvSpPr>
          <p:cNvPr id="34" name="Google Shape;119;p2"/>
          <p:cNvSpPr txBox="1"/>
          <p:nvPr/>
        </p:nvSpPr>
        <p:spPr>
          <a:xfrm>
            <a:off x="2749160" y="5038246"/>
            <a:ext cx="14300976" cy="1076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Match demands can also vary between matches depending on the opponent and the tempo of the game.</a:t>
            </a:r>
          </a:p>
        </p:txBody>
      </p:sp>
      <p:sp>
        <p:nvSpPr>
          <p:cNvPr id="35" name="Google Shape;119;p2"/>
          <p:cNvSpPr txBox="1"/>
          <p:nvPr/>
        </p:nvSpPr>
        <p:spPr>
          <a:xfrm>
            <a:off x="2749160" y="6106555"/>
            <a:ext cx="14300976" cy="1076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The 2024 Aceh-North Sumatra (PON) marked a significant milestone for women's football in </a:t>
            </a:r>
            <a:r>
              <a:rPr lang="en-US" sz="2999" b="1" dirty="0" smtClean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Indonesia</a:t>
            </a: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273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5840787" y="1678453"/>
            <a:ext cx="8117722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 smtClean="0">
                <a:solidFill>
                  <a:srgbClr val="0B2957"/>
                </a:solidFill>
                <a:latin typeface="Fira Sans"/>
                <a:sym typeface="Fira Sans"/>
              </a:rPr>
              <a:t>INTRODUCTION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3175287" y="3806496"/>
            <a:ext cx="12174003" cy="61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Aft>
                <a:spcPts val="1200"/>
              </a:spcAft>
              <a:defRPr sz="2000">
                <a:solidFill>
                  <a:srgbClr val="232323"/>
                </a:solidFill>
              </a:defRPr>
            </a:pPr>
            <a:r>
              <a:rPr lang="en-US" sz="2999" b="1" dirty="0">
                <a:latin typeface="Fira Sans"/>
                <a:ea typeface="Fira Sans"/>
                <a:cs typeface="Fira Sans"/>
              </a:rPr>
              <a:t> </a:t>
            </a:r>
            <a:r>
              <a:rPr lang="en-US" sz="2999" b="1" dirty="0" smtClean="0">
                <a:latin typeface="Fira Sans"/>
                <a:ea typeface="Fira Sans"/>
                <a:cs typeface="Fira Sans"/>
              </a:rPr>
              <a:t>Study </a:t>
            </a:r>
            <a:r>
              <a:rPr lang="en-US" sz="2999" b="1" dirty="0">
                <a:latin typeface="Fira Sans"/>
                <a:ea typeface="Fira Sans"/>
                <a:cs typeface="Fira Sans"/>
              </a:rPr>
              <a:t>aims to analyze match data</a:t>
            </a: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6" name="Google Shape;119;p2"/>
          <p:cNvSpPr txBox="1"/>
          <p:nvPr/>
        </p:nvSpPr>
        <p:spPr>
          <a:xfrm>
            <a:off x="2648838" y="4742429"/>
            <a:ext cx="13226903" cy="1538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Aft>
                <a:spcPts val="1200"/>
              </a:spcAft>
              <a:defRPr sz="2000">
                <a:solidFill>
                  <a:srgbClr val="232323"/>
                </a:solidFill>
              </a:defRPr>
            </a:pPr>
            <a:r>
              <a:rPr lang="en-US" sz="2999" b="1" dirty="0" smtClean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This </a:t>
            </a: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physical activity analysis is crucial for supporting short-term performance and long-term coaching planning, with the hope of contributing to the development of data-driven coaching science. </a:t>
            </a:r>
          </a:p>
        </p:txBody>
      </p:sp>
    </p:spTree>
    <p:extLst>
      <p:ext uri="{BB962C8B-B14F-4D97-AF65-F5344CB8AC3E}">
        <p14:creationId xmlns:p14="http://schemas.microsoft.com/office/powerpoint/2010/main" val="170012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8347188"/>
            <a:ext cx="4961851" cy="2894951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7346422" y="1430529"/>
            <a:ext cx="5106452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 smtClean="0">
                <a:solidFill>
                  <a:srgbClr val="0B2957"/>
                </a:solidFill>
                <a:latin typeface="Fira Sans"/>
                <a:sym typeface="Fira Sans"/>
              </a:rPr>
              <a:t>METHODS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45952" y="8065709"/>
            <a:ext cx="3434284" cy="5073260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5" name="Google Shape;119;p2"/>
          <p:cNvSpPr txBox="1"/>
          <p:nvPr/>
        </p:nvSpPr>
        <p:spPr>
          <a:xfrm>
            <a:off x="1063256" y="6106555"/>
            <a:ext cx="15986880" cy="2307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Physical </a:t>
            </a:r>
            <a:r>
              <a:rPr lang="en-US" sz="2999" b="1" dirty="0" smtClean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variables	: </a:t>
            </a: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Total Distance, Sprint Distance, Acceleration, and Deceleration.</a:t>
            </a:r>
          </a:p>
          <a:p>
            <a:pPr>
              <a:spcAft>
                <a:spcPts val="1200"/>
              </a:spcAft>
              <a:defRPr sz="18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Positions </a:t>
            </a:r>
            <a:r>
              <a:rPr lang="en-US" sz="2999" b="1" dirty="0" smtClean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analyzed	: </a:t>
            </a: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Wide Defender, Midfielder, Wide Midfielder, and Striker.</a:t>
            </a:r>
          </a:p>
          <a:p>
            <a:pPr>
              <a:spcAft>
                <a:spcPts val="1200"/>
              </a:spcAft>
              <a:defRPr sz="18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Statistical </a:t>
            </a:r>
            <a:r>
              <a:rPr lang="en-US" sz="2999" b="1" dirty="0" smtClean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analysis	: </a:t>
            </a: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One-Way ANOVA for position differences and Repeated Measures </a:t>
            </a:r>
            <a:r>
              <a:rPr lang="en-US" sz="2999" b="1" dirty="0" smtClean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					  ANOVA </a:t>
            </a: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/ multivariate tests for match differences.</a:t>
            </a:r>
          </a:p>
        </p:txBody>
      </p:sp>
      <p:sp>
        <p:nvSpPr>
          <p:cNvPr id="36" name="Google Shape;119;p2"/>
          <p:cNvSpPr txBox="1"/>
          <p:nvPr/>
        </p:nvSpPr>
        <p:spPr>
          <a:xfrm>
            <a:off x="4706679" y="2765547"/>
            <a:ext cx="10385938" cy="461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defRPr sz="1300">
                <a:solidFill>
                  <a:srgbClr val="296296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Causal comparative design using an ex post facto approach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012564" y="3714527"/>
            <a:ext cx="2947132" cy="1920628"/>
          </a:xfrm>
          <a:prstGeom prst="roundRect">
            <a:avLst/>
          </a:prstGeom>
          <a:solidFill>
            <a:srgbClr val="F2F6FA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2313021" y="4099736"/>
            <a:ext cx="28372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>
                <a:solidFill>
                  <a:srgbClr val="296296"/>
                </a:solidFill>
              </a:defRPr>
            </a:pPr>
            <a:r>
              <a:rPr sz="2800" b="1" dirty="0">
                <a:solidFill>
                  <a:srgbClr val="0B2957"/>
                </a:solidFill>
                <a:latin typeface="Fira Sans"/>
              </a:rPr>
              <a:t>Participants</a:t>
            </a:r>
          </a:p>
          <a:p>
            <a:pPr>
              <a:defRPr sz="2400" b="1">
                <a:solidFill>
                  <a:srgbClr val="142C4B"/>
                </a:solidFill>
              </a:defRPr>
            </a:pPr>
            <a:r>
              <a:rPr sz="2000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14 players</a:t>
            </a:r>
          </a:p>
          <a:p>
            <a:pPr>
              <a:defRPr sz="1000">
                <a:solidFill>
                  <a:srgbClr val="232323"/>
                </a:solidFill>
              </a:defRPr>
            </a:pPr>
            <a:r>
              <a:rPr sz="1600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eligible Catapult data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317685" y="3687898"/>
            <a:ext cx="2947132" cy="1920628"/>
          </a:xfrm>
          <a:prstGeom prst="roundRect">
            <a:avLst/>
          </a:prstGeom>
          <a:solidFill>
            <a:srgbClr val="F2F6FA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8622806" y="3706505"/>
            <a:ext cx="2947132" cy="1920628"/>
          </a:xfrm>
          <a:prstGeom prst="roundRect">
            <a:avLst/>
          </a:prstGeom>
          <a:solidFill>
            <a:srgbClr val="F2F6FA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46"/>
          <p:cNvSpPr/>
          <p:nvPr/>
        </p:nvSpPr>
        <p:spPr>
          <a:xfrm>
            <a:off x="11927927" y="3706505"/>
            <a:ext cx="2947132" cy="1920628"/>
          </a:xfrm>
          <a:prstGeom prst="roundRect">
            <a:avLst/>
          </a:prstGeom>
          <a:solidFill>
            <a:srgbClr val="F2F6FA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12263702" y="4093709"/>
            <a:ext cx="229582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96296"/>
                </a:solidFill>
              </a:defRPr>
            </a:pPr>
            <a:r>
              <a:rPr sz="2800" b="1" dirty="0">
                <a:solidFill>
                  <a:srgbClr val="0B2957"/>
                </a:solidFill>
                <a:latin typeface="Fira Sans"/>
              </a:rPr>
              <a:t>Matches</a:t>
            </a:r>
          </a:p>
          <a:p>
            <a:pPr>
              <a:defRPr sz="2400" b="1">
                <a:solidFill>
                  <a:srgbClr val="142C4B"/>
                </a:solidFill>
              </a:defRPr>
            </a:pPr>
            <a:r>
              <a:rPr sz="2000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4</a:t>
            </a:r>
          </a:p>
          <a:p>
            <a:pPr>
              <a:defRPr sz="1000">
                <a:solidFill>
                  <a:srgbClr val="232323"/>
                </a:solidFill>
              </a:defRPr>
            </a:pPr>
            <a:r>
              <a:rPr sz="1600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opening match to final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978203" y="4109603"/>
            <a:ext cx="2138727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96296"/>
                </a:solidFill>
              </a:defRPr>
            </a:pPr>
            <a:r>
              <a:rPr sz="2800" b="1" dirty="0">
                <a:solidFill>
                  <a:srgbClr val="0B2957"/>
                </a:solidFill>
                <a:latin typeface="Fira Sans"/>
              </a:rPr>
              <a:t>Data source</a:t>
            </a:r>
          </a:p>
          <a:p>
            <a:pPr>
              <a:defRPr sz="2400" b="1">
                <a:solidFill>
                  <a:srgbClr val="142C4B"/>
                </a:solidFill>
              </a:defRPr>
            </a:pPr>
            <a:r>
              <a:rPr sz="2000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Catapult</a:t>
            </a:r>
          </a:p>
          <a:p>
            <a:pPr>
              <a:defRPr sz="1000">
                <a:solidFill>
                  <a:srgbClr val="232323"/>
                </a:solidFill>
              </a:defRPr>
            </a:pPr>
            <a:r>
              <a:rPr sz="1600" b="1" dirty="0" err="1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Openfield</a:t>
            </a:r>
            <a:r>
              <a:rPr sz="1600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 software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476587" y="4099736"/>
            <a:ext cx="2614818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96296"/>
                </a:solidFill>
              </a:defRPr>
            </a:pPr>
            <a:r>
              <a:rPr sz="2800" b="1" dirty="0">
                <a:solidFill>
                  <a:srgbClr val="0B2957"/>
                </a:solidFill>
                <a:latin typeface="Fira Sans"/>
              </a:rPr>
              <a:t>Competition</a:t>
            </a:r>
          </a:p>
          <a:p>
            <a:pPr>
              <a:defRPr sz="2400" b="1">
                <a:solidFill>
                  <a:srgbClr val="142C4B"/>
                </a:solidFill>
              </a:defRPr>
            </a:pPr>
            <a:r>
              <a:rPr sz="2000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PON XXI</a:t>
            </a:r>
          </a:p>
          <a:p>
            <a:pPr>
              <a:defRPr sz="1000">
                <a:solidFill>
                  <a:srgbClr val="232323"/>
                </a:solidFill>
              </a:defRPr>
            </a:pPr>
            <a:r>
              <a:rPr sz="1600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Aceh–North Sumatra 2024</a:t>
            </a:r>
          </a:p>
        </p:txBody>
      </p:sp>
    </p:spTree>
    <p:extLst>
      <p:ext uri="{BB962C8B-B14F-4D97-AF65-F5344CB8AC3E}">
        <p14:creationId xmlns:p14="http://schemas.microsoft.com/office/powerpoint/2010/main" val="185084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3293083" y="1276037"/>
            <a:ext cx="11411912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i="0" u="none" strike="noStrike" cap="none" dirty="0" smtClean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RESULT &amp; DISCUSSION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160675"/>
              </p:ext>
            </p:extLst>
          </p:nvPr>
        </p:nvGraphicFramePr>
        <p:xfrm>
          <a:off x="3033016" y="2794300"/>
          <a:ext cx="11954710" cy="60688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456"/>
                <a:gridCol w="3478700"/>
                <a:gridCol w="697863"/>
                <a:gridCol w="1526199"/>
                <a:gridCol w="1685492"/>
              </a:tblGrid>
              <a:tr h="335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Variabel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Position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Mean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 Distance (m)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Wide Defender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4684.38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2996.20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Midfielder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7463.00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4504.44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Wide Midfielder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5466.67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2970.87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Striker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3375.00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3113.91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Sprint Distance (m)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Wide Defender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184.38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124.46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Midfielder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200.00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102.51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Wide Midfielder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257.50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130.46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Striker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154.38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135.79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Acceleration (n)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Wide Defender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24.44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16.35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Midfielder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37.00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20.45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Wide Midfielder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47.75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27.68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Striker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26.25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22.80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Deceleration (n)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Wide Defender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31.00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22.40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Midfielder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46.55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26.25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Wide Midfielder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53.75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28.59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  <a:tr h="335939">
                <a:tc>
                  <a:txBody>
                    <a:bodyPr/>
                    <a:lstStyle/>
                    <a:p>
                      <a:endParaRPr lang="en-US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Striker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28.75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24.89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55" marR="630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62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3392318" y="1297429"/>
            <a:ext cx="11411912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i="0" u="none" strike="noStrike" cap="none" dirty="0" smtClean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RESULT &amp; DISCUSSION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94951"/>
              </p:ext>
            </p:extLst>
          </p:nvPr>
        </p:nvGraphicFramePr>
        <p:xfrm>
          <a:off x="2266048" y="2698128"/>
          <a:ext cx="13725324" cy="6048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1331"/>
                <a:gridCol w="3431331"/>
                <a:gridCol w="3431331"/>
                <a:gridCol w="3431331"/>
              </a:tblGrid>
              <a:tr h="2727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Mean (m)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SD (m)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 Distance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0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1 vs SUMUT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4772.14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4377.06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2 vs BABEL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6142.86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3779.64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310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3 vs PAPUA PEG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6071.43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3771.64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4 vs DKI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5642.86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3629.09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Sprint Distance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0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1 vs SUMUT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173,93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158,87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2 vs BABEL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246,79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119,25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310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3 vs PAPUA PEG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174,29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96,21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4 vs DKI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210,36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97,77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Acceleration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0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1 vs SUMUT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27,14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27,30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2 vs BABEL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41,14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24,29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310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3 vs PAPUA PEG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29,93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16,34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4 vs DKI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38,50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20,93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Deceleration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0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1 vs SUMUT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34,14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33,45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2 vs BABEL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39,71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23,51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310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3 vs PAPUA PEG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39,50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22,54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  <a:tr h="272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Match 4 vs DKI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51,07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26,10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70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6483037" y="1296765"/>
            <a:ext cx="6833222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 smtClean="0">
                <a:solidFill>
                  <a:srgbClr val="0B2957"/>
                </a:solidFill>
                <a:latin typeface="Fira Sans"/>
                <a:sym typeface="Fira Sans"/>
              </a:rPr>
              <a:t>CONCLUSION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2749160" y="3017233"/>
            <a:ext cx="14300976" cy="61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Physical demands differed according to playing position</a:t>
            </a:r>
          </a:p>
        </p:txBody>
      </p:sp>
      <p:sp>
        <p:nvSpPr>
          <p:cNvPr id="120" name="Google Shape;120;p2"/>
          <p:cNvSpPr txBox="1"/>
          <p:nvPr/>
        </p:nvSpPr>
        <p:spPr>
          <a:xfrm>
            <a:off x="1906098" y="2568824"/>
            <a:ext cx="539588" cy="430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01.</a:t>
            </a:r>
            <a:endParaRPr dirty="0"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02.</a:t>
            </a:r>
            <a:endParaRPr dirty="0"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03.</a:t>
            </a:r>
            <a:endParaRPr dirty="0"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04</a:t>
            </a:r>
            <a:r>
              <a:rPr lang="en-US" sz="3000" b="1" i="0" u="none" strike="noStrike" cap="none" dirty="0" smtClean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.</a:t>
            </a: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3" name="Google Shape;119;p2"/>
          <p:cNvSpPr txBox="1"/>
          <p:nvPr/>
        </p:nvSpPr>
        <p:spPr>
          <a:xfrm>
            <a:off x="2749160" y="3921993"/>
            <a:ext cx="14300976" cy="1076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Midfielders had the highest Total Distance, while Wide Midfielders had the highest Sprint Distance, Acceleration, and Deceleration.</a:t>
            </a:r>
          </a:p>
        </p:txBody>
      </p:sp>
      <p:sp>
        <p:nvSpPr>
          <p:cNvPr id="34" name="Google Shape;119;p2"/>
          <p:cNvSpPr txBox="1"/>
          <p:nvPr/>
        </p:nvSpPr>
        <p:spPr>
          <a:xfrm>
            <a:off x="2749160" y="5250640"/>
            <a:ext cx="14300976" cy="61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Physical demands also varied significantly between matches</a:t>
            </a:r>
          </a:p>
        </p:txBody>
      </p:sp>
      <p:sp>
        <p:nvSpPr>
          <p:cNvPr id="35" name="Google Shape;119;p2"/>
          <p:cNvSpPr txBox="1"/>
          <p:nvPr/>
        </p:nvSpPr>
        <p:spPr>
          <a:xfrm>
            <a:off x="2749160" y="6106555"/>
            <a:ext cx="14300976" cy="1076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32323"/>
                </a:solidFill>
              </a:defRPr>
            </a:pPr>
            <a:r>
              <a:rPr lang="en-US" sz="2999" b="1" dirty="0">
                <a:solidFill>
                  <a:srgbClr val="232323"/>
                </a:solidFill>
                <a:latin typeface="Fira Sans"/>
                <a:ea typeface="Fira Sans"/>
                <a:cs typeface="Fira Sans"/>
              </a:rPr>
              <a:t>Catapult-based match analysis can help coaches design more specific, position-oriented, and competition-relevant training programs for women's football.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36593" y="7311156"/>
            <a:ext cx="11576729" cy="985915"/>
          </a:xfrm>
          <a:prstGeom prst="roundRect">
            <a:avLst/>
          </a:prstGeom>
          <a:solidFill>
            <a:srgbClr val="142C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sp>
        <p:nvSpPr>
          <p:cNvPr id="37" name="TextBox 36"/>
          <p:cNvSpPr txBox="1"/>
          <p:nvPr/>
        </p:nvSpPr>
        <p:spPr>
          <a:xfrm>
            <a:off x="4142589" y="7494036"/>
            <a:ext cx="115628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rPr sz="2800" dirty="0"/>
              <a:t>From match data → to evidence-based training decisions</a:t>
            </a:r>
          </a:p>
        </p:txBody>
      </p:sp>
    </p:spTree>
    <p:extLst>
      <p:ext uri="{BB962C8B-B14F-4D97-AF65-F5344CB8AC3E}">
        <p14:creationId xmlns:p14="http://schemas.microsoft.com/office/powerpoint/2010/main" val="265830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" y="107416"/>
            <a:ext cx="18288000" cy="10464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Journal Article: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Algroy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E.,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Grendstad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H.,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Riiser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Nybakken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T.,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Saeterbakken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 H., Andersen, V.,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Gundersen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H. S. (2021). Motion analysis of match play in u14 male soccer players and the influence of position, competitive level and contextual variables.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International Journal of Environmental Research and Public Health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18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(14), 1–9. https://doi.org/10.3390/ijerph18147287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Aquino, R., Carling, C., Maia, J., Vieira, L. H. P., Wilson, R. S., Smith, N., Almeida, R.,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Gonçalves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L. G. C.,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Kalva-Filho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C. A.,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Garganta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J.,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Puggina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E. F. (2020). Relationships between running demands in soccer match-play, anthropometric, and physical fitness characteristics: a systematic review.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International Journal of Performance Analysis in Sport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20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(3), 534–555. https://doi.org/10.1080/24748668.2020.1746555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Arjol-serrano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J. L.,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Lampre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M., Castillo, D.,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Sanz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-l, F., &amp; Lozano, D. (2021).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The Influence of Playing Formation on Physical Demands and Technical-Tactical Actions According to Playing Positions in an Elite Soccer Team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Baptista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 K. W. I., &amp; Pedersen, S. (2022).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Position specific physical performance and running intensity fluctuations in elite women ’ s football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(November 2021), 105–114. https://doi.org/10.1111/sms.14105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Choi, J.,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Joo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C. (2022).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Match activity profile of professional female soccer players during a season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18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(5), 324–329.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Diaz-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Seradilla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E., Rodríguez-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Fernández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A., Rodríguez-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Marroyo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J. A., Castillo, D., Raya-González, J., &amp; Vicente, J. G. V. (2022). Inter- and intra-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microcycle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 external load analysis in female professional soccer players: A playing position approach.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PLoS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ONE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17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(3 March), 1–14. https://doi.org/10.1371/journal.pone.0264908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Dolci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F., Hart, N. H.,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Kilding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 E.,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Chivers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P., Piggott, B.,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Spiteri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T. (2020). Physical and Energetic Demand of Soccer: A Brief Review.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Strength and Conditioning Journal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42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(3), 70–77. https://doi.org/10.1519/SSC.0000000000000533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Info, A. (2019).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Jurnal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Pendidikan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Jasmani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dan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Olahraga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4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(229), 48–54.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Ishida, A., Travis, S. K., Draper, G., White, J. B., &amp; Stone, M. H. (2021).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Player Position Affects Relationship Between Internal and External Training Loads During Division I Collegiate Female Soccer Season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15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2–6.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Miguel, M., Oliveira, R.,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Brito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J. P.,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Loureiro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N.,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García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-Rubio, J., &amp; Ibáñez, S. J. (2022). External Match Load in Amateur Soccer: The Influence of Match Location and Championship Phase.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Healthcare (Switzerland)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10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(4), 1–14. https://doi.org/10.3390/healthcare10040594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Modric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T.,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Versic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S.,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Sekulic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D. (2020a). Playing position specifics of associations between running performance during the training and match in male soccer players.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Acta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Gymnica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50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(2), 51–60. https://doi.org/10.5507/ag.2020.006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Modric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T.,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Versic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S.,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Sekulic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D. (2020b). Position Specific Running Performances in Professional Football (Soccer): Influence of Different Tactical Formations.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Sports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8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(12). https://doi.org/10.3390/sports8120161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Morgans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R.,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Bezuglov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E.,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Orme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P., Burns, K., Rhodes, D.,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Babraj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J., Di Michele, R., &amp; Oliveira, R. F. S. (2022). The Physical Demands of Match-Play in Academy and Senior Soccer Players from the Scottish Premiership.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Sports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10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(10), 1–10. https://doi.org/10.3390/sports10100150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Rey, E., Costa, P. B.,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Corredoira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F. J., &amp; Sal De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Rellán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 Guerra, A. (2023). Effects of Age on Physical Match Performance in Professional Soccer Players.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Journal of Strength and Conditioning Research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37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(6), 1244–1249. https://doi.org/10.1519/JSC.0000000000003244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Rhodes, D.,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Valassakis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S.,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Bortnik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L., Eaves, R., Harper, D., &amp; Alexander, J. (2021). The effect of high-intensity accelerations and decelerations on match outcome of an elite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english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 league two football team.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International Journal of Environmental Research and Public Health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18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(18). https://doi.org/10.3390/ijerph18189913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Riboli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Semeria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M.,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Coratella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G., &amp; Esposito, F. (2021). Effect of formation, ball in play and ball possession on peak demands in elite soccer.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Biology of Sport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38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(2), 195–205. https://doi.org/10.5114/BIOLSPORT.2020.98450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Romero-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Moraleda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B.,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Nedergaard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N. J.,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Morencos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E.,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Casamichana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D., Ramirez-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Campillo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R.,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Vanrenterghem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J. (2021). External and internal loads during the competitive season in professional female soccer players according to their playing position: differences between training and competition.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Research in Sports Medicine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29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(5), 449–461. https://doi.org/10.1080/15438627.2021.1895781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Szymanek-Pilarczyk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M., Nowak, M.,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Wąsik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J. (2024). Adaptive changes in young football players working in a modified tactical periodization model based on the example of endurance.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Baltic Journal of Health and Physical Activity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16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(1). https://doi.org/10.29359/BJHPA.16.1.02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Tom, F.,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Figueiredo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A., Castillo-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rodríguez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Onetti-onetti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W. (2024).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Heliyon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Effect of the role , playing position and the body characteristics on physical performance in female soccer players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August 2023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https://doi.org/10.1016/j.heliyon.2024.e29240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Vescovi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J. D.,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Fernandes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E., &amp;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Klas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A. (2021).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Physical Demands of Women ’ s Soccer Matches : A Perspective Across the Developmental Spectrum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3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(April), 1–12. https://doi.org/10.3389/fspor.2021.634696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indent="-304800"/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Zhou, C., Gómez, M. Á., &amp; Lorenzo, A. (2020). The evolution of physical and technical performance parameters in the Chinese Soccer Super League.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Biology of Sport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37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(2), 139–145. https://</a:t>
            </a:r>
            <a:r>
              <a:rPr lang="en-US" sz="1600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doi.org/10.5114/BIOLSPORT.2020.93039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Book: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Berliana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(2011).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Wanita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dan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Olahraga</a:t>
            </a:r>
            <a:r>
              <a:rPr lang="en-US" sz="1600" i="1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Cambria" panose="02040503050406030204" pitchFamily="18" charset="0"/>
                <a:ea typeface="Times New Roman" panose="02020603050405020304" pitchFamily="18" charset="0"/>
              </a:rPr>
              <a:t>Prestasi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 PT.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Karya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Manunggal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Lithomas</a:t>
            </a:r>
            <a:r>
              <a:rPr lang="en-US" sz="1600" dirty="0"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05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1639</Words>
  <Application>Microsoft Office PowerPoint</Application>
  <PresentationFormat>Custom</PresentationFormat>
  <Paragraphs>251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Cambria</vt:lpstr>
      <vt:lpstr>Livvic</vt:lpstr>
      <vt:lpstr>Calibri</vt:lpstr>
      <vt:lpstr>Fira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Microsoft account</cp:lastModifiedBy>
  <cp:revision>12</cp:revision>
  <dcterms:created xsi:type="dcterms:W3CDTF">2006-08-16T00:00:00Z</dcterms:created>
  <dcterms:modified xsi:type="dcterms:W3CDTF">2026-07-20T23:24:18Z</dcterms:modified>
</cp:coreProperties>
</file>