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256" r:id="rId2"/>
    <p:sldId id="257" r:id="rId3"/>
    <p:sldId id="262" r:id="rId4"/>
    <p:sldId id="261" r:id="rId5"/>
    <p:sldId id="258" r:id="rId6"/>
    <p:sldId id="263" r:id="rId7"/>
    <p:sldId id="259" r:id="rId8"/>
    <p:sldId id="260" r:id="rId9"/>
    <p:sldId id="264" r:id="rId10"/>
    <p:sldId id="265" r:id="rId11"/>
    <p:sldId id="266" r:id="rId12"/>
    <p:sldId id="267" r:id="rId13"/>
    <p:sldId id="268" r:id="rId14"/>
    <p:sldId id="269" r:id="rId15"/>
    <p:sldId id="270" r:id="rId16"/>
  </p:sldIdLst>
  <p:sldSz cx="18288000" cy="10287000"/>
  <p:notesSz cx="6858000" cy="9144000"/>
  <p:embeddedFontLst>
    <p:embeddedFont>
      <p:font typeface="Fira Sans" panose="020B0503050000020004" pitchFamily="34" charset="0"/>
      <p:regular r:id="rId18"/>
      <p:bold r:id="rId19"/>
      <p:italic r:id="rId20"/>
      <p:boldItalic r:id="rId21"/>
    </p:embeddedFont>
    <p:embeddedFont>
      <p:font typeface="Livvic" pitchFamily="2"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jimq11ysSFI7AEjmQnVGIjbShZ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1" d="100"/>
          <a:sy n="41" d="100"/>
        </p:scale>
        <p:origin x="500" y="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6176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75707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65853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90333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335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6380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4281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1012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1804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1366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0754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385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4182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1792288" y="612775"/>
            <a:ext cx="5486400" cy="4114800"/>
          </a:xfrm>
          <a:prstGeom prst="rect">
            <a:avLst/>
          </a:prstGeom>
          <a:noFill/>
          <a:ln>
            <a:noFill/>
          </a:ln>
        </p:spPr>
      </p:sp>
      <p:sp>
        <p:nvSpPr>
          <p:cNvPr id="64" name="Google Shape;64;p1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1.emf"/><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83"/>
        <p:cNvGrpSpPr/>
        <p:nvPr/>
      </p:nvGrpSpPr>
      <p:grpSpPr>
        <a:xfrm>
          <a:off x="0" y="0"/>
          <a:ext cx="0" cy="0"/>
          <a:chOff x="0" y="0"/>
          <a:chExt cx="0" cy="0"/>
        </a:xfrm>
      </p:grpSpPr>
      <p:sp>
        <p:nvSpPr>
          <p:cNvPr id="84" name="Google Shape;84;p1"/>
          <p:cNvSpPr/>
          <p:nvPr/>
        </p:nvSpPr>
        <p:spPr>
          <a:xfrm>
            <a:off x="-3550910" y="-7515750"/>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85" name="Google Shape;85;p1"/>
          <p:cNvSpPr/>
          <p:nvPr/>
        </p:nvSpPr>
        <p:spPr>
          <a:xfrm>
            <a:off x="-3742728" y="-620883"/>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9">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100" name="Google Shape;100;p1"/>
          <p:cNvSpPr/>
          <p:nvPr/>
        </p:nvSpPr>
        <p:spPr>
          <a:xfrm>
            <a:off x="15290103" y="-663350"/>
            <a:ext cx="5638198" cy="10950350"/>
          </a:xfrm>
          <a:custGeom>
            <a:avLst/>
            <a:gdLst/>
            <a:ahLst/>
            <a:cxnLst/>
            <a:rect l="l" t="t" r="r" b="b"/>
            <a:pathLst>
              <a:path w="5638198" h="10950350" extrusionOk="0">
                <a:moveTo>
                  <a:pt x="0" y="0"/>
                </a:moveTo>
                <a:lnTo>
                  <a:pt x="5638198" y="0"/>
                </a:lnTo>
                <a:lnTo>
                  <a:pt x="5638198" y="10950350"/>
                </a:lnTo>
                <a:lnTo>
                  <a:pt x="0" y="10950350"/>
                </a:lnTo>
                <a:lnTo>
                  <a:pt x="0" y="0"/>
                </a:lnTo>
                <a:close/>
              </a:path>
            </a:pathLst>
          </a:custGeom>
          <a:blipFill rotWithShape="1">
            <a:blip r:embed="rId10">
              <a:alphaModFix/>
            </a:blip>
            <a:stretch>
              <a:fillRect l="-69767" r="-71668" b="-24313"/>
            </a:stretch>
          </a:blipFill>
          <a:ln>
            <a:noFill/>
          </a:ln>
        </p:spPr>
      </p:sp>
      <p:sp>
        <p:nvSpPr>
          <p:cNvPr id="101" name="Google Shape;101;p1"/>
          <p:cNvSpPr txBox="1"/>
          <p:nvPr/>
        </p:nvSpPr>
        <p:spPr>
          <a:xfrm>
            <a:off x="1028700" y="3001575"/>
            <a:ext cx="14950053" cy="3988784"/>
          </a:xfrm>
          <a:prstGeom prst="rect">
            <a:avLst/>
          </a:prstGeom>
          <a:noFill/>
          <a:ln>
            <a:noFill/>
          </a:ln>
        </p:spPr>
        <p:txBody>
          <a:bodyPr spcFirstLastPara="1" wrap="square" lIns="0" tIns="0" rIns="0" bIns="0" anchor="t" anchorCtr="0">
            <a:spAutoFit/>
          </a:bodyPr>
          <a:lstStyle/>
          <a:p>
            <a:pPr marL="0" marR="0" lvl="0" indent="0" algn="l" rtl="0">
              <a:lnSpc>
                <a:spcPct val="120001"/>
              </a:lnSpc>
              <a:spcBef>
                <a:spcPts val="0"/>
              </a:spcBef>
              <a:spcAft>
                <a:spcPts val="0"/>
              </a:spcAft>
              <a:buNone/>
            </a:pPr>
            <a:r>
              <a:rPr lang="en-US" sz="5400" b="1" i="0" u="none" strike="noStrike" cap="none" dirty="0">
                <a:solidFill>
                  <a:srgbClr val="000000"/>
                </a:solidFill>
                <a:latin typeface="Fira Sans"/>
                <a:ea typeface="Fira Sans"/>
                <a:cs typeface="Fira Sans"/>
                <a:sym typeface="Fira Sans"/>
              </a:rPr>
              <a:t>THE EFFECTIVENESS OF INTERACTIVE LEARNING STRATEGIES IN IMPROVING PSYCHOMOTOR LEARNING OUTCOMES IN BASKETBALL EDUCATION</a:t>
            </a:r>
          </a:p>
        </p:txBody>
      </p:sp>
      <p:sp>
        <p:nvSpPr>
          <p:cNvPr id="102" name="Google Shape;102;p1"/>
          <p:cNvSpPr/>
          <p:nvPr/>
        </p:nvSpPr>
        <p:spPr>
          <a:xfrm rot="8100000">
            <a:off x="-2606886" y="7051145"/>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103" name="Google Shape;103;p1"/>
          <p:cNvSpPr/>
          <p:nvPr/>
        </p:nvSpPr>
        <p:spPr>
          <a:xfrm rot="10800000">
            <a:off x="3384971" y="7925287"/>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sp>
        <p:nvSpPr>
          <p:cNvPr id="104" name="Google Shape;104;p1"/>
          <p:cNvSpPr txBox="1"/>
          <p:nvPr/>
        </p:nvSpPr>
        <p:spPr>
          <a:xfrm>
            <a:off x="1028700" y="8718773"/>
            <a:ext cx="5248114" cy="530082"/>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dirty="0" err="1">
                <a:solidFill>
                  <a:srgbClr val="FFFFFF"/>
                </a:solidFill>
                <a:latin typeface="Fira Sans"/>
                <a:sym typeface="Fira Sans"/>
              </a:rPr>
              <a:t>Raisya</a:t>
            </a:r>
            <a:r>
              <a:rPr lang="en-US" sz="3344" b="1" dirty="0">
                <a:solidFill>
                  <a:srgbClr val="FFFFFF"/>
                </a:solidFill>
                <a:latin typeface="Fira Sans"/>
                <a:sym typeface="Fira Sans"/>
              </a:rPr>
              <a:t> </a:t>
            </a:r>
            <a:r>
              <a:rPr lang="en-US" sz="3344" b="1" dirty="0" err="1">
                <a:solidFill>
                  <a:srgbClr val="FFFFFF"/>
                </a:solidFill>
                <a:latin typeface="Fira Sans"/>
                <a:sym typeface="Fira Sans"/>
              </a:rPr>
              <a:t>Azzahra</a:t>
            </a:r>
            <a:r>
              <a:rPr lang="en-US" sz="3344" b="1" dirty="0">
                <a:solidFill>
                  <a:srgbClr val="FFFFFF"/>
                </a:solidFill>
                <a:latin typeface="Fira Sans"/>
                <a:sym typeface="Fira Sans"/>
              </a:rPr>
              <a:t> Salsabila</a:t>
            </a:r>
            <a:endParaRPr dirty="0"/>
          </a:p>
        </p:txBody>
      </p:sp>
      <p:sp>
        <p:nvSpPr>
          <p:cNvPr id="105" name="Google Shape;105;p1"/>
          <p:cNvSpPr txBox="1"/>
          <p:nvPr/>
        </p:nvSpPr>
        <p:spPr>
          <a:xfrm>
            <a:off x="222788" y="9249578"/>
            <a:ext cx="6859937" cy="530082"/>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dirty="0">
                <a:solidFill>
                  <a:srgbClr val="FFFFFF"/>
                </a:solidFill>
                <a:latin typeface="Fira Sans"/>
                <a:sym typeface="Fira Sans"/>
              </a:rPr>
              <a:t>Universitas Pendidikan Indonesia</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1283362" y="3944620"/>
            <a:ext cx="6424181" cy="1625060"/>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9600" b="1" dirty="0">
                <a:solidFill>
                  <a:srgbClr val="0B2957"/>
                </a:solidFill>
                <a:latin typeface="Fira Sans"/>
                <a:sym typeface="Fira Sans"/>
              </a:rPr>
              <a:t>Conclusion</a:t>
            </a:r>
            <a:endParaRPr lang="en-US" sz="9600"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2814104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435830" y="1216692"/>
            <a:ext cx="15001574" cy="6454075"/>
          </a:xfrm>
          <a:prstGeom prst="rect">
            <a:avLst/>
          </a:prstGeom>
          <a:noFill/>
          <a:ln>
            <a:noFill/>
          </a:ln>
        </p:spPr>
        <p:txBody>
          <a:bodyPr spcFirstLastPara="1" wrap="square" lIns="0" tIns="0" rIns="0" bIns="0" anchor="t" anchorCtr="0">
            <a:spAutoFit/>
          </a:bodyPr>
          <a:lstStyle/>
          <a:p>
            <a:pPr marL="0" marR="0" lvl="0" indent="0" algn="just" rtl="0">
              <a:lnSpc>
                <a:spcPct val="233044"/>
              </a:lnSpc>
              <a:spcBef>
                <a:spcPts val="0"/>
              </a:spcBef>
              <a:spcAft>
                <a:spcPts val="0"/>
              </a:spcAft>
              <a:buNone/>
            </a:pPr>
            <a:r>
              <a:rPr lang="en-US" sz="2000" b="1" dirty="0">
                <a:latin typeface="Fira Sans" panose="020B0503050000020004" pitchFamily="34" charset="0"/>
              </a:rPr>
              <a:t>	This study concludes that the interactive learning strategy has a positive effect on students’ psychomotor skills in basketball learning. Students who received interactive learning instruction demonstrated higher psychomotor performance than those who were taught using conventional methods. This improvement was achieved by promoting active participation through hands-on practice, discussion, collaboration, and continuous feedback, which enhanced students’ mastery of fundamental basketball skills, including passing, dribbling, and shooting. These findings support previous research indicating that student-centered instructional approaches are more effective than teacher-centered methods in improving motor skill performance. Therefore, the interactive learning strategy can be recommended as an effective instructional approach for basketball learning at the junior high school level. Future studies are recommended to examine its effectiveness across different sports, educational levels, and larger sample sizes to provide more comprehensive evidence.</a:t>
            </a: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1601290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1283362" y="3944620"/>
            <a:ext cx="6424181" cy="1625060"/>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9600" b="1" dirty="0">
                <a:solidFill>
                  <a:srgbClr val="0B2957"/>
                </a:solidFill>
                <a:latin typeface="Fira Sans"/>
                <a:sym typeface="Fira Sans"/>
              </a:rPr>
              <a:t>References</a:t>
            </a:r>
            <a:endParaRPr lang="en-US" sz="9600"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1358240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417090" y="1533036"/>
            <a:ext cx="15079962" cy="6001643"/>
          </a:xfrm>
          <a:prstGeom prst="rect">
            <a:avLst/>
          </a:prstGeom>
          <a:noFill/>
          <a:ln>
            <a:noFill/>
          </a:ln>
        </p:spPr>
        <p:txBody>
          <a:bodyPr spcFirstLastPara="1" wrap="square" lIns="0" tIns="0" rIns="0" bIns="0" anchor="t" anchorCtr="0">
            <a:spAutoFit/>
          </a:bodyPr>
          <a:lstStyle/>
          <a:p>
            <a:pPr marL="304800" indent="-304800" algn="just">
              <a:lnSpc>
                <a:spcPct val="150000"/>
              </a:lnSpc>
            </a:pPr>
            <a:r>
              <a:rPr lang="en-US" sz="2000" b="1" dirty="0" err="1">
                <a:effectLst/>
                <a:latin typeface="Fira Sans" panose="020B0503050000020004" pitchFamily="34" charset="0"/>
                <a:ea typeface="Times New Roman" panose="02020603050405020304" pitchFamily="18" charset="0"/>
              </a:rPr>
              <a:t>Adii</a:t>
            </a:r>
            <a:r>
              <a:rPr lang="en-US" sz="2000" b="1" dirty="0">
                <a:effectLst/>
                <a:latin typeface="Fira Sans" panose="020B0503050000020004" pitchFamily="34" charset="0"/>
                <a:ea typeface="Times New Roman" panose="02020603050405020304" pitchFamily="18" charset="0"/>
              </a:rPr>
              <a:t>, Y., </a:t>
            </a:r>
            <a:r>
              <a:rPr lang="en-US" sz="2000" b="1" dirty="0" err="1">
                <a:effectLst/>
                <a:latin typeface="Fira Sans" panose="020B0503050000020004" pitchFamily="34" charset="0"/>
                <a:ea typeface="Times New Roman" panose="02020603050405020304" pitchFamily="18" charset="0"/>
              </a:rPr>
              <a:t>Wandik</a:t>
            </a:r>
            <a:r>
              <a:rPr lang="en-US" sz="2000" b="1" dirty="0">
                <a:effectLst/>
                <a:latin typeface="Fira Sans" panose="020B0503050000020004" pitchFamily="34" charset="0"/>
                <a:ea typeface="Times New Roman" panose="02020603050405020304" pitchFamily="18" charset="0"/>
              </a:rPr>
              <a:t>, Y., Fariz, M., &amp; Putra, P. (2023). </a:t>
            </a:r>
            <a:r>
              <a:rPr lang="en-US" sz="2000" b="1" i="1" dirty="0" err="1">
                <a:effectLst/>
                <a:latin typeface="Fira Sans" panose="020B0503050000020004" pitchFamily="34" charset="0"/>
                <a:ea typeface="Times New Roman" panose="02020603050405020304" pitchFamily="18" charset="0"/>
              </a:rPr>
              <a:t>Permainan</a:t>
            </a:r>
            <a:r>
              <a:rPr lang="en-US" sz="2000" b="1" i="1" dirty="0">
                <a:effectLst/>
                <a:latin typeface="Fira Sans" panose="020B0503050000020004" pitchFamily="34" charset="0"/>
                <a:ea typeface="Times New Roman" panose="02020603050405020304" pitchFamily="18" charset="0"/>
              </a:rPr>
              <a:t> bola basket : </a:t>
            </a:r>
            <a:r>
              <a:rPr lang="en-US" sz="2000" b="1" i="1" dirty="0" err="1">
                <a:effectLst/>
                <a:latin typeface="Fira Sans" panose="020B0503050000020004" pitchFamily="34" charset="0"/>
                <a:ea typeface="Times New Roman" panose="02020603050405020304" pitchFamily="18" charset="0"/>
              </a:rPr>
              <a:t>sebuah</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tinjuan</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konseptual</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singkat</a:t>
            </a:r>
            <a:r>
              <a:rPr lang="en-US" sz="2000" b="1" i="1" dirty="0">
                <a:effectLst/>
                <a:latin typeface="Fira Sans" panose="020B0503050000020004" pitchFamily="34" charset="0"/>
                <a:ea typeface="Times New Roman" panose="02020603050405020304" pitchFamily="18" charset="0"/>
              </a:rPr>
              <a:t> The game of basketball : a brief conceptual review</a:t>
            </a:r>
            <a:r>
              <a:rPr lang="en-US" sz="2000" b="1" dirty="0">
                <a:effectLst/>
                <a:latin typeface="Fira Sans" panose="020B0503050000020004" pitchFamily="34" charset="0"/>
                <a:ea typeface="Times New Roman" panose="02020603050405020304" pitchFamily="18" charset="0"/>
              </a:rPr>
              <a:t>. </a:t>
            </a:r>
            <a:r>
              <a:rPr lang="en-US" sz="2000" b="1" i="1" dirty="0">
                <a:effectLst/>
                <a:latin typeface="Fira Sans" panose="020B0503050000020004" pitchFamily="34" charset="0"/>
                <a:ea typeface="Times New Roman" panose="02020603050405020304" pitchFamily="18" charset="0"/>
              </a:rPr>
              <a:t>22</a:t>
            </a:r>
            <a:r>
              <a:rPr lang="en-US" sz="2000" b="1" dirty="0">
                <a:effectLst/>
                <a:latin typeface="Fira Sans" panose="020B0503050000020004" pitchFamily="34" charset="0"/>
                <a:ea typeface="Times New Roman" panose="02020603050405020304" pitchFamily="18" charset="0"/>
              </a:rPr>
              <a:t>(4), 277–282.</a:t>
            </a:r>
            <a:endParaRPr lang="en-ID" sz="2000" b="1" dirty="0">
              <a:effectLst/>
              <a:latin typeface="Fira Sans" panose="020B0503050000020004" pitchFamily="34" charset="0"/>
              <a:ea typeface="Times New Roman" panose="02020603050405020304" pitchFamily="18" charset="0"/>
            </a:endParaRPr>
          </a:p>
          <a:p>
            <a:pPr marL="304800" indent="-304800" algn="just">
              <a:lnSpc>
                <a:spcPct val="150000"/>
              </a:lnSpc>
            </a:pPr>
            <a:r>
              <a:rPr lang="en-US" sz="2000" b="1" dirty="0">
                <a:effectLst/>
                <a:latin typeface="Fira Sans" panose="020B0503050000020004" pitchFamily="34" charset="0"/>
                <a:ea typeface="Times New Roman" panose="02020603050405020304" pitchFamily="18" charset="0"/>
              </a:rPr>
              <a:t>Breed, R., Lindsay, R., Kittel, A., &amp; Spittle, M. (2025). Content and Quality of Comparative Tactical Game-Centered Approaches in Physical Education: A Systematic Review. </a:t>
            </a:r>
            <a:r>
              <a:rPr lang="en-US" sz="2000" b="1" i="1" dirty="0">
                <a:effectLst/>
                <a:latin typeface="Fira Sans" panose="020B0503050000020004" pitchFamily="34" charset="0"/>
                <a:ea typeface="Times New Roman" panose="02020603050405020304" pitchFamily="18" charset="0"/>
              </a:rPr>
              <a:t>Review of Educational Research</a:t>
            </a:r>
            <a:r>
              <a:rPr lang="en-US" sz="2000" b="1" dirty="0">
                <a:effectLst/>
                <a:latin typeface="Fira Sans" panose="020B0503050000020004" pitchFamily="34" charset="0"/>
                <a:ea typeface="Times New Roman" panose="02020603050405020304" pitchFamily="18" charset="0"/>
              </a:rPr>
              <a:t>, </a:t>
            </a:r>
            <a:r>
              <a:rPr lang="en-US" sz="2000" b="1" i="1" dirty="0">
                <a:effectLst/>
                <a:latin typeface="Fira Sans" panose="020B0503050000020004" pitchFamily="34" charset="0"/>
                <a:ea typeface="Times New Roman" panose="02020603050405020304" pitchFamily="18" charset="0"/>
              </a:rPr>
              <a:t>95</a:t>
            </a:r>
            <a:r>
              <a:rPr lang="en-US" sz="2000" b="1" dirty="0">
                <a:effectLst/>
                <a:latin typeface="Fira Sans" panose="020B0503050000020004" pitchFamily="34" charset="0"/>
                <a:ea typeface="Times New Roman" panose="02020603050405020304" pitchFamily="18" charset="0"/>
              </a:rPr>
              <a:t>(2), 293–336. https://doi.org/10.3102/00346543241227236</a:t>
            </a:r>
            <a:endParaRPr lang="en-ID" sz="2000" b="1" dirty="0">
              <a:effectLst/>
              <a:latin typeface="Fira Sans" panose="020B0503050000020004" pitchFamily="34" charset="0"/>
              <a:ea typeface="Times New Roman" panose="02020603050405020304" pitchFamily="18" charset="0"/>
            </a:endParaRPr>
          </a:p>
          <a:p>
            <a:pPr marL="304800" indent="-304800" algn="just">
              <a:lnSpc>
                <a:spcPct val="150000"/>
              </a:lnSpc>
            </a:pPr>
            <a:r>
              <a:rPr lang="en-US" sz="2000" b="1" dirty="0" err="1">
                <a:effectLst/>
                <a:latin typeface="Fira Sans" panose="020B0503050000020004" pitchFamily="34" charset="0"/>
                <a:ea typeface="Times New Roman" panose="02020603050405020304" pitchFamily="18" charset="0"/>
              </a:rPr>
              <a:t>Fahrurrazi</a:t>
            </a:r>
            <a:r>
              <a:rPr lang="en-US" sz="2000" b="1" dirty="0">
                <a:effectLst/>
                <a:latin typeface="Fira Sans" panose="020B0503050000020004" pitchFamily="34" charset="0"/>
                <a:ea typeface="Times New Roman" panose="02020603050405020304" pitchFamily="18" charset="0"/>
              </a:rPr>
              <a:t>, F. (2024). </a:t>
            </a:r>
            <a:r>
              <a:rPr lang="en-US" sz="2000" b="1" i="1" dirty="0" err="1">
                <a:effectLst/>
                <a:latin typeface="Fira Sans" panose="020B0503050000020004" pitchFamily="34" charset="0"/>
                <a:ea typeface="Times New Roman" panose="02020603050405020304" pitchFamily="18" charset="0"/>
              </a:rPr>
              <a:t>Meningkatkan</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Motivasi</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Belajar</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Siswa</a:t>
            </a:r>
            <a:r>
              <a:rPr lang="en-US" sz="2000" b="1" i="1" dirty="0">
                <a:effectLst/>
                <a:latin typeface="Fira Sans" panose="020B0503050000020004" pitchFamily="34" charset="0"/>
                <a:ea typeface="Times New Roman" panose="02020603050405020304" pitchFamily="18" charset="0"/>
              </a:rPr>
              <a:t> SD </a:t>
            </a:r>
            <a:r>
              <a:rPr lang="en-US" sz="2000" b="1" i="1" dirty="0" err="1">
                <a:effectLst/>
                <a:latin typeface="Fira Sans" panose="020B0503050000020004" pitchFamily="34" charset="0"/>
                <a:ea typeface="Times New Roman" panose="02020603050405020304" pitchFamily="18" charset="0"/>
              </a:rPr>
              <a:t>Melalui</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Metode</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Pembelajaran</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Interaktif</a:t>
            </a:r>
            <a:r>
              <a:rPr lang="en-US" sz="2000" b="1" dirty="0">
                <a:effectLst/>
                <a:latin typeface="Fira Sans" panose="020B0503050000020004" pitchFamily="34" charset="0"/>
                <a:ea typeface="Times New Roman" panose="02020603050405020304" pitchFamily="18" charset="0"/>
              </a:rPr>
              <a:t>. </a:t>
            </a:r>
            <a:r>
              <a:rPr lang="en-US" sz="2000" b="1" i="1" dirty="0">
                <a:effectLst/>
                <a:latin typeface="Fira Sans" panose="020B0503050000020004" pitchFamily="34" charset="0"/>
                <a:ea typeface="Times New Roman" panose="02020603050405020304" pitchFamily="18" charset="0"/>
              </a:rPr>
              <a:t>2</a:t>
            </a:r>
            <a:r>
              <a:rPr lang="en-US" sz="2000" b="1" dirty="0">
                <a:effectLst/>
                <a:latin typeface="Fira Sans" panose="020B0503050000020004" pitchFamily="34" charset="0"/>
                <a:ea typeface="Times New Roman" panose="02020603050405020304" pitchFamily="18" charset="0"/>
              </a:rPr>
              <a:t>(3).</a:t>
            </a:r>
            <a:endParaRPr lang="en-ID" sz="2000" b="1" dirty="0">
              <a:effectLst/>
              <a:latin typeface="Fira Sans" panose="020B0503050000020004" pitchFamily="34" charset="0"/>
              <a:ea typeface="Times New Roman" panose="02020603050405020304" pitchFamily="18" charset="0"/>
            </a:endParaRPr>
          </a:p>
          <a:p>
            <a:pPr marL="304800" indent="-304800" algn="just">
              <a:lnSpc>
                <a:spcPct val="150000"/>
              </a:lnSpc>
            </a:pPr>
            <a:r>
              <a:rPr lang="en-US" sz="2000" b="1" dirty="0" err="1">
                <a:effectLst/>
                <a:latin typeface="Fira Sans" panose="020B0503050000020004" pitchFamily="34" charset="0"/>
                <a:ea typeface="Times New Roman" panose="02020603050405020304" pitchFamily="18" charset="0"/>
              </a:rPr>
              <a:t>Harvianto</a:t>
            </a:r>
            <a:r>
              <a:rPr lang="en-US" sz="2000" b="1" dirty="0">
                <a:effectLst/>
                <a:latin typeface="Fira Sans" panose="020B0503050000020004" pitchFamily="34" charset="0"/>
                <a:ea typeface="Times New Roman" panose="02020603050405020304" pitchFamily="18" charset="0"/>
              </a:rPr>
              <a:t>, Y. (2021). </a:t>
            </a:r>
            <a:r>
              <a:rPr lang="en-US" sz="2000" b="1" dirty="0" err="1">
                <a:effectLst/>
                <a:latin typeface="Fira Sans" panose="020B0503050000020004" pitchFamily="34" charset="0"/>
                <a:ea typeface="Times New Roman" panose="02020603050405020304" pitchFamily="18" charset="0"/>
              </a:rPr>
              <a:t>Pengaruh</a:t>
            </a:r>
            <a:r>
              <a:rPr lang="en-US" sz="2000" b="1" dirty="0">
                <a:effectLst/>
                <a:latin typeface="Fira Sans" panose="020B0503050000020004" pitchFamily="34" charset="0"/>
                <a:ea typeface="Times New Roman" panose="02020603050405020304" pitchFamily="18" charset="0"/>
              </a:rPr>
              <a:t> strategi </a:t>
            </a:r>
            <a:r>
              <a:rPr lang="en-US" sz="2000" b="1" dirty="0" err="1">
                <a:effectLst/>
                <a:latin typeface="Fira Sans" panose="020B0503050000020004" pitchFamily="34" charset="0"/>
                <a:ea typeface="Times New Roman" panose="02020603050405020304" pitchFamily="18" charset="0"/>
              </a:rPr>
              <a:t>pembelajaran</a:t>
            </a:r>
            <a:r>
              <a:rPr lang="en-US" sz="2000" b="1" dirty="0">
                <a:effectLst/>
                <a:latin typeface="Fira Sans" panose="020B0503050000020004" pitchFamily="34" charset="0"/>
                <a:ea typeface="Times New Roman" panose="02020603050405020304" pitchFamily="18" charset="0"/>
              </a:rPr>
              <a:t> </a:t>
            </a:r>
            <a:r>
              <a:rPr lang="en-US" sz="2000" b="1" dirty="0" err="1">
                <a:effectLst/>
                <a:latin typeface="Fira Sans" panose="020B0503050000020004" pitchFamily="34" charset="0"/>
                <a:ea typeface="Times New Roman" panose="02020603050405020304" pitchFamily="18" charset="0"/>
              </a:rPr>
              <a:t>interaktif</a:t>
            </a:r>
            <a:r>
              <a:rPr lang="en-US" sz="2000" b="1" dirty="0">
                <a:effectLst/>
                <a:latin typeface="Fira Sans" panose="020B0503050000020004" pitchFamily="34" charset="0"/>
                <a:ea typeface="Times New Roman" panose="02020603050405020304" pitchFamily="18" charset="0"/>
              </a:rPr>
              <a:t> </a:t>
            </a:r>
            <a:r>
              <a:rPr lang="en-US" sz="2000" b="1" dirty="0" err="1">
                <a:effectLst/>
                <a:latin typeface="Fira Sans" panose="020B0503050000020004" pitchFamily="34" charset="0"/>
                <a:ea typeface="Times New Roman" panose="02020603050405020304" pitchFamily="18" charset="0"/>
              </a:rPr>
              <a:t>terhadap</a:t>
            </a:r>
            <a:r>
              <a:rPr lang="en-US" sz="2000" b="1" dirty="0">
                <a:effectLst/>
                <a:latin typeface="Fira Sans" panose="020B0503050000020004" pitchFamily="34" charset="0"/>
                <a:ea typeface="Times New Roman" panose="02020603050405020304" pitchFamily="18" charset="0"/>
              </a:rPr>
              <a:t> </a:t>
            </a:r>
            <a:r>
              <a:rPr lang="en-US" sz="2000" b="1" dirty="0" err="1">
                <a:effectLst/>
                <a:latin typeface="Fira Sans" panose="020B0503050000020004" pitchFamily="34" charset="0"/>
                <a:ea typeface="Times New Roman" panose="02020603050405020304" pitchFamily="18" charset="0"/>
              </a:rPr>
              <a:t>hasil</a:t>
            </a:r>
            <a:r>
              <a:rPr lang="en-US" sz="2000" b="1" dirty="0">
                <a:effectLst/>
                <a:latin typeface="Fira Sans" panose="020B0503050000020004" pitchFamily="34" charset="0"/>
                <a:ea typeface="Times New Roman" panose="02020603050405020304" pitchFamily="18" charset="0"/>
              </a:rPr>
              <a:t> </a:t>
            </a:r>
            <a:r>
              <a:rPr lang="en-US" sz="2000" b="1" dirty="0" err="1">
                <a:effectLst/>
                <a:latin typeface="Fira Sans" panose="020B0503050000020004" pitchFamily="34" charset="0"/>
                <a:ea typeface="Times New Roman" panose="02020603050405020304" pitchFamily="18" charset="0"/>
              </a:rPr>
              <a:t>belajar</a:t>
            </a:r>
            <a:r>
              <a:rPr lang="en-US" sz="2000" b="1" dirty="0">
                <a:effectLst/>
                <a:latin typeface="Fira Sans" panose="020B0503050000020004" pitchFamily="34" charset="0"/>
                <a:ea typeface="Times New Roman" panose="02020603050405020304" pitchFamily="18" charset="0"/>
              </a:rPr>
              <a:t> </a:t>
            </a:r>
            <a:r>
              <a:rPr lang="en-US" sz="2000" b="1" dirty="0" err="1">
                <a:effectLst/>
                <a:latin typeface="Fira Sans" panose="020B0503050000020004" pitchFamily="34" charset="0"/>
                <a:ea typeface="Times New Roman" panose="02020603050405020304" pitchFamily="18" charset="0"/>
              </a:rPr>
              <a:t>peserta</a:t>
            </a:r>
            <a:r>
              <a:rPr lang="en-US" sz="2000" b="1" dirty="0">
                <a:effectLst/>
                <a:latin typeface="Fira Sans" panose="020B0503050000020004" pitchFamily="34" charset="0"/>
                <a:ea typeface="Times New Roman" panose="02020603050405020304" pitchFamily="18" charset="0"/>
              </a:rPr>
              <a:t> </a:t>
            </a:r>
            <a:r>
              <a:rPr lang="en-US" sz="2000" b="1" dirty="0" err="1">
                <a:effectLst/>
                <a:latin typeface="Fira Sans" panose="020B0503050000020004" pitchFamily="34" charset="0"/>
                <a:ea typeface="Times New Roman" panose="02020603050405020304" pitchFamily="18" charset="0"/>
              </a:rPr>
              <a:t>didik</a:t>
            </a:r>
            <a:r>
              <a:rPr lang="en-US" sz="2000" b="1" dirty="0">
                <a:effectLst/>
                <a:latin typeface="Fira Sans" panose="020B0503050000020004" pitchFamily="34" charset="0"/>
                <a:ea typeface="Times New Roman" panose="02020603050405020304" pitchFamily="18" charset="0"/>
              </a:rPr>
              <a:t> pada </a:t>
            </a:r>
            <a:r>
              <a:rPr lang="en-US" sz="2000" b="1" dirty="0" err="1">
                <a:effectLst/>
                <a:latin typeface="Fira Sans" panose="020B0503050000020004" pitchFamily="34" charset="0"/>
                <a:ea typeface="Times New Roman" panose="02020603050405020304" pitchFamily="18" charset="0"/>
              </a:rPr>
              <a:t>pembelajaran</a:t>
            </a:r>
            <a:r>
              <a:rPr lang="en-US" sz="2000" b="1" dirty="0">
                <a:effectLst/>
                <a:latin typeface="Fira Sans" panose="020B0503050000020004" pitchFamily="34" charset="0"/>
                <a:ea typeface="Times New Roman" panose="02020603050405020304" pitchFamily="18" charset="0"/>
              </a:rPr>
              <a:t> </a:t>
            </a:r>
            <a:r>
              <a:rPr lang="en-US" sz="2000" b="1" dirty="0" err="1">
                <a:effectLst/>
                <a:latin typeface="Fira Sans" panose="020B0503050000020004" pitchFamily="34" charset="0"/>
                <a:ea typeface="Times New Roman" panose="02020603050405020304" pitchFamily="18" charset="0"/>
              </a:rPr>
              <a:t>pendidikan</a:t>
            </a:r>
            <a:r>
              <a:rPr lang="en-US" sz="2000" b="1" dirty="0">
                <a:effectLst/>
                <a:latin typeface="Fira Sans" panose="020B0503050000020004" pitchFamily="34" charset="0"/>
                <a:ea typeface="Times New Roman" panose="02020603050405020304" pitchFamily="18" charset="0"/>
              </a:rPr>
              <a:t> </a:t>
            </a:r>
            <a:r>
              <a:rPr lang="en-US" sz="2000" b="1" dirty="0" err="1">
                <a:effectLst/>
                <a:latin typeface="Fira Sans" panose="020B0503050000020004" pitchFamily="34" charset="0"/>
                <a:ea typeface="Times New Roman" panose="02020603050405020304" pitchFamily="18" charset="0"/>
              </a:rPr>
              <a:t>jasmani</a:t>
            </a:r>
            <a:r>
              <a:rPr lang="en-US" sz="2000" b="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Jurnal</a:t>
            </a:r>
            <a:r>
              <a:rPr lang="en-US" sz="2000" b="1" i="1" dirty="0">
                <a:effectLst/>
                <a:latin typeface="Fira Sans" panose="020B0503050000020004" pitchFamily="34" charset="0"/>
                <a:ea typeface="Times New Roman" panose="02020603050405020304" pitchFamily="18" charset="0"/>
              </a:rPr>
              <a:t> Pendidikan </a:t>
            </a:r>
            <a:r>
              <a:rPr lang="en-US" sz="2000" b="1" i="1" dirty="0" err="1">
                <a:effectLst/>
                <a:latin typeface="Fira Sans" panose="020B0503050000020004" pitchFamily="34" charset="0"/>
                <a:ea typeface="Times New Roman" panose="02020603050405020304" pitchFamily="18" charset="0"/>
              </a:rPr>
              <a:t>Olahraga</a:t>
            </a:r>
            <a:r>
              <a:rPr lang="en-US" sz="2000" b="1" dirty="0">
                <a:effectLst/>
                <a:latin typeface="Fira Sans" panose="020B0503050000020004" pitchFamily="34" charset="0"/>
                <a:ea typeface="Times New Roman" panose="02020603050405020304" pitchFamily="18" charset="0"/>
              </a:rPr>
              <a:t>, </a:t>
            </a:r>
            <a:r>
              <a:rPr lang="en-US" sz="2000" b="1" i="1" dirty="0">
                <a:effectLst/>
                <a:latin typeface="Fira Sans" panose="020B0503050000020004" pitchFamily="34" charset="0"/>
                <a:ea typeface="Times New Roman" panose="02020603050405020304" pitchFamily="18" charset="0"/>
              </a:rPr>
              <a:t>4</a:t>
            </a:r>
            <a:r>
              <a:rPr lang="en-US" sz="2000" b="1" dirty="0">
                <a:effectLst/>
                <a:latin typeface="Fira Sans" panose="020B0503050000020004" pitchFamily="34" charset="0"/>
                <a:ea typeface="Times New Roman" panose="02020603050405020304" pitchFamily="18" charset="0"/>
              </a:rPr>
              <a:t>(1), 1–7.</a:t>
            </a:r>
            <a:endParaRPr lang="en-ID" sz="2000" b="1" dirty="0">
              <a:effectLst/>
              <a:latin typeface="Fira Sans" panose="020B0503050000020004" pitchFamily="34" charset="0"/>
              <a:ea typeface="Times New Roman" panose="02020603050405020304" pitchFamily="18" charset="0"/>
            </a:endParaRPr>
          </a:p>
          <a:p>
            <a:pPr marL="304800" indent="-304800" algn="just">
              <a:lnSpc>
                <a:spcPct val="150000"/>
              </a:lnSpc>
            </a:pPr>
            <a:r>
              <a:rPr lang="en-US" sz="2000" b="1" dirty="0">
                <a:effectLst/>
                <a:latin typeface="Fira Sans" panose="020B0503050000020004" pitchFamily="34" charset="0"/>
                <a:ea typeface="Times New Roman" panose="02020603050405020304" pitchFamily="18" charset="0"/>
              </a:rPr>
              <a:t>Hasyim, M. Q., </a:t>
            </a:r>
            <a:r>
              <a:rPr lang="en-US" sz="2000" b="1" dirty="0" err="1">
                <a:effectLst/>
                <a:latin typeface="Fira Sans" panose="020B0503050000020004" pitchFamily="34" charset="0"/>
                <a:ea typeface="Times New Roman" panose="02020603050405020304" pitchFamily="18" charset="0"/>
              </a:rPr>
              <a:t>Syafruddin</a:t>
            </a:r>
            <a:r>
              <a:rPr lang="en-US" sz="2000" b="1" dirty="0">
                <a:effectLst/>
                <a:latin typeface="Fira Sans" panose="020B0503050000020004" pitchFamily="34" charset="0"/>
                <a:ea typeface="Times New Roman" panose="02020603050405020304" pitchFamily="18" charset="0"/>
              </a:rPr>
              <a:t>, M. A., Hamzah, A., </a:t>
            </a:r>
            <a:r>
              <a:rPr lang="en-US" sz="2000" b="1" dirty="0" err="1">
                <a:effectLst/>
                <a:latin typeface="Fira Sans" panose="020B0503050000020004" pitchFamily="34" charset="0"/>
                <a:ea typeface="Times New Roman" panose="02020603050405020304" pitchFamily="18" charset="0"/>
              </a:rPr>
              <a:t>Aksir</a:t>
            </a:r>
            <a:r>
              <a:rPr lang="en-US" sz="2000" b="1" dirty="0">
                <a:effectLst/>
                <a:latin typeface="Fira Sans" panose="020B0503050000020004" pitchFamily="34" charset="0"/>
                <a:ea typeface="Times New Roman" panose="02020603050405020304" pitchFamily="18" charset="0"/>
              </a:rPr>
              <a:t>, I., </a:t>
            </a:r>
            <a:r>
              <a:rPr lang="en-US" sz="2000" b="1" dirty="0" err="1">
                <a:effectLst/>
                <a:latin typeface="Fira Sans" panose="020B0503050000020004" pitchFamily="34" charset="0"/>
                <a:ea typeface="Times New Roman" panose="02020603050405020304" pitchFamily="18" charset="0"/>
              </a:rPr>
              <a:t>Bachtiar</a:t>
            </a:r>
            <a:r>
              <a:rPr lang="en-US" sz="2000" b="1" dirty="0">
                <a:effectLst/>
                <a:latin typeface="Fira Sans" panose="020B0503050000020004" pitchFamily="34" charset="0"/>
                <a:ea typeface="Times New Roman" panose="02020603050405020304" pitchFamily="18" charset="0"/>
              </a:rPr>
              <a:t>, I., Makassar, U. N., &amp; </a:t>
            </a:r>
            <a:r>
              <a:rPr lang="en-US" sz="2000" b="1" dirty="0" err="1">
                <a:effectLst/>
                <a:latin typeface="Fira Sans" panose="020B0503050000020004" pitchFamily="34" charset="0"/>
                <a:ea typeface="Times New Roman" panose="02020603050405020304" pitchFamily="18" charset="0"/>
              </a:rPr>
              <a:t>Jasmani</a:t>
            </a:r>
            <a:r>
              <a:rPr lang="en-US" sz="2000" b="1" dirty="0">
                <a:effectLst/>
                <a:latin typeface="Fira Sans" panose="020B0503050000020004" pitchFamily="34" charset="0"/>
                <a:ea typeface="Times New Roman" panose="02020603050405020304" pitchFamily="18" charset="0"/>
              </a:rPr>
              <a:t>, P. (2023). </a:t>
            </a:r>
            <a:r>
              <a:rPr lang="en-US" sz="2000" b="1" i="1" dirty="0" err="1">
                <a:effectLst/>
                <a:latin typeface="Fira Sans" panose="020B0503050000020004" pitchFamily="34" charset="0"/>
                <a:ea typeface="Times New Roman" panose="02020603050405020304" pitchFamily="18" charset="0"/>
              </a:rPr>
              <a:t>Jurnal</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Ilmiah</a:t>
            </a:r>
            <a:r>
              <a:rPr lang="en-US" sz="2000" b="1" i="1" dirty="0">
                <a:effectLst/>
                <a:latin typeface="Fira Sans" panose="020B0503050000020004" pitchFamily="34" charset="0"/>
                <a:ea typeface="Times New Roman" panose="02020603050405020304" pitchFamily="18" charset="0"/>
              </a:rPr>
              <a:t> STOK Bina Guna Medan PHYSICAL THEORY EDUCATION LEARNING THROUGH </a:t>
            </a:r>
            <a:r>
              <a:rPr lang="en-US" sz="2000" b="1" i="1" dirty="0" err="1">
                <a:effectLst/>
                <a:latin typeface="Fira Sans" panose="020B0503050000020004" pitchFamily="34" charset="0"/>
                <a:ea typeface="Times New Roman" panose="02020603050405020304" pitchFamily="18" charset="0"/>
              </a:rPr>
              <a:t>Jurnal</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Ilmiah</a:t>
            </a:r>
            <a:r>
              <a:rPr lang="en-US" sz="2000" b="1" i="1" dirty="0">
                <a:effectLst/>
                <a:latin typeface="Fira Sans" panose="020B0503050000020004" pitchFamily="34" charset="0"/>
                <a:ea typeface="Times New Roman" panose="02020603050405020304" pitchFamily="18" charset="0"/>
              </a:rPr>
              <a:t> STOK Bina Guna Medan</a:t>
            </a:r>
            <a:r>
              <a:rPr lang="en-US" sz="2000" b="1" dirty="0">
                <a:effectLst/>
                <a:latin typeface="Fira Sans" panose="020B0503050000020004" pitchFamily="34" charset="0"/>
                <a:ea typeface="Times New Roman" panose="02020603050405020304" pitchFamily="18" charset="0"/>
              </a:rPr>
              <a:t>. </a:t>
            </a:r>
            <a:r>
              <a:rPr lang="en-US" sz="2000" b="1" i="1" dirty="0">
                <a:effectLst/>
                <a:latin typeface="Fira Sans" panose="020B0503050000020004" pitchFamily="34" charset="0"/>
                <a:ea typeface="Times New Roman" panose="02020603050405020304" pitchFamily="18" charset="0"/>
              </a:rPr>
              <a:t>11</a:t>
            </a:r>
            <a:r>
              <a:rPr lang="en-US" sz="2000" b="1" dirty="0">
                <a:effectLst/>
                <a:latin typeface="Fira Sans" panose="020B0503050000020004" pitchFamily="34" charset="0"/>
                <a:ea typeface="Times New Roman" panose="02020603050405020304" pitchFamily="18" charset="0"/>
              </a:rPr>
              <a:t>, 22–28.</a:t>
            </a:r>
            <a:endParaRPr lang="en-ID" sz="2000" b="1" dirty="0">
              <a:effectLst/>
              <a:latin typeface="Fira Sans" panose="020B0503050000020004" pitchFamily="34" charset="0"/>
              <a:ea typeface="Times New Roman" panose="02020603050405020304" pitchFamily="18" charset="0"/>
            </a:endParaRPr>
          </a:p>
          <a:p>
            <a:pPr marL="304800" indent="-304800" algn="just">
              <a:lnSpc>
                <a:spcPct val="150000"/>
              </a:lnSpc>
            </a:pPr>
            <a:r>
              <a:rPr lang="en-US" sz="2000" b="1" dirty="0" err="1">
                <a:effectLst/>
                <a:latin typeface="Fira Sans" panose="020B0503050000020004" pitchFamily="34" charset="0"/>
                <a:ea typeface="Times New Roman" panose="02020603050405020304" pitchFamily="18" charset="0"/>
              </a:rPr>
              <a:t>Karimah</a:t>
            </a:r>
            <a:r>
              <a:rPr lang="en-US" sz="2000" b="1" dirty="0">
                <a:effectLst/>
                <a:latin typeface="Fira Sans" panose="020B0503050000020004" pitchFamily="34" charset="0"/>
                <a:ea typeface="Times New Roman" panose="02020603050405020304" pitchFamily="18" charset="0"/>
              </a:rPr>
              <a:t>, N. (2022). MENUMBUHKAN AKTIVITAS BELAJAR SISWA PADA MATA PELAJARAN PAI DI SMAN 1 LEMPUING JAYA Oleh : Nurul </a:t>
            </a:r>
            <a:r>
              <a:rPr lang="en-US" sz="2000" b="1" dirty="0" err="1">
                <a:effectLst/>
                <a:latin typeface="Fira Sans" panose="020B0503050000020004" pitchFamily="34" charset="0"/>
                <a:ea typeface="Times New Roman" panose="02020603050405020304" pitchFamily="18" charset="0"/>
              </a:rPr>
              <a:t>Karimah</a:t>
            </a:r>
            <a:r>
              <a:rPr lang="en-US" sz="2000" b="1" dirty="0">
                <a:effectLst/>
                <a:latin typeface="Fira Sans" panose="020B0503050000020004" pitchFamily="34" charset="0"/>
                <a:ea typeface="Times New Roman" panose="02020603050405020304" pitchFamily="18" charset="0"/>
              </a:rPr>
              <a:t> Prodi : Pendidikan Agama Islam </a:t>
            </a:r>
            <a:r>
              <a:rPr lang="en-US" sz="2000" b="1" dirty="0" err="1">
                <a:effectLst/>
                <a:latin typeface="Fira Sans" panose="020B0503050000020004" pitchFamily="34" charset="0"/>
                <a:ea typeface="Times New Roman" panose="02020603050405020304" pitchFamily="18" charset="0"/>
              </a:rPr>
              <a:t>Fakultas</a:t>
            </a:r>
            <a:r>
              <a:rPr lang="en-US" sz="2000" b="1" dirty="0">
                <a:effectLst/>
                <a:latin typeface="Fira Sans" panose="020B0503050000020004" pitchFamily="34" charset="0"/>
                <a:ea typeface="Times New Roman" panose="02020603050405020304" pitchFamily="18" charset="0"/>
              </a:rPr>
              <a:t> : </a:t>
            </a:r>
            <a:r>
              <a:rPr lang="en-US" sz="2000" b="1" dirty="0" err="1">
                <a:effectLst/>
                <a:latin typeface="Fira Sans" panose="020B0503050000020004" pitchFamily="34" charset="0"/>
                <a:ea typeface="Times New Roman" panose="02020603050405020304" pitchFamily="18" charset="0"/>
              </a:rPr>
              <a:t>Tarbiyah</a:t>
            </a:r>
            <a:r>
              <a:rPr lang="en-US" sz="2000" b="1" dirty="0">
                <a:effectLst/>
                <a:latin typeface="Fira Sans" panose="020B0503050000020004" pitchFamily="34" charset="0"/>
                <a:ea typeface="Times New Roman" panose="02020603050405020304" pitchFamily="18" charset="0"/>
              </a:rPr>
              <a:t> dan </a:t>
            </a:r>
            <a:r>
              <a:rPr lang="en-US" sz="2000" b="1" dirty="0" err="1">
                <a:effectLst/>
                <a:latin typeface="Fira Sans" panose="020B0503050000020004" pitchFamily="34" charset="0"/>
                <a:ea typeface="Times New Roman" panose="02020603050405020304" pitchFamily="18" charset="0"/>
              </a:rPr>
              <a:t>Ilmu</a:t>
            </a:r>
            <a:r>
              <a:rPr lang="en-US" sz="2000" b="1" dirty="0">
                <a:effectLst/>
                <a:latin typeface="Fira Sans" panose="020B0503050000020004" pitchFamily="34" charset="0"/>
                <a:ea typeface="Times New Roman" panose="02020603050405020304" pitchFamily="18" charset="0"/>
              </a:rPr>
              <a:t> </a:t>
            </a:r>
            <a:r>
              <a:rPr lang="en-US" sz="2000" b="1" dirty="0" err="1">
                <a:effectLst/>
                <a:latin typeface="Fira Sans" panose="020B0503050000020004" pitchFamily="34" charset="0"/>
                <a:ea typeface="Times New Roman" panose="02020603050405020304" pitchFamily="18" charset="0"/>
              </a:rPr>
              <a:t>Keguruan</a:t>
            </a:r>
            <a:r>
              <a:rPr lang="en-US" sz="2000" b="1" dirty="0">
                <a:effectLst/>
                <a:latin typeface="Fira Sans" panose="020B0503050000020004" pitchFamily="34" charset="0"/>
                <a:ea typeface="Times New Roman" panose="02020603050405020304" pitchFamily="18" charset="0"/>
              </a:rPr>
              <a:t> INSTITUT AGAMA ISLAM NEGERI ( IAIN ) METRO 1444 H / 2022 M. </a:t>
            </a:r>
            <a:r>
              <a:rPr lang="en-US" sz="2000" b="1" i="1" dirty="0" err="1">
                <a:effectLst/>
                <a:latin typeface="Fira Sans" panose="020B0503050000020004" pitchFamily="34" charset="0"/>
                <a:ea typeface="Times New Roman" panose="02020603050405020304" pitchFamily="18" charset="0"/>
              </a:rPr>
              <a:t>Skripsi</a:t>
            </a:r>
            <a:r>
              <a:rPr lang="en-US" sz="2000" b="1" dirty="0">
                <a:effectLst/>
                <a:latin typeface="Fira Sans" panose="020B0503050000020004" pitchFamily="34" charset="0"/>
                <a:ea typeface="Times New Roman" panose="02020603050405020304" pitchFamily="18" charset="0"/>
              </a:rPr>
              <a:t>.</a:t>
            </a:r>
            <a:endParaRPr lang="en-ID" sz="2000" b="1" dirty="0">
              <a:effectLst/>
              <a:latin typeface="Fira Sans" panose="020B0503050000020004" pitchFamily="34" charset="0"/>
              <a:ea typeface="Times New Roman" panose="02020603050405020304" pitchFamily="18" charset="0"/>
            </a:endParaRP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3778668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381477" y="2291321"/>
            <a:ext cx="15001574" cy="4616648"/>
          </a:xfrm>
          <a:prstGeom prst="rect">
            <a:avLst/>
          </a:prstGeom>
          <a:noFill/>
          <a:ln>
            <a:noFill/>
          </a:ln>
        </p:spPr>
        <p:txBody>
          <a:bodyPr spcFirstLastPara="1" wrap="square" lIns="0" tIns="0" rIns="0" bIns="0" anchor="t" anchorCtr="0">
            <a:spAutoFit/>
          </a:bodyPr>
          <a:lstStyle/>
          <a:p>
            <a:pPr marL="304800" indent="-304800" algn="just">
              <a:lnSpc>
                <a:spcPct val="150000"/>
              </a:lnSpc>
            </a:pPr>
            <a:r>
              <a:rPr lang="en-US" sz="2000" b="1" dirty="0">
                <a:effectLst/>
                <a:latin typeface="Fira Sans" panose="020B0503050000020004" pitchFamily="34" charset="0"/>
                <a:ea typeface="Times New Roman" panose="02020603050405020304" pitchFamily="18" charset="0"/>
              </a:rPr>
              <a:t>Manninen, M., </a:t>
            </a:r>
            <a:r>
              <a:rPr lang="en-US" sz="2000" b="1" dirty="0" err="1">
                <a:effectLst/>
                <a:latin typeface="Fira Sans" panose="020B0503050000020004" pitchFamily="34" charset="0"/>
                <a:ea typeface="Times New Roman" panose="02020603050405020304" pitchFamily="18" charset="0"/>
              </a:rPr>
              <a:t>Magrum</a:t>
            </a:r>
            <a:r>
              <a:rPr lang="en-US" sz="2000" b="1" dirty="0">
                <a:effectLst/>
                <a:latin typeface="Fira Sans" panose="020B0503050000020004" pitchFamily="34" charset="0"/>
                <a:ea typeface="Times New Roman" panose="02020603050405020304" pitchFamily="18" charset="0"/>
              </a:rPr>
              <a:t>, E., Campbell, S., &amp; Belton, S. (2025). The effect of game-based approaches on decision-making, knowledge, and motor skill: A systematic review and a multilevel meta-analysis. </a:t>
            </a:r>
            <a:r>
              <a:rPr lang="en-US" sz="2000" b="1" i="1" dirty="0">
                <a:effectLst/>
                <a:latin typeface="Fira Sans" panose="020B0503050000020004" pitchFamily="34" charset="0"/>
                <a:ea typeface="Times New Roman" panose="02020603050405020304" pitchFamily="18" charset="0"/>
              </a:rPr>
              <a:t>European Physical Education Review</a:t>
            </a:r>
            <a:r>
              <a:rPr lang="en-US" sz="2000" b="1" dirty="0">
                <a:effectLst/>
                <a:latin typeface="Fira Sans" panose="020B0503050000020004" pitchFamily="34" charset="0"/>
                <a:ea typeface="Times New Roman" panose="02020603050405020304" pitchFamily="18" charset="0"/>
              </a:rPr>
              <a:t>, </a:t>
            </a:r>
            <a:r>
              <a:rPr lang="en-US" sz="2000" b="1" i="1" dirty="0">
                <a:effectLst/>
                <a:latin typeface="Fira Sans" panose="020B0503050000020004" pitchFamily="34" charset="0"/>
                <a:ea typeface="Times New Roman" panose="02020603050405020304" pitchFamily="18" charset="0"/>
              </a:rPr>
              <a:t>31</a:t>
            </a:r>
            <a:r>
              <a:rPr lang="en-US" sz="2000" b="1" dirty="0">
                <a:effectLst/>
                <a:latin typeface="Fira Sans" panose="020B0503050000020004" pitchFamily="34" charset="0"/>
                <a:ea typeface="Times New Roman" panose="02020603050405020304" pitchFamily="18" charset="0"/>
              </a:rPr>
              <a:t>(1), 18–32. https://doi.org/10.1177/1356336X241245305</a:t>
            </a:r>
          </a:p>
          <a:p>
            <a:pPr marL="304800" indent="-304800" algn="just">
              <a:lnSpc>
                <a:spcPct val="150000"/>
              </a:lnSpc>
            </a:pPr>
            <a:r>
              <a:rPr lang="en-US" sz="2000" b="1" dirty="0">
                <a:effectLst/>
                <a:latin typeface="Fira Sans" panose="020B0503050000020004" pitchFamily="34" charset="0"/>
                <a:ea typeface="Times New Roman" panose="02020603050405020304" pitchFamily="18" charset="0"/>
              </a:rPr>
              <a:t>Masjid, A. (2020). Abdul Majid, Strategi </a:t>
            </a:r>
            <a:r>
              <a:rPr lang="en-US" sz="2000" b="1" dirty="0" err="1">
                <a:effectLst/>
                <a:latin typeface="Fira Sans" panose="020B0503050000020004" pitchFamily="34" charset="0"/>
                <a:ea typeface="Times New Roman" panose="02020603050405020304" pitchFamily="18" charset="0"/>
              </a:rPr>
              <a:t>Pembelajaran</a:t>
            </a:r>
            <a:r>
              <a:rPr lang="en-US" sz="2000" b="1" dirty="0">
                <a:effectLst/>
                <a:latin typeface="Fira Sans" panose="020B0503050000020004" pitchFamily="34" charset="0"/>
                <a:ea typeface="Times New Roman" panose="02020603050405020304" pitchFamily="18" charset="0"/>
              </a:rPr>
              <a:t>, (Bandung: TP </a:t>
            </a:r>
            <a:r>
              <a:rPr lang="en-US" sz="2000" b="1" dirty="0" err="1">
                <a:effectLst/>
                <a:latin typeface="Fira Sans" panose="020B0503050000020004" pitchFamily="34" charset="0"/>
                <a:ea typeface="Times New Roman" panose="02020603050405020304" pitchFamily="18" charset="0"/>
              </a:rPr>
              <a:t>Remaja</a:t>
            </a:r>
            <a:r>
              <a:rPr lang="en-US" sz="2000" b="1" dirty="0">
                <a:effectLst/>
                <a:latin typeface="Fira Sans" panose="020B0503050000020004" pitchFamily="34" charset="0"/>
                <a:ea typeface="Times New Roman" panose="02020603050405020304" pitchFamily="18" charset="0"/>
              </a:rPr>
              <a:t> </a:t>
            </a:r>
            <a:r>
              <a:rPr lang="en-US" sz="2000" b="1" dirty="0" err="1">
                <a:effectLst/>
                <a:latin typeface="Fira Sans" panose="020B0503050000020004" pitchFamily="34" charset="0"/>
                <a:ea typeface="Times New Roman" panose="02020603050405020304" pitchFamily="18" charset="0"/>
              </a:rPr>
              <a:t>Rosdakarya</a:t>
            </a:r>
            <a:r>
              <a:rPr lang="en-US" sz="2000" b="1" dirty="0">
                <a:effectLst/>
                <a:latin typeface="Fira Sans" panose="020B0503050000020004" pitchFamily="34" charset="0"/>
                <a:ea typeface="Times New Roman" panose="02020603050405020304" pitchFamily="18" charset="0"/>
              </a:rPr>
              <a:t>, 2014), </a:t>
            </a:r>
            <a:r>
              <a:rPr lang="en-US" sz="2000" b="1" dirty="0" err="1">
                <a:effectLst/>
                <a:latin typeface="Fira Sans" panose="020B0503050000020004" pitchFamily="34" charset="0"/>
                <a:ea typeface="Times New Roman" panose="02020603050405020304" pitchFamily="18" charset="0"/>
              </a:rPr>
              <a:t>hal</a:t>
            </a:r>
            <a:r>
              <a:rPr lang="en-US" sz="2000" b="1" dirty="0">
                <a:effectLst/>
                <a:latin typeface="Fira Sans" panose="020B0503050000020004" pitchFamily="34" charset="0"/>
                <a:ea typeface="Times New Roman" panose="02020603050405020304" pitchFamily="18" charset="0"/>
              </a:rPr>
              <a:t>. 3. 19. </a:t>
            </a:r>
            <a:r>
              <a:rPr lang="en-US" sz="2000" b="1" i="1" dirty="0" err="1">
                <a:effectLst/>
                <a:latin typeface="Fira Sans" panose="020B0503050000020004" pitchFamily="34" charset="0"/>
                <a:ea typeface="Times New Roman" panose="02020603050405020304" pitchFamily="18" charset="0"/>
              </a:rPr>
              <a:t>Kodifikasia</a:t>
            </a:r>
            <a:r>
              <a:rPr lang="en-US" sz="2000" b="1" dirty="0">
                <a:effectLst/>
                <a:latin typeface="Fira Sans" panose="020B0503050000020004" pitchFamily="34" charset="0"/>
                <a:ea typeface="Times New Roman" panose="02020603050405020304" pitchFamily="18" charset="0"/>
              </a:rPr>
              <a:t>, </a:t>
            </a:r>
            <a:r>
              <a:rPr lang="en-US" sz="2000" b="1" i="1" dirty="0">
                <a:effectLst/>
                <a:latin typeface="Fira Sans" panose="020B0503050000020004" pitchFamily="34" charset="0"/>
                <a:ea typeface="Times New Roman" panose="02020603050405020304" pitchFamily="18" charset="0"/>
              </a:rPr>
              <a:t>13</a:t>
            </a:r>
            <a:r>
              <a:rPr lang="en-US" sz="2000" b="1" dirty="0">
                <a:effectLst/>
                <a:latin typeface="Fira Sans" panose="020B0503050000020004" pitchFamily="34" charset="0"/>
                <a:ea typeface="Times New Roman" panose="02020603050405020304" pitchFamily="18" charset="0"/>
              </a:rPr>
              <a:t>(2), 19–72.</a:t>
            </a:r>
            <a:endParaRPr lang="en-ID" sz="2000" b="1" dirty="0">
              <a:effectLst/>
              <a:latin typeface="Fira Sans" panose="020B0503050000020004" pitchFamily="34" charset="0"/>
              <a:ea typeface="Times New Roman" panose="02020603050405020304" pitchFamily="18" charset="0"/>
            </a:endParaRPr>
          </a:p>
          <a:p>
            <a:pPr marL="304800" indent="-304800" algn="just">
              <a:lnSpc>
                <a:spcPct val="150000"/>
              </a:lnSpc>
            </a:pPr>
            <a:r>
              <a:rPr lang="en-US" sz="2000" b="1" dirty="0" err="1">
                <a:effectLst/>
                <a:latin typeface="Fira Sans" panose="020B0503050000020004" pitchFamily="34" charset="0"/>
                <a:ea typeface="Times New Roman" panose="02020603050405020304" pitchFamily="18" charset="0"/>
              </a:rPr>
              <a:t>Nafiati</a:t>
            </a:r>
            <a:r>
              <a:rPr lang="en-US" sz="2000" b="1" dirty="0">
                <a:effectLst/>
                <a:latin typeface="Fira Sans" panose="020B0503050000020004" pitchFamily="34" charset="0"/>
                <a:ea typeface="Times New Roman" panose="02020603050405020304" pitchFamily="18" charset="0"/>
              </a:rPr>
              <a:t>, D. A. (2021). </a:t>
            </a:r>
            <a:r>
              <a:rPr lang="en-US" sz="2000" b="1" i="1" dirty="0" err="1">
                <a:effectLst/>
                <a:latin typeface="Fira Sans" panose="020B0503050000020004" pitchFamily="34" charset="0"/>
                <a:ea typeface="Times New Roman" panose="02020603050405020304" pitchFamily="18" charset="0"/>
              </a:rPr>
              <a:t>Revisi</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taksonomi</a:t>
            </a:r>
            <a:r>
              <a:rPr lang="en-US" sz="2000" b="1" i="1" dirty="0">
                <a:effectLst/>
                <a:latin typeface="Fira Sans" panose="020B0503050000020004" pitchFamily="34" charset="0"/>
                <a:ea typeface="Times New Roman" panose="02020603050405020304" pitchFamily="18" charset="0"/>
              </a:rPr>
              <a:t> Bloom : </a:t>
            </a:r>
            <a:r>
              <a:rPr lang="en-US" sz="2000" b="1" i="1" dirty="0" err="1">
                <a:effectLst/>
                <a:latin typeface="Fira Sans" panose="020B0503050000020004" pitchFamily="34" charset="0"/>
                <a:ea typeface="Times New Roman" panose="02020603050405020304" pitchFamily="18" charset="0"/>
              </a:rPr>
              <a:t>Kognitif</a:t>
            </a:r>
            <a:r>
              <a:rPr lang="en-US" sz="2000" b="1" i="1" dirty="0">
                <a:effectLst/>
                <a:latin typeface="Fira Sans" panose="020B0503050000020004" pitchFamily="34" charset="0"/>
                <a:ea typeface="Times New Roman" panose="02020603050405020304" pitchFamily="18" charset="0"/>
              </a:rPr>
              <a:t> , </a:t>
            </a:r>
            <a:r>
              <a:rPr lang="en-US" sz="2000" b="1" i="1" dirty="0" err="1">
                <a:effectLst/>
                <a:latin typeface="Fira Sans" panose="020B0503050000020004" pitchFamily="34" charset="0"/>
                <a:ea typeface="Times New Roman" panose="02020603050405020304" pitchFamily="18" charset="0"/>
              </a:rPr>
              <a:t>afektif</a:t>
            </a:r>
            <a:r>
              <a:rPr lang="en-US" sz="2000" b="1" i="1" dirty="0">
                <a:effectLst/>
                <a:latin typeface="Fira Sans" panose="020B0503050000020004" pitchFamily="34" charset="0"/>
                <a:ea typeface="Times New Roman" panose="02020603050405020304" pitchFamily="18" charset="0"/>
              </a:rPr>
              <a:t> , dan </a:t>
            </a:r>
            <a:r>
              <a:rPr lang="en-US" sz="2000" b="1" i="1" dirty="0" err="1">
                <a:effectLst/>
                <a:latin typeface="Fira Sans" panose="020B0503050000020004" pitchFamily="34" charset="0"/>
                <a:ea typeface="Times New Roman" panose="02020603050405020304" pitchFamily="18" charset="0"/>
              </a:rPr>
              <a:t>psikomotorik</a:t>
            </a:r>
            <a:r>
              <a:rPr lang="en-US" sz="2000" b="1" dirty="0">
                <a:effectLst/>
                <a:latin typeface="Fira Sans" panose="020B0503050000020004" pitchFamily="34" charset="0"/>
                <a:ea typeface="Times New Roman" panose="02020603050405020304" pitchFamily="18" charset="0"/>
              </a:rPr>
              <a:t>. </a:t>
            </a:r>
            <a:r>
              <a:rPr lang="en-US" sz="2000" b="1" i="1" dirty="0">
                <a:effectLst/>
                <a:latin typeface="Fira Sans" panose="020B0503050000020004" pitchFamily="34" charset="0"/>
                <a:ea typeface="Times New Roman" panose="02020603050405020304" pitchFamily="18" charset="0"/>
              </a:rPr>
              <a:t>21</a:t>
            </a:r>
            <a:r>
              <a:rPr lang="en-US" sz="2000" b="1" dirty="0">
                <a:effectLst/>
                <a:latin typeface="Fira Sans" panose="020B0503050000020004" pitchFamily="34" charset="0"/>
                <a:ea typeface="Times New Roman" panose="02020603050405020304" pitchFamily="18" charset="0"/>
              </a:rPr>
              <a:t>(2), 151–172. https://doi.org/10.21831/hum.v21i2.29252.</a:t>
            </a:r>
            <a:endParaRPr lang="en-ID" sz="2000" b="1" dirty="0">
              <a:effectLst/>
              <a:latin typeface="Fira Sans" panose="020B0503050000020004" pitchFamily="34" charset="0"/>
              <a:ea typeface="Times New Roman" panose="02020603050405020304" pitchFamily="18" charset="0"/>
            </a:endParaRPr>
          </a:p>
          <a:p>
            <a:pPr marL="304800" indent="-304800" algn="just">
              <a:lnSpc>
                <a:spcPct val="150000"/>
              </a:lnSpc>
            </a:pPr>
            <a:r>
              <a:rPr lang="en-US" sz="2000" b="1" dirty="0">
                <a:effectLst/>
                <a:latin typeface="Fira Sans" panose="020B0503050000020004" pitchFamily="34" charset="0"/>
                <a:ea typeface="Times New Roman" panose="02020603050405020304" pitchFamily="18" charset="0"/>
              </a:rPr>
              <a:t>Najib, A., Setia, W., Putri, K., &amp; </a:t>
            </a:r>
            <a:r>
              <a:rPr lang="en-US" sz="2000" b="1" dirty="0" err="1">
                <a:effectLst/>
                <a:latin typeface="Fira Sans" panose="020B0503050000020004" pitchFamily="34" charset="0"/>
                <a:ea typeface="Times New Roman" panose="02020603050405020304" pitchFamily="18" charset="0"/>
              </a:rPr>
              <a:t>Cahyani</a:t>
            </a:r>
            <a:r>
              <a:rPr lang="en-US" sz="2000" b="1" dirty="0">
                <a:effectLst/>
                <a:latin typeface="Fira Sans" panose="020B0503050000020004" pitchFamily="34" charset="0"/>
                <a:ea typeface="Times New Roman" panose="02020603050405020304" pitchFamily="18" charset="0"/>
              </a:rPr>
              <a:t>, O. D. (2022). </a:t>
            </a:r>
            <a:r>
              <a:rPr lang="en-US" sz="2000" b="1" i="1" dirty="0">
                <a:effectLst/>
                <a:latin typeface="Fira Sans" panose="020B0503050000020004" pitchFamily="34" charset="0"/>
                <a:ea typeface="Times New Roman" panose="02020603050405020304" pitchFamily="18" charset="0"/>
              </a:rPr>
              <a:t>PENGARUH MODIFIKASI PERMAINAN RUGBY TERHADAP THE EFFECT OF RUGBY GAME MODIFICATION ON THE LEVEL</a:t>
            </a:r>
            <a:r>
              <a:rPr lang="en-US" sz="2000" b="1" dirty="0">
                <a:effectLst/>
                <a:latin typeface="Fira Sans" panose="020B0503050000020004" pitchFamily="34" charset="0"/>
                <a:ea typeface="Times New Roman" panose="02020603050405020304" pitchFamily="18" charset="0"/>
              </a:rPr>
              <a:t>. </a:t>
            </a:r>
            <a:r>
              <a:rPr lang="en-US" sz="2000" b="1" i="1" dirty="0">
                <a:effectLst/>
                <a:latin typeface="Fira Sans" panose="020B0503050000020004" pitchFamily="34" charset="0"/>
                <a:ea typeface="Times New Roman" panose="02020603050405020304" pitchFamily="18" charset="0"/>
              </a:rPr>
              <a:t>2</a:t>
            </a:r>
            <a:r>
              <a:rPr lang="en-US" sz="2000" b="1" dirty="0">
                <a:effectLst/>
                <a:latin typeface="Fira Sans" panose="020B0503050000020004" pitchFamily="34" charset="0"/>
                <a:ea typeface="Times New Roman" panose="02020603050405020304" pitchFamily="18" charset="0"/>
              </a:rPr>
              <a:t>(2), 85–93.</a:t>
            </a:r>
            <a:endParaRPr lang="en-ID" sz="2000" b="1" dirty="0">
              <a:effectLst/>
              <a:latin typeface="Fira Sans" panose="020B0503050000020004" pitchFamily="34" charset="0"/>
              <a:ea typeface="Times New Roman" panose="02020603050405020304" pitchFamily="18" charset="0"/>
            </a:endParaRPr>
          </a:p>
          <a:p>
            <a:pPr marL="304800" indent="-304800" algn="just">
              <a:lnSpc>
                <a:spcPct val="150000"/>
              </a:lnSpc>
            </a:pPr>
            <a:r>
              <a:rPr lang="en-US" sz="2000" b="1" dirty="0">
                <a:effectLst/>
                <a:latin typeface="Fira Sans" panose="020B0503050000020004" pitchFamily="34" charset="0"/>
                <a:ea typeface="Times New Roman" panose="02020603050405020304" pitchFamily="18" charset="0"/>
              </a:rPr>
              <a:t>Putra, A. K., &amp; </a:t>
            </a:r>
            <a:r>
              <a:rPr lang="en-US" sz="2000" b="1" dirty="0" err="1">
                <a:effectLst/>
                <a:latin typeface="Fira Sans" panose="020B0503050000020004" pitchFamily="34" charset="0"/>
                <a:ea typeface="Times New Roman" panose="02020603050405020304" pitchFamily="18" charset="0"/>
              </a:rPr>
              <a:t>Frianto</a:t>
            </a:r>
            <a:r>
              <a:rPr lang="en-US" sz="2000" b="1" dirty="0">
                <a:effectLst/>
                <a:latin typeface="Fira Sans" panose="020B0503050000020004" pitchFamily="34" charset="0"/>
                <a:ea typeface="Times New Roman" panose="02020603050405020304" pitchFamily="18" charset="0"/>
              </a:rPr>
              <a:t>, A. (2018). </a:t>
            </a:r>
            <a:r>
              <a:rPr lang="en-US" sz="2000" b="1" dirty="0" err="1">
                <a:effectLst/>
                <a:latin typeface="Fira Sans" panose="020B0503050000020004" pitchFamily="34" charset="0"/>
                <a:ea typeface="Times New Roman" panose="02020603050405020304" pitchFamily="18" charset="0"/>
              </a:rPr>
              <a:t>Pengaruh</a:t>
            </a:r>
            <a:r>
              <a:rPr lang="en-US" sz="2000" b="1" dirty="0">
                <a:effectLst/>
                <a:latin typeface="Fira Sans" panose="020B0503050000020004" pitchFamily="34" charset="0"/>
                <a:ea typeface="Times New Roman" panose="02020603050405020304" pitchFamily="18" charset="0"/>
              </a:rPr>
              <a:t> </a:t>
            </a:r>
            <a:r>
              <a:rPr lang="en-US" sz="2000" b="1" dirty="0" err="1">
                <a:effectLst/>
                <a:latin typeface="Fira Sans" panose="020B0503050000020004" pitchFamily="34" charset="0"/>
                <a:ea typeface="Times New Roman" panose="02020603050405020304" pitchFamily="18" charset="0"/>
              </a:rPr>
              <a:t>Motivasi</a:t>
            </a:r>
            <a:r>
              <a:rPr lang="en-US" sz="2000" b="1" dirty="0">
                <a:effectLst/>
                <a:latin typeface="Fira Sans" panose="020B0503050000020004" pitchFamily="34" charset="0"/>
                <a:ea typeface="Times New Roman" panose="02020603050405020304" pitchFamily="18" charset="0"/>
              </a:rPr>
              <a:t> </a:t>
            </a:r>
            <a:r>
              <a:rPr lang="en-US" sz="2000" b="1" dirty="0" err="1">
                <a:effectLst/>
                <a:latin typeface="Fira Sans" panose="020B0503050000020004" pitchFamily="34" charset="0"/>
                <a:ea typeface="Times New Roman" panose="02020603050405020304" pitchFamily="18" charset="0"/>
              </a:rPr>
              <a:t>Intrinsik</a:t>
            </a:r>
            <a:r>
              <a:rPr lang="en-US" sz="2000" b="1" dirty="0">
                <a:effectLst/>
                <a:latin typeface="Fira Sans" panose="020B0503050000020004" pitchFamily="34" charset="0"/>
                <a:ea typeface="Times New Roman" panose="02020603050405020304" pitchFamily="18" charset="0"/>
              </a:rPr>
              <a:t> dan </a:t>
            </a:r>
            <a:r>
              <a:rPr lang="en-US" sz="2000" b="1" dirty="0" err="1">
                <a:effectLst/>
                <a:latin typeface="Fira Sans" panose="020B0503050000020004" pitchFamily="34" charset="0"/>
                <a:ea typeface="Times New Roman" panose="02020603050405020304" pitchFamily="18" charset="0"/>
              </a:rPr>
              <a:t>Motivasi</a:t>
            </a:r>
            <a:r>
              <a:rPr lang="en-US" sz="2000" b="1" dirty="0">
                <a:effectLst/>
                <a:latin typeface="Fira Sans" panose="020B0503050000020004" pitchFamily="34" charset="0"/>
                <a:ea typeface="Times New Roman" panose="02020603050405020304" pitchFamily="18" charset="0"/>
              </a:rPr>
              <a:t> </a:t>
            </a:r>
            <a:r>
              <a:rPr lang="en-US" sz="2000" b="1" dirty="0" err="1">
                <a:effectLst/>
                <a:latin typeface="Fira Sans" panose="020B0503050000020004" pitchFamily="34" charset="0"/>
                <a:ea typeface="Times New Roman" panose="02020603050405020304" pitchFamily="18" charset="0"/>
              </a:rPr>
              <a:t>Ekstrinsik</a:t>
            </a:r>
            <a:r>
              <a:rPr lang="en-US" sz="2000" b="1" dirty="0">
                <a:effectLst/>
                <a:latin typeface="Fira Sans" panose="020B0503050000020004" pitchFamily="34" charset="0"/>
                <a:ea typeface="Times New Roman" panose="02020603050405020304" pitchFamily="18" charset="0"/>
              </a:rPr>
              <a:t> </a:t>
            </a:r>
            <a:r>
              <a:rPr lang="en-US" sz="2000" b="1" dirty="0" err="1">
                <a:effectLst/>
                <a:latin typeface="Fira Sans" panose="020B0503050000020004" pitchFamily="34" charset="0"/>
                <a:ea typeface="Times New Roman" panose="02020603050405020304" pitchFamily="18" charset="0"/>
              </a:rPr>
              <a:t>terhadap</a:t>
            </a:r>
            <a:r>
              <a:rPr lang="en-US" sz="2000" b="1" dirty="0">
                <a:effectLst/>
                <a:latin typeface="Fira Sans" panose="020B0503050000020004" pitchFamily="34" charset="0"/>
                <a:ea typeface="Times New Roman" panose="02020603050405020304" pitchFamily="18" charset="0"/>
              </a:rPr>
              <a:t> </a:t>
            </a:r>
            <a:r>
              <a:rPr lang="en-US" sz="2000" b="1" dirty="0" err="1">
                <a:effectLst/>
                <a:latin typeface="Fira Sans" panose="020B0503050000020004" pitchFamily="34" charset="0"/>
                <a:ea typeface="Times New Roman" panose="02020603050405020304" pitchFamily="18" charset="0"/>
              </a:rPr>
              <a:t>Kepuasan</a:t>
            </a:r>
            <a:r>
              <a:rPr lang="en-US" sz="2000" b="1" dirty="0">
                <a:effectLst/>
                <a:latin typeface="Fira Sans" panose="020B0503050000020004" pitchFamily="34" charset="0"/>
                <a:ea typeface="Times New Roman" panose="02020603050405020304" pitchFamily="18" charset="0"/>
              </a:rPr>
              <a:t> </a:t>
            </a:r>
            <a:r>
              <a:rPr lang="en-US" sz="2000" b="1" dirty="0" err="1">
                <a:effectLst/>
                <a:latin typeface="Fira Sans" panose="020B0503050000020004" pitchFamily="34" charset="0"/>
                <a:ea typeface="Times New Roman" panose="02020603050405020304" pitchFamily="18" charset="0"/>
              </a:rPr>
              <a:t>Kerja</a:t>
            </a:r>
            <a:r>
              <a:rPr lang="en-US" sz="2000" b="1" dirty="0">
                <a:effectLst/>
                <a:latin typeface="Fira Sans" panose="020B0503050000020004" pitchFamily="34" charset="0"/>
                <a:ea typeface="Times New Roman" panose="02020603050405020304" pitchFamily="18" charset="0"/>
              </a:rPr>
              <a:t>. </a:t>
            </a:r>
            <a:r>
              <a:rPr lang="en-US" sz="2000" b="1" i="1" dirty="0">
                <a:effectLst/>
                <a:latin typeface="Fira Sans" panose="020B0503050000020004" pitchFamily="34" charset="0"/>
                <a:ea typeface="Times New Roman" panose="02020603050405020304" pitchFamily="18" charset="0"/>
              </a:rPr>
              <a:t>BISMA (</a:t>
            </a:r>
            <a:r>
              <a:rPr lang="en-US" sz="2000" b="1" i="1" dirty="0" err="1">
                <a:effectLst/>
                <a:latin typeface="Fira Sans" panose="020B0503050000020004" pitchFamily="34" charset="0"/>
                <a:ea typeface="Times New Roman" panose="02020603050405020304" pitchFamily="18" charset="0"/>
              </a:rPr>
              <a:t>Bisnis</a:t>
            </a:r>
            <a:r>
              <a:rPr lang="en-US" sz="2000" b="1" i="1" dirty="0">
                <a:effectLst/>
                <a:latin typeface="Fira Sans" panose="020B0503050000020004" pitchFamily="34" charset="0"/>
                <a:ea typeface="Times New Roman" panose="02020603050405020304" pitchFamily="18" charset="0"/>
              </a:rPr>
              <a:t> Dan </a:t>
            </a:r>
            <a:r>
              <a:rPr lang="en-US" sz="2000" b="1" i="1" dirty="0" err="1">
                <a:effectLst/>
                <a:latin typeface="Fira Sans" panose="020B0503050000020004" pitchFamily="34" charset="0"/>
                <a:ea typeface="Times New Roman" panose="02020603050405020304" pitchFamily="18" charset="0"/>
              </a:rPr>
              <a:t>Manajemen</a:t>
            </a:r>
            <a:r>
              <a:rPr lang="en-US" sz="2000" b="1" i="1" dirty="0">
                <a:effectLst/>
                <a:latin typeface="Fira Sans" panose="020B0503050000020004" pitchFamily="34" charset="0"/>
                <a:ea typeface="Times New Roman" panose="02020603050405020304" pitchFamily="18" charset="0"/>
              </a:rPr>
              <a:t>)</a:t>
            </a:r>
            <a:r>
              <a:rPr lang="en-US" sz="2000" b="1" dirty="0">
                <a:effectLst/>
                <a:latin typeface="Fira Sans" panose="020B0503050000020004" pitchFamily="34" charset="0"/>
                <a:ea typeface="Times New Roman" panose="02020603050405020304" pitchFamily="18" charset="0"/>
              </a:rPr>
              <a:t>, </a:t>
            </a:r>
            <a:r>
              <a:rPr lang="en-US" sz="2000" b="1" i="1" dirty="0">
                <a:effectLst/>
                <a:latin typeface="Fira Sans" panose="020B0503050000020004" pitchFamily="34" charset="0"/>
                <a:ea typeface="Times New Roman" panose="02020603050405020304" pitchFamily="18" charset="0"/>
              </a:rPr>
              <a:t>6</a:t>
            </a:r>
            <a:r>
              <a:rPr lang="en-US" sz="2000" b="1" dirty="0">
                <a:effectLst/>
                <a:latin typeface="Fira Sans" panose="020B0503050000020004" pitchFamily="34" charset="0"/>
                <a:ea typeface="Times New Roman" panose="02020603050405020304" pitchFamily="18" charset="0"/>
              </a:rPr>
              <a:t>(1), 59. https://doi.org/10.26740/bisma.v6n1.p59-66</a:t>
            </a:r>
            <a:endParaRPr lang="en-ID" sz="2000" b="1" dirty="0">
              <a:effectLst/>
              <a:latin typeface="Fira Sans" panose="020B0503050000020004" pitchFamily="34" charset="0"/>
              <a:ea typeface="Times New Roman" panose="02020603050405020304" pitchFamily="18" charset="0"/>
            </a:endParaRP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243314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711856" y="1870107"/>
            <a:ext cx="15001574" cy="2769989"/>
          </a:xfrm>
          <a:prstGeom prst="rect">
            <a:avLst/>
          </a:prstGeom>
          <a:noFill/>
          <a:ln>
            <a:noFill/>
          </a:ln>
        </p:spPr>
        <p:txBody>
          <a:bodyPr spcFirstLastPara="1" wrap="square" lIns="0" tIns="0" rIns="0" bIns="0" anchor="t" anchorCtr="0">
            <a:spAutoFit/>
          </a:bodyPr>
          <a:lstStyle/>
          <a:p>
            <a:pPr marL="304800" indent="-304800" algn="just">
              <a:lnSpc>
                <a:spcPct val="150000"/>
              </a:lnSpc>
            </a:pPr>
            <a:r>
              <a:rPr lang="en-US" sz="2000" b="1" dirty="0">
                <a:effectLst/>
                <a:latin typeface="Fira Sans" panose="020B0503050000020004" pitchFamily="34" charset="0"/>
                <a:ea typeface="Times New Roman" panose="02020603050405020304" pitchFamily="18" charset="0"/>
              </a:rPr>
              <a:t>Putu, N., Dharma, S., Agus, I. P., </a:t>
            </a:r>
            <a:r>
              <a:rPr lang="en-US" sz="2000" b="1" dirty="0" err="1">
                <a:effectLst/>
                <a:latin typeface="Fira Sans" panose="020B0503050000020004" pitchFamily="34" charset="0"/>
                <a:ea typeface="Times New Roman" panose="02020603050405020304" pitchFamily="18" charset="0"/>
              </a:rPr>
              <a:t>Hita</a:t>
            </a:r>
            <a:r>
              <a:rPr lang="en-US" sz="2000" b="1" dirty="0">
                <a:effectLst/>
                <a:latin typeface="Fira Sans" panose="020B0503050000020004" pitchFamily="34" charset="0"/>
                <a:ea typeface="Times New Roman" panose="02020603050405020304" pitchFamily="18" charset="0"/>
              </a:rPr>
              <a:t>, D., </a:t>
            </a:r>
            <a:r>
              <a:rPr lang="en-US" sz="2000" b="1" dirty="0" err="1">
                <a:effectLst/>
                <a:latin typeface="Fira Sans" panose="020B0503050000020004" pitchFamily="34" charset="0"/>
                <a:ea typeface="Times New Roman" panose="02020603050405020304" pitchFamily="18" charset="0"/>
              </a:rPr>
              <a:t>Bagus</a:t>
            </a:r>
            <a:r>
              <a:rPr lang="en-US" sz="2000" b="1" dirty="0">
                <a:effectLst/>
                <a:latin typeface="Fira Sans" panose="020B0503050000020004" pitchFamily="34" charset="0"/>
                <a:ea typeface="Times New Roman" panose="02020603050405020304" pitchFamily="18" charset="0"/>
              </a:rPr>
              <a:t>, I., &amp; Jaya, G. (2025). </a:t>
            </a:r>
            <a:r>
              <a:rPr lang="en-US" sz="2000" b="1" i="1" dirty="0" err="1">
                <a:effectLst/>
                <a:latin typeface="Fira Sans" panose="020B0503050000020004" pitchFamily="34" charset="0"/>
                <a:ea typeface="Times New Roman" panose="02020603050405020304" pitchFamily="18" charset="0"/>
              </a:rPr>
              <a:t>Pengaruh</a:t>
            </a:r>
            <a:r>
              <a:rPr lang="en-US" sz="2000" b="1" i="1" dirty="0">
                <a:effectLst/>
                <a:latin typeface="Fira Sans" panose="020B0503050000020004" pitchFamily="34" charset="0"/>
                <a:ea typeface="Times New Roman" panose="02020603050405020304" pitchFamily="18" charset="0"/>
              </a:rPr>
              <a:t> Media </a:t>
            </a:r>
            <a:r>
              <a:rPr lang="en-US" sz="2000" b="1" i="1" dirty="0" err="1">
                <a:effectLst/>
                <a:latin typeface="Fira Sans" panose="020B0503050000020004" pitchFamily="34" charset="0"/>
                <a:ea typeface="Times New Roman" panose="02020603050405020304" pitchFamily="18" charset="0"/>
              </a:rPr>
              <a:t>Pembelajaran</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Interaktif</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terhadap</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Peningkatan</a:t>
            </a:r>
            <a:r>
              <a:rPr lang="en-US" sz="2000" b="1" i="1" dirty="0">
                <a:effectLst/>
                <a:latin typeface="Fira Sans" panose="020B0503050000020004" pitchFamily="34" charset="0"/>
                <a:ea typeface="Times New Roman" panose="02020603050405020304" pitchFamily="18" charset="0"/>
              </a:rPr>
              <a:t> Hasil </a:t>
            </a:r>
            <a:r>
              <a:rPr lang="en-US" sz="2000" b="1" i="1" dirty="0" err="1">
                <a:effectLst/>
                <a:latin typeface="Fira Sans" panose="020B0503050000020004" pitchFamily="34" charset="0"/>
                <a:ea typeface="Times New Roman" panose="02020603050405020304" pitchFamily="18" charset="0"/>
              </a:rPr>
              <a:t>Belajar</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Permainan</a:t>
            </a:r>
            <a:r>
              <a:rPr lang="en-US" sz="2000" b="1" i="1" dirty="0">
                <a:effectLst/>
                <a:latin typeface="Fira Sans" panose="020B0503050000020004" pitchFamily="34" charset="0"/>
                <a:ea typeface="Times New Roman" panose="02020603050405020304" pitchFamily="18" charset="0"/>
              </a:rPr>
              <a:t> Bola Basket pada Anak </a:t>
            </a:r>
            <a:r>
              <a:rPr lang="en-US" sz="2000" b="1" i="1" dirty="0" err="1">
                <a:effectLst/>
                <a:latin typeface="Fira Sans" panose="020B0503050000020004" pitchFamily="34" charset="0"/>
                <a:ea typeface="Times New Roman" panose="02020603050405020304" pitchFamily="18" charset="0"/>
              </a:rPr>
              <a:t>Sekolah</a:t>
            </a:r>
            <a:r>
              <a:rPr lang="en-US" sz="2000" b="1" i="1" dirty="0">
                <a:effectLst/>
                <a:latin typeface="Fira Sans" panose="020B0503050000020004" pitchFamily="34" charset="0"/>
                <a:ea typeface="Times New Roman" panose="02020603050405020304" pitchFamily="18" charset="0"/>
              </a:rPr>
              <a:t> Dasar : Kajian </a:t>
            </a:r>
            <a:r>
              <a:rPr lang="en-US" sz="2000" b="1" i="1" dirty="0" err="1">
                <a:effectLst/>
                <a:latin typeface="Fira Sans" panose="020B0503050000020004" pitchFamily="34" charset="0"/>
                <a:ea typeface="Times New Roman" panose="02020603050405020304" pitchFamily="18" charset="0"/>
              </a:rPr>
              <a:t>Studi</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Literartur</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Pendahuluan</a:t>
            </a:r>
            <a:r>
              <a:rPr lang="en-US" sz="2000" b="1" dirty="0">
                <a:effectLst/>
                <a:latin typeface="Fira Sans" panose="020B0503050000020004" pitchFamily="34" charset="0"/>
                <a:ea typeface="Times New Roman" panose="02020603050405020304" pitchFamily="18" charset="0"/>
              </a:rPr>
              <a:t>. </a:t>
            </a:r>
            <a:r>
              <a:rPr lang="en-US" sz="2000" b="1" i="1" dirty="0">
                <a:effectLst/>
                <a:latin typeface="Fira Sans" panose="020B0503050000020004" pitchFamily="34" charset="0"/>
                <a:ea typeface="Times New Roman" panose="02020603050405020304" pitchFamily="18" charset="0"/>
              </a:rPr>
              <a:t>2</a:t>
            </a:r>
            <a:r>
              <a:rPr lang="en-US" sz="2000" b="1" dirty="0">
                <a:effectLst/>
                <a:latin typeface="Fira Sans" panose="020B0503050000020004" pitchFamily="34" charset="0"/>
                <a:ea typeface="Times New Roman" panose="02020603050405020304" pitchFamily="18" charset="0"/>
              </a:rPr>
              <a:t>(2), 51–59.</a:t>
            </a:r>
            <a:endParaRPr lang="en-ID" sz="2000" b="1" dirty="0">
              <a:effectLst/>
              <a:latin typeface="Fira Sans" panose="020B0503050000020004" pitchFamily="34" charset="0"/>
              <a:ea typeface="Times New Roman" panose="02020603050405020304" pitchFamily="18" charset="0"/>
            </a:endParaRPr>
          </a:p>
          <a:p>
            <a:pPr marL="304800" indent="-304800" algn="just">
              <a:lnSpc>
                <a:spcPct val="150000"/>
              </a:lnSpc>
            </a:pPr>
            <a:r>
              <a:rPr lang="en-US" sz="2000" b="1" dirty="0" err="1">
                <a:effectLst/>
                <a:latin typeface="Fira Sans" panose="020B0503050000020004" pitchFamily="34" charset="0"/>
                <a:ea typeface="Times New Roman" panose="02020603050405020304" pitchFamily="18" charset="0"/>
              </a:rPr>
              <a:t>Rahmawati</a:t>
            </a:r>
            <a:r>
              <a:rPr lang="en-US" sz="2000" b="1" dirty="0">
                <a:effectLst/>
                <a:latin typeface="Fira Sans" panose="020B0503050000020004" pitchFamily="34" charset="0"/>
                <a:ea typeface="Times New Roman" panose="02020603050405020304" pitchFamily="18" charset="0"/>
              </a:rPr>
              <a:t>, K. A., </a:t>
            </a:r>
            <a:r>
              <a:rPr lang="en-US" sz="2000" b="1" dirty="0" err="1">
                <a:effectLst/>
                <a:latin typeface="Fira Sans" panose="020B0503050000020004" pitchFamily="34" charset="0"/>
                <a:ea typeface="Times New Roman" panose="02020603050405020304" pitchFamily="18" charset="0"/>
              </a:rPr>
              <a:t>Nurlia</a:t>
            </a:r>
            <a:r>
              <a:rPr lang="en-US" sz="2000" b="1" dirty="0">
                <a:effectLst/>
                <a:latin typeface="Fira Sans" panose="020B0503050000020004" pitchFamily="34" charset="0"/>
                <a:ea typeface="Times New Roman" panose="02020603050405020304" pitchFamily="18" charset="0"/>
              </a:rPr>
              <a:t>, R., </a:t>
            </a:r>
            <a:r>
              <a:rPr lang="en-US" sz="2000" b="1" dirty="0" err="1">
                <a:effectLst/>
                <a:latin typeface="Fira Sans" panose="020B0503050000020004" pitchFamily="34" charset="0"/>
                <a:ea typeface="Times New Roman" panose="02020603050405020304" pitchFamily="18" charset="0"/>
              </a:rPr>
              <a:t>Oktavia</a:t>
            </a:r>
            <a:r>
              <a:rPr lang="en-US" sz="2000" b="1" dirty="0">
                <a:effectLst/>
                <a:latin typeface="Fira Sans" panose="020B0503050000020004" pitchFamily="34" charset="0"/>
                <a:ea typeface="Times New Roman" panose="02020603050405020304" pitchFamily="18" charset="0"/>
              </a:rPr>
              <a:t>, R., Noor, V., </a:t>
            </a:r>
            <a:r>
              <a:rPr lang="en-US" sz="2000" b="1" dirty="0" err="1">
                <a:effectLst/>
                <a:latin typeface="Fira Sans" panose="020B0503050000020004" pitchFamily="34" charset="0"/>
                <a:ea typeface="Times New Roman" panose="02020603050405020304" pitchFamily="18" charset="0"/>
              </a:rPr>
              <a:t>Ihsani</a:t>
            </a:r>
            <a:r>
              <a:rPr lang="en-US" sz="2000" b="1" dirty="0">
                <a:effectLst/>
                <a:latin typeface="Fira Sans" panose="020B0503050000020004" pitchFamily="34" charset="0"/>
                <a:ea typeface="Times New Roman" panose="02020603050405020304" pitchFamily="18" charset="0"/>
              </a:rPr>
              <a:t>, A., Hafiza, N. D., &amp; </a:t>
            </a:r>
            <a:r>
              <a:rPr lang="en-US" sz="2000" b="1" dirty="0" err="1">
                <a:effectLst/>
                <a:latin typeface="Fira Sans" panose="020B0503050000020004" pitchFamily="34" charset="0"/>
                <a:ea typeface="Times New Roman" panose="02020603050405020304" pitchFamily="18" charset="0"/>
              </a:rPr>
              <a:t>Pjok</a:t>
            </a:r>
            <a:r>
              <a:rPr lang="en-US" sz="2000" b="1" dirty="0">
                <a:effectLst/>
                <a:latin typeface="Fira Sans" panose="020B0503050000020004" pitchFamily="34" charset="0"/>
                <a:ea typeface="Times New Roman" panose="02020603050405020304" pitchFamily="18" charset="0"/>
              </a:rPr>
              <a:t>, K. (2024). </a:t>
            </a:r>
            <a:r>
              <a:rPr lang="en-US" sz="2000" b="1" i="1" dirty="0">
                <a:effectLst/>
                <a:latin typeface="Fira Sans" panose="020B0503050000020004" pitchFamily="34" charset="0"/>
                <a:ea typeface="Times New Roman" panose="02020603050405020304" pitchFamily="18" charset="0"/>
              </a:rPr>
              <a:t>GERAK ANAK SEKOLAH DASAR </a:t>
            </a:r>
            <a:r>
              <a:rPr lang="en-US" sz="2000" b="1" i="1" dirty="0" err="1">
                <a:effectLst/>
                <a:latin typeface="Fira Sans" panose="020B0503050000020004" pitchFamily="34" charset="0"/>
                <a:ea typeface="Times New Roman" panose="02020603050405020304" pitchFamily="18" charset="0"/>
              </a:rPr>
              <a:t>Undang-Undang</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Nomor</a:t>
            </a:r>
            <a:r>
              <a:rPr lang="en-US" sz="2000" b="1" i="1" dirty="0">
                <a:effectLst/>
                <a:latin typeface="Fira Sans" panose="020B0503050000020004" pitchFamily="34" charset="0"/>
                <a:ea typeface="Times New Roman" panose="02020603050405020304" pitchFamily="18" charset="0"/>
              </a:rPr>
              <a:t> 20 </a:t>
            </a:r>
            <a:r>
              <a:rPr lang="en-US" sz="2000" b="1" i="1" dirty="0" err="1">
                <a:effectLst/>
                <a:latin typeface="Fira Sans" panose="020B0503050000020004" pitchFamily="34" charset="0"/>
                <a:ea typeface="Times New Roman" panose="02020603050405020304" pitchFamily="18" charset="0"/>
              </a:rPr>
              <a:t>Tahun</a:t>
            </a:r>
            <a:r>
              <a:rPr lang="en-US" sz="2000" b="1" i="1" dirty="0">
                <a:effectLst/>
                <a:latin typeface="Fira Sans" panose="020B0503050000020004" pitchFamily="34" charset="0"/>
                <a:ea typeface="Times New Roman" panose="02020603050405020304" pitchFamily="18" charset="0"/>
              </a:rPr>
              <a:t> 2003 </a:t>
            </a:r>
            <a:r>
              <a:rPr lang="en-US" sz="2000" b="1" i="1" dirty="0" err="1">
                <a:effectLst/>
                <a:latin typeface="Fira Sans" panose="020B0503050000020004" pitchFamily="34" charset="0"/>
                <a:ea typeface="Times New Roman" panose="02020603050405020304" pitchFamily="18" charset="0"/>
              </a:rPr>
              <a:t>tentang</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Sistem</a:t>
            </a:r>
            <a:r>
              <a:rPr lang="en-US" sz="2000" b="1" i="1" dirty="0">
                <a:effectLst/>
                <a:latin typeface="Fira Sans" panose="020B0503050000020004" pitchFamily="34" charset="0"/>
                <a:ea typeface="Times New Roman" panose="02020603050405020304" pitchFamily="18" charset="0"/>
              </a:rPr>
              <a:t> Pendidikan Nasional </a:t>
            </a:r>
            <a:r>
              <a:rPr lang="en-US" sz="2000" b="1" i="1" dirty="0" err="1">
                <a:effectLst/>
                <a:latin typeface="Fira Sans" panose="020B0503050000020004" pitchFamily="34" charset="0"/>
                <a:ea typeface="Times New Roman" panose="02020603050405020304" pitchFamily="18" charset="0"/>
              </a:rPr>
              <a:t>menyatakan</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serta</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peradaban</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bangsa</a:t>
            </a:r>
            <a:r>
              <a:rPr lang="en-US" sz="2000" b="1" i="1" dirty="0">
                <a:effectLst/>
                <a:latin typeface="Fira Sans" panose="020B0503050000020004" pitchFamily="34" charset="0"/>
                <a:ea typeface="Times New Roman" panose="02020603050405020304" pitchFamily="18" charset="0"/>
              </a:rPr>
              <a:t> yang </a:t>
            </a:r>
            <a:r>
              <a:rPr lang="en-US" sz="2000" b="1" i="1" dirty="0" err="1">
                <a:effectLst/>
                <a:latin typeface="Fira Sans" panose="020B0503050000020004" pitchFamily="34" charset="0"/>
                <a:ea typeface="Times New Roman" panose="02020603050405020304" pitchFamily="18" charset="0"/>
              </a:rPr>
              <a:t>bermartabat</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dalam</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rangka</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mencerdaskan</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kehidupan</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bangsa</a:t>
            </a:r>
            <a:r>
              <a:rPr lang="en-US" sz="2000" b="1" i="1" dirty="0">
                <a:effectLst/>
                <a:latin typeface="Fira Sans" panose="020B0503050000020004" pitchFamily="34" charset="0"/>
                <a:ea typeface="Times New Roman" panose="02020603050405020304" pitchFamily="18" charset="0"/>
              </a:rPr>
              <a:t> ,</a:t>
            </a:r>
            <a:r>
              <a:rPr lang="en-US" sz="2000" b="1" dirty="0">
                <a:effectLst/>
                <a:latin typeface="Fira Sans" panose="020B0503050000020004" pitchFamily="34" charset="0"/>
                <a:ea typeface="Times New Roman" panose="02020603050405020304" pitchFamily="18" charset="0"/>
              </a:rPr>
              <a:t>. </a:t>
            </a:r>
            <a:r>
              <a:rPr lang="en-US" sz="2000" b="1" i="1" dirty="0">
                <a:effectLst/>
                <a:latin typeface="Fira Sans" panose="020B0503050000020004" pitchFamily="34" charset="0"/>
                <a:ea typeface="Times New Roman" panose="02020603050405020304" pitchFamily="18" charset="0"/>
              </a:rPr>
              <a:t>5</a:t>
            </a:r>
            <a:r>
              <a:rPr lang="en-US" sz="2000" b="1" dirty="0">
                <a:effectLst/>
                <a:latin typeface="Fira Sans" panose="020B0503050000020004" pitchFamily="34" charset="0"/>
                <a:ea typeface="Times New Roman" panose="02020603050405020304" pitchFamily="18" charset="0"/>
              </a:rPr>
              <a:t>(3), 2741–2749.</a:t>
            </a:r>
            <a:endParaRPr lang="en-ID" sz="2000" b="1" dirty="0">
              <a:effectLst/>
              <a:latin typeface="Fira Sans" panose="020B0503050000020004" pitchFamily="34" charset="0"/>
              <a:ea typeface="Times New Roman" panose="02020603050405020304" pitchFamily="18" charset="0"/>
            </a:endParaRPr>
          </a:p>
          <a:p>
            <a:pPr marL="304800" indent="-304800" algn="just">
              <a:lnSpc>
                <a:spcPct val="150000"/>
              </a:lnSpc>
            </a:pPr>
            <a:r>
              <a:rPr lang="en-US" sz="2000" b="1" dirty="0" err="1">
                <a:effectLst/>
                <a:latin typeface="Fira Sans" panose="020B0503050000020004" pitchFamily="34" charset="0"/>
                <a:ea typeface="Times New Roman" panose="02020603050405020304" pitchFamily="18" charset="0"/>
              </a:rPr>
              <a:t>Sugiyono</a:t>
            </a:r>
            <a:r>
              <a:rPr lang="en-US" sz="2000" b="1" dirty="0">
                <a:effectLst/>
                <a:latin typeface="Fira Sans" panose="020B0503050000020004" pitchFamily="34" charset="0"/>
                <a:ea typeface="Times New Roman" panose="02020603050405020304" pitchFamily="18" charset="0"/>
              </a:rPr>
              <a:t>. (2024). </a:t>
            </a:r>
            <a:r>
              <a:rPr lang="en-US" sz="2000" b="1" i="1" dirty="0" err="1">
                <a:effectLst/>
                <a:latin typeface="Fira Sans" panose="020B0503050000020004" pitchFamily="34" charset="0"/>
                <a:ea typeface="Times New Roman" panose="02020603050405020304" pitchFamily="18" charset="0"/>
              </a:rPr>
              <a:t>Metode</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penelitian</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kuantitatif</a:t>
            </a:r>
            <a:r>
              <a:rPr lang="en-US" sz="2000" b="1" i="1" dirty="0">
                <a:effectLst/>
                <a:latin typeface="Fira Sans" panose="020B0503050000020004" pitchFamily="34" charset="0"/>
                <a:ea typeface="Times New Roman" panose="02020603050405020304" pitchFamily="18" charset="0"/>
              </a:rPr>
              <a:t>, </a:t>
            </a:r>
            <a:r>
              <a:rPr lang="en-US" sz="2000" b="1" i="1" dirty="0" err="1">
                <a:effectLst/>
                <a:latin typeface="Fira Sans" panose="020B0503050000020004" pitchFamily="34" charset="0"/>
                <a:ea typeface="Times New Roman" panose="02020603050405020304" pitchFamily="18" charset="0"/>
              </a:rPr>
              <a:t>kualitatif</a:t>
            </a:r>
            <a:r>
              <a:rPr lang="en-US" sz="2000" b="1" i="1" dirty="0">
                <a:effectLst/>
                <a:latin typeface="Fira Sans" panose="020B0503050000020004" pitchFamily="34" charset="0"/>
                <a:ea typeface="Times New Roman" panose="02020603050405020304" pitchFamily="18" charset="0"/>
              </a:rPr>
              <a:t> dan </a:t>
            </a:r>
            <a:r>
              <a:rPr lang="en-US" sz="2000" b="1" i="1" dirty="0" err="1">
                <a:effectLst/>
                <a:latin typeface="Fira Sans" panose="020B0503050000020004" pitchFamily="34" charset="0"/>
                <a:ea typeface="Times New Roman" panose="02020603050405020304" pitchFamily="18" charset="0"/>
              </a:rPr>
              <a:t>r&amp;d</a:t>
            </a:r>
            <a:r>
              <a:rPr lang="en-US" sz="2000" b="1" dirty="0">
                <a:effectLst/>
                <a:latin typeface="Fira Sans" panose="020B0503050000020004" pitchFamily="34" charset="0"/>
                <a:ea typeface="Times New Roman" panose="02020603050405020304" pitchFamily="18" charset="0"/>
              </a:rPr>
              <a:t> (Issue January).</a:t>
            </a:r>
            <a:endParaRPr lang="en-ID" sz="2000" b="1" dirty="0">
              <a:effectLst/>
              <a:latin typeface="Fira Sans" panose="020B0503050000020004" pitchFamily="34" charset="0"/>
              <a:ea typeface="Times New Roman" panose="02020603050405020304" pitchFamily="18" charset="0"/>
            </a:endParaRP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3111565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1283362" y="3944620"/>
            <a:ext cx="14161876" cy="1625060"/>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9600" b="1" dirty="0">
                <a:solidFill>
                  <a:srgbClr val="0B2957"/>
                </a:solidFill>
                <a:latin typeface="Fira Sans"/>
                <a:sym typeface="Fira Sans"/>
              </a:rPr>
              <a:t>Introduction</a:t>
            </a:r>
            <a:endParaRPr sz="9600"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396351" y="1333545"/>
            <a:ext cx="15208645" cy="6454075"/>
          </a:xfrm>
          <a:prstGeom prst="rect">
            <a:avLst/>
          </a:prstGeom>
          <a:noFill/>
          <a:ln>
            <a:noFill/>
          </a:ln>
        </p:spPr>
        <p:txBody>
          <a:bodyPr spcFirstLastPara="1" wrap="square" lIns="0" tIns="0" rIns="0" bIns="0" anchor="t" anchorCtr="0">
            <a:spAutoFit/>
          </a:bodyPr>
          <a:lstStyle/>
          <a:p>
            <a:pPr lvl="0" algn="just">
              <a:lnSpc>
                <a:spcPct val="233044"/>
              </a:lnSpc>
            </a:pPr>
            <a:r>
              <a:rPr lang="en-US" sz="2000" b="1" dirty="0">
                <a:latin typeface="Fira Sans" panose="020B0503050000020004" pitchFamily="34" charset="0"/>
              </a:rPr>
              <a:t>	Physical Education, Sports, and Health (PESH) plays an essential role in developing students’ physical fitness, motor skills, character, and social competencies through structured physical activities (Hasyim et al., 2023). In junior high schools, basketball is one of the core learning materials that requires students to master fundamental techniques such as passing, dribbling, and shooting, which contribute to the development of psychomotor skills, including coordination, balance, accuracy, speed, and agility (</a:t>
            </a:r>
            <a:r>
              <a:rPr lang="en-US" sz="2000" b="1" dirty="0" err="1">
                <a:latin typeface="Fira Sans" panose="020B0503050000020004" pitchFamily="34" charset="0"/>
              </a:rPr>
              <a:t>Adii</a:t>
            </a:r>
            <a:r>
              <a:rPr lang="en-US" sz="2000" b="1" dirty="0">
                <a:latin typeface="Fira Sans" panose="020B0503050000020004" pitchFamily="34" charset="0"/>
              </a:rPr>
              <a:t> et al., 2023; Najib et al., 2022). However, basketball instruction is still predominantly teacher-centered, limiting students’ opportunities to actively practice these skills and resulting in suboptimal psychomotor performance (</a:t>
            </a:r>
            <a:r>
              <a:rPr lang="en-US" sz="2000" b="1" dirty="0" err="1">
                <a:latin typeface="Fira Sans" panose="020B0503050000020004" pitchFamily="34" charset="0"/>
              </a:rPr>
              <a:t>Rahmawati</a:t>
            </a:r>
            <a:r>
              <a:rPr lang="en-US" sz="2000" b="1" dirty="0">
                <a:latin typeface="Fira Sans" panose="020B0503050000020004" pitchFamily="34" charset="0"/>
              </a:rPr>
              <a:t> et al., 2024; Masjid, 2020; </a:t>
            </a:r>
            <a:r>
              <a:rPr lang="en-US" sz="2000" b="1" dirty="0" err="1">
                <a:latin typeface="Fira Sans" panose="020B0503050000020004" pitchFamily="34" charset="0"/>
              </a:rPr>
              <a:t>Nafiati</a:t>
            </a:r>
            <a:r>
              <a:rPr lang="en-US" sz="2000" b="1" dirty="0">
                <a:latin typeface="Fira Sans" panose="020B0503050000020004" pitchFamily="34" charset="0"/>
              </a:rPr>
              <a:t>, 2021). Therefore, interactive learning strategies, which emphasize active participation, collaboration, hands-on practice, and continuous feedback, are considered a promising approach to creating more meaningful learning experiences and improving students’ psychomotor skills in basketball (</a:t>
            </a:r>
            <a:r>
              <a:rPr lang="en-US" sz="2000" b="1" dirty="0" err="1">
                <a:latin typeface="Fira Sans" panose="020B0503050000020004" pitchFamily="34" charset="0"/>
              </a:rPr>
              <a:t>Karimah</a:t>
            </a:r>
            <a:r>
              <a:rPr lang="en-US" sz="2000" b="1" dirty="0">
                <a:latin typeface="Fira Sans" panose="020B0503050000020004" pitchFamily="34" charset="0"/>
              </a:rPr>
              <a:t>, 2022; </a:t>
            </a:r>
            <a:r>
              <a:rPr lang="en-US" sz="2000" b="1" dirty="0" err="1">
                <a:latin typeface="Fira Sans" panose="020B0503050000020004" pitchFamily="34" charset="0"/>
              </a:rPr>
              <a:t>Fahrurrazi</a:t>
            </a:r>
            <a:r>
              <a:rPr lang="en-US" sz="2000" b="1" dirty="0">
                <a:latin typeface="Fira Sans" panose="020B0503050000020004" pitchFamily="34" charset="0"/>
              </a:rPr>
              <a:t>, 2024).</a:t>
            </a:r>
            <a:endParaRPr sz="2000" b="1" dirty="0">
              <a:latin typeface="Fira Sans" panose="020B0503050000020004" pitchFamily="34" charset="0"/>
            </a:endParaRP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3431558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396351" y="1300002"/>
            <a:ext cx="15239642" cy="6454075"/>
          </a:xfrm>
          <a:prstGeom prst="rect">
            <a:avLst/>
          </a:prstGeom>
          <a:noFill/>
          <a:ln>
            <a:noFill/>
          </a:ln>
        </p:spPr>
        <p:txBody>
          <a:bodyPr spcFirstLastPara="1" wrap="square" lIns="0" tIns="0" rIns="0" bIns="0" anchor="t" anchorCtr="0">
            <a:spAutoFit/>
          </a:bodyPr>
          <a:lstStyle/>
          <a:p>
            <a:pPr lvl="0" algn="just">
              <a:lnSpc>
                <a:spcPct val="233044"/>
              </a:lnSpc>
            </a:pPr>
            <a:r>
              <a:rPr lang="en-US" sz="2000" b="1" dirty="0">
                <a:latin typeface="Fira Sans" panose="020B0503050000020004" pitchFamily="34" charset="0"/>
              </a:rPr>
              <a:t>	Previous studies have shown that interactive and student-centered learning approaches improve students’ motor skills and engagement in physical education. However, most research has focused on specific instructional models, such as Teaching Games for Understanding (</a:t>
            </a:r>
            <a:r>
              <a:rPr lang="en-US" sz="2000" b="1" dirty="0" err="1">
                <a:latin typeface="Fira Sans" panose="020B0503050000020004" pitchFamily="34" charset="0"/>
              </a:rPr>
              <a:t>TGfU</a:t>
            </a:r>
            <a:r>
              <a:rPr lang="en-US" sz="2000" b="1" dirty="0">
                <a:latin typeface="Fira Sans" panose="020B0503050000020004" pitchFamily="34" charset="0"/>
              </a:rPr>
              <a:t>), Game-Based Learning, cooperative learning, and technology-assisted instruction. Research specifically examining the effect of interactive learning strategies on psychomotor skills in basketball among junior high school students remains limited. Therefore, this study aims to investigate the effect of interactive learning strategies on the psychomotor skills of seventh-grade students in basketball learning at SMP Negeri 26 Bandung using a Control Group Experimental Design. The findings are expected to provide empirical evidence regarding the effectiveness of interactive learning strategies and serve as a practical reference for physical education teachers in selecting effective instructional strategies to improve students’ fundamental basketball skills.</a:t>
            </a:r>
            <a:endParaRPr sz="2000" b="1" dirty="0">
              <a:latin typeface="Fira Sans" panose="020B0503050000020004" pitchFamily="34" charset="0"/>
            </a:endParaRP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2407244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1283362" y="3944620"/>
            <a:ext cx="6424181" cy="1625060"/>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9600" b="1" i="0" u="none" strike="noStrike" cap="none" dirty="0">
                <a:solidFill>
                  <a:srgbClr val="0B2957"/>
                </a:solidFill>
                <a:latin typeface="Fira Sans"/>
                <a:ea typeface="Fira Sans"/>
                <a:cs typeface="Fira Sans"/>
                <a:sym typeface="Fira Sans"/>
              </a:rPr>
              <a:t>Methods</a:t>
            </a:r>
            <a:endParaRPr lang="en-US" sz="9600"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5257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393347" y="1334394"/>
            <a:ext cx="15044057" cy="6454075"/>
          </a:xfrm>
          <a:prstGeom prst="rect">
            <a:avLst/>
          </a:prstGeom>
          <a:noFill/>
          <a:ln>
            <a:noFill/>
          </a:ln>
        </p:spPr>
        <p:txBody>
          <a:bodyPr spcFirstLastPara="1" wrap="square" lIns="0" tIns="0" rIns="0" bIns="0" anchor="t" anchorCtr="0">
            <a:spAutoFit/>
          </a:bodyPr>
          <a:lstStyle/>
          <a:p>
            <a:pPr marL="0" marR="0" lvl="0" indent="0" algn="just" rtl="0">
              <a:lnSpc>
                <a:spcPct val="233044"/>
              </a:lnSpc>
              <a:spcBef>
                <a:spcPts val="0"/>
              </a:spcBef>
              <a:spcAft>
                <a:spcPts val="0"/>
              </a:spcAft>
              <a:buNone/>
            </a:pPr>
            <a:r>
              <a:rPr lang="en-US" sz="2000" b="1" i="0" u="none" strike="noStrike" cap="none" dirty="0">
                <a:solidFill>
                  <a:srgbClr val="000000"/>
                </a:solidFill>
                <a:latin typeface="Fira Sans"/>
                <a:ea typeface="Fira Sans"/>
                <a:cs typeface="Fira Sans"/>
                <a:sym typeface="Fira Sans"/>
              </a:rPr>
              <a:t>	This study employed a quantitative experimental approach using a Control Group Experimental Design to examine the effect of an interactive learning strategy on students’ psychomotor skills in basketball. The study was conducted at SMP Negeri 26 Bandung with 32 seventh-grade students selected through cluster random sampling and divided into an experimental group (n = 16) and a control group (n = 16). The intervention was implemented over eight instructional sessions (2 × 45 minutes each), where the experimental group received interactive learning instruction, while the control group was taught using conventional methods. Students’ psychomotor skills were assessed through a basketball skills test consisting of passing, dribbling, and shooting, with all instrument items meeting validity requirements (r &gt; 0.361) and demonstrating acceptable reliability (Cronbach’s α = 0.620). Data were analyzed using descriptive statistics, the Shapiro–Wilk normality test, </a:t>
            </a:r>
            <a:r>
              <a:rPr lang="en-US" sz="2000" b="1" i="0" u="none" strike="noStrike" cap="none" dirty="0" err="1">
                <a:solidFill>
                  <a:srgbClr val="000000"/>
                </a:solidFill>
                <a:latin typeface="Fira Sans"/>
                <a:ea typeface="Fira Sans"/>
                <a:cs typeface="Fira Sans"/>
                <a:sym typeface="Fira Sans"/>
              </a:rPr>
              <a:t>Levene’s</a:t>
            </a:r>
            <a:r>
              <a:rPr lang="en-US" sz="2000" b="1" i="0" u="none" strike="noStrike" cap="none" dirty="0">
                <a:solidFill>
                  <a:srgbClr val="000000"/>
                </a:solidFill>
                <a:latin typeface="Fira Sans"/>
                <a:ea typeface="Fira Sans"/>
                <a:cs typeface="Fira Sans"/>
                <a:sym typeface="Fira Sans"/>
              </a:rPr>
              <a:t> homogeneity test, and an Independent Samples t-test at a significance level of 0.05 using IBM SPSS Statistics Version 25.0.</a:t>
            </a:r>
            <a:endParaRPr sz="2000" b="1" dirty="0"/>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3450043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1283362" y="3944620"/>
            <a:ext cx="11626726" cy="1625060"/>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9600" b="1" dirty="0">
                <a:solidFill>
                  <a:srgbClr val="0B2957"/>
                </a:solidFill>
                <a:latin typeface="Fira Sans"/>
                <a:ea typeface="Fira Sans"/>
                <a:cs typeface="Fira Sans"/>
                <a:sym typeface="Fira Sans"/>
              </a:rPr>
              <a:t>R</a:t>
            </a:r>
            <a:r>
              <a:rPr lang="en-US" sz="9600" b="1" i="0" u="none" strike="noStrike" cap="none" dirty="0">
                <a:solidFill>
                  <a:srgbClr val="0B2957"/>
                </a:solidFill>
                <a:latin typeface="Fira Sans"/>
                <a:ea typeface="Fira Sans"/>
                <a:cs typeface="Fira Sans"/>
                <a:sym typeface="Fira Sans"/>
              </a:rPr>
              <a:t>esult &amp; Discussion </a:t>
            </a:r>
            <a:endParaRPr sz="9600"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1968858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612991" y="3725559"/>
            <a:ext cx="15001574" cy="3585597"/>
          </a:xfrm>
          <a:prstGeom prst="rect">
            <a:avLst/>
          </a:prstGeom>
          <a:noFill/>
          <a:ln>
            <a:noFill/>
          </a:ln>
        </p:spPr>
        <p:txBody>
          <a:bodyPr spcFirstLastPara="1" wrap="square" lIns="0" tIns="0" rIns="0" bIns="0" anchor="t" anchorCtr="0">
            <a:spAutoFit/>
          </a:bodyPr>
          <a:lstStyle/>
          <a:p>
            <a:pPr marL="0" marR="0" lvl="0" indent="0" algn="just" rtl="0">
              <a:lnSpc>
                <a:spcPct val="233044"/>
              </a:lnSpc>
              <a:spcBef>
                <a:spcPts val="0"/>
              </a:spcBef>
              <a:spcAft>
                <a:spcPts val="0"/>
              </a:spcAft>
              <a:buNone/>
            </a:pPr>
            <a:r>
              <a:rPr lang="en-US" sz="2000" b="1" dirty="0">
                <a:latin typeface="Fira Sans" panose="020B0503050000020004" pitchFamily="34" charset="0"/>
              </a:rPr>
              <a:t>	The descriptive analysis showed that students taught using the interactive learning strategy achieved a higher mean psychomotor score (M = 2.38; SD = 0.619) than those taught using the conventional strategy (M = 1.94; SD = 0.772). In addition, the lower standard deviation in the interactive group indicates more consistent learning outcomes among students. These findings suggest that the interactive learning strategy was more effective in improving students’ mastery of fundamental basketball skills, including passing, dribbling, and shooting.</a:t>
            </a: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pic>
        <p:nvPicPr>
          <p:cNvPr id="5" name="Picture 4">
            <a:extLst>
              <a:ext uri="{FF2B5EF4-FFF2-40B4-BE49-F238E27FC236}">
                <a16:creationId xmlns:a16="http://schemas.microsoft.com/office/drawing/2014/main" id="{CAB4946C-1D78-028B-7035-FE2B20718B26}"/>
              </a:ext>
            </a:extLst>
          </p:cNvPr>
          <p:cNvPicPr>
            <a:picLocks noChangeAspect="1"/>
          </p:cNvPicPr>
          <p:nvPr/>
        </p:nvPicPr>
        <p:blipFill>
          <a:blip r:embed="rId11"/>
          <a:stretch>
            <a:fillRect/>
          </a:stretch>
        </p:blipFill>
        <p:spPr>
          <a:xfrm>
            <a:off x="2914205" y="1652285"/>
            <a:ext cx="12369239" cy="2184301"/>
          </a:xfrm>
          <a:prstGeom prst="rect">
            <a:avLst/>
          </a:prstGeom>
        </p:spPr>
      </p:pic>
    </p:spTree>
    <p:extLst>
      <p:ext uri="{BB962C8B-B14F-4D97-AF65-F5344CB8AC3E}">
        <p14:creationId xmlns:p14="http://schemas.microsoft.com/office/powerpoint/2010/main" val="2047697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522655" y="1988638"/>
            <a:ext cx="15001574" cy="5019836"/>
          </a:xfrm>
          <a:prstGeom prst="rect">
            <a:avLst/>
          </a:prstGeom>
          <a:noFill/>
          <a:ln>
            <a:noFill/>
          </a:ln>
        </p:spPr>
        <p:txBody>
          <a:bodyPr spcFirstLastPara="1" wrap="square" lIns="0" tIns="0" rIns="0" bIns="0" anchor="t" anchorCtr="0">
            <a:spAutoFit/>
          </a:bodyPr>
          <a:lstStyle/>
          <a:p>
            <a:pPr marL="0" marR="0" lvl="0" indent="0" algn="just" rtl="0">
              <a:lnSpc>
                <a:spcPct val="233044"/>
              </a:lnSpc>
              <a:spcBef>
                <a:spcPts val="0"/>
              </a:spcBef>
              <a:spcAft>
                <a:spcPts val="0"/>
              </a:spcAft>
              <a:buNone/>
            </a:pPr>
            <a:r>
              <a:rPr lang="en-US" sz="2000" b="1" dirty="0">
                <a:latin typeface="Fira Sans" panose="020B0503050000020004" pitchFamily="34" charset="0"/>
              </a:rPr>
              <a:t>	The higher psychomotor performance in the interactive learning group can be attributed to students’ active involvement through hands-on practice, discussion, collaboration, and continuous feedback, which enabled them to identify and correct movement errors while improving motor skills. These findings are consistent with previous studies (</a:t>
            </a:r>
            <a:r>
              <a:rPr lang="en-US" sz="2000" b="1" dirty="0" err="1">
                <a:latin typeface="Fira Sans" panose="020B0503050000020004" pitchFamily="34" charset="0"/>
              </a:rPr>
              <a:t>Harvianto</a:t>
            </a:r>
            <a:r>
              <a:rPr lang="en-US" sz="2000" b="1" dirty="0">
                <a:latin typeface="Fira Sans" panose="020B0503050000020004" pitchFamily="34" charset="0"/>
              </a:rPr>
              <a:t>, 2021; Joel et al., 2024; Putu et al., 2025) and supported by a systematic review (Breed et al., 2025) and meta-analysis (Manninen et al., 2025), which concluded that student-centered and active learning approaches are more effective than teacher-centered instruction in enhancing motor skill development. Therefore, the interactive learning strategy provides a more engaging and practice-oriented learning environment, resulting in better psychomotor outcomes in basketball learning</a:t>
            </a: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11230176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1812</Words>
  <Application>Microsoft Office PowerPoint</Application>
  <PresentationFormat>Custom</PresentationFormat>
  <Paragraphs>103</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Fira Sans</vt:lpstr>
      <vt:lpstr>Livvic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alvin putra</cp:lastModifiedBy>
  <cp:revision>7</cp:revision>
  <dcterms:created xsi:type="dcterms:W3CDTF">2006-08-16T00:00:00Z</dcterms:created>
  <dcterms:modified xsi:type="dcterms:W3CDTF">2026-07-06T14:47:53Z</dcterms:modified>
</cp:coreProperties>
</file>