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60" r:id="rId4"/>
    <p:sldId id="261" r:id="rId5"/>
    <p:sldId id="262" r:id="rId6"/>
    <p:sldId id="263" r:id="rId7"/>
    <p:sldId id="266" r:id="rId8"/>
    <p:sldId id="265" r:id="rId9"/>
    <p:sldId id="264" r:id="rId10"/>
    <p:sldId id="267" r:id="rId11"/>
    <p:sldId id="268" r:id="rId12"/>
    <p:sldId id="269" r:id="rId13"/>
    <p:sldId id="270" r:id="rId14"/>
    <p:sldId id="258" r:id="rId15"/>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Livvic" panose="020B0604020202020204" charset="0"/>
      <p:bold r:id="rId21"/>
      <p:boldItalic r:id="rId22"/>
    </p:embeddedFont>
    <p:embeddedFont>
      <p:font typeface="Fira Sans" panose="020B0604020202020204" charset="0"/>
      <p:bold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44" d="100"/>
          <a:sy n="44" d="100"/>
        </p:scale>
        <p:origin x="500"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663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717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9496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7466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988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903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45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871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6617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4091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7678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2419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574470" y="3750953"/>
            <a:ext cx="12072147" cy="3077766"/>
          </a:xfrm>
          <a:prstGeom prst="rect">
            <a:avLst/>
          </a:prstGeom>
          <a:noFill/>
          <a:ln>
            <a:noFill/>
          </a:ln>
        </p:spPr>
        <p:txBody>
          <a:bodyPr spcFirstLastPara="1" wrap="square" lIns="0" tIns="0" rIns="0" bIns="0" anchor="t" anchorCtr="0">
            <a:spAutoFit/>
          </a:bodyPr>
          <a:lstStyle/>
          <a:p>
            <a:r>
              <a:rPr lang="id-ID" sz="5000" b="1" dirty="0" smtClean="0">
                <a:latin typeface="Fira Sans" panose="020B0604020202020204" charset="0"/>
              </a:rPr>
              <a:t>Efektivi</a:t>
            </a:r>
            <a:r>
              <a:rPr lang="en-US" sz="5000" b="1" dirty="0">
                <a:latin typeface="Fira Sans" panose="020B0604020202020204" charset="0"/>
              </a:rPr>
              <a:t>t</a:t>
            </a:r>
            <a:r>
              <a:rPr lang="id-ID" sz="5000" b="1" dirty="0" smtClean="0">
                <a:latin typeface="Fira Sans" panose="020B0604020202020204" charset="0"/>
              </a:rPr>
              <a:t>as </a:t>
            </a:r>
            <a:r>
              <a:rPr lang="id-ID" sz="5000" b="1" dirty="0">
                <a:latin typeface="Fira Sans" panose="020B0604020202020204" charset="0"/>
              </a:rPr>
              <a:t>Pendekatan Teaching at the Right Level (TaRL) terhadap Hasil Belajar Siswa </a:t>
            </a:r>
            <a:r>
              <a:rPr lang="id-ID" sz="5000" b="1" dirty="0" smtClean="0">
                <a:latin typeface="Fira Sans" panose="020B0604020202020204" charset="0"/>
              </a:rPr>
              <a:t>pada</a:t>
            </a:r>
            <a:r>
              <a:rPr lang="en-US" sz="5000" b="1" dirty="0" smtClean="0">
                <a:latin typeface="Fira Sans" panose="020B0604020202020204" charset="0"/>
              </a:rPr>
              <a:t> </a:t>
            </a:r>
            <a:r>
              <a:rPr lang="id-ID" sz="5000" b="1" dirty="0" smtClean="0">
                <a:latin typeface="Fira Sans" panose="020B0604020202020204" charset="0"/>
              </a:rPr>
              <a:t>Pembelajaran </a:t>
            </a:r>
            <a:r>
              <a:rPr lang="id-ID" sz="5000" b="1" dirty="0">
                <a:latin typeface="Fira Sans" panose="020B0604020202020204" charset="0"/>
              </a:rPr>
              <a:t>Pendidikan </a:t>
            </a:r>
            <a:r>
              <a:rPr lang="id-ID" sz="5000" b="1" dirty="0" smtClean="0">
                <a:latin typeface="Fira Sans" panose="020B0604020202020204" charset="0"/>
              </a:rPr>
              <a:t>Jasmani</a:t>
            </a:r>
            <a:r>
              <a:rPr lang="en-US" sz="5000" dirty="0" smtClean="0">
                <a:latin typeface="Fira Sans" panose="020B0604020202020204" charset="0"/>
              </a:rPr>
              <a:t> </a:t>
            </a:r>
            <a:r>
              <a:rPr lang="id-ID" sz="5000" b="1" dirty="0">
                <a:latin typeface="Fira Sans" panose="020B0604020202020204" charset="0"/>
              </a:rPr>
              <a:t> </a:t>
            </a:r>
            <a:endParaRPr lang="en-US" sz="5000" dirty="0">
              <a:latin typeface="Fira Sans" panose="020B0604020202020204" charset="0"/>
            </a:endParaRPr>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700" y="8718773"/>
            <a:ext cx="3541220"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err="1" smtClean="0">
                <a:solidFill>
                  <a:srgbClr val="FFFFFF"/>
                </a:solidFill>
                <a:latin typeface="Fira Sans"/>
                <a:ea typeface="Fira Sans"/>
                <a:cs typeface="Fira Sans"/>
                <a:sym typeface="Fira Sans"/>
              </a:rPr>
              <a:t>Yusup</a:t>
            </a:r>
            <a:r>
              <a:rPr lang="en-US" sz="3344" b="1" i="0" u="none" strike="noStrike" cap="none" dirty="0" smtClean="0">
                <a:solidFill>
                  <a:srgbClr val="FFFFFF"/>
                </a:solidFill>
                <a:latin typeface="Fira Sans"/>
                <a:ea typeface="Fira Sans"/>
                <a:cs typeface="Fira Sans"/>
                <a:sym typeface="Fira Sans"/>
              </a:rPr>
              <a:t> </a:t>
            </a:r>
            <a:r>
              <a:rPr lang="en-US" sz="3344" b="1" i="0" u="none" strike="noStrike" cap="none" dirty="0" err="1" smtClean="0">
                <a:solidFill>
                  <a:srgbClr val="FFFFFF"/>
                </a:solidFill>
                <a:latin typeface="Fira Sans"/>
                <a:ea typeface="Fira Sans"/>
                <a:cs typeface="Fira Sans"/>
                <a:sym typeface="Fira Sans"/>
              </a:rPr>
              <a:t>Mahendra</a:t>
            </a:r>
            <a:endParaRPr dirty="0"/>
          </a:p>
        </p:txBody>
      </p:sp>
      <p:sp>
        <p:nvSpPr>
          <p:cNvPr id="105" name="Google Shape;105;p1"/>
          <p:cNvSpPr txBox="1"/>
          <p:nvPr/>
        </p:nvSpPr>
        <p:spPr>
          <a:xfrm>
            <a:off x="1028700" y="9250072"/>
            <a:ext cx="3541220" cy="453210"/>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Affiliation</a:t>
            </a: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8" y="3753801"/>
            <a:ext cx="5733931"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566887" y="1132806"/>
            <a:ext cx="7319122" cy="7171194"/>
          </a:xfrm>
          <a:prstGeom prst="rect">
            <a:avLst/>
          </a:prstGeom>
          <a:noFill/>
        </p:spPr>
        <p:txBody>
          <a:bodyPr wrap="square" rtlCol="0">
            <a:spAutoFit/>
          </a:bodyPr>
          <a:lstStyle/>
          <a:p>
            <a:pPr algn="just"/>
            <a:r>
              <a:rPr lang="en-US" sz="2000" dirty="0"/>
              <a:t>Furthermore, all studies included in this review consistently reported that the implementation of the </a:t>
            </a:r>
            <a:r>
              <a:rPr lang="en-US" sz="2000" dirty="0" err="1"/>
              <a:t>TaRL</a:t>
            </a:r>
            <a:r>
              <a:rPr lang="en-US" sz="2000" dirty="0"/>
              <a:t> approach had a </a:t>
            </a:r>
            <a:r>
              <a:rPr lang="en-US" sz="2000" b="1" dirty="0"/>
              <a:t>positive impact on students' learning outcomes</a:t>
            </a:r>
            <a:r>
              <a:rPr lang="en-US" sz="2000" dirty="0"/>
              <a:t>. In the context of Physical Education, </a:t>
            </a:r>
            <a:r>
              <a:rPr lang="en-US" sz="2000" dirty="0" err="1"/>
              <a:t>TaRL</a:t>
            </a:r>
            <a:r>
              <a:rPr lang="en-US" sz="2000" dirty="0"/>
              <a:t> contributed to improvements in </a:t>
            </a:r>
            <a:r>
              <a:rPr lang="en-US" sz="2000" b="1" dirty="0"/>
              <a:t>motor skills</a:t>
            </a:r>
            <a:r>
              <a:rPr lang="en-US" sz="2000" dirty="0"/>
              <a:t>, </a:t>
            </a:r>
            <a:r>
              <a:rPr lang="en-US" sz="2000" b="1" dirty="0"/>
              <a:t>mastery of fundamental sports techniques</a:t>
            </a:r>
            <a:r>
              <a:rPr lang="en-US" sz="2000" dirty="0"/>
              <a:t>, </a:t>
            </a:r>
            <a:r>
              <a:rPr lang="en-US" sz="2000" b="1" dirty="0"/>
              <a:t>learning motivation</a:t>
            </a:r>
            <a:r>
              <a:rPr lang="en-US" sz="2000" dirty="0"/>
              <a:t>, and </a:t>
            </a:r>
            <a:r>
              <a:rPr lang="en-US" sz="2000" b="1" dirty="0"/>
              <a:t>active student engagement</a:t>
            </a:r>
            <a:r>
              <a:rPr lang="en-US" sz="2000" dirty="0"/>
              <a:t> throughout the learning process. These findings suggest that instruction tailored to students' learning levels is more effective than traditional one-size-fits-all teaching approaches in promoting meaningful learning and improving educational outcomes</a:t>
            </a:r>
            <a:r>
              <a:rPr lang="en-US" sz="2000" dirty="0" smtClean="0"/>
              <a:t>.</a:t>
            </a:r>
          </a:p>
          <a:p>
            <a:pPr algn="just"/>
            <a:endParaRPr lang="en-US" sz="2000" dirty="0">
              <a:latin typeface="Fira Sans" panose="020B0604020202020204" charset="0"/>
            </a:endParaRPr>
          </a:p>
          <a:p>
            <a:pPr algn="just"/>
            <a:r>
              <a:rPr lang="en-US" sz="2000" dirty="0"/>
              <a:t>Despite these positive findings, several challenges remain in implementing the </a:t>
            </a:r>
            <a:r>
              <a:rPr lang="en-US" sz="2000" dirty="0" err="1"/>
              <a:t>TaRL</a:t>
            </a:r>
            <a:r>
              <a:rPr lang="en-US" sz="2000" dirty="0"/>
              <a:t> approach effectively. The most frequently reported challenges include teachers' readiness to conduct </a:t>
            </a:r>
            <a:r>
              <a:rPr lang="en-US" sz="2000" b="1" dirty="0"/>
              <a:t>diagnostic assessments</a:t>
            </a:r>
            <a:r>
              <a:rPr lang="en-US" sz="2000" dirty="0"/>
              <a:t>, their ability to manage </a:t>
            </a:r>
            <a:r>
              <a:rPr lang="en-US" sz="2000" b="1" dirty="0"/>
              <a:t>heterogeneous learning groups</a:t>
            </a:r>
            <a:r>
              <a:rPr lang="en-US" sz="2000" dirty="0"/>
              <a:t>, and the availability of appropriate </a:t>
            </a:r>
            <a:r>
              <a:rPr lang="en-US" sz="2000" b="1" dirty="0"/>
              <a:t>learning resources and instructional media</a:t>
            </a:r>
            <a:r>
              <a:rPr lang="en-US" sz="2000" dirty="0"/>
              <a:t>. Therefore, the successful implementation of </a:t>
            </a:r>
            <a:r>
              <a:rPr lang="en-US" sz="2000" dirty="0" err="1"/>
              <a:t>TaRL</a:t>
            </a:r>
            <a:r>
              <a:rPr lang="en-US" sz="2000" dirty="0"/>
              <a:t> depends not only on the instructional approach itself but also on teachers' pedagogical competence in designing flexible, adaptive, and differentiated learning experiences that address the diverse needs of students.</a:t>
            </a:r>
            <a:endParaRPr lang="en-US" sz="2000" dirty="0">
              <a:latin typeface="Fira Sans" panose="020B0604020202020204" charset="0"/>
            </a:endParaRPr>
          </a:p>
        </p:txBody>
      </p:sp>
    </p:spTree>
    <p:extLst>
      <p:ext uri="{BB962C8B-B14F-4D97-AF65-F5344CB8AC3E}">
        <p14:creationId xmlns:p14="http://schemas.microsoft.com/office/powerpoint/2010/main" val="2155088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8" y="3753801"/>
            <a:ext cx="5733931"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566887" y="1132806"/>
            <a:ext cx="7319122" cy="7171194"/>
          </a:xfrm>
          <a:prstGeom prst="rect">
            <a:avLst/>
          </a:prstGeom>
          <a:noFill/>
        </p:spPr>
        <p:txBody>
          <a:bodyPr wrap="square" rtlCol="0">
            <a:spAutoFit/>
          </a:bodyPr>
          <a:lstStyle/>
          <a:p>
            <a:pPr algn="just"/>
            <a:r>
              <a:rPr lang="en-US" sz="2000" dirty="0"/>
              <a:t>Furthermore, all studies included in this review consistently reported that the implementation of the </a:t>
            </a:r>
            <a:r>
              <a:rPr lang="en-US" sz="2000" dirty="0" err="1"/>
              <a:t>TaRL</a:t>
            </a:r>
            <a:r>
              <a:rPr lang="en-US" sz="2000" dirty="0"/>
              <a:t> approach had a </a:t>
            </a:r>
            <a:r>
              <a:rPr lang="en-US" sz="2000" b="1" dirty="0"/>
              <a:t>positive impact on students' learning outcomes</a:t>
            </a:r>
            <a:r>
              <a:rPr lang="en-US" sz="2000" dirty="0"/>
              <a:t>. In the context of Physical Education, </a:t>
            </a:r>
            <a:r>
              <a:rPr lang="en-US" sz="2000" dirty="0" err="1"/>
              <a:t>TaRL</a:t>
            </a:r>
            <a:r>
              <a:rPr lang="en-US" sz="2000" dirty="0"/>
              <a:t> contributed to improvements in </a:t>
            </a:r>
            <a:r>
              <a:rPr lang="en-US" sz="2000" b="1" dirty="0"/>
              <a:t>motor skills</a:t>
            </a:r>
            <a:r>
              <a:rPr lang="en-US" sz="2000" dirty="0"/>
              <a:t>, </a:t>
            </a:r>
            <a:r>
              <a:rPr lang="en-US" sz="2000" b="1" dirty="0"/>
              <a:t>mastery of fundamental sports techniques</a:t>
            </a:r>
            <a:r>
              <a:rPr lang="en-US" sz="2000" dirty="0"/>
              <a:t>, </a:t>
            </a:r>
            <a:r>
              <a:rPr lang="en-US" sz="2000" b="1" dirty="0"/>
              <a:t>learning motivation</a:t>
            </a:r>
            <a:r>
              <a:rPr lang="en-US" sz="2000" dirty="0"/>
              <a:t>, and </a:t>
            </a:r>
            <a:r>
              <a:rPr lang="en-US" sz="2000" b="1" dirty="0"/>
              <a:t>active student engagement</a:t>
            </a:r>
            <a:r>
              <a:rPr lang="en-US" sz="2000" dirty="0"/>
              <a:t> throughout the learning process. These findings suggest that instruction tailored to students' learning levels is more effective than traditional one-size-fits-all teaching approaches in promoting meaningful learning and improving educational outcomes</a:t>
            </a:r>
            <a:r>
              <a:rPr lang="en-US" sz="2000" dirty="0" smtClean="0"/>
              <a:t>.</a:t>
            </a:r>
          </a:p>
          <a:p>
            <a:pPr algn="just"/>
            <a:endParaRPr lang="en-US" sz="2000" dirty="0">
              <a:latin typeface="Fira Sans" panose="020B0604020202020204" charset="0"/>
            </a:endParaRPr>
          </a:p>
          <a:p>
            <a:pPr algn="just"/>
            <a:r>
              <a:rPr lang="en-US" sz="2000" dirty="0"/>
              <a:t>Despite these positive findings, several challenges remain in implementing the </a:t>
            </a:r>
            <a:r>
              <a:rPr lang="en-US" sz="2000" dirty="0" err="1"/>
              <a:t>TaRL</a:t>
            </a:r>
            <a:r>
              <a:rPr lang="en-US" sz="2000" dirty="0"/>
              <a:t> approach effectively. The most frequently reported challenges include teachers' readiness to conduct </a:t>
            </a:r>
            <a:r>
              <a:rPr lang="en-US" sz="2000" b="1" dirty="0"/>
              <a:t>diagnostic assessments</a:t>
            </a:r>
            <a:r>
              <a:rPr lang="en-US" sz="2000" dirty="0"/>
              <a:t>, their ability to manage </a:t>
            </a:r>
            <a:r>
              <a:rPr lang="en-US" sz="2000" b="1" dirty="0"/>
              <a:t>heterogeneous learning groups</a:t>
            </a:r>
            <a:r>
              <a:rPr lang="en-US" sz="2000" dirty="0"/>
              <a:t>, and the availability of appropriate </a:t>
            </a:r>
            <a:r>
              <a:rPr lang="en-US" sz="2000" b="1" dirty="0"/>
              <a:t>learning resources and instructional media</a:t>
            </a:r>
            <a:r>
              <a:rPr lang="en-US" sz="2000" dirty="0"/>
              <a:t>. Therefore, the successful implementation of </a:t>
            </a:r>
            <a:r>
              <a:rPr lang="en-US" sz="2000" dirty="0" err="1"/>
              <a:t>TaRL</a:t>
            </a:r>
            <a:r>
              <a:rPr lang="en-US" sz="2000" dirty="0"/>
              <a:t> depends not only on the instructional approach itself but also on teachers' pedagogical competence in designing flexible, adaptive, and differentiated learning experiences that address the diverse needs of students.</a:t>
            </a:r>
            <a:endParaRPr lang="en-US" sz="2000" dirty="0">
              <a:latin typeface="Fira Sans" panose="020B0604020202020204" charset="0"/>
            </a:endParaRPr>
          </a:p>
        </p:txBody>
      </p:sp>
    </p:spTree>
    <p:extLst>
      <p:ext uri="{BB962C8B-B14F-4D97-AF65-F5344CB8AC3E}">
        <p14:creationId xmlns:p14="http://schemas.microsoft.com/office/powerpoint/2010/main" val="3980316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6569459" y="964712"/>
            <a:ext cx="5782198" cy="1489510"/>
          </a:xfrm>
          <a:prstGeom prst="rect">
            <a:avLst/>
          </a:prstGeom>
          <a:noFill/>
          <a:ln>
            <a:noFill/>
          </a:ln>
        </p:spPr>
        <p:txBody>
          <a:bodyPr spcFirstLastPara="1" wrap="square" lIns="0" tIns="0" rIns="0" bIns="0" anchor="t" anchorCtr="0">
            <a:spAutoFit/>
          </a:bodyPr>
          <a:lstStyle/>
          <a:p>
            <a:pPr lvl="0">
              <a:lnSpc>
                <a:spcPct val="110001"/>
              </a:lnSpc>
            </a:pPr>
            <a:r>
              <a:rPr lang="en-US" sz="8799" b="1" dirty="0" err="1" smtClean="0">
                <a:solidFill>
                  <a:srgbClr val="0B2957"/>
                </a:solidFill>
                <a:latin typeface="Fira Sans"/>
                <a:ea typeface="Fira Sans"/>
                <a:cs typeface="Fira Sans"/>
                <a:sym typeface="Fira Sans"/>
              </a:rPr>
              <a:t>Conclution</a:t>
            </a:r>
            <a:r>
              <a:rPr lang="en-US" sz="8799" b="1" i="0" u="none" strike="noStrike" cap="none" dirty="0" smtClean="0">
                <a:solidFill>
                  <a:srgbClr val="0B2957"/>
                </a:solidFill>
                <a:latin typeface="Fira Sans"/>
                <a:ea typeface="Fira Sans"/>
                <a:cs typeface="Fira Sans"/>
                <a:sym typeface="Fira Sans"/>
              </a:rPr>
              <a:t> </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1707567" y="2614192"/>
            <a:ext cx="15457713" cy="4708981"/>
          </a:xfrm>
          <a:prstGeom prst="rect">
            <a:avLst/>
          </a:prstGeom>
          <a:noFill/>
        </p:spPr>
        <p:txBody>
          <a:bodyPr wrap="square" rtlCol="0">
            <a:spAutoFit/>
          </a:bodyPr>
          <a:lstStyle/>
          <a:p>
            <a:pPr algn="just"/>
            <a:r>
              <a:rPr lang="en-US" sz="2000" dirty="0"/>
              <a:t>Based on the findings of this </a:t>
            </a:r>
            <a:r>
              <a:rPr lang="en-US" sz="2000" b="1" dirty="0"/>
              <a:t>Systematic Literature Review (SLR)</a:t>
            </a:r>
            <a:r>
              <a:rPr lang="en-US" sz="2000" dirty="0"/>
              <a:t>, which synthesized evidence from </a:t>
            </a:r>
            <a:r>
              <a:rPr lang="en-US" sz="2000" b="1" dirty="0"/>
              <a:t>10 eligible studies</a:t>
            </a:r>
            <a:r>
              <a:rPr lang="en-US" sz="2000" dirty="0"/>
              <a:t>, it can be concluded that the </a:t>
            </a:r>
            <a:r>
              <a:rPr lang="en-US" sz="2000" b="1" dirty="0"/>
              <a:t>Teaching at the Right Level (</a:t>
            </a:r>
            <a:r>
              <a:rPr lang="en-US" sz="2000" b="1" dirty="0" err="1"/>
              <a:t>TaRL</a:t>
            </a:r>
            <a:r>
              <a:rPr lang="en-US" sz="2000" b="1" dirty="0"/>
              <a:t>)</a:t>
            </a:r>
            <a:r>
              <a:rPr lang="en-US" sz="2000" dirty="0"/>
              <a:t> approach is an effective </a:t>
            </a:r>
            <a:r>
              <a:rPr lang="en-US" sz="2000" dirty="0" smtClean="0"/>
              <a:t>instructional </a:t>
            </a:r>
            <a:r>
              <a:rPr lang="en-US" sz="2000" dirty="0"/>
              <a:t>strategy for improving students' learning outcomes, including in </a:t>
            </a:r>
            <a:r>
              <a:rPr lang="en-US" sz="2000" b="1" dirty="0"/>
              <a:t>Physical Education (PE)</a:t>
            </a:r>
            <a:r>
              <a:rPr lang="en-US" sz="2000" dirty="0"/>
              <a:t>. The reviewed studies consistently demonstrated that the implementation of </a:t>
            </a:r>
            <a:r>
              <a:rPr lang="en-US" sz="2000" dirty="0" err="1"/>
              <a:t>TaRL</a:t>
            </a:r>
            <a:r>
              <a:rPr lang="en-US" sz="2000" dirty="0"/>
              <a:t> contributes to improvements in </a:t>
            </a:r>
            <a:r>
              <a:rPr lang="en-US" sz="2000" b="1" dirty="0"/>
              <a:t>motor skills</a:t>
            </a:r>
            <a:r>
              <a:rPr lang="en-US" sz="2000" dirty="0"/>
              <a:t>, </a:t>
            </a:r>
            <a:r>
              <a:rPr lang="en-US" sz="2000" b="1" dirty="0"/>
              <a:t>conceptual understanding</a:t>
            </a:r>
            <a:r>
              <a:rPr lang="en-US" sz="2000" dirty="0"/>
              <a:t>, </a:t>
            </a:r>
            <a:r>
              <a:rPr lang="en-US" sz="2000" b="1" dirty="0"/>
              <a:t>learning motivation</a:t>
            </a:r>
            <a:r>
              <a:rPr lang="en-US" sz="2000" dirty="0"/>
              <a:t>, and </a:t>
            </a:r>
            <a:r>
              <a:rPr lang="en-US" sz="2000" b="1" dirty="0"/>
              <a:t>students' active engagement</a:t>
            </a:r>
            <a:r>
              <a:rPr lang="en-US" sz="2000" dirty="0"/>
              <a:t> throughout the learning process</a:t>
            </a:r>
            <a:r>
              <a:rPr lang="en-US" sz="2000" dirty="0" smtClean="0"/>
              <a:t>.</a:t>
            </a:r>
          </a:p>
          <a:p>
            <a:pPr algn="just"/>
            <a:endParaRPr lang="en-US" sz="2000" dirty="0">
              <a:latin typeface="Fira Sans" panose="020B0604020202020204" charset="0"/>
            </a:endParaRPr>
          </a:p>
          <a:p>
            <a:pPr algn="just"/>
            <a:r>
              <a:rPr lang="en-US" sz="2000" dirty="0"/>
              <a:t>The successful implementation of </a:t>
            </a:r>
            <a:r>
              <a:rPr lang="en-US" sz="2000" dirty="0" err="1"/>
              <a:t>TaRL</a:t>
            </a:r>
            <a:r>
              <a:rPr lang="en-US" sz="2000" dirty="0"/>
              <a:t> is supported by three essential components: </a:t>
            </a:r>
            <a:r>
              <a:rPr lang="en-US" sz="2000" b="1" dirty="0"/>
              <a:t>diagnostic assessment</a:t>
            </a:r>
            <a:r>
              <a:rPr lang="en-US" sz="2000" dirty="0"/>
              <a:t>, </a:t>
            </a:r>
            <a:r>
              <a:rPr lang="en-US" sz="2000" b="1" dirty="0"/>
              <a:t>ability-based grouping</a:t>
            </a:r>
            <a:r>
              <a:rPr lang="en-US" sz="2000" dirty="0"/>
              <a:t>, and the provision of </a:t>
            </a:r>
            <a:r>
              <a:rPr lang="en-US" sz="2000" b="1" dirty="0"/>
              <a:t>learning activities tailored to students' individual learning needs</a:t>
            </a:r>
            <a:r>
              <a:rPr lang="en-US" sz="2000" dirty="0"/>
              <a:t>. These components enable teachers to deliver differentiated instruction that better accommodates learners' diverse abilities and promotes more meaningful learning experiences</a:t>
            </a:r>
            <a:r>
              <a:rPr lang="en-US" sz="2000" dirty="0" smtClean="0"/>
              <a:t>.</a:t>
            </a:r>
          </a:p>
          <a:p>
            <a:pPr algn="just"/>
            <a:endParaRPr lang="en-US" sz="2000" dirty="0">
              <a:latin typeface="Fira Sans" panose="020B0604020202020204" charset="0"/>
            </a:endParaRPr>
          </a:p>
          <a:p>
            <a:pPr algn="just"/>
            <a:r>
              <a:rPr lang="en-US" sz="2000" dirty="0"/>
              <a:t>Therefore, the </a:t>
            </a:r>
            <a:r>
              <a:rPr lang="en-US" sz="2000" b="1" dirty="0"/>
              <a:t>Teaching at the Right Level (</a:t>
            </a:r>
            <a:r>
              <a:rPr lang="en-US" sz="2000" b="1" dirty="0" err="1"/>
              <a:t>TaRL</a:t>
            </a:r>
            <a:r>
              <a:rPr lang="en-US" sz="2000" b="1" dirty="0"/>
              <a:t>)</a:t>
            </a:r>
            <a:r>
              <a:rPr lang="en-US" sz="2000" dirty="0"/>
              <a:t> approach can be considered a promising strategy for supporting </a:t>
            </a:r>
            <a:r>
              <a:rPr lang="en-US" sz="2000" b="1" dirty="0"/>
              <a:t>differentiated instruction</a:t>
            </a:r>
            <a:r>
              <a:rPr lang="en-US" sz="2000" dirty="0"/>
              <a:t> within the </a:t>
            </a:r>
            <a:r>
              <a:rPr lang="en-US" sz="2000" b="1" dirty="0"/>
              <a:t>Merdeka Curriculum</a:t>
            </a:r>
            <a:r>
              <a:rPr lang="en-US" sz="2000" dirty="0"/>
              <a:t>. Its implementation has the potential to enhance the quality of </a:t>
            </a:r>
            <a:r>
              <a:rPr lang="en-US" sz="2000" b="1" dirty="0"/>
              <a:t>Physical Education</a:t>
            </a:r>
            <a:r>
              <a:rPr lang="en-US" sz="2000" dirty="0"/>
              <a:t> by fostering a learning environment that is more </a:t>
            </a:r>
            <a:r>
              <a:rPr lang="en-US" sz="2000" b="1" dirty="0"/>
              <a:t>adaptive, inclusive, student-centered, and responsive to learners' varying levels of readiness and ability</a:t>
            </a:r>
            <a:r>
              <a:rPr lang="en-US" sz="2000" dirty="0"/>
              <a:t>.</a:t>
            </a:r>
            <a:endParaRPr lang="en-US" sz="2000" dirty="0">
              <a:latin typeface="Fira Sans" panose="020B0604020202020204" charset="0"/>
            </a:endParaRPr>
          </a:p>
        </p:txBody>
      </p:sp>
    </p:spTree>
    <p:extLst>
      <p:ext uri="{BB962C8B-B14F-4D97-AF65-F5344CB8AC3E}">
        <p14:creationId xmlns:p14="http://schemas.microsoft.com/office/powerpoint/2010/main" val="2193057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6846625" y="1236750"/>
            <a:ext cx="5733931"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Reference</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2481943" y="2404609"/>
            <a:ext cx="14848114" cy="4708981"/>
          </a:xfrm>
          <a:prstGeom prst="rect">
            <a:avLst/>
          </a:prstGeom>
          <a:noFill/>
        </p:spPr>
        <p:txBody>
          <a:bodyPr wrap="square" rtlCol="0">
            <a:spAutoFit/>
          </a:bodyPr>
          <a:lstStyle/>
          <a:p>
            <a:pPr algn="just"/>
            <a:endParaRPr lang="en-US" sz="2000" dirty="0">
              <a:latin typeface="Fira Sans" panose="020B0604020202020204" charset="0"/>
            </a:endParaRPr>
          </a:p>
          <a:p>
            <a:r>
              <a:rPr lang="en-US" sz="2000" dirty="0"/>
              <a:t>Banerjee, A., Banerji, R., </a:t>
            </a:r>
            <a:r>
              <a:rPr lang="en-US" sz="2000" dirty="0" err="1"/>
              <a:t>Duflo</a:t>
            </a:r>
            <a:r>
              <a:rPr lang="en-US" sz="2000" dirty="0"/>
              <a:t>, E., </a:t>
            </a:r>
            <a:r>
              <a:rPr lang="en-US" sz="2000" dirty="0" err="1"/>
              <a:t>Glennerster</a:t>
            </a:r>
            <a:r>
              <a:rPr lang="en-US" sz="2000" dirty="0"/>
              <a:t>, R., &amp; </a:t>
            </a:r>
            <a:r>
              <a:rPr lang="en-US" sz="2000" dirty="0" err="1"/>
              <a:t>Khemani</a:t>
            </a:r>
            <a:r>
              <a:rPr lang="en-US" sz="2000" dirty="0"/>
              <a:t>, S. (2021). </a:t>
            </a:r>
            <a:r>
              <a:rPr lang="en-US" sz="2000" i="1" dirty="0"/>
              <a:t>Mainstreaming an Effective Intervention: Evidence from </a:t>
            </a:r>
            <a:r>
              <a:rPr lang="en-US" sz="2000" i="1" dirty="0" smtClean="0"/>
              <a:t>	Randomized </a:t>
            </a:r>
            <a:r>
              <a:rPr lang="en-US" sz="2000" i="1" dirty="0"/>
              <a:t>Evaluations of Teaching at the Right Level</a:t>
            </a:r>
            <a:r>
              <a:rPr lang="en-US" sz="2000" dirty="0"/>
              <a:t>. National Bureau of Economic Research. </a:t>
            </a:r>
          </a:p>
          <a:p>
            <a:r>
              <a:rPr lang="en-US" sz="2000" dirty="0"/>
              <a:t>Bailey, R. (2006). </a:t>
            </a:r>
            <a:r>
              <a:rPr lang="en-US" sz="2000" i="1" dirty="0"/>
              <a:t>Physical Education and Sport in Schools: A Review of Benefits and Outcomes</a:t>
            </a:r>
            <a:r>
              <a:rPr lang="en-US" sz="2000" dirty="0"/>
              <a:t>. </a:t>
            </a:r>
            <a:r>
              <a:rPr lang="en-US" sz="2000" i="1" dirty="0"/>
              <a:t>Journal of School Health, 76</a:t>
            </a:r>
            <a:r>
              <a:rPr lang="en-US" sz="2000" dirty="0"/>
              <a:t>(8), </a:t>
            </a:r>
            <a:r>
              <a:rPr lang="en-US" sz="2000" dirty="0" smtClean="0"/>
              <a:t>	397–401</a:t>
            </a:r>
            <a:r>
              <a:rPr lang="en-US" sz="2000" dirty="0"/>
              <a:t>. https://doi.org/10.1111/j.1746-1561.2006.00132.x</a:t>
            </a:r>
          </a:p>
          <a:p>
            <a:r>
              <a:rPr lang="en-US" sz="2000" dirty="0" err="1"/>
              <a:t>Kementerian</a:t>
            </a:r>
            <a:r>
              <a:rPr lang="en-US" sz="2000" dirty="0"/>
              <a:t> </a:t>
            </a:r>
            <a:r>
              <a:rPr lang="en-US" sz="2000" dirty="0" err="1"/>
              <a:t>Pendidikan</a:t>
            </a:r>
            <a:r>
              <a:rPr lang="en-US" sz="2000" dirty="0"/>
              <a:t>, </a:t>
            </a:r>
            <a:r>
              <a:rPr lang="en-US" sz="2000" dirty="0" err="1"/>
              <a:t>Kebudayaan</a:t>
            </a:r>
            <a:r>
              <a:rPr lang="en-US" sz="2000" dirty="0"/>
              <a:t>, </a:t>
            </a:r>
            <a:r>
              <a:rPr lang="en-US" sz="2000" dirty="0" err="1"/>
              <a:t>Riset</a:t>
            </a:r>
            <a:r>
              <a:rPr lang="en-US" sz="2000" dirty="0"/>
              <a:t>, </a:t>
            </a:r>
            <a:r>
              <a:rPr lang="en-US" sz="2000" dirty="0" err="1"/>
              <a:t>dan</a:t>
            </a:r>
            <a:r>
              <a:rPr lang="en-US" sz="2000" dirty="0"/>
              <a:t> </a:t>
            </a:r>
            <a:r>
              <a:rPr lang="en-US" sz="2000" dirty="0" err="1"/>
              <a:t>Teknologi</a:t>
            </a:r>
            <a:r>
              <a:rPr lang="en-US" sz="2000" dirty="0"/>
              <a:t>. (2022). </a:t>
            </a:r>
            <a:r>
              <a:rPr lang="en-US" sz="2000" i="1" dirty="0" err="1"/>
              <a:t>Panduan</a:t>
            </a:r>
            <a:r>
              <a:rPr lang="en-US" sz="2000" i="1" dirty="0"/>
              <a:t> </a:t>
            </a:r>
            <a:r>
              <a:rPr lang="en-US" sz="2000" i="1" dirty="0" err="1"/>
              <a:t>Pembelajaran</a:t>
            </a:r>
            <a:r>
              <a:rPr lang="en-US" sz="2000" i="1" dirty="0"/>
              <a:t> </a:t>
            </a:r>
            <a:r>
              <a:rPr lang="en-US" sz="2000" i="1" dirty="0" err="1"/>
              <a:t>dan</a:t>
            </a:r>
            <a:r>
              <a:rPr lang="en-US" sz="2000" i="1" dirty="0"/>
              <a:t> </a:t>
            </a:r>
            <a:r>
              <a:rPr lang="en-US" sz="2000" i="1" dirty="0" err="1"/>
              <a:t>Asesmen</a:t>
            </a:r>
            <a:r>
              <a:rPr lang="en-US" sz="2000" i="1" dirty="0"/>
              <a:t> </a:t>
            </a:r>
            <a:r>
              <a:rPr lang="en-US" sz="2000" i="1" dirty="0" err="1"/>
              <a:t>pada</a:t>
            </a:r>
            <a:r>
              <a:rPr lang="en-US" sz="2000" i="1" dirty="0"/>
              <a:t> </a:t>
            </a:r>
            <a:r>
              <a:rPr lang="en-US" sz="2000" i="1" dirty="0" err="1"/>
              <a:t>Kurikulum</a:t>
            </a:r>
            <a:r>
              <a:rPr lang="en-US" sz="2000" i="1" dirty="0"/>
              <a:t> </a:t>
            </a:r>
            <a:r>
              <a:rPr lang="en-US" sz="2000" i="1" dirty="0" smtClean="0"/>
              <a:t>	Merdeka</a:t>
            </a:r>
            <a:r>
              <a:rPr lang="en-US" sz="2000" dirty="0"/>
              <a:t>. Jakarta: </a:t>
            </a:r>
            <a:r>
              <a:rPr lang="en-US" sz="2000" dirty="0" err="1"/>
              <a:t>Kemendikbudristek</a:t>
            </a:r>
            <a:r>
              <a:rPr lang="en-US" sz="2000" dirty="0"/>
              <a:t>.</a:t>
            </a:r>
          </a:p>
          <a:p>
            <a:r>
              <a:rPr lang="en-US" sz="2000" dirty="0"/>
              <a:t>Page, M. J., McKenzie, J. E., </a:t>
            </a:r>
            <a:r>
              <a:rPr lang="en-US" sz="2000" dirty="0" err="1"/>
              <a:t>Bossuyt</a:t>
            </a:r>
            <a:r>
              <a:rPr lang="en-US" sz="2000" dirty="0"/>
              <a:t>, P. M., </a:t>
            </a:r>
            <a:r>
              <a:rPr lang="en-US" sz="2000" dirty="0" err="1"/>
              <a:t>Boutron</a:t>
            </a:r>
            <a:r>
              <a:rPr lang="en-US" sz="2000" dirty="0"/>
              <a:t>, I., Hoffmann, T. C., Mulrow, C. D., et al. (2021). </a:t>
            </a:r>
            <a:r>
              <a:rPr lang="en-US" sz="2000" i="1" dirty="0"/>
              <a:t>The PRISMA 2020 </a:t>
            </a:r>
            <a:r>
              <a:rPr lang="en-US" sz="2000" i="1" dirty="0" smtClean="0"/>
              <a:t>	Statement</a:t>
            </a:r>
            <a:r>
              <a:rPr lang="en-US" sz="2000" i="1" dirty="0"/>
              <a:t>: An Updated Guideline for Reporting Systematic Reviews</a:t>
            </a:r>
            <a:r>
              <a:rPr lang="en-US" sz="2000" dirty="0"/>
              <a:t>. </a:t>
            </a:r>
            <a:r>
              <a:rPr lang="en-US" sz="2000" i="1" dirty="0"/>
              <a:t>BMJ, 372</a:t>
            </a:r>
            <a:r>
              <a:rPr lang="en-US" sz="2000" dirty="0"/>
              <a:t>, n71</a:t>
            </a:r>
            <a:r>
              <a:rPr lang="en-US" sz="2000" dirty="0" smtClean="0"/>
              <a:t>.</a:t>
            </a:r>
          </a:p>
          <a:p>
            <a:r>
              <a:rPr lang="en-US" sz="2000" dirty="0" err="1" smtClean="0"/>
              <a:t>Pangestu</a:t>
            </a:r>
            <a:r>
              <a:rPr lang="en-US" sz="2000" dirty="0"/>
              <a:t>, A. Y., &amp; </a:t>
            </a:r>
            <a:r>
              <a:rPr lang="en-US" sz="2000" dirty="0" err="1"/>
              <a:t>Pratama</a:t>
            </a:r>
            <a:r>
              <a:rPr lang="en-US" sz="2000" dirty="0"/>
              <a:t>, D. S. </a:t>
            </a:r>
            <a:r>
              <a:rPr lang="en-US" sz="2000" dirty="0" smtClean="0"/>
              <a:t>	(</a:t>
            </a:r>
            <a:r>
              <a:rPr lang="en-US" sz="2000" dirty="0"/>
              <a:t>2025). </a:t>
            </a:r>
            <a:r>
              <a:rPr lang="en-US" sz="2000" i="1" dirty="0"/>
              <a:t>The Influence of Teaching at the Right Level (</a:t>
            </a:r>
            <a:r>
              <a:rPr lang="en-US" sz="2000" i="1" dirty="0" err="1"/>
              <a:t>TaRL</a:t>
            </a:r>
            <a:r>
              <a:rPr lang="en-US" sz="2000" i="1" dirty="0"/>
              <a:t>) Learning Strategy on </a:t>
            </a:r>
            <a:r>
              <a:rPr lang="en-US" sz="2000" i="1" dirty="0" smtClean="0"/>
              <a:t>	Physical 	Education </a:t>
            </a:r>
            <a:r>
              <a:rPr lang="en-US" sz="2000" i="1" dirty="0"/>
              <a:t>Learning Outcomes: A Mixed Method Study in Vocational High Schools</a:t>
            </a:r>
            <a:r>
              <a:rPr lang="en-US" sz="2000" dirty="0"/>
              <a:t>. </a:t>
            </a:r>
            <a:r>
              <a:rPr lang="en-US" sz="2000" i="1" dirty="0"/>
              <a:t>Sang </a:t>
            </a:r>
            <a:r>
              <a:rPr lang="en-US" sz="2000" i="1" dirty="0" err="1"/>
              <a:t>Pencerah</a:t>
            </a:r>
            <a:r>
              <a:rPr lang="en-US" sz="2000" i="1" dirty="0"/>
              <a:t>: </a:t>
            </a:r>
            <a:r>
              <a:rPr lang="en-US" sz="2000" i="1" dirty="0" smtClean="0"/>
              <a:t>	</a:t>
            </a:r>
            <a:r>
              <a:rPr lang="en-US" sz="2000" i="1" dirty="0" err="1" smtClean="0"/>
              <a:t>Jurnal</a:t>
            </a:r>
            <a:r>
              <a:rPr lang="en-US" sz="2000" i="1" dirty="0" smtClean="0"/>
              <a:t> </a:t>
            </a:r>
            <a:r>
              <a:rPr lang="en-US" sz="2000" i="1" dirty="0" err="1"/>
              <a:t>Ilmiah</a:t>
            </a:r>
            <a:r>
              <a:rPr lang="en-US" sz="2000" i="1" dirty="0"/>
              <a:t> </a:t>
            </a:r>
            <a:r>
              <a:rPr lang="en-US" sz="2000" i="1" dirty="0" err="1"/>
              <a:t>Universitas</a:t>
            </a:r>
            <a:r>
              <a:rPr lang="en-US" sz="2000" i="1" dirty="0"/>
              <a:t> </a:t>
            </a:r>
            <a:r>
              <a:rPr lang="en-US" sz="2000" i="1" dirty="0" err="1"/>
              <a:t>Muhammadiyah</a:t>
            </a:r>
            <a:r>
              <a:rPr lang="en-US" sz="2000" i="1" dirty="0"/>
              <a:t> </a:t>
            </a:r>
            <a:r>
              <a:rPr lang="en-US" sz="2000" i="1" dirty="0" err="1"/>
              <a:t>Buton</a:t>
            </a:r>
            <a:r>
              <a:rPr lang="en-US" sz="2000" i="1" dirty="0"/>
              <a:t>, 11</a:t>
            </a:r>
            <a:r>
              <a:rPr lang="en-US" sz="2000" dirty="0"/>
              <a:t>(1), 122–131. </a:t>
            </a:r>
            <a:endParaRPr lang="en-US" sz="2000" dirty="0" smtClean="0"/>
          </a:p>
          <a:p>
            <a:r>
              <a:rPr lang="en-US" sz="2000" dirty="0" smtClean="0"/>
              <a:t>SHAPE </a:t>
            </a:r>
            <a:r>
              <a:rPr lang="en-US" sz="2000" dirty="0"/>
              <a:t>America. (2014). </a:t>
            </a:r>
            <a:r>
              <a:rPr lang="en-US" sz="2000" i="1" dirty="0"/>
              <a:t>National Standards &amp; Grade-Level Outcomes for K–12 Physical Education</a:t>
            </a:r>
            <a:r>
              <a:rPr lang="en-US" sz="2000" dirty="0"/>
              <a:t>. Champaign, IL: Human </a:t>
            </a:r>
            <a:r>
              <a:rPr lang="en-US" sz="2000" dirty="0" smtClean="0"/>
              <a:t>	Kinetics</a:t>
            </a:r>
            <a:r>
              <a:rPr lang="en-US" sz="2000" dirty="0"/>
              <a:t>.</a:t>
            </a:r>
          </a:p>
          <a:p>
            <a:r>
              <a:rPr lang="en-US" sz="2000" dirty="0"/>
              <a:t>Tomlinson, C. A. (2017). </a:t>
            </a:r>
            <a:r>
              <a:rPr lang="en-US" sz="2000" i="1" dirty="0"/>
              <a:t>How to Differentiate Instruction in Academically Diverse Classrooms</a:t>
            </a:r>
            <a:r>
              <a:rPr lang="en-US" sz="2000" dirty="0"/>
              <a:t> (3rd ed.). Alexandria, VA: ASCD.</a:t>
            </a:r>
          </a:p>
        </p:txBody>
      </p:sp>
    </p:spTree>
    <p:extLst>
      <p:ext uri="{BB962C8B-B14F-4D97-AF65-F5344CB8AC3E}">
        <p14:creationId xmlns:p14="http://schemas.microsoft.com/office/powerpoint/2010/main" val="13565532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5771245" y="3703893"/>
            <a:ext cx="10476925" cy="2215863"/>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en-US" sz="11999" b="1" dirty="0" smtClean="0">
                <a:latin typeface="Fira Sans"/>
                <a:sym typeface="Fira Sans"/>
              </a:rPr>
              <a:t>Thank You</a:t>
            </a:r>
            <a:endParaRPr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700" y="8718773"/>
            <a:ext cx="3541220" cy="453210"/>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a:solidFill>
                  <a:srgbClr val="FFFFFF"/>
                </a:solidFill>
                <a:latin typeface="Fira Sans"/>
                <a:ea typeface="Fira Sans"/>
                <a:cs typeface="Fira Sans"/>
                <a:sym typeface="Fira Sans"/>
              </a:rPr>
              <a:t>Your Name</a:t>
            </a:r>
            <a:endParaRPr/>
          </a:p>
        </p:txBody>
      </p:sp>
      <p:sp>
        <p:nvSpPr>
          <p:cNvPr id="105" name="Google Shape;105;p1"/>
          <p:cNvSpPr txBox="1"/>
          <p:nvPr/>
        </p:nvSpPr>
        <p:spPr>
          <a:xfrm>
            <a:off x="1028700" y="9250072"/>
            <a:ext cx="3541220" cy="453210"/>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a:solidFill>
                  <a:srgbClr val="FFFFFF"/>
                </a:solidFill>
                <a:latin typeface="Fira Sans"/>
                <a:ea typeface="Fira Sans"/>
                <a:cs typeface="Fira Sans"/>
                <a:sym typeface="Fira Sans"/>
              </a:rPr>
              <a:t>Affiliation</a:t>
            </a:r>
            <a:endParaRPr/>
          </a:p>
        </p:txBody>
      </p:sp>
    </p:spTree>
    <p:extLst>
      <p:ext uri="{BB962C8B-B14F-4D97-AF65-F5344CB8AC3E}">
        <p14:creationId xmlns:p14="http://schemas.microsoft.com/office/powerpoint/2010/main" val="2906228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smtClean="0">
                <a:solidFill>
                  <a:srgbClr val="0B2957"/>
                </a:solidFill>
                <a:latin typeface="Fira Sans"/>
                <a:ea typeface="Fira Sans"/>
                <a:cs typeface="Fira Sans"/>
                <a:sym typeface="Fira Sans"/>
              </a:rPr>
              <a:t>Introduction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749834"/>
            <a:ext cx="7319122" cy="7879080"/>
          </a:xfrm>
          <a:prstGeom prst="rect">
            <a:avLst/>
          </a:prstGeom>
          <a:noFill/>
        </p:spPr>
        <p:txBody>
          <a:bodyPr wrap="square" rtlCol="0">
            <a:spAutoFit/>
          </a:bodyPr>
          <a:lstStyle/>
          <a:p>
            <a:pPr algn="just"/>
            <a:r>
              <a:rPr lang="en-US" sz="2200" dirty="0">
                <a:latin typeface="Fira Sans" panose="020B0604020202020204" charset="0"/>
              </a:rPr>
              <a:t>The </a:t>
            </a:r>
            <a:r>
              <a:rPr lang="en-US" sz="2200" b="1" dirty="0">
                <a:latin typeface="Fira Sans" panose="020B0604020202020204" charset="0"/>
              </a:rPr>
              <a:t>Merdeka Curriculum</a:t>
            </a:r>
            <a:r>
              <a:rPr lang="en-US" sz="2200" dirty="0">
                <a:latin typeface="Fira Sans" panose="020B0604020202020204" charset="0"/>
              </a:rPr>
              <a:t> places students at the center of the learning process by promoting </a:t>
            </a:r>
            <a:r>
              <a:rPr lang="en-US" sz="2200" b="1" dirty="0">
                <a:latin typeface="Fira Sans" panose="020B0604020202020204" charset="0"/>
              </a:rPr>
              <a:t>differentiated instruction</a:t>
            </a:r>
            <a:r>
              <a:rPr lang="en-US" sz="2200" dirty="0">
                <a:latin typeface="Fira Sans" panose="020B0604020202020204" charset="0"/>
              </a:rPr>
              <a:t> that considers learners' individual needs, characteristics, and learning abilities. In its implementation, teachers are expected to design learning activities that not only focus on achieving learning competencies but also accommodate students' diverse abilities, ensuring that every learner has an equal opportunity to achieve optimal learning outcomes</a:t>
            </a:r>
            <a:r>
              <a:rPr lang="en-US" sz="2200" dirty="0" smtClean="0">
                <a:latin typeface="Fira Sans" panose="020B0604020202020204" charset="0"/>
              </a:rPr>
              <a:t>.</a:t>
            </a:r>
          </a:p>
          <a:p>
            <a:pPr algn="just"/>
            <a:endParaRPr lang="en-US" sz="2200" dirty="0">
              <a:latin typeface="Fira Sans" panose="020B0604020202020204" charset="0"/>
            </a:endParaRPr>
          </a:p>
          <a:p>
            <a:pPr algn="just"/>
            <a:r>
              <a:rPr lang="en-US" sz="2200" dirty="0">
                <a:latin typeface="Fira Sans" panose="020B0604020202020204" charset="0"/>
              </a:rPr>
              <a:t>In </a:t>
            </a:r>
            <a:r>
              <a:rPr lang="en-US" sz="2200" b="1" dirty="0">
                <a:latin typeface="Fira Sans" panose="020B0604020202020204" charset="0"/>
              </a:rPr>
              <a:t>Physical Education (PE)</a:t>
            </a:r>
            <a:r>
              <a:rPr lang="en-US" sz="2200" dirty="0">
                <a:latin typeface="Fira Sans" panose="020B0604020202020204" charset="0"/>
              </a:rPr>
              <a:t>, the diversity of students' abilities presents a significant challenge. Differences in motor skills, sports experience, physical fitness levels, and learning readiness often make traditional one-size-fits-all instructional approaches less effective in meeting students' learning needs. As a result, some students struggle to follow the learning process, while those with higher abilities receive insufficient challenges. This situation may reduce students' participation and ultimately affect their learning outcomes</a:t>
            </a:r>
            <a:r>
              <a:rPr lang="en-US" sz="2200" dirty="0" smtClean="0">
                <a:latin typeface="Fira Sans" panose="020B0604020202020204" charset="0"/>
              </a:rPr>
              <a:t>.</a:t>
            </a:r>
          </a:p>
          <a:p>
            <a:pPr algn="just"/>
            <a:endParaRPr lang="en-US" sz="2200" dirty="0">
              <a:latin typeface="Fira Sans" panose="020B060402020202020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smtClean="0">
                <a:solidFill>
                  <a:srgbClr val="0B2957"/>
                </a:solidFill>
                <a:latin typeface="Fira Sans"/>
                <a:ea typeface="Fira Sans"/>
                <a:cs typeface="Fira Sans"/>
                <a:sym typeface="Fira Sans"/>
              </a:rPr>
              <a:t>Introduction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1411554"/>
            <a:ext cx="7319122" cy="6555641"/>
          </a:xfrm>
          <a:prstGeom prst="rect">
            <a:avLst/>
          </a:prstGeom>
          <a:noFill/>
        </p:spPr>
        <p:txBody>
          <a:bodyPr wrap="square" rtlCol="0">
            <a:spAutoFit/>
          </a:bodyPr>
          <a:lstStyle/>
          <a:p>
            <a:pPr algn="just"/>
            <a:r>
              <a:rPr lang="en-US" sz="2000" dirty="0">
                <a:latin typeface="Fira Sans" panose="020B0604020202020204" charset="0"/>
              </a:rPr>
              <a:t>To address these challenges, one promising approach is </a:t>
            </a:r>
            <a:r>
              <a:rPr lang="en-US" sz="2000" b="1" dirty="0">
                <a:latin typeface="Fira Sans" panose="020B0604020202020204" charset="0"/>
              </a:rPr>
              <a:t>Teaching at the Right Level (</a:t>
            </a:r>
            <a:r>
              <a:rPr lang="en-US" sz="2000" b="1" dirty="0" err="1">
                <a:latin typeface="Fira Sans" panose="020B0604020202020204" charset="0"/>
              </a:rPr>
              <a:t>TaRL</a:t>
            </a:r>
            <a:r>
              <a:rPr lang="en-US" sz="2000" b="1" dirty="0">
                <a:latin typeface="Fira Sans" panose="020B0604020202020204" charset="0"/>
              </a:rPr>
              <a:t>)</a:t>
            </a:r>
            <a:r>
              <a:rPr lang="en-US" sz="2000" dirty="0">
                <a:latin typeface="Fira Sans" panose="020B0604020202020204" charset="0"/>
              </a:rPr>
              <a:t>. </a:t>
            </a:r>
            <a:r>
              <a:rPr lang="en-US" sz="2000" dirty="0" err="1">
                <a:latin typeface="Fira Sans" panose="020B0604020202020204" charset="0"/>
              </a:rPr>
              <a:t>TaRL</a:t>
            </a:r>
            <a:r>
              <a:rPr lang="en-US" sz="2000" dirty="0">
                <a:latin typeface="Fira Sans" panose="020B0604020202020204" charset="0"/>
              </a:rPr>
              <a:t> emphasizes students' actual learning abilities as the basis for instructional planning through </a:t>
            </a:r>
            <a:r>
              <a:rPr lang="en-US" sz="2000" b="1" dirty="0">
                <a:latin typeface="Fira Sans" panose="020B0604020202020204" charset="0"/>
              </a:rPr>
              <a:t>diagnostic assessment</a:t>
            </a:r>
            <a:r>
              <a:rPr lang="en-US" sz="2000" dirty="0">
                <a:latin typeface="Fira Sans" panose="020B0604020202020204" charset="0"/>
              </a:rPr>
              <a:t>, </a:t>
            </a:r>
            <a:r>
              <a:rPr lang="en-US" sz="2000" b="1" dirty="0">
                <a:latin typeface="Fira Sans" panose="020B0604020202020204" charset="0"/>
              </a:rPr>
              <a:t>ability-based grouping</a:t>
            </a:r>
            <a:r>
              <a:rPr lang="en-US" sz="2000" dirty="0">
                <a:latin typeface="Fira Sans" panose="020B0604020202020204" charset="0"/>
              </a:rPr>
              <a:t>, and </a:t>
            </a:r>
            <a:r>
              <a:rPr lang="en-US" sz="2000" b="1" dirty="0">
                <a:latin typeface="Fira Sans" panose="020B0604020202020204" charset="0"/>
              </a:rPr>
              <a:t>learning activities tailored to students' needs</a:t>
            </a:r>
            <a:r>
              <a:rPr lang="en-US" sz="2000" dirty="0">
                <a:latin typeface="Fira Sans" panose="020B0604020202020204" charset="0"/>
              </a:rPr>
              <a:t>. By adapting instruction to students' competency levels, </a:t>
            </a:r>
            <a:r>
              <a:rPr lang="en-US" sz="2000" dirty="0" err="1">
                <a:latin typeface="Fira Sans" panose="020B0604020202020204" charset="0"/>
              </a:rPr>
              <a:t>TaRL</a:t>
            </a:r>
            <a:r>
              <a:rPr lang="en-US" sz="2000" dirty="0">
                <a:latin typeface="Fira Sans" panose="020B0604020202020204" charset="0"/>
              </a:rPr>
              <a:t> creates a more adaptive, effective, and student-centered learning environment</a:t>
            </a:r>
            <a:r>
              <a:rPr lang="en-US" sz="2000" dirty="0" smtClean="0">
                <a:latin typeface="Fira Sans" panose="020B0604020202020204" charset="0"/>
              </a:rPr>
              <a:t>.</a:t>
            </a:r>
          </a:p>
          <a:p>
            <a:pPr algn="just"/>
            <a:endParaRPr lang="en-US" sz="2000" dirty="0">
              <a:latin typeface="Fira Sans" panose="020B0604020202020204" charset="0"/>
            </a:endParaRPr>
          </a:p>
          <a:p>
            <a:pPr algn="just"/>
            <a:r>
              <a:rPr lang="en-US" sz="2000" dirty="0">
                <a:latin typeface="Fira Sans" panose="020B0604020202020204" charset="0"/>
              </a:rPr>
              <a:t>Although numerous studies have reported the positive impact of </a:t>
            </a:r>
            <a:r>
              <a:rPr lang="en-US" sz="2000" dirty="0" err="1">
                <a:latin typeface="Fira Sans" panose="020B0604020202020204" charset="0"/>
              </a:rPr>
              <a:t>TaRL</a:t>
            </a:r>
            <a:r>
              <a:rPr lang="en-US" sz="2000" dirty="0">
                <a:latin typeface="Fira Sans" panose="020B0604020202020204" charset="0"/>
              </a:rPr>
              <a:t> on students' learning outcomes across various academic subjects, research specifically examining its effectiveness in </a:t>
            </a:r>
            <a:r>
              <a:rPr lang="en-US" sz="2000" b="1" dirty="0">
                <a:latin typeface="Fira Sans" panose="020B0604020202020204" charset="0"/>
              </a:rPr>
              <a:t>Physical Education</a:t>
            </a:r>
            <a:r>
              <a:rPr lang="en-US" sz="2000" dirty="0">
                <a:latin typeface="Fira Sans" panose="020B0604020202020204" charset="0"/>
              </a:rPr>
              <a:t> remains limited. Furthermore, existing findings are scattered across different publications, making it difficult to obtain a comprehensive understanding of </a:t>
            </a:r>
            <a:r>
              <a:rPr lang="en-US" sz="2000" dirty="0" err="1">
                <a:latin typeface="Fira Sans" panose="020B0604020202020204" charset="0"/>
              </a:rPr>
              <a:t>TaRL</a:t>
            </a:r>
            <a:r>
              <a:rPr lang="en-US" sz="2000" dirty="0">
                <a:latin typeface="Fira Sans" panose="020B0604020202020204" charset="0"/>
              </a:rPr>
              <a:t> implementation in PE. Therefore, this study aims to synthesize existing research through a </a:t>
            </a:r>
            <a:r>
              <a:rPr lang="en-US" sz="2000" b="1" dirty="0">
                <a:latin typeface="Fira Sans" panose="020B0604020202020204" charset="0"/>
              </a:rPr>
              <a:t>Systematic Literature Review (SLR)</a:t>
            </a:r>
            <a:r>
              <a:rPr lang="en-US" sz="2000" dirty="0">
                <a:latin typeface="Fira Sans" panose="020B0604020202020204" charset="0"/>
              </a:rPr>
              <a:t> to provide stronger scientific evidence regarding the effectiveness of the </a:t>
            </a:r>
            <a:r>
              <a:rPr lang="en-US" sz="2000" b="1" dirty="0">
                <a:latin typeface="Fira Sans" panose="020B0604020202020204" charset="0"/>
              </a:rPr>
              <a:t>Teaching at the Right Level (</a:t>
            </a:r>
            <a:r>
              <a:rPr lang="en-US" sz="2000" b="1" dirty="0" err="1">
                <a:latin typeface="Fira Sans" panose="020B0604020202020204" charset="0"/>
              </a:rPr>
              <a:t>TaRL</a:t>
            </a:r>
            <a:r>
              <a:rPr lang="en-US" sz="2000" b="1" dirty="0">
                <a:latin typeface="Fira Sans" panose="020B0604020202020204" charset="0"/>
              </a:rPr>
              <a:t>)</a:t>
            </a:r>
            <a:r>
              <a:rPr lang="en-US" sz="2000" dirty="0">
                <a:latin typeface="Fira Sans" panose="020B0604020202020204" charset="0"/>
              </a:rPr>
              <a:t> approach in improving learning outcomes in Physical Education.</a:t>
            </a:r>
          </a:p>
        </p:txBody>
      </p:sp>
    </p:spTree>
    <p:extLst>
      <p:ext uri="{BB962C8B-B14F-4D97-AF65-F5344CB8AC3E}">
        <p14:creationId xmlns:p14="http://schemas.microsoft.com/office/powerpoint/2010/main" val="376535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283362" y="3944620"/>
            <a:ext cx="7515752"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Research Gap</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2027107"/>
            <a:ext cx="7319122" cy="5324535"/>
          </a:xfrm>
          <a:prstGeom prst="rect">
            <a:avLst/>
          </a:prstGeom>
          <a:noFill/>
        </p:spPr>
        <p:txBody>
          <a:bodyPr wrap="square" rtlCol="0">
            <a:spAutoFit/>
          </a:bodyPr>
          <a:lstStyle/>
          <a:p>
            <a:pPr algn="just"/>
            <a:r>
              <a:rPr lang="en-US" sz="2000" dirty="0" smtClean="0"/>
              <a:t>Although the </a:t>
            </a:r>
            <a:r>
              <a:rPr lang="en-US" sz="2000" b="1" dirty="0" smtClean="0"/>
              <a:t>Teaching at the Right Level (</a:t>
            </a:r>
            <a:r>
              <a:rPr lang="en-US" sz="2000" b="1" dirty="0" err="1" smtClean="0"/>
              <a:t>TaRL</a:t>
            </a:r>
            <a:r>
              <a:rPr lang="en-US" sz="2000" b="1" dirty="0" smtClean="0"/>
              <a:t>)</a:t>
            </a:r>
            <a:r>
              <a:rPr lang="en-US" sz="2000" dirty="0" smtClean="0"/>
              <a:t> approach has been widely studied and has demonstrated its effectiveness in improving students' learning outcomes across various subjects, most existing studies have focused on academic disciplines such as </a:t>
            </a:r>
            <a:r>
              <a:rPr lang="en-US" sz="2000" b="1" dirty="0" smtClean="0"/>
              <a:t>Mathematics, Science (IPAS), Indonesian Language, and English</a:t>
            </a:r>
            <a:r>
              <a:rPr lang="en-US" sz="2000" dirty="0" smtClean="0"/>
              <a:t>. In contrast, research specifically investigating the implementation of </a:t>
            </a:r>
            <a:r>
              <a:rPr lang="en-US" sz="2000" dirty="0" err="1" smtClean="0"/>
              <a:t>TaRL</a:t>
            </a:r>
            <a:r>
              <a:rPr lang="en-US" sz="2000" dirty="0" smtClean="0"/>
              <a:t> in </a:t>
            </a:r>
            <a:r>
              <a:rPr lang="en-US" sz="2000" b="1" dirty="0" smtClean="0"/>
              <a:t>Physical Education (PE)</a:t>
            </a:r>
            <a:r>
              <a:rPr lang="en-US" sz="2000" dirty="0" smtClean="0"/>
              <a:t> remains relatively limited. Furthermore, the existing evidence is scattered across different publications, making it difficult to obtain a comprehensive understanding of </a:t>
            </a:r>
            <a:r>
              <a:rPr lang="en-US" sz="2000" dirty="0" err="1" smtClean="0"/>
              <a:t>TaRL's</a:t>
            </a:r>
            <a:r>
              <a:rPr lang="en-US" sz="2000" dirty="0" smtClean="0"/>
              <a:t> effectiveness in the context of Physical Education. Therefore, a </a:t>
            </a:r>
            <a:r>
              <a:rPr lang="en-US" sz="2000" b="1" dirty="0" smtClean="0"/>
              <a:t>Systematic Literature Review (SLR)</a:t>
            </a:r>
            <a:r>
              <a:rPr lang="en-US" sz="2000" dirty="0" smtClean="0"/>
              <a:t> is needed to systematically identify, evaluate, and synthesize the available evidence, providing a more comprehensive understanding of the effectiveness of the </a:t>
            </a:r>
            <a:r>
              <a:rPr lang="en-US" sz="2000" dirty="0" err="1" smtClean="0"/>
              <a:t>TaRL</a:t>
            </a:r>
            <a:r>
              <a:rPr lang="en-US" sz="2000" dirty="0" smtClean="0"/>
              <a:t> approach in improving learning outcomes in Physical Education</a:t>
            </a:r>
            <a:r>
              <a:rPr lang="en-US" sz="2000" dirty="0" smtClean="0">
                <a:latin typeface="Fira Sans" panose="020B0604020202020204" charset="0"/>
              </a:rPr>
              <a:t>.</a:t>
            </a:r>
            <a:endParaRPr lang="en-US" sz="2000" dirty="0">
              <a:latin typeface="Fira Sans" panose="020B0604020202020204" charset="0"/>
            </a:endParaRPr>
          </a:p>
        </p:txBody>
      </p:sp>
    </p:spTree>
    <p:extLst>
      <p:ext uri="{BB962C8B-B14F-4D97-AF65-F5344CB8AC3E}">
        <p14:creationId xmlns:p14="http://schemas.microsoft.com/office/powerpoint/2010/main" val="10320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9" y="3753801"/>
            <a:ext cx="4193640"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Novelty</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2488772"/>
            <a:ext cx="7319122" cy="4401205"/>
          </a:xfrm>
          <a:prstGeom prst="rect">
            <a:avLst/>
          </a:prstGeom>
          <a:noFill/>
        </p:spPr>
        <p:txBody>
          <a:bodyPr wrap="square" rtlCol="0">
            <a:spAutoFit/>
          </a:bodyPr>
          <a:lstStyle/>
          <a:p>
            <a:pPr algn="just"/>
            <a:r>
              <a:rPr lang="en-US" sz="2000" dirty="0"/>
              <a:t>The novelty of this study lies in its effort to </a:t>
            </a:r>
            <a:r>
              <a:rPr lang="en-US" sz="2000" b="1" dirty="0"/>
              <a:t>systematically synthesize</a:t>
            </a:r>
            <a:r>
              <a:rPr lang="en-US" sz="2000" dirty="0"/>
              <a:t> existing research on the effectiveness of the </a:t>
            </a:r>
            <a:r>
              <a:rPr lang="en-US" sz="2000" b="1" dirty="0"/>
              <a:t>Teaching at the Right Level (</a:t>
            </a:r>
            <a:r>
              <a:rPr lang="en-US" sz="2000" b="1" dirty="0" err="1"/>
              <a:t>TaRL</a:t>
            </a:r>
            <a:r>
              <a:rPr lang="en-US" sz="2000" b="1" dirty="0"/>
              <a:t>)</a:t>
            </a:r>
            <a:r>
              <a:rPr lang="en-US" sz="2000" dirty="0"/>
              <a:t> approach in </a:t>
            </a:r>
            <a:r>
              <a:rPr lang="en-US" sz="2000" b="1" dirty="0"/>
              <a:t>Physical Education (PE)</a:t>
            </a:r>
            <a:r>
              <a:rPr lang="en-US" sz="2000" dirty="0"/>
              <a:t> using the </a:t>
            </a:r>
            <a:r>
              <a:rPr lang="en-US" sz="2000" b="1" dirty="0"/>
              <a:t>Systematic Literature Review (SLR)</a:t>
            </a:r>
            <a:r>
              <a:rPr lang="en-US" sz="2000" dirty="0"/>
              <a:t> method guided by the </a:t>
            </a:r>
            <a:r>
              <a:rPr lang="en-US" sz="2000" b="1" dirty="0"/>
              <a:t>PRISMA 2020</a:t>
            </a:r>
            <a:r>
              <a:rPr lang="en-US" sz="2000" dirty="0"/>
              <a:t> framework. Unlike previous studies, which have primarily examined the implementation of </a:t>
            </a:r>
            <a:r>
              <a:rPr lang="en-US" sz="2000" dirty="0" err="1"/>
              <a:t>TaRL</a:t>
            </a:r>
            <a:r>
              <a:rPr lang="en-US" sz="2000" dirty="0"/>
              <a:t> in a single school setting or within a specific subject, this study provides a more comprehensive synthesis of the characteristics of existing research, the implementation strategies of </a:t>
            </a:r>
            <a:r>
              <a:rPr lang="en-US" sz="2000" dirty="0" err="1"/>
              <a:t>TaRL</a:t>
            </a:r>
            <a:r>
              <a:rPr lang="en-US" sz="2000" dirty="0"/>
              <a:t>, and its impact on students' learning outcomes in Physical Education. Consequently, this review offers broader evidence that can serve as a reference for researchers, educators, and policymakers in implementing differentiated learning through the </a:t>
            </a:r>
            <a:r>
              <a:rPr lang="en-US" sz="2000" dirty="0" err="1"/>
              <a:t>TaRL</a:t>
            </a:r>
            <a:r>
              <a:rPr lang="en-US" sz="2000" dirty="0"/>
              <a:t> approach.</a:t>
            </a:r>
            <a:r>
              <a:rPr lang="en-US" sz="2000" dirty="0" smtClean="0">
                <a:latin typeface="Fira Sans" panose="020B0604020202020204" charset="0"/>
              </a:rPr>
              <a:t>.</a:t>
            </a:r>
            <a:endParaRPr lang="en-US" sz="2000" dirty="0">
              <a:latin typeface="Fira Sans" panose="020B0604020202020204" charset="0"/>
            </a:endParaRPr>
          </a:p>
        </p:txBody>
      </p:sp>
    </p:spTree>
    <p:extLst>
      <p:ext uri="{BB962C8B-B14F-4D97-AF65-F5344CB8AC3E}">
        <p14:creationId xmlns:p14="http://schemas.microsoft.com/office/powerpoint/2010/main" val="1405662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8" y="3753801"/>
            <a:ext cx="5913851" cy="2979021"/>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Research Objectives</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2180997"/>
            <a:ext cx="7319122" cy="5016758"/>
          </a:xfrm>
          <a:prstGeom prst="rect">
            <a:avLst/>
          </a:prstGeom>
          <a:noFill/>
        </p:spPr>
        <p:txBody>
          <a:bodyPr wrap="square" rtlCol="0">
            <a:spAutoFit/>
          </a:bodyPr>
          <a:lstStyle/>
          <a:p>
            <a:r>
              <a:rPr lang="en-US" sz="2000" dirty="0"/>
              <a:t>To analyze the effectiveness of the </a:t>
            </a:r>
            <a:r>
              <a:rPr lang="en-US" sz="2000" b="1" dirty="0"/>
              <a:t>Teaching at the Right Level (</a:t>
            </a:r>
            <a:r>
              <a:rPr lang="en-US" sz="2000" b="1" dirty="0" err="1"/>
              <a:t>TaRL</a:t>
            </a:r>
            <a:r>
              <a:rPr lang="en-US" sz="2000" b="1" dirty="0"/>
              <a:t>)</a:t>
            </a:r>
            <a:r>
              <a:rPr lang="en-US" sz="2000" dirty="0"/>
              <a:t> approach on students' learning outcomes in </a:t>
            </a:r>
            <a:r>
              <a:rPr lang="en-US" sz="2000" b="1" dirty="0"/>
              <a:t>Physical Education (PE)</a:t>
            </a:r>
            <a:r>
              <a:rPr lang="en-US" sz="2000" dirty="0"/>
              <a:t> through a </a:t>
            </a:r>
            <a:r>
              <a:rPr lang="en-US" sz="2000" b="1" dirty="0"/>
              <a:t>Systematic Literature Review (SLR</a:t>
            </a:r>
            <a:r>
              <a:rPr lang="en-US" sz="2000" b="1" dirty="0" smtClean="0"/>
              <a:t>).</a:t>
            </a:r>
          </a:p>
          <a:p>
            <a:endParaRPr lang="en-US" sz="2000" dirty="0"/>
          </a:p>
          <a:p>
            <a:r>
              <a:rPr lang="en-US" sz="2000" b="1" dirty="0"/>
              <a:t>Specific </a:t>
            </a:r>
            <a:r>
              <a:rPr lang="en-US" sz="2000" b="1" dirty="0" smtClean="0"/>
              <a:t>Objectives</a:t>
            </a:r>
          </a:p>
          <a:p>
            <a:endParaRPr lang="en-US" sz="2000" dirty="0"/>
          </a:p>
          <a:p>
            <a:pPr marL="342900" indent="-342900">
              <a:buFont typeface="Arial" panose="020B0604020202020204" pitchFamily="34" charset="0"/>
              <a:buChar char="•"/>
            </a:pPr>
            <a:r>
              <a:rPr lang="en-US" sz="2000" dirty="0"/>
              <a:t>To identify the characteristics of studies on </a:t>
            </a:r>
            <a:r>
              <a:rPr lang="en-US" sz="2000" dirty="0" err="1"/>
              <a:t>TaRL</a:t>
            </a:r>
            <a:r>
              <a:rPr lang="en-US" sz="2000" dirty="0"/>
              <a:t> implementation. </a:t>
            </a:r>
            <a:endParaRPr lang="en-US" sz="2000" dirty="0" smtClean="0"/>
          </a:p>
          <a:p>
            <a:pPr marL="342900" indent="-342900">
              <a:buFont typeface="Arial" panose="020B0604020202020204" pitchFamily="34" charset="0"/>
              <a:buChar char="•"/>
            </a:pPr>
            <a:r>
              <a:rPr lang="en-US" sz="2000" dirty="0" smtClean="0"/>
              <a:t>To </a:t>
            </a:r>
            <a:r>
              <a:rPr lang="en-US" sz="2000" dirty="0"/>
              <a:t>examine the implementation of </a:t>
            </a:r>
            <a:r>
              <a:rPr lang="en-US" sz="2000" dirty="0" err="1"/>
              <a:t>TaRL</a:t>
            </a:r>
            <a:r>
              <a:rPr lang="en-US" sz="2000" dirty="0"/>
              <a:t> in Physical Education. </a:t>
            </a:r>
            <a:endParaRPr lang="en-US" sz="2000" dirty="0" smtClean="0"/>
          </a:p>
          <a:p>
            <a:pPr marL="342900" indent="-342900">
              <a:buFont typeface="Arial" panose="020B0604020202020204" pitchFamily="34" charset="0"/>
              <a:buChar char="•"/>
            </a:pPr>
            <a:r>
              <a:rPr lang="en-US" sz="2000" dirty="0" smtClean="0"/>
              <a:t>To </a:t>
            </a:r>
            <a:r>
              <a:rPr lang="en-US" sz="2000" dirty="0"/>
              <a:t>evaluate the impact of </a:t>
            </a:r>
            <a:r>
              <a:rPr lang="en-US" sz="2000" dirty="0" err="1"/>
              <a:t>TaRL</a:t>
            </a:r>
            <a:r>
              <a:rPr lang="en-US" sz="2000" dirty="0"/>
              <a:t> on students' learning outcomes. </a:t>
            </a:r>
            <a:endParaRPr lang="en-US" sz="2000" dirty="0" smtClean="0"/>
          </a:p>
          <a:p>
            <a:pPr marL="342900" indent="-342900">
              <a:buFont typeface="Arial" panose="020B0604020202020204" pitchFamily="34" charset="0"/>
              <a:buChar char="•"/>
            </a:pPr>
            <a:r>
              <a:rPr lang="en-US" sz="2000" dirty="0" smtClean="0"/>
              <a:t>To </a:t>
            </a:r>
            <a:r>
              <a:rPr lang="en-US" sz="2000" dirty="0"/>
              <a:t>synthesize research findings and provide evidence-based recommendations for adaptive and differentiated Physical Education instruction.</a:t>
            </a:r>
          </a:p>
        </p:txBody>
      </p:sp>
    </p:spTree>
    <p:extLst>
      <p:ext uri="{BB962C8B-B14F-4D97-AF65-F5344CB8AC3E}">
        <p14:creationId xmlns:p14="http://schemas.microsoft.com/office/powerpoint/2010/main" val="23107046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435194" y="3864359"/>
            <a:ext cx="5913851" cy="1117229"/>
          </a:xfrm>
          <a:prstGeom prst="rect">
            <a:avLst/>
          </a:prstGeom>
          <a:noFill/>
          <a:ln>
            <a:noFill/>
          </a:ln>
        </p:spPr>
        <p:txBody>
          <a:bodyPr spcFirstLastPara="1" wrap="square" lIns="0" tIns="0" rIns="0" bIns="0" anchor="t" anchorCtr="0">
            <a:spAutoFit/>
          </a:bodyPr>
          <a:lstStyle/>
          <a:p>
            <a:pPr lvl="0">
              <a:lnSpc>
                <a:spcPct val="110001"/>
              </a:lnSpc>
            </a:pPr>
            <a:r>
              <a:rPr lang="en-US" sz="6600" b="1" i="0" u="none" strike="noStrike" cap="none" dirty="0" smtClean="0">
                <a:solidFill>
                  <a:srgbClr val="0B2957"/>
                </a:solidFill>
                <a:latin typeface="Fira Sans"/>
                <a:ea typeface="Fira Sans"/>
                <a:cs typeface="Fira Sans"/>
                <a:sym typeface="Fira Sans"/>
              </a:rPr>
              <a:t>Methodology</a:t>
            </a:r>
            <a:endParaRPr sz="105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44354" y="1704394"/>
            <a:ext cx="10058400" cy="5657849"/>
          </a:xfrm>
          <a:prstGeom prst="rect">
            <a:avLst/>
          </a:prstGeom>
        </p:spPr>
      </p:pic>
    </p:spTree>
    <p:extLst>
      <p:ext uri="{BB962C8B-B14F-4D97-AF65-F5344CB8AC3E}">
        <p14:creationId xmlns:p14="http://schemas.microsoft.com/office/powerpoint/2010/main" val="987736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8" y="3753801"/>
            <a:ext cx="5913851"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Results</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1719333"/>
            <a:ext cx="7319122" cy="5940088"/>
          </a:xfrm>
          <a:prstGeom prst="rect">
            <a:avLst/>
          </a:prstGeom>
          <a:noFill/>
        </p:spPr>
        <p:txBody>
          <a:bodyPr wrap="square" rtlCol="0">
            <a:spAutoFit/>
          </a:bodyPr>
          <a:lstStyle/>
          <a:p>
            <a:r>
              <a:rPr lang="en-US" sz="2000" dirty="0"/>
              <a:t>Following the </a:t>
            </a:r>
            <a:r>
              <a:rPr lang="en-US" sz="2000" b="1" dirty="0"/>
              <a:t>PRISMA 2020</a:t>
            </a:r>
            <a:r>
              <a:rPr lang="en-US" sz="2000" dirty="0"/>
              <a:t> framework, </a:t>
            </a:r>
            <a:r>
              <a:rPr lang="en-US" sz="2000" b="1" dirty="0"/>
              <a:t>60 articles</a:t>
            </a:r>
            <a:r>
              <a:rPr lang="en-US" sz="2000" dirty="0"/>
              <a:t> were initially identified from four academic databases. After duplicate removal, title and abstract screening, and full-text eligibility assessment, </a:t>
            </a:r>
            <a:r>
              <a:rPr lang="en-US" sz="2000" b="1" dirty="0"/>
              <a:t>10 studies</a:t>
            </a:r>
            <a:r>
              <a:rPr lang="en-US" sz="2000" dirty="0"/>
              <a:t> met the inclusion criteria and were included in the review. The increasing number of studies published in recent years reflects the growing interest in implementing the </a:t>
            </a:r>
            <a:r>
              <a:rPr lang="en-US" sz="2000" b="1" dirty="0"/>
              <a:t>Teaching at the Right Level (</a:t>
            </a:r>
            <a:r>
              <a:rPr lang="en-US" sz="2000" b="1" dirty="0" err="1"/>
              <a:t>TaRL</a:t>
            </a:r>
            <a:r>
              <a:rPr lang="en-US" sz="2000" b="1" dirty="0"/>
              <a:t>)</a:t>
            </a:r>
            <a:r>
              <a:rPr lang="en-US" sz="2000" dirty="0"/>
              <a:t> approach, particularly following the adoption of the </a:t>
            </a:r>
            <a:r>
              <a:rPr lang="en-US" sz="2000" b="1" dirty="0"/>
              <a:t>Merdeka Curriculum</a:t>
            </a:r>
            <a:r>
              <a:rPr lang="en-US" sz="2000" dirty="0"/>
              <a:t> in Indonesia.</a:t>
            </a:r>
            <a:endParaRPr lang="en-US" sz="2000" dirty="0"/>
          </a:p>
          <a:p>
            <a:r>
              <a:rPr lang="en-US" sz="2000" b="1" dirty="0"/>
              <a:t>Specific </a:t>
            </a:r>
            <a:r>
              <a:rPr lang="en-US" sz="2000" b="1" dirty="0" smtClean="0"/>
              <a:t>Objectives</a:t>
            </a:r>
          </a:p>
          <a:p>
            <a:endParaRPr lang="en-US" sz="2000" dirty="0" smtClean="0"/>
          </a:p>
          <a:p>
            <a:r>
              <a:rPr lang="en-US" sz="2000" dirty="0"/>
              <a:t>The selected studies were conducted across various educational levels, ranging from </a:t>
            </a:r>
            <a:r>
              <a:rPr lang="en-US" sz="2000" b="1" dirty="0"/>
              <a:t>elementary to senior high schools</a:t>
            </a:r>
            <a:r>
              <a:rPr lang="en-US" sz="2000" dirty="0"/>
              <a:t>, and employed diverse research designs, including </a:t>
            </a:r>
            <a:r>
              <a:rPr lang="en-US" sz="2000" b="1" dirty="0"/>
              <a:t>experimental, quasi-experimental, mixed-method, and Classroom Action Research (CAR)</a:t>
            </a:r>
            <a:r>
              <a:rPr lang="en-US" sz="2000" dirty="0"/>
              <a:t>. Overall, the findings consistently demonstrate that the implementation of </a:t>
            </a:r>
            <a:r>
              <a:rPr lang="en-US" sz="2000" dirty="0" err="1"/>
              <a:t>TaRL</a:t>
            </a:r>
            <a:r>
              <a:rPr lang="en-US" sz="2000" dirty="0"/>
              <a:t> contributes positively to improving students' learning outcomes in different educational settings.</a:t>
            </a:r>
            <a:endParaRPr lang="en-US" sz="2000" dirty="0"/>
          </a:p>
        </p:txBody>
      </p:sp>
    </p:spTree>
    <p:extLst>
      <p:ext uri="{BB962C8B-B14F-4D97-AF65-F5344CB8AC3E}">
        <p14:creationId xmlns:p14="http://schemas.microsoft.com/office/powerpoint/2010/main" val="2307633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2013368" y="3753801"/>
            <a:ext cx="5733931" cy="1489510"/>
          </a:xfrm>
          <a:prstGeom prst="rect">
            <a:avLst/>
          </a:prstGeom>
          <a:noFill/>
          <a:ln>
            <a:noFill/>
          </a:ln>
        </p:spPr>
        <p:txBody>
          <a:bodyPr spcFirstLastPara="1" wrap="square" lIns="0" tIns="0" rIns="0" bIns="0" anchor="t" anchorCtr="0">
            <a:spAutoFit/>
          </a:bodyPr>
          <a:lstStyle/>
          <a:p>
            <a:pPr lvl="0">
              <a:lnSpc>
                <a:spcPct val="110001"/>
              </a:lnSpc>
            </a:pPr>
            <a:r>
              <a:rPr lang="en-US" sz="8799" b="1" i="0" u="none" strike="noStrike" cap="none" dirty="0" smtClean="0">
                <a:solidFill>
                  <a:srgbClr val="0B2957"/>
                </a:solidFill>
                <a:latin typeface="Fira Sans"/>
                <a:ea typeface="Fira Sans"/>
                <a:cs typeface="Fira Sans"/>
                <a:sym typeface="Fira Sans"/>
              </a:rPr>
              <a:t>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p:cNvSpPr txBox="1"/>
          <p:nvPr/>
        </p:nvSpPr>
        <p:spPr>
          <a:xfrm rot="10800000" flipV="1">
            <a:off x="8799114" y="2950437"/>
            <a:ext cx="7319122" cy="3477875"/>
          </a:xfrm>
          <a:prstGeom prst="rect">
            <a:avLst/>
          </a:prstGeom>
          <a:noFill/>
        </p:spPr>
        <p:txBody>
          <a:bodyPr wrap="square" rtlCol="0">
            <a:spAutoFit/>
          </a:bodyPr>
          <a:lstStyle/>
          <a:p>
            <a:pPr algn="just"/>
            <a:r>
              <a:rPr lang="en-US" sz="2000" dirty="0"/>
              <a:t>The synthesis of the selected studies revealed a </a:t>
            </a:r>
            <a:r>
              <a:rPr lang="en-US" sz="2000" b="1" dirty="0"/>
              <a:t>consistent pattern</a:t>
            </a:r>
            <a:r>
              <a:rPr lang="en-US" sz="2000" dirty="0"/>
              <a:t> in the implementation of the </a:t>
            </a:r>
            <a:r>
              <a:rPr lang="en-US" sz="2000" b="1" dirty="0"/>
              <a:t>Teaching at the Right Level (</a:t>
            </a:r>
            <a:r>
              <a:rPr lang="en-US" sz="2000" b="1" dirty="0" err="1"/>
              <a:t>TaRL</a:t>
            </a:r>
            <a:r>
              <a:rPr lang="en-US" sz="2000" b="1" dirty="0"/>
              <a:t>)</a:t>
            </a:r>
            <a:r>
              <a:rPr lang="en-US" sz="2000" dirty="0"/>
              <a:t> approach in </a:t>
            </a:r>
            <a:r>
              <a:rPr lang="en-US" sz="2000" b="1" dirty="0"/>
              <a:t>Physical Education (PE)</a:t>
            </a:r>
            <a:r>
              <a:rPr lang="en-US" sz="2000" dirty="0"/>
              <a:t>. The implementation generally began with a </a:t>
            </a:r>
            <a:r>
              <a:rPr lang="en-US" sz="2000" b="1" dirty="0"/>
              <a:t>diagnostic assessment</a:t>
            </a:r>
            <a:r>
              <a:rPr lang="en-US" sz="2000" dirty="0"/>
              <a:t> to identify students' initial learning abilities, followed by </a:t>
            </a:r>
            <a:r>
              <a:rPr lang="en-US" sz="2000" b="1" dirty="0"/>
              <a:t>ability-based grouping</a:t>
            </a:r>
            <a:r>
              <a:rPr lang="en-US" sz="2000" dirty="0"/>
              <a:t>, and the adaptation of learning activities according to the needs of each group. This instructional sequence enabled teachers to provide learning experiences that were better aligned with students' actual competency levels, resulting in a more meaningful, student-centered, and effective learning process.</a:t>
            </a:r>
            <a:endParaRPr lang="en-US" sz="2000" dirty="0">
              <a:latin typeface="Fira Sans" panose="020B0604020202020204" charset="0"/>
            </a:endParaRPr>
          </a:p>
        </p:txBody>
      </p:sp>
    </p:spTree>
    <p:extLst>
      <p:ext uri="{BB962C8B-B14F-4D97-AF65-F5344CB8AC3E}">
        <p14:creationId xmlns:p14="http://schemas.microsoft.com/office/powerpoint/2010/main" val="4122424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1821</Words>
  <Application>Microsoft Office PowerPoint</Application>
  <PresentationFormat>Custom</PresentationFormat>
  <Paragraphs>128</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Calibri</vt:lpstr>
      <vt:lpstr>Livvic</vt:lpstr>
      <vt:lpstr>Arial</vt:lpstr>
      <vt:lpstr>Fira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SLIMBOOK14R5</dc:creator>
  <cp:lastModifiedBy>SLIMBOOK14R5</cp:lastModifiedBy>
  <cp:revision>7</cp:revision>
  <dcterms:created xsi:type="dcterms:W3CDTF">2006-08-16T00:00:00Z</dcterms:created>
  <dcterms:modified xsi:type="dcterms:W3CDTF">2026-07-18T13:36:02Z</dcterms:modified>
</cp:coreProperties>
</file>