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60" r:id="rId4"/>
    <p:sldId id="261" r:id="rId5"/>
    <p:sldId id="262" r:id="rId6"/>
    <p:sldId id="263" r:id="rId7"/>
    <p:sldId id="264" r:id="rId8"/>
    <p:sldId id="265" r:id="rId9"/>
    <p:sldId id="266" r:id="rId10"/>
    <p:sldId id="267" r:id="rId11"/>
    <p:sldId id="268" r:id="rId12"/>
    <p:sldId id="269" r:id="rId13"/>
    <p:sldId id="270" r:id="rId14"/>
    <p:sldId id="259" r:id="rId15"/>
  </p:sldIdLst>
  <p:sldSz cx="18288000" cy="10287000"/>
  <p:notesSz cx="18288000" cy="10287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1" d="100"/>
          <a:sy n="41" d="100"/>
        </p:scale>
        <p:origin x="820" y="5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71600" y="3188970"/>
            <a:ext cx="15544800" cy="216027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7/18/2026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7/18/2026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7/18/2026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7/18/2026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7/18/2026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12"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image" Target="../media/image5.png"/><Relationship Id="rId5" Type="http://schemas.openxmlformats.org/officeDocument/2006/relationships/slideLayout" Target="../slideLayouts/slideLayout5.xml"/><Relationship Id="rId10"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4F4F4"/>
          </a:solidFill>
        </p:spPr>
        <p:txBody>
          <a:bodyPr wrap="square" lIns="0" tIns="0" rIns="0" bIns="0" rtlCol="0"/>
          <a:lstStyle/>
          <a:p>
            <a:endParaRPr/>
          </a:p>
        </p:txBody>
      </p:sp>
      <p:pic>
        <p:nvPicPr>
          <p:cNvPr id="17" name="bg object 17"/>
          <p:cNvPicPr/>
          <p:nvPr/>
        </p:nvPicPr>
        <p:blipFill>
          <a:blip r:embed="rId7" cstate="print"/>
          <a:stretch>
            <a:fillRect/>
          </a:stretch>
        </p:blipFill>
        <p:spPr>
          <a:xfrm>
            <a:off x="0" y="0"/>
            <a:ext cx="5634691" cy="4540174"/>
          </a:xfrm>
          <a:prstGeom prst="rect">
            <a:avLst/>
          </a:prstGeom>
        </p:spPr>
      </p:pic>
      <p:sp>
        <p:nvSpPr>
          <p:cNvPr id="18" name="bg object 18"/>
          <p:cNvSpPr/>
          <p:nvPr/>
        </p:nvSpPr>
        <p:spPr>
          <a:xfrm>
            <a:off x="308965" y="373605"/>
            <a:ext cx="5601335" cy="933450"/>
          </a:xfrm>
          <a:custGeom>
            <a:avLst/>
            <a:gdLst/>
            <a:ahLst/>
            <a:cxnLst/>
            <a:rect l="l" t="t" r="r" b="b"/>
            <a:pathLst>
              <a:path w="5601335" h="933450">
                <a:moveTo>
                  <a:pt x="5134756" y="933145"/>
                </a:moveTo>
                <a:lnTo>
                  <a:pt x="466572" y="933145"/>
                </a:lnTo>
                <a:lnTo>
                  <a:pt x="418868" y="930736"/>
                </a:lnTo>
                <a:lnTo>
                  <a:pt x="372541" y="923666"/>
                </a:lnTo>
                <a:lnTo>
                  <a:pt x="327828" y="912169"/>
                </a:lnTo>
                <a:lnTo>
                  <a:pt x="284961" y="896479"/>
                </a:lnTo>
                <a:lnTo>
                  <a:pt x="244176" y="876832"/>
                </a:lnTo>
                <a:lnTo>
                  <a:pt x="205707" y="853462"/>
                </a:lnTo>
                <a:lnTo>
                  <a:pt x="169789" y="826602"/>
                </a:lnTo>
                <a:lnTo>
                  <a:pt x="136655" y="796489"/>
                </a:lnTo>
                <a:lnTo>
                  <a:pt x="106542" y="763356"/>
                </a:lnTo>
                <a:lnTo>
                  <a:pt x="79683" y="727437"/>
                </a:lnTo>
                <a:lnTo>
                  <a:pt x="56312" y="688968"/>
                </a:lnTo>
                <a:lnTo>
                  <a:pt x="36665" y="648183"/>
                </a:lnTo>
                <a:lnTo>
                  <a:pt x="20976" y="605317"/>
                </a:lnTo>
                <a:lnTo>
                  <a:pt x="9479" y="560603"/>
                </a:lnTo>
                <a:lnTo>
                  <a:pt x="2408" y="514277"/>
                </a:lnTo>
                <a:lnTo>
                  <a:pt x="0" y="466572"/>
                </a:lnTo>
                <a:lnTo>
                  <a:pt x="2408" y="418868"/>
                </a:lnTo>
                <a:lnTo>
                  <a:pt x="9479" y="372541"/>
                </a:lnTo>
                <a:lnTo>
                  <a:pt x="20976" y="327828"/>
                </a:lnTo>
                <a:lnTo>
                  <a:pt x="36665" y="284961"/>
                </a:lnTo>
                <a:lnTo>
                  <a:pt x="56312" y="244176"/>
                </a:lnTo>
                <a:lnTo>
                  <a:pt x="79683" y="205707"/>
                </a:lnTo>
                <a:lnTo>
                  <a:pt x="106542" y="169789"/>
                </a:lnTo>
                <a:lnTo>
                  <a:pt x="136655" y="136655"/>
                </a:lnTo>
                <a:lnTo>
                  <a:pt x="169789" y="106542"/>
                </a:lnTo>
                <a:lnTo>
                  <a:pt x="205707" y="79683"/>
                </a:lnTo>
                <a:lnTo>
                  <a:pt x="244176" y="56312"/>
                </a:lnTo>
                <a:lnTo>
                  <a:pt x="284961" y="36665"/>
                </a:lnTo>
                <a:lnTo>
                  <a:pt x="327828" y="20976"/>
                </a:lnTo>
                <a:lnTo>
                  <a:pt x="372541" y="9479"/>
                </a:lnTo>
                <a:lnTo>
                  <a:pt x="418868" y="2408"/>
                </a:lnTo>
                <a:lnTo>
                  <a:pt x="466572" y="0"/>
                </a:lnTo>
                <a:lnTo>
                  <a:pt x="5134756" y="0"/>
                </a:lnTo>
                <a:lnTo>
                  <a:pt x="5182461" y="2408"/>
                </a:lnTo>
                <a:lnTo>
                  <a:pt x="5228787" y="9479"/>
                </a:lnTo>
                <a:lnTo>
                  <a:pt x="5273501" y="20976"/>
                </a:lnTo>
                <a:lnTo>
                  <a:pt x="5316367" y="36665"/>
                </a:lnTo>
                <a:lnTo>
                  <a:pt x="5357152" y="56312"/>
                </a:lnTo>
                <a:lnTo>
                  <a:pt x="5395621" y="79683"/>
                </a:lnTo>
                <a:lnTo>
                  <a:pt x="5431540" y="106542"/>
                </a:lnTo>
                <a:lnTo>
                  <a:pt x="5464673" y="136655"/>
                </a:lnTo>
                <a:lnTo>
                  <a:pt x="5494786" y="169789"/>
                </a:lnTo>
                <a:lnTo>
                  <a:pt x="5521646" y="205707"/>
                </a:lnTo>
                <a:lnTo>
                  <a:pt x="5545016" y="244176"/>
                </a:lnTo>
                <a:lnTo>
                  <a:pt x="5564663" y="284961"/>
                </a:lnTo>
                <a:lnTo>
                  <a:pt x="5580353" y="327828"/>
                </a:lnTo>
                <a:lnTo>
                  <a:pt x="5591850" y="372541"/>
                </a:lnTo>
                <a:lnTo>
                  <a:pt x="5598920" y="418868"/>
                </a:lnTo>
                <a:lnTo>
                  <a:pt x="5601329" y="466572"/>
                </a:lnTo>
                <a:lnTo>
                  <a:pt x="5598920" y="514277"/>
                </a:lnTo>
                <a:lnTo>
                  <a:pt x="5591850" y="560603"/>
                </a:lnTo>
                <a:lnTo>
                  <a:pt x="5580353" y="605317"/>
                </a:lnTo>
                <a:lnTo>
                  <a:pt x="5564663" y="648183"/>
                </a:lnTo>
                <a:lnTo>
                  <a:pt x="5545016" y="688968"/>
                </a:lnTo>
                <a:lnTo>
                  <a:pt x="5521646" y="727437"/>
                </a:lnTo>
                <a:lnTo>
                  <a:pt x="5494786" y="763356"/>
                </a:lnTo>
                <a:lnTo>
                  <a:pt x="5464673" y="796489"/>
                </a:lnTo>
                <a:lnTo>
                  <a:pt x="5431540" y="826602"/>
                </a:lnTo>
                <a:lnTo>
                  <a:pt x="5395621" y="853462"/>
                </a:lnTo>
                <a:lnTo>
                  <a:pt x="5357152" y="876832"/>
                </a:lnTo>
                <a:lnTo>
                  <a:pt x="5316367" y="896479"/>
                </a:lnTo>
                <a:lnTo>
                  <a:pt x="5273501" y="912169"/>
                </a:lnTo>
                <a:lnTo>
                  <a:pt x="5228787" y="923666"/>
                </a:lnTo>
                <a:lnTo>
                  <a:pt x="5182461" y="930736"/>
                </a:lnTo>
                <a:lnTo>
                  <a:pt x="5134756" y="933145"/>
                </a:lnTo>
                <a:close/>
              </a:path>
            </a:pathLst>
          </a:custGeom>
          <a:solidFill>
            <a:srgbClr val="FFFFFF"/>
          </a:solidFill>
        </p:spPr>
        <p:txBody>
          <a:bodyPr wrap="square" lIns="0" tIns="0" rIns="0" bIns="0" rtlCol="0"/>
          <a:lstStyle/>
          <a:p>
            <a:endParaRPr/>
          </a:p>
        </p:txBody>
      </p:sp>
      <p:pic>
        <p:nvPicPr>
          <p:cNvPr id="19" name="bg object 19"/>
          <p:cNvPicPr/>
          <p:nvPr/>
        </p:nvPicPr>
        <p:blipFill>
          <a:blip r:embed="rId8" cstate="print"/>
          <a:stretch>
            <a:fillRect/>
          </a:stretch>
        </p:blipFill>
        <p:spPr>
          <a:xfrm>
            <a:off x="434343" y="559592"/>
            <a:ext cx="1923467" cy="561882"/>
          </a:xfrm>
          <a:prstGeom prst="rect">
            <a:avLst/>
          </a:prstGeom>
        </p:spPr>
      </p:pic>
      <p:pic>
        <p:nvPicPr>
          <p:cNvPr id="20" name="bg object 20"/>
          <p:cNvPicPr/>
          <p:nvPr/>
        </p:nvPicPr>
        <p:blipFill>
          <a:blip r:embed="rId9" cstate="print"/>
          <a:stretch>
            <a:fillRect/>
          </a:stretch>
        </p:blipFill>
        <p:spPr>
          <a:xfrm>
            <a:off x="2354169" y="594832"/>
            <a:ext cx="880718" cy="470413"/>
          </a:xfrm>
          <a:prstGeom prst="rect">
            <a:avLst/>
          </a:prstGeom>
        </p:spPr>
      </p:pic>
      <p:pic>
        <p:nvPicPr>
          <p:cNvPr id="21" name="bg object 21"/>
          <p:cNvPicPr/>
          <p:nvPr/>
        </p:nvPicPr>
        <p:blipFill>
          <a:blip r:embed="rId10" cstate="print"/>
          <a:stretch>
            <a:fillRect/>
          </a:stretch>
        </p:blipFill>
        <p:spPr>
          <a:xfrm>
            <a:off x="5032140" y="469834"/>
            <a:ext cx="739594" cy="718686"/>
          </a:xfrm>
          <a:prstGeom prst="rect">
            <a:avLst/>
          </a:prstGeom>
        </p:spPr>
      </p:pic>
      <p:pic>
        <p:nvPicPr>
          <p:cNvPr id="22" name="bg object 22"/>
          <p:cNvPicPr/>
          <p:nvPr/>
        </p:nvPicPr>
        <p:blipFill>
          <a:blip r:embed="rId11" cstate="print"/>
          <a:stretch>
            <a:fillRect/>
          </a:stretch>
        </p:blipFill>
        <p:spPr>
          <a:xfrm>
            <a:off x="4233886" y="529289"/>
            <a:ext cx="726527" cy="621990"/>
          </a:xfrm>
          <a:prstGeom prst="rect">
            <a:avLst/>
          </a:prstGeom>
        </p:spPr>
      </p:pic>
      <p:pic>
        <p:nvPicPr>
          <p:cNvPr id="23" name="bg object 23"/>
          <p:cNvPicPr/>
          <p:nvPr/>
        </p:nvPicPr>
        <p:blipFill>
          <a:blip r:embed="rId12" cstate="print"/>
          <a:stretch>
            <a:fillRect/>
          </a:stretch>
        </p:blipFill>
        <p:spPr>
          <a:xfrm>
            <a:off x="3326662" y="416884"/>
            <a:ext cx="810156" cy="368490"/>
          </a:xfrm>
          <a:prstGeom prst="rect">
            <a:avLst/>
          </a:prstGeom>
        </p:spPr>
      </p:pic>
      <p:sp>
        <p:nvSpPr>
          <p:cNvPr id="2" name="Holder 2"/>
          <p:cNvSpPr>
            <a:spLocks noGrp="1"/>
          </p:cNvSpPr>
          <p:nvPr>
            <p:ph type="title"/>
          </p:nvPr>
        </p:nvSpPr>
        <p:spPr>
          <a:xfrm>
            <a:off x="914400" y="411480"/>
            <a:ext cx="16459200" cy="164592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914400" y="2366010"/>
            <a:ext cx="1645920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7/18/2026</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322692" y="736670"/>
            <a:ext cx="810260" cy="384175"/>
          </a:xfrm>
          <a:prstGeom prst="rect">
            <a:avLst/>
          </a:prstGeom>
        </p:spPr>
        <p:txBody>
          <a:bodyPr vert="horz" wrap="square" lIns="0" tIns="12700" rIns="0" bIns="0" rtlCol="0">
            <a:spAutoFit/>
          </a:bodyPr>
          <a:lstStyle/>
          <a:p>
            <a:pPr marL="12700">
              <a:lnSpc>
                <a:spcPct val="100000"/>
              </a:lnSpc>
              <a:spcBef>
                <a:spcPts val="100"/>
              </a:spcBef>
            </a:pPr>
            <a:r>
              <a:rPr sz="2350" b="1" spc="-110" dirty="0">
                <a:solidFill>
                  <a:srgbClr val="33820D"/>
                </a:solidFill>
                <a:latin typeface="Times New Roman"/>
                <a:cs typeface="Times New Roman"/>
              </a:rPr>
              <a:t>PEH</a:t>
            </a:r>
            <a:r>
              <a:rPr sz="2350" b="1" spc="-1595" dirty="0">
                <a:solidFill>
                  <a:srgbClr val="33820D"/>
                </a:solidFill>
                <a:latin typeface="Times New Roman"/>
                <a:cs typeface="Times New Roman"/>
              </a:rPr>
              <a:t>R</a:t>
            </a:r>
            <a:endParaRPr sz="2350">
              <a:latin typeface="Times New Roman"/>
              <a:cs typeface="Times New Roman"/>
            </a:endParaRPr>
          </a:p>
        </p:txBody>
      </p:sp>
      <p:sp>
        <p:nvSpPr>
          <p:cNvPr id="3" name="object 3"/>
          <p:cNvSpPr txBox="1"/>
          <p:nvPr/>
        </p:nvSpPr>
        <p:spPr>
          <a:xfrm>
            <a:off x="3330573" y="770359"/>
            <a:ext cx="801370" cy="76835"/>
          </a:xfrm>
          <a:prstGeom prst="rect">
            <a:avLst/>
          </a:prstGeom>
        </p:spPr>
        <p:txBody>
          <a:bodyPr vert="horz" wrap="square" lIns="0" tIns="16510" rIns="0" bIns="0" rtlCol="0">
            <a:spAutoFit/>
          </a:bodyPr>
          <a:lstStyle/>
          <a:p>
            <a:pPr marL="12700">
              <a:lnSpc>
                <a:spcPct val="100000"/>
              </a:lnSpc>
              <a:spcBef>
                <a:spcPts val="130"/>
              </a:spcBef>
            </a:pPr>
            <a:r>
              <a:rPr sz="300" b="1" dirty="0">
                <a:solidFill>
                  <a:srgbClr val="FF1616"/>
                </a:solidFill>
                <a:latin typeface="Times New Roman"/>
                <a:cs typeface="Times New Roman"/>
              </a:rPr>
              <a:t>UNIVERSITAS</a:t>
            </a:r>
            <a:r>
              <a:rPr sz="300" b="1" spc="80" dirty="0">
                <a:solidFill>
                  <a:srgbClr val="FF1616"/>
                </a:solidFill>
                <a:latin typeface="Times New Roman"/>
                <a:cs typeface="Times New Roman"/>
              </a:rPr>
              <a:t> </a:t>
            </a:r>
            <a:r>
              <a:rPr sz="300" b="1" dirty="0">
                <a:solidFill>
                  <a:srgbClr val="FF1616"/>
                </a:solidFill>
                <a:latin typeface="Times New Roman"/>
                <a:cs typeface="Times New Roman"/>
              </a:rPr>
              <a:t>PENDIDIKAN</a:t>
            </a:r>
            <a:r>
              <a:rPr sz="300" b="1" spc="85" dirty="0">
                <a:solidFill>
                  <a:srgbClr val="FF1616"/>
                </a:solidFill>
                <a:latin typeface="Times New Roman"/>
                <a:cs typeface="Times New Roman"/>
              </a:rPr>
              <a:t> </a:t>
            </a:r>
            <a:r>
              <a:rPr sz="300" b="1" spc="-10" dirty="0">
                <a:solidFill>
                  <a:srgbClr val="FF1616"/>
                </a:solidFill>
                <a:latin typeface="Times New Roman"/>
                <a:cs typeface="Times New Roman"/>
              </a:rPr>
              <a:t>INDONESIA</a:t>
            </a:r>
            <a:endParaRPr sz="300">
              <a:latin typeface="Times New Roman"/>
              <a:cs typeface="Times New Roman"/>
            </a:endParaRPr>
          </a:p>
        </p:txBody>
      </p:sp>
      <p:sp>
        <p:nvSpPr>
          <p:cNvPr id="4" name="object 4"/>
          <p:cNvSpPr txBox="1"/>
          <p:nvPr/>
        </p:nvSpPr>
        <p:spPr>
          <a:xfrm>
            <a:off x="3336430" y="1085260"/>
            <a:ext cx="790575" cy="133350"/>
          </a:xfrm>
          <a:prstGeom prst="rect">
            <a:avLst/>
          </a:prstGeom>
        </p:spPr>
        <p:txBody>
          <a:bodyPr vert="horz" wrap="square" lIns="0" tIns="13335" rIns="0" bIns="0" rtlCol="0">
            <a:spAutoFit/>
          </a:bodyPr>
          <a:lstStyle/>
          <a:p>
            <a:pPr marL="12700">
              <a:lnSpc>
                <a:spcPct val="100000"/>
              </a:lnSpc>
              <a:spcBef>
                <a:spcPts val="105"/>
              </a:spcBef>
            </a:pPr>
            <a:r>
              <a:rPr sz="700" b="1" spc="-30" dirty="0">
                <a:solidFill>
                  <a:srgbClr val="008037"/>
                </a:solidFill>
                <a:latin typeface="Tahoma"/>
                <a:cs typeface="Tahoma"/>
              </a:rPr>
              <a:t>STUDY</a:t>
            </a:r>
            <a:r>
              <a:rPr sz="700" b="1" spc="-5" dirty="0">
                <a:solidFill>
                  <a:srgbClr val="008037"/>
                </a:solidFill>
                <a:latin typeface="Tahoma"/>
                <a:cs typeface="Tahoma"/>
              </a:rPr>
              <a:t> </a:t>
            </a:r>
            <a:r>
              <a:rPr sz="700" b="1" spc="-10" dirty="0">
                <a:solidFill>
                  <a:srgbClr val="008037"/>
                </a:solidFill>
                <a:latin typeface="Tahoma"/>
                <a:cs typeface="Tahoma"/>
              </a:rPr>
              <a:t>PROGRAM</a:t>
            </a:r>
            <a:endParaRPr sz="700">
              <a:latin typeface="Tahoma"/>
              <a:cs typeface="Tahoma"/>
            </a:endParaRPr>
          </a:p>
        </p:txBody>
      </p:sp>
      <p:sp>
        <p:nvSpPr>
          <p:cNvPr id="5" name="object 5"/>
          <p:cNvSpPr txBox="1"/>
          <p:nvPr/>
        </p:nvSpPr>
        <p:spPr>
          <a:xfrm>
            <a:off x="3367787" y="1174119"/>
            <a:ext cx="719455" cy="80010"/>
          </a:xfrm>
          <a:prstGeom prst="rect">
            <a:avLst/>
          </a:prstGeom>
        </p:spPr>
        <p:txBody>
          <a:bodyPr vert="horz" wrap="square" lIns="0" tIns="13335" rIns="0" bIns="0" rtlCol="0">
            <a:spAutoFit/>
          </a:bodyPr>
          <a:lstStyle/>
          <a:p>
            <a:pPr marL="12700">
              <a:lnSpc>
                <a:spcPct val="100000"/>
              </a:lnSpc>
              <a:spcBef>
                <a:spcPts val="105"/>
              </a:spcBef>
            </a:pPr>
            <a:r>
              <a:rPr sz="350" dirty="0">
                <a:latin typeface="Times New Roman"/>
                <a:cs typeface="Times New Roman"/>
              </a:rPr>
              <a:t>Faculty</a:t>
            </a:r>
            <a:r>
              <a:rPr sz="350" spc="5" dirty="0">
                <a:latin typeface="Times New Roman"/>
                <a:cs typeface="Times New Roman"/>
              </a:rPr>
              <a:t> </a:t>
            </a:r>
            <a:r>
              <a:rPr sz="350" dirty="0">
                <a:latin typeface="Times New Roman"/>
                <a:cs typeface="Times New Roman"/>
              </a:rPr>
              <a:t>of</a:t>
            </a:r>
            <a:r>
              <a:rPr sz="350" spc="10" dirty="0">
                <a:latin typeface="Times New Roman"/>
                <a:cs typeface="Times New Roman"/>
              </a:rPr>
              <a:t> </a:t>
            </a:r>
            <a:r>
              <a:rPr sz="350" dirty="0">
                <a:latin typeface="Times New Roman"/>
                <a:cs typeface="Times New Roman"/>
              </a:rPr>
              <a:t>Sport</a:t>
            </a:r>
            <a:r>
              <a:rPr sz="350" spc="10" dirty="0">
                <a:latin typeface="Times New Roman"/>
                <a:cs typeface="Times New Roman"/>
              </a:rPr>
              <a:t> </a:t>
            </a:r>
            <a:r>
              <a:rPr sz="350" dirty="0">
                <a:latin typeface="Times New Roman"/>
                <a:cs typeface="Times New Roman"/>
              </a:rPr>
              <a:t>Education</a:t>
            </a:r>
            <a:r>
              <a:rPr sz="350" spc="5" dirty="0">
                <a:latin typeface="Times New Roman"/>
                <a:cs typeface="Times New Roman"/>
              </a:rPr>
              <a:t> </a:t>
            </a:r>
            <a:r>
              <a:rPr sz="350" dirty="0">
                <a:latin typeface="Times New Roman"/>
                <a:cs typeface="Times New Roman"/>
              </a:rPr>
              <a:t>and</a:t>
            </a:r>
            <a:r>
              <a:rPr sz="350" spc="10" dirty="0">
                <a:latin typeface="Times New Roman"/>
                <a:cs typeface="Times New Roman"/>
              </a:rPr>
              <a:t> </a:t>
            </a:r>
            <a:r>
              <a:rPr sz="350" spc="-10" dirty="0">
                <a:latin typeface="Times New Roman"/>
                <a:cs typeface="Times New Roman"/>
              </a:rPr>
              <a:t>Health</a:t>
            </a:r>
            <a:endParaRPr sz="350">
              <a:latin typeface="Times New Roman"/>
              <a:cs typeface="Times New Roman"/>
            </a:endParaRPr>
          </a:p>
        </p:txBody>
      </p:sp>
      <p:sp>
        <p:nvSpPr>
          <p:cNvPr id="6" name="object 6"/>
          <p:cNvSpPr txBox="1"/>
          <p:nvPr/>
        </p:nvSpPr>
        <p:spPr>
          <a:xfrm>
            <a:off x="3341863" y="1040227"/>
            <a:ext cx="779780" cy="80010"/>
          </a:xfrm>
          <a:prstGeom prst="rect">
            <a:avLst/>
          </a:prstGeom>
        </p:spPr>
        <p:txBody>
          <a:bodyPr vert="horz" wrap="square" lIns="0" tIns="13335" rIns="0" bIns="0" rtlCol="0">
            <a:spAutoFit/>
          </a:bodyPr>
          <a:lstStyle/>
          <a:p>
            <a:pPr marL="12700">
              <a:lnSpc>
                <a:spcPct val="100000"/>
              </a:lnSpc>
              <a:spcBef>
                <a:spcPts val="105"/>
              </a:spcBef>
            </a:pPr>
            <a:r>
              <a:rPr sz="350" b="1" i="1" spc="-20" dirty="0">
                <a:solidFill>
                  <a:srgbClr val="FF1616"/>
                </a:solidFill>
                <a:latin typeface="Times New Roman"/>
                <a:cs typeface="Times New Roman"/>
              </a:rPr>
              <a:t>Physical</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Education,</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Health,</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and</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Recreation</a:t>
            </a:r>
            <a:endParaRPr sz="350">
              <a:latin typeface="Times New Roman"/>
              <a:cs typeface="Times New Roman"/>
            </a:endParaRPr>
          </a:p>
        </p:txBody>
      </p:sp>
      <p:pic>
        <p:nvPicPr>
          <p:cNvPr id="7" name="object 7"/>
          <p:cNvPicPr/>
          <p:nvPr/>
        </p:nvPicPr>
        <p:blipFill>
          <a:blip r:embed="rId2" cstate="print"/>
          <a:stretch>
            <a:fillRect/>
          </a:stretch>
        </p:blipFill>
        <p:spPr>
          <a:xfrm>
            <a:off x="15290102" y="0"/>
            <a:ext cx="2997896" cy="10286999"/>
          </a:xfrm>
          <a:prstGeom prst="rect">
            <a:avLst/>
          </a:prstGeom>
        </p:spPr>
      </p:pic>
      <p:pic>
        <p:nvPicPr>
          <p:cNvPr id="8" name="object 8"/>
          <p:cNvPicPr/>
          <p:nvPr/>
        </p:nvPicPr>
        <p:blipFill>
          <a:blip r:embed="rId3" cstate="print"/>
          <a:stretch>
            <a:fillRect/>
          </a:stretch>
        </p:blipFill>
        <p:spPr>
          <a:xfrm>
            <a:off x="0" y="8004844"/>
            <a:ext cx="8880991" cy="2282155"/>
          </a:xfrm>
          <a:prstGeom prst="rect">
            <a:avLst/>
          </a:prstGeom>
        </p:spPr>
      </p:pic>
      <p:sp>
        <p:nvSpPr>
          <p:cNvPr id="9" name="object 9"/>
          <p:cNvSpPr txBox="1"/>
          <p:nvPr/>
        </p:nvSpPr>
        <p:spPr>
          <a:xfrm>
            <a:off x="609600" y="8877300"/>
            <a:ext cx="12928600" cy="1049839"/>
          </a:xfrm>
          <a:prstGeom prst="rect">
            <a:avLst/>
          </a:prstGeom>
        </p:spPr>
        <p:txBody>
          <a:bodyPr vert="horz" wrap="square" lIns="0" tIns="12700" rIns="0" bIns="0" rtlCol="0">
            <a:spAutoFit/>
          </a:bodyPr>
          <a:lstStyle/>
          <a:p>
            <a:pPr marL="12700" marR="8210550">
              <a:lnSpc>
                <a:spcPct val="104099"/>
              </a:lnSpc>
              <a:spcBef>
                <a:spcPts val="11850"/>
              </a:spcBef>
            </a:pPr>
            <a:r>
              <a:rPr lang="en-US" sz="3350" b="1" spc="-20" dirty="0">
                <a:solidFill>
                  <a:srgbClr val="FFFFFF"/>
                </a:solidFill>
                <a:latin typeface="Trebuchet MS"/>
                <a:cs typeface="Trebuchet MS"/>
              </a:rPr>
              <a:t>Hilmi Najib </a:t>
            </a:r>
            <a:r>
              <a:rPr lang="en-US" sz="3350" b="1" spc="-20" dirty="0" err="1">
                <a:solidFill>
                  <a:srgbClr val="FFFFFF"/>
                </a:solidFill>
                <a:latin typeface="Trebuchet MS"/>
                <a:cs typeface="Trebuchet MS"/>
              </a:rPr>
              <a:t>Rizaldi</a:t>
            </a:r>
            <a:r>
              <a:rPr sz="3350" b="1" spc="-20" dirty="0">
                <a:solidFill>
                  <a:srgbClr val="FFFFFF"/>
                </a:solidFill>
                <a:latin typeface="Trebuchet MS"/>
                <a:cs typeface="Trebuchet MS"/>
              </a:rPr>
              <a:t> </a:t>
            </a:r>
            <a:r>
              <a:rPr sz="3350" b="1" spc="-10" dirty="0">
                <a:solidFill>
                  <a:srgbClr val="FFFFFF"/>
                </a:solidFill>
                <a:latin typeface="Trebuchet MS"/>
                <a:cs typeface="Trebuchet MS"/>
              </a:rPr>
              <a:t>Affiliation</a:t>
            </a:r>
            <a:endParaRPr sz="3350" dirty="0">
              <a:latin typeface="Trebuchet MS"/>
              <a:cs typeface="Trebuchet MS"/>
            </a:endParaRPr>
          </a:p>
        </p:txBody>
      </p:sp>
      <p:sp>
        <p:nvSpPr>
          <p:cNvPr id="11" name="object 13">
            <a:extLst>
              <a:ext uri="{FF2B5EF4-FFF2-40B4-BE49-F238E27FC236}">
                <a16:creationId xmlns:a16="http://schemas.microsoft.com/office/drawing/2014/main" id="{DCC295DB-7C96-CAC9-4D76-713564221F26}"/>
              </a:ext>
            </a:extLst>
          </p:cNvPr>
          <p:cNvSpPr txBox="1"/>
          <p:nvPr/>
        </p:nvSpPr>
        <p:spPr>
          <a:xfrm>
            <a:off x="1543685" y="3765581"/>
            <a:ext cx="13467715" cy="3218189"/>
          </a:xfrm>
          <a:prstGeom prst="rect">
            <a:avLst/>
          </a:prstGeom>
        </p:spPr>
        <p:txBody>
          <a:bodyPr vert="horz" wrap="square" lIns="0" tIns="139065" rIns="0" bIns="0" rtlCol="0">
            <a:spAutoFit/>
          </a:bodyPr>
          <a:lstStyle/>
          <a:p>
            <a:r>
              <a:rPr lang="id-ID" sz="5000" b="1" dirty="0">
                <a:latin typeface="Trebuchet MS" panose="020B0603020202020204" pitchFamily="34" charset="0"/>
              </a:rPr>
              <a:t>Efektivitas Suplementasi Madu terhadap Stamina, Daya Tahan Otot, dan Pemulihan Fisiologis pada Atlet: Sebuah </a:t>
            </a:r>
            <a:r>
              <a:rPr lang="id-ID" sz="5000" b="1" dirty="0" err="1">
                <a:latin typeface="Trebuchet MS" panose="020B0603020202020204" pitchFamily="34" charset="0"/>
              </a:rPr>
              <a:t>Systematic</a:t>
            </a:r>
            <a:r>
              <a:rPr lang="id-ID" sz="5000" b="1" dirty="0">
                <a:latin typeface="Trebuchet MS" panose="020B0603020202020204" pitchFamily="34" charset="0"/>
              </a:rPr>
              <a:t> </a:t>
            </a:r>
            <a:r>
              <a:rPr lang="id-ID" sz="5000" b="1" dirty="0" err="1">
                <a:latin typeface="Trebuchet MS" panose="020B0603020202020204" pitchFamily="34" charset="0"/>
              </a:rPr>
              <a:t>Literature</a:t>
            </a:r>
            <a:r>
              <a:rPr lang="id-ID" sz="5000" b="1" dirty="0">
                <a:latin typeface="Trebuchet MS" panose="020B0603020202020204" pitchFamily="34" charset="0"/>
              </a:rPr>
              <a:t> </a:t>
            </a:r>
            <a:r>
              <a:rPr lang="id-ID" sz="5000" b="1" dirty="0" err="1">
                <a:latin typeface="Trebuchet MS" panose="020B0603020202020204" pitchFamily="34" charset="0"/>
              </a:rPr>
              <a:t>Review</a:t>
            </a:r>
            <a:endParaRPr lang="en-ID" sz="5000" dirty="0">
              <a:latin typeface="Trebuchet MS" panose="020B0603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841CEDA-02A7-348E-5E03-9289E54DCE7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CD770CD-A1E4-7BF4-DD04-D8792EC70E9E}"/>
              </a:ext>
            </a:extLst>
          </p:cNvPr>
          <p:cNvSpPr/>
          <p:nvPr/>
        </p:nvSpPr>
        <p:spPr>
          <a:xfrm>
            <a:off x="0" y="32934"/>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4F4F4"/>
          </a:solidFill>
        </p:spPr>
        <p:txBody>
          <a:bodyPr wrap="square" lIns="0" tIns="0" rIns="0" bIns="0" rtlCol="0"/>
          <a:lstStyle/>
          <a:p>
            <a:endParaRPr dirty="0"/>
          </a:p>
        </p:txBody>
      </p:sp>
      <p:grpSp>
        <p:nvGrpSpPr>
          <p:cNvPr id="3" name="object 3">
            <a:extLst>
              <a:ext uri="{FF2B5EF4-FFF2-40B4-BE49-F238E27FC236}">
                <a16:creationId xmlns:a16="http://schemas.microsoft.com/office/drawing/2014/main" id="{70603793-A661-ACBB-702B-47563DC35518}"/>
              </a:ext>
            </a:extLst>
          </p:cNvPr>
          <p:cNvGrpSpPr/>
          <p:nvPr/>
        </p:nvGrpSpPr>
        <p:grpSpPr>
          <a:xfrm>
            <a:off x="15075389" y="0"/>
            <a:ext cx="3213100" cy="3331210"/>
            <a:chOff x="15075389" y="0"/>
            <a:chExt cx="3213100" cy="3331210"/>
          </a:xfrm>
        </p:grpSpPr>
        <p:sp>
          <p:nvSpPr>
            <p:cNvPr id="4" name="object 4">
              <a:extLst>
                <a:ext uri="{FF2B5EF4-FFF2-40B4-BE49-F238E27FC236}">
                  <a16:creationId xmlns:a16="http://schemas.microsoft.com/office/drawing/2014/main" id="{6B88B114-390D-0C91-89AE-4EA7B495D822}"/>
                </a:ext>
              </a:extLst>
            </p:cNvPr>
            <p:cNvSpPr/>
            <p:nvPr/>
          </p:nvSpPr>
          <p:spPr>
            <a:xfrm>
              <a:off x="15075389" y="0"/>
              <a:ext cx="3213100" cy="3331210"/>
            </a:xfrm>
            <a:custGeom>
              <a:avLst/>
              <a:gdLst/>
              <a:ahLst/>
              <a:cxnLst/>
              <a:rect l="l" t="t" r="r" b="b"/>
              <a:pathLst>
                <a:path w="3213100" h="3331210">
                  <a:moveTo>
                    <a:pt x="3212608" y="3330762"/>
                  </a:moveTo>
                  <a:lnTo>
                    <a:pt x="0" y="109201"/>
                  </a:lnTo>
                  <a:lnTo>
                    <a:pt x="0" y="0"/>
                  </a:lnTo>
                  <a:lnTo>
                    <a:pt x="897024" y="0"/>
                  </a:lnTo>
                  <a:lnTo>
                    <a:pt x="3212608" y="2314917"/>
                  </a:lnTo>
                  <a:lnTo>
                    <a:pt x="3212608" y="3330762"/>
                  </a:lnTo>
                  <a:close/>
                </a:path>
              </a:pathLst>
            </a:custGeom>
            <a:solidFill>
              <a:srgbClr val="1B53A8"/>
            </a:solidFill>
          </p:spPr>
          <p:txBody>
            <a:bodyPr wrap="square" lIns="0" tIns="0" rIns="0" bIns="0" rtlCol="0"/>
            <a:lstStyle/>
            <a:p>
              <a:endParaRPr/>
            </a:p>
          </p:txBody>
        </p:sp>
        <p:sp>
          <p:nvSpPr>
            <p:cNvPr id="5" name="object 5">
              <a:extLst>
                <a:ext uri="{FF2B5EF4-FFF2-40B4-BE49-F238E27FC236}">
                  <a16:creationId xmlns:a16="http://schemas.microsoft.com/office/drawing/2014/main" id="{1A1575D1-F8A8-5422-DD3D-41E76B41D262}"/>
                </a:ext>
              </a:extLst>
            </p:cNvPr>
            <p:cNvSpPr/>
            <p:nvPr/>
          </p:nvSpPr>
          <p:spPr>
            <a:xfrm>
              <a:off x="16809175" y="0"/>
              <a:ext cx="1478915" cy="2315210"/>
            </a:xfrm>
            <a:custGeom>
              <a:avLst/>
              <a:gdLst/>
              <a:ahLst/>
              <a:cxnLst/>
              <a:rect l="l" t="t" r="r" b="b"/>
              <a:pathLst>
                <a:path w="1478915" h="2315210">
                  <a:moveTo>
                    <a:pt x="1478822" y="2314917"/>
                  </a:moveTo>
                  <a:lnTo>
                    <a:pt x="0" y="836094"/>
                  </a:lnTo>
                  <a:lnTo>
                    <a:pt x="1454988" y="0"/>
                  </a:lnTo>
                  <a:lnTo>
                    <a:pt x="1478822" y="0"/>
                  </a:lnTo>
                  <a:lnTo>
                    <a:pt x="1478822" y="2314917"/>
                  </a:lnTo>
                  <a:close/>
                </a:path>
              </a:pathLst>
            </a:custGeom>
            <a:solidFill>
              <a:srgbClr val="0C336F"/>
            </a:solidFill>
          </p:spPr>
          <p:txBody>
            <a:bodyPr wrap="square" lIns="0" tIns="0" rIns="0" bIns="0" rtlCol="0"/>
            <a:lstStyle/>
            <a:p>
              <a:endParaRPr/>
            </a:p>
          </p:txBody>
        </p:sp>
      </p:grpSp>
      <p:grpSp>
        <p:nvGrpSpPr>
          <p:cNvPr id="6" name="object 6">
            <a:extLst>
              <a:ext uri="{FF2B5EF4-FFF2-40B4-BE49-F238E27FC236}">
                <a16:creationId xmlns:a16="http://schemas.microsoft.com/office/drawing/2014/main" id="{8850AD51-CAF0-01B5-885B-DA89CDABC442}"/>
              </a:ext>
            </a:extLst>
          </p:cNvPr>
          <p:cNvGrpSpPr/>
          <p:nvPr/>
        </p:nvGrpSpPr>
        <p:grpSpPr>
          <a:xfrm>
            <a:off x="0" y="3259390"/>
            <a:ext cx="18288000" cy="7028180"/>
            <a:chOff x="0" y="3259390"/>
            <a:chExt cx="18288000" cy="7028180"/>
          </a:xfrm>
        </p:grpSpPr>
        <p:sp>
          <p:nvSpPr>
            <p:cNvPr id="7" name="object 7">
              <a:extLst>
                <a:ext uri="{FF2B5EF4-FFF2-40B4-BE49-F238E27FC236}">
                  <a16:creationId xmlns:a16="http://schemas.microsoft.com/office/drawing/2014/main" id="{7448DC03-951F-E177-783F-2C0DA7E8264A}"/>
                </a:ext>
              </a:extLst>
            </p:cNvPr>
            <p:cNvSpPr/>
            <p:nvPr/>
          </p:nvSpPr>
          <p:spPr>
            <a:xfrm>
              <a:off x="0" y="7694571"/>
              <a:ext cx="4640580" cy="2592705"/>
            </a:xfrm>
            <a:custGeom>
              <a:avLst/>
              <a:gdLst/>
              <a:ahLst/>
              <a:cxnLst/>
              <a:rect l="l" t="t" r="r" b="b"/>
              <a:pathLst>
                <a:path w="4640580" h="2592704">
                  <a:moveTo>
                    <a:pt x="0" y="0"/>
                  </a:moveTo>
                  <a:lnTo>
                    <a:pt x="4640490" y="0"/>
                  </a:lnTo>
                  <a:lnTo>
                    <a:pt x="4640490" y="2592428"/>
                  </a:lnTo>
                  <a:lnTo>
                    <a:pt x="0" y="2592428"/>
                  </a:lnTo>
                  <a:lnTo>
                    <a:pt x="0" y="0"/>
                  </a:lnTo>
                  <a:close/>
                </a:path>
              </a:pathLst>
            </a:custGeom>
            <a:solidFill>
              <a:srgbClr val="0C336F"/>
            </a:solidFill>
          </p:spPr>
          <p:txBody>
            <a:bodyPr wrap="square" lIns="0" tIns="0" rIns="0" bIns="0" rtlCol="0"/>
            <a:lstStyle/>
            <a:p>
              <a:endParaRPr/>
            </a:p>
          </p:txBody>
        </p:sp>
        <p:sp>
          <p:nvSpPr>
            <p:cNvPr id="8" name="object 8">
              <a:extLst>
                <a:ext uri="{FF2B5EF4-FFF2-40B4-BE49-F238E27FC236}">
                  <a16:creationId xmlns:a16="http://schemas.microsoft.com/office/drawing/2014/main" id="{C3F3DC6C-C122-88AB-D94E-49CCCF4D5782}"/>
                </a:ext>
              </a:extLst>
            </p:cNvPr>
            <p:cNvSpPr/>
            <p:nvPr/>
          </p:nvSpPr>
          <p:spPr>
            <a:xfrm>
              <a:off x="7927219" y="9764381"/>
              <a:ext cx="10361295" cy="523240"/>
            </a:xfrm>
            <a:custGeom>
              <a:avLst/>
              <a:gdLst/>
              <a:ahLst/>
              <a:cxnLst/>
              <a:rect l="l" t="t" r="r" b="b"/>
              <a:pathLst>
                <a:path w="10361295" h="523240">
                  <a:moveTo>
                    <a:pt x="10360780" y="522618"/>
                  </a:moveTo>
                  <a:lnTo>
                    <a:pt x="0" y="522618"/>
                  </a:lnTo>
                  <a:lnTo>
                    <a:pt x="0" y="0"/>
                  </a:lnTo>
                  <a:lnTo>
                    <a:pt x="10360780" y="0"/>
                  </a:lnTo>
                  <a:lnTo>
                    <a:pt x="10360780" y="522618"/>
                  </a:lnTo>
                  <a:close/>
                </a:path>
              </a:pathLst>
            </a:custGeom>
            <a:solidFill>
              <a:srgbClr val="0A2957"/>
            </a:solidFill>
          </p:spPr>
          <p:txBody>
            <a:bodyPr wrap="square" lIns="0" tIns="0" rIns="0" bIns="0" rtlCol="0"/>
            <a:lstStyle/>
            <a:p>
              <a:endParaRPr/>
            </a:p>
          </p:txBody>
        </p:sp>
        <p:sp>
          <p:nvSpPr>
            <p:cNvPr id="9" name="object 9">
              <a:extLst>
                <a:ext uri="{FF2B5EF4-FFF2-40B4-BE49-F238E27FC236}">
                  <a16:creationId xmlns:a16="http://schemas.microsoft.com/office/drawing/2014/main" id="{81EBA33D-4B61-C54B-35E9-D722A46151E2}"/>
                </a:ext>
              </a:extLst>
            </p:cNvPr>
            <p:cNvSpPr/>
            <p:nvPr/>
          </p:nvSpPr>
          <p:spPr>
            <a:xfrm>
              <a:off x="3327265" y="7690376"/>
              <a:ext cx="3564254" cy="2597150"/>
            </a:xfrm>
            <a:custGeom>
              <a:avLst/>
              <a:gdLst/>
              <a:ahLst/>
              <a:cxnLst/>
              <a:rect l="l" t="t" r="r" b="b"/>
              <a:pathLst>
                <a:path w="3564254" h="2597150">
                  <a:moveTo>
                    <a:pt x="3564065" y="1542580"/>
                  </a:moveTo>
                  <a:lnTo>
                    <a:pt x="2673049" y="0"/>
                  </a:lnTo>
                  <a:lnTo>
                    <a:pt x="891016" y="0"/>
                  </a:lnTo>
                  <a:lnTo>
                    <a:pt x="0" y="1542580"/>
                  </a:lnTo>
                  <a:lnTo>
                    <a:pt x="608829" y="2596622"/>
                  </a:lnTo>
                  <a:lnTo>
                    <a:pt x="2955235" y="2596622"/>
                  </a:lnTo>
                  <a:lnTo>
                    <a:pt x="3564065" y="1542580"/>
                  </a:lnTo>
                  <a:close/>
                </a:path>
              </a:pathLst>
            </a:custGeom>
            <a:solidFill>
              <a:srgbClr val="1B53A8"/>
            </a:solidFill>
          </p:spPr>
          <p:txBody>
            <a:bodyPr wrap="square" lIns="0" tIns="0" rIns="0" bIns="0" rtlCol="0"/>
            <a:lstStyle/>
            <a:p>
              <a:endParaRPr/>
            </a:p>
          </p:txBody>
        </p:sp>
        <p:sp>
          <p:nvSpPr>
            <p:cNvPr id="10" name="object 10">
              <a:extLst>
                <a:ext uri="{FF2B5EF4-FFF2-40B4-BE49-F238E27FC236}">
                  <a16:creationId xmlns:a16="http://schemas.microsoft.com/office/drawing/2014/main" id="{77E88340-1C4C-C3ED-759E-45D818B067FE}"/>
                </a:ext>
              </a:extLst>
            </p:cNvPr>
            <p:cNvSpPr/>
            <p:nvPr/>
          </p:nvSpPr>
          <p:spPr>
            <a:xfrm>
              <a:off x="6269366" y="9234217"/>
              <a:ext cx="2998470" cy="1052830"/>
            </a:xfrm>
            <a:custGeom>
              <a:avLst/>
              <a:gdLst/>
              <a:ahLst/>
              <a:cxnLst/>
              <a:rect l="l" t="t" r="r" b="b"/>
              <a:pathLst>
                <a:path w="2998470" h="1052829">
                  <a:moveTo>
                    <a:pt x="2998236" y="1052782"/>
                  </a:moveTo>
                  <a:lnTo>
                    <a:pt x="2390134" y="0"/>
                  </a:lnTo>
                  <a:lnTo>
                    <a:pt x="608101" y="0"/>
                  </a:lnTo>
                  <a:lnTo>
                    <a:pt x="0" y="1052781"/>
                  </a:lnTo>
                  <a:lnTo>
                    <a:pt x="2998236" y="1052782"/>
                  </a:lnTo>
                  <a:close/>
                </a:path>
              </a:pathLst>
            </a:custGeom>
            <a:solidFill>
              <a:srgbClr val="0C336F"/>
            </a:solidFill>
          </p:spPr>
          <p:txBody>
            <a:bodyPr wrap="square" lIns="0" tIns="0" rIns="0" bIns="0" rtlCol="0"/>
            <a:lstStyle/>
            <a:p>
              <a:endParaRPr/>
            </a:p>
          </p:txBody>
        </p:sp>
        <p:sp>
          <p:nvSpPr>
            <p:cNvPr id="11" name="object 11">
              <a:extLst>
                <a:ext uri="{FF2B5EF4-FFF2-40B4-BE49-F238E27FC236}">
                  <a16:creationId xmlns:a16="http://schemas.microsoft.com/office/drawing/2014/main" id="{95AC0BF7-EBB8-E7D4-17EA-97C7266E0589}"/>
                </a:ext>
              </a:extLst>
            </p:cNvPr>
            <p:cNvSpPr/>
            <p:nvPr/>
          </p:nvSpPr>
          <p:spPr>
            <a:xfrm>
              <a:off x="4483693" y="9227916"/>
              <a:ext cx="3006090" cy="1059180"/>
            </a:xfrm>
            <a:custGeom>
              <a:avLst/>
              <a:gdLst/>
              <a:ahLst/>
              <a:cxnLst/>
              <a:rect l="l" t="t" r="r" b="b"/>
              <a:pathLst>
                <a:path w="3006090" h="1059179">
                  <a:moveTo>
                    <a:pt x="3005516" y="1059083"/>
                  </a:moveTo>
                  <a:lnTo>
                    <a:pt x="2393774" y="0"/>
                  </a:lnTo>
                  <a:lnTo>
                    <a:pt x="611741" y="0"/>
                  </a:lnTo>
                  <a:lnTo>
                    <a:pt x="0" y="1059083"/>
                  </a:lnTo>
                  <a:lnTo>
                    <a:pt x="94507" y="1059083"/>
                  </a:lnTo>
                  <a:lnTo>
                    <a:pt x="659632" y="80657"/>
                  </a:lnTo>
                  <a:lnTo>
                    <a:pt x="2347144" y="80657"/>
                  </a:lnTo>
                  <a:lnTo>
                    <a:pt x="2912269" y="1059083"/>
                  </a:lnTo>
                  <a:lnTo>
                    <a:pt x="3005516" y="1059083"/>
                  </a:lnTo>
                  <a:close/>
                </a:path>
              </a:pathLst>
            </a:custGeom>
            <a:solidFill>
              <a:srgbClr val="0A2957"/>
            </a:solidFill>
          </p:spPr>
          <p:txBody>
            <a:bodyPr wrap="square" lIns="0" tIns="0" rIns="0" bIns="0" rtlCol="0"/>
            <a:lstStyle/>
            <a:p>
              <a:endParaRPr/>
            </a:p>
          </p:txBody>
        </p:sp>
        <p:pic>
          <p:nvPicPr>
            <p:cNvPr id="12" name="object 12">
              <a:extLst>
                <a:ext uri="{FF2B5EF4-FFF2-40B4-BE49-F238E27FC236}">
                  <a16:creationId xmlns:a16="http://schemas.microsoft.com/office/drawing/2014/main" id="{26FFB328-1B3F-47B7-3D7C-742A9FDF5250}"/>
                </a:ext>
              </a:extLst>
            </p:cNvPr>
            <p:cNvPicPr/>
            <p:nvPr/>
          </p:nvPicPr>
          <p:blipFill>
            <a:blip r:embed="rId2" cstate="print"/>
            <a:stretch>
              <a:fillRect/>
            </a:stretch>
          </p:blipFill>
          <p:spPr>
            <a:xfrm>
              <a:off x="16497051" y="3259390"/>
              <a:ext cx="1790947" cy="6743699"/>
            </a:xfrm>
            <a:prstGeom prst="rect">
              <a:avLst/>
            </a:prstGeom>
          </p:spPr>
        </p:pic>
      </p:grpSp>
      <p:sp>
        <p:nvSpPr>
          <p:cNvPr id="13" name="object 13">
            <a:extLst>
              <a:ext uri="{FF2B5EF4-FFF2-40B4-BE49-F238E27FC236}">
                <a16:creationId xmlns:a16="http://schemas.microsoft.com/office/drawing/2014/main" id="{AD7BDE90-7765-AAA7-486B-C79EEBD03CA8}"/>
              </a:ext>
            </a:extLst>
          </p:cNvPr>
          <p:cNvSpPr txBox="1"/>
          <p:nvPr/>
        </p:nvSpPr>
        <p:spPr>
          <a:xfrm>
            <a:off x="1422263" y="3698547"/>
            <a:ext cx="5089835" cy="1308948"/>
          </a:xfrm>
          <a:prstGeom prst="rect">
            <a:avLst/>
          </a:prstGeom>
        </p:spPr>
        <p:txBody>
          <a:bodyPr vert="horz" wrap="square" lIns="0" tIns="139065" rIns="0" bIns="0" rtlCol="0">
            <a:spAutoFit/>
          </a:bodyPr>
          <a:lstStyle/>
          <a:p>
            <a:pPr marL="12700" marR="5080">
              <a:lnSpc>
                <a:spcPts val="9670"/>
              </a:lnSpc>
              <a:spcBef>
                <a:spcPts val="1095"/>
              </a:spcBef>
            </a:pPr>
            <a:r>
              <a:rPr lang="en-US" sz="8000" b="1" spc="-40" dirty="0">
                <a:solidFill>
                  <a:srgbClr val="0A2957"/>
                </a:solidFill>
                <a:latin typeface="Trebuchet MS"/>
                <a:cs typeface="Trebuchet MS"/>
              </a:rPr>
              <a:t>Discussion</a:t>
            </a:r>
            <a:endParaRPr sz="8000" dirty="0">
              <a:latin typeface="Trebuchet MS"/>
              <a:cs typeface="Trebuchet MS"/>
            </a:endParaRPr>
          </a:p>
        </p:txBody>
      </p:sp>
      <p:sp>
        <p:nvSpPr>
          <p:cNvPr id="19" name="object 19">
            <a:extLst>
              <a:ext uri="{FF2B5EF4-FFF2-40B4-BE49-F238E27FC236}">
                <a16:creationId xmlns:a16="http://schemas.microsoft.com/office/drawing/2014/main" id="{1F418100-4CA4-4862-DF43-73409EE8E764}"/>
              </a:ext>
            </a:extLst>
          </p:cNvPr>
          <p:cNvSpPr txBox="1"/>
          <p:nvPr/>
        </p:nvSpPr>
        <p:spPr>
          <a:xfrm>
            <a:off x="7216724" y="2022286"/>
            <a:ext cx="8955123" cy="4814138"/>
          </a:xfrm>
          <a:prstGeom prst="rect">
            <a:avLst/>
          </a:prstGeom>
        </p:spPr>
        <p:txBody>
          <a:bodyPr vert="horz" wrap="square" lIns="0" tIns="12700" rIns="0" bIns="0" rtlCol="0">
            <a:spAutoFit/>
          </a:bodyPr>
          <a:lstStyle/>
          <a:p>
            <a:r>
              <a:rPr lang="en-US" sz="2400" dirty="0"/>
              <a:t>Based on the synthesis of the ten selected studies, honey supplementation demonstrates promising effects on three key aspects of athletic performance: </a:t>
            </a:r>
            <a:r>
              <a:rPr lang="en-US" sz="2400" b="1" dirty="0"/>
              <a:t>stamina, muscle endurance, and physiological recovery</a:t>
            </a:r>
            <a:r>
              <a:rPr lang="en-US" sz="2400" dirty="0"/>
              <a:t>. These benefits are primarily attributed to honey's dual role as a rapidly available carbohydrate source and a rich source of bioactive compounds with antioxidant and anti-inflammatory properties. However, the effectiveness of honey supplementation appears to be influenced by several factors, including the type of honey, supplementation dosage, timing of intake, athlete characteristics, and the type of sport performed. Consequently, there is currently no standardized supplementation protocol that can be universally applied across different athletic populations.</a:t>
            </a:r>
          </a:p>
        </p:txBody>
      </p:sp>
      <p:grpSp>
        <p:nvGrpSpPr>
          <p:cNvPr id="20" name="object 20">
            <a:extLst>
              <a:ext uri="{FF2B5EF4-FFF2-40B4-BE49-F238E27FC236}">
                <a16:creationId xmlns:a16="http://schemas.microsoft.com/office/drawing/2014/main" id="{26352249-D537-79A9-7B9E-4D66A38311BD}"/>
              </a:ext>
            </a:extLst>
          </p:cNvPr>
          <p:cNvGrpSpPr/>
          <p:nvPr/>
        </p:nvGrpSpPr>
        <p:grpSpPr>
          <a:xfrm>
            <a:off x="308965" y="373605"/>
            <a:ext cx="5601335" cy="933450"/>
            <a:chOff x="308965" y="373605"/>
            <a:chExt cx="5601335" cy="933450"/>
          </a:xfrm>
        </p:grpSpPr>
        <p:sp>
          <p:nvSpPr>
            <p:cNvPr id="21" name="object 21">
              <a:extLst>
                <a:ext uri="{FF2B5EF4-FFF2-40B4-BE49-F238E27FC236}">
                  <a16:creationId xmlns:a16="http://schemas.microsoft.com/office/drawing/2014/main" id="{5844A9E6-9FB8-4AD8-B85F-FD580D6B7A89}"/>
                </a:ext>
              </a:extLst>
            </p:cNvPr>
            <p:cNvSpPr/>
            <p:nvPr/>
          </p:nvSpPr>
          <p:spPr>
            <a:xfrm>
              <a:off x="308965" y="373605"/>
              <a:ext cx="5601335" cy="933450"/>
            </a:xfrm>
            <a:custGeom>
              <a:avLst/>
              <a:gdLst/>
              <a:ahLst/>
              <a:cxnLst/>
              <a:rect l="l" t="t" r="r" b="b"/>
              <a:pathLst>
                <a:path w="5601335" h="933450">
                  <a:moveTo>
                    <a:pt x="5134756" y="933145"/>
                  </a:moveTo>
                  <a:lnTo>
                    <a:pt x="466572" y="933145"/>
                  </a:lnTo>
                  <a:lnTo>
                    <a:pt x="418868" y="930736"/>
                  </a:lnTo>
                  <a:lnTo>
                    <a:pt x="372541" y="923666"/>
                  </a:lnTo>
                  <a:lnTo>
                    <a:pt x="327828" y="912169"/>
                  </a:lnTo>
                  <a:lnTo>
                    <a:pt x="284961" y="896479"/>
                  </a:lnTo>
                  <a:lnTo>
                    <a:pt x="244176" y="876832"/>
                  </a:lnTo>
                  <a:lnTo>
                    <a:pt x="205707" y="853462"/>
                  </a:lnTo>
                  <a:lnTo>
                    <a:pt x="169789" y="826602"/>
                  </a:lnTo>
                  <a:lnTo>
                    <a:pt x="136655" y="796489"/>
                  </a:lnTo>
                  <a:lnTo>
                    <a:pt x="106542" y="763356"/>
                  </a:lnTo>
                  <a:lnTo>
                    <a:pt x="79683" y="727437"/>
                  </a:lnTo>
                  <a:lnTo>
                    <a:pt x="56312" y="688968"/>
                  </a:lnTo>
                  <a:lnTo>
                    <a:pt x="36665" y="648183"/>
                  </a:lnTo>
                  <a:lnTo>
                    <a:pt x="20976" y="605317"/>
                  </a:lnTo>
                  <a:lnTo>
                    <a:pt x="9479" y="560603"/>
                  </a:lnTo>
                  <a:lnTo>
                    <a:pt x="2408" y="514277"/>
                  </a:lnTo>
                  <a:lnTo>
                    <a:pt x="0" y="466572"/>
                  </a:lnTo>
                  <a:lnTo>
                    <a:pt x="2408" y="418868"/>
                  </a:lnTo>
                  <a:lnTo>
                    <a:pt x="9479" y="372541"/>
                  </a:lnTo>
                  <a:lnTo>
                    <a:pt x="20976" y="327828"/>
                  </a:lnTo>
                  <a:lnTo>
                    <a:pt x="36665" y="284961"/>
                  </a:lnTo>
                  <a:lnTo>
                    <a:pt x="56312" y="244176"/>
                  </a:lnTo>
                  <a:lnTo>
                    <a:pt x="79683" y="205707"/>
                  </a:lnTo>
                  <a:lnTo>
                    <a:pt x="106542" y="169789"/>
                  </a:lnTo>
                  <a:lnTo>
                    <a:pt x="136655" y="136655"/>
                  </a:lnTo>
                  <a:lnTo>
                    <a:pt x="169789" y="106542"/>
                  </a:lnTo>
                  <a:lnTo>
                    <a:pt x="205707" y="79683"/>
                  </a:lnTo>
                  <a:lnTo>
                    <a:pt x="244176" y="56312"/>
                  </a:lnTo>
                  <a:lnTo>
                    <a:pt x="284961" y="36665"/>
                  </a:lnTo>
                  <a:lnTo>
                    <a:pt x="327828" y="20976"/>
                  </a:lnTo>
                  <a:lnTo>
                    <a:pt x="372541" y="9479"/>
                  </a:lnTo>
                  <a:lnTo>
                    <a:pt x="418868" y="2408"/>
                  </a:lnTo>
                  <a:lnTo>
                    <a:pt x="466572" y="0"/>
                  </a:lnTo>
                  <a:lnTo>
                    <a:pt x="5134756" y="0"/>
                  </a:lnTo>
                  <a:lnTo>
                    <a:pt x="5182461" y="2408"/>
                  </a:lnTo>
                  <a:lnTo>
                    <a:pt x="5228787" y="9479"/>
                  </a:lnTo>
                  <a:lnTo>
                    <a:pt x="5273501" y="20976"/>
                  </a:lnTo>
                  <a:lnTo>
                    <a:pt x="5316367" y="36665"/>
                  </a:lnTo>
                  <a:lnTo>
                    <a:pt x="5357152" y="56312"/>
                  </a:lnTo>
                  <a:lnTo>
                    <a:pt x="5395621" y="79683"/>
                  </a:lnTo>
                  <a:lnTo>
                    <a:pt x="5431540" y="106542"/>
                  </a:lnTo>
                  <a:lnTo>
                    <a:pt x="5464673" y="136655"/>
                  </a:lnTo>
                  <a:lnTo>
                    <a:pt x="5494786" y="169789"/>
                  </a:lnTo>
                  <a:lnTo>
                    <a:pt x="5521646" y="205707"/>
                  </a:lnTo>
                  <a:lnTo>
                    <a:pt x="5545016" y="244176"/>
                  </a:lnTo>
                  <a:lnTo>
                    <a:pt x="5564663" y="284961"/>
                  </a:lnTo>
                  <a:lnTo>
                    <a:pt x="5580353" y="327828"/>
                  </a:lnTo>
                  <a:lnTo>
                    <a:pt x="5591850" y="372541"/>
                  </a:lnTo>
                  <a:lnTo>
                    <a:pt x="5598920" y="418868"/>
                  </a:lnTo>
                  <a:lnTo>
                    <a:pt x="5601329" y="466572"/>
                  </a:lnTo>
                  <a:lnTo>
                    <a:pt x="5598920" y="514277"/>
                  </a:lnTo>
                  <a:lnTo>
                    <a:pt x="5591850" y="560603"/>
                  </a:lnTo>
                  <a:lnTo>
                    <a:pt x="5580353" y="605317"/>
                  </a:lnTo>
                  <a:lnTo>
                    <a:pt x="5564663" y="648183"/>
                  </a:lnTo>
                  <a:lnTo>
                    <a:pt x="5545016" y="688968"/>
                  </a:lnTo>
                  <a:lnTo>
                    <a:pt x="5521646" y="727437"/>
                  </a:lnTo>
                  <a:lnTo>
                    <a:pt x="5494786" y="763356"/>
                  </a:lnTo>
                  <a:lnTo>
                    <a:pt x="5464673" y="796489"/>
                  </a:lnTo>
                  <a:lnTo>
                    <a:pt x="5431540" y="826602"/>
                  </a:lnTo>
                  <a:lnTo>
                    <a:pt x="5395621" y="853462"/>
                  </a:lnTo>
                  <a:lnTo>
                    <a:pt x="5357152" y="876832"/>
                  </a:lnTo>
                  <a:lnTo>
                    <a:pt x="5316367" y="896479"/>
                  </a:lnTo>
                  <a:lnTo>
                    <a:pt x="5273501" y="912169"/>
                  </a:lnTo>
                  <a:lnTo>
                    <a:pt x="5228787" y="923666"/>
                  </a:lnTo>
                  <a:lnTo>
                    <a:pt x="5182461" y="930736"/>
                  </a:lnTo>
                  <a:lnTo>
                    <a:pt x="5134756" y="933145"/>
                  </a:lnTo>
                  <a:close/>
                </a:path>
              </a:pathLst>
            </a:custGeom>
            <a:solidFill>
              <a:srgbClr val="FFFFFF"/>
            </a:solidFill>
          </p:spPr>
          <p:txBody>
            <a:bodyPr wrap="square" lIns="0" tIns="0" rIns="0" bIns="0" rtlCol="0"/>
            <a:lstStyle/>
            <a:p>
              <a:endParaRPr/>
            </a:p>
          </p:txBody>
        </p:sp>
        <p:pic>
          <p:nvPicPr>
            <p:cNvPr id="22" name="object 22">
              <a:extLst>
                <a:ext uri="{FF2B5EF4-FFF2-40B4-BE49-F238E27FC236}">
                  <a16:creationId xmlns:a16="http://schemas.microsoft.com/office/drawing/2014/main" id="{E0CC072F-1804-C2AC-F28F-9A45FAA88B88}"/>
                </a:ext>
              </a:extLst>
            </p:cNvPr>
            <p:cNvPicPr/>
            <p:nvPr/>
          </p:nvPicPr>
          <p:blipFill>
            <a:blip r:embed="rId3" cstate="print"/>
            <a:stretch>
              <a:fillRect/>
            </a:stretch>
          </p:blipFill>
          <p:spPr>
            <a:xfrm>
              <a:off x="434343" y="559592"/>
              <a:ext cx="1923467" cy="561882"/>
            </a:xfrm>
            <a:prstGeom prst="rect">
              <a:avLst/>
            </a:prstGeom>
          </p:spPr>
        </p:pic>
        <p:pic>
          <p:nvPicPr>
            <p:cNvPr id="23" name="object 23">
              <a:extLst>
                <a:ext uri="{FF2B5EF4-FFF2-40B4-BE49-F238E27FC236}">
                  <a16:creationId xmlns:a16="http://schemas.microsoft.com/office/drawing/2014/main" id="{4BCA88CF-1C86-2D4F-28BF-C61A3306337C}"/>
                </a:ext>
              </a:extLst>
            </p:cNvPr>
            <p:cNvPicPr/>
            <p:nvPr/>
          </p:nvPicPr>
          <p:blipFill>
            <a:blip r:embed="rId4" cstate="print"/>
            <a:stretch>
              <a:fillRect/>
            </a:stretch>
          </p:blipFill>
          <p:spPr>
            <a:xfrm>
              <a:off x="2354169" y="594832"/>
              <a:ext cx="880718" cy="470413"/>
            </a:xfrm>
            <a:prstGeom prst="rect">
              <a:avLst/>
            </a:prstGeom>
          </p:spPr>
        </p:pic>
        <p:pic>
          <p:nvPicPr>
            <p:cNvPr id="24" name="object 24">
              <a:extLst>
                <a:ext uri="{FF2B5EF4-FFF2-40B4-BE49-F238E27FC236}">
                  <a16:creationId xmlns:a16="http://schemas.microsoft.com/office/drawing/2014/main" id="{7C36A46F-554C-C477-5541-AFB0AE21C7DA}"/>
                </a:ext>
              </a:extLst>
            </p:cNvPr>
            <p:cNvPicPr/>
            <p:nvPr/>
          </p:nvPicPr>
          <p:blipFill>
            <a:blip r:embed="rId5" cstate="print"/>
            <a:stretch>
              <a:fillRect/>
            </a:stretch>
          </p:blipFill>
          <p:spPr>
            <a:xfrm>
              <a:off x="5032140" y="469834"/>
              <a:ext cx="739594" cy="718686"/>
            </a:xfrm>
            <a:prstGeom prst="rect">
              <a:avLst/>
            </a:prstGeom>
          </p:spPr>
        </p:pic>
        <p:pic>
          <p:nvPicPr>
            <p:cNvPr id="25" name="object 25">
              <a:extLst>
                <a:ext uri="{FF2B5EF4-FFF2-40B4-BE49-F238E27FC236}">
                  <a16:creationId xmlns:a16="http://schemas.microsoft.com/office/drawing/2014/main" id="{6A969312-8C6D-E7E9-CE50-3D9056D4D52C}"/>
                </a:ext>
              </a:extLst>
            </p:cNvPr>
            <p:cNvPicPr/>
            <p:nvPr/>
          </p:nvPicPr>
          <p:blipFill>
            <a:blip r:embed="rId6" cstate="print"/>
            <a:stretch>
              <a:fillRect/>
            </a:stretch>
          </p:blipFill>
          <p:spPr>
            <a:xfrm>
              <a:off x="4233886" y="529289"/>
              <a:ext cx="726527" cy="621990"/>
            </a:xfrm>
            <a:prstGeom prst="rect">
              <a:avLst/>
            </a:prstGeom>
          </p:spPr>
        </p:pic>
        <p:pic>
          <p:nvPicPr>
            <p:cNvPr id="26" name="object 26">
              <a:extLst>
                <a:ext uri="{FF2B5EF4-FFF2-40B4-BE49-F238E27FC236}">
                  <a16:creationId xmlns:a16="http://schemas.microsoft.com/office/drawing/2014/main" id="{B0D3D2EA-2797-C2E6-02D9-541E90E1CC22}"/>
                </a:ext>
              </a:extLst>
            </p:cNvPr>
            <p:cNvPicPr/>
            <p:nvPr/>
          </p:nvPicPr>
          <p:blipFill>
            <a:blip r:embed="rId7" cstate="print"/>
            <a:stretch>
              <a:fillRect/>
            </a:stretch>
          </p:blipFill>
          <p:spPr>
            <a:xfrm>
              <a:off x="3326661" y="416885"/>
              <a:ext cx="810156" cy="368490"/>
            </a:xfrm>
            <a:prstGeom prst="rect">
              <a:avLst/>
            </a:prstGeom>
          </p:spPr>
        </p:pic>
      </p:grpSp>
      <p:sp>
        <p:nvSpPr>
          <p:cNvPr id="27" name="object 27">
            <a:extLst>
              <a:ext uri="{FF2B5EF4-FFF2-40B4-BE49-F238E27FC236}">
                <a16:creationId xmlns:a16="http://schemas.microsoft.com/office/drawing/2014/main" id="{34101B93-AD8C-66B5-7996-C8A2668A4880}"/>
              </a:ext>
            </a:extLst>
          </p:cNvPr>
          <p:cNvSpPr txBox="1"/>
          <p:nvPr/>
        </p:nvSpPr>
        <p:spPr>
          <a:xfrm>
            <a:off x="3322692" y="736670"/>
            <a:ext cx="810260" cy="384175"/>
          </a:xfrm>
          <a:prstGeom prst="rect">
            <a:avLst/>
          </a:prstGeom>
        </p:spPr>
        <p:txBody>
          <a:bodyPr vert="horz" wrap="square" lIns="0" tIns="12700" rIns="0" bIns="0" rtlCol="0">
            <a:spAutoFit/>
          </a:bodyPr>
          <a:lstStyle/>
          <a:p>
            <a:pPr marL="12700">
              <a:lnSpc>
                <a:spcPct val="100000"/>
              </a:lnSpc>
              <a:spcBef>
                <a:spcPts val="100"/>
              </a:spcBef>
            </a:pPr>
            <a:r>
              <a:rPr sz="2350" b="1" spc="-110" dirty="0">
                <a:solidFill>
                  <a:srgbClr val="33820D"/>
                </a:solidFill>
                <a:latin typeface="Times New Roman"/>
                <a:cs typeface="Times New Roman"/>
              </a:rPr>
              <a:t>PEH</a:t>
            </a:r>
            <a:r>
              <a:rPr sz="2350" b="1" spc="-1595" dirty="0">
                <a:solidFill>
                  <a:srgbClr val="33820D"/>
                </a:solidFill>
                <a:latin typeface="Times New Roman"/>
                <a:cs typeface="Times New Roman"/>
              </a:rPr>
              <a:t>R</a:t>
            </a:r>
            <a:endParaRPr sz="2350">
              <a:latin typeface="Times New Roman"/>
              <a:cs typeface="Times New Roman"/>
            </a:endParaRPr>
          </a:p>
        </p:txBody>
      </p:sp>
      <p:sp>
        <p:nvSpPr>
          <p:cNvPr id="28" name="object 28">
            <a:extLst>
              <a:ext uri="{FF2B5EF4-FFF2-40B4-BE49-F238E27FC236}">
                <a16:creationId xmlns:a16="http://schemas.microsoft.com/office/drawing/2014/main" id="{3A2D7F23-2940-4DD6-9563-A659858385C6}"/>
              </a:ext>
            </a:extLst>
          </p:cNvPr>
          <p:cNvSpPr txBox="1"/>
          <p:nvPr/>
        </p:nvSpPr>
        <p:spPr>
          <a:xfrm>
            <a:off x="3330573" y="770359"/>
            <a:ext cx="801370" cy="76835"/>
          </a:xfrm>
          <a:prstGeom prst="rect">
            <a:avLst/>
          </a:prstGeom>
        </p:spPr>
        <p:txBody>
          <a:bodyPr vert="horz" wrap="square" lIns="0" tIns="16510" rIns="0" bIns="0" rtlCol="0">
            <a:spAutoFit/>
          </a:bodyPr>
          <a:lstStyle/>
          <a:p>
            <a:pPr marL="12700">
              <a:lnSpc>
                <a:spcPct val="100000"/>
              </a:lnSpc>
              <a:spcBef>
                <a:spcPts val="130"/>
              </a:spcBef>
            </a:pPr>
            <a:r>
              <a:rPr sz="300" b="1" dirty="0">
                <a:solidFill>
                  <a:srgbClr val="FF1616"/>
                </a:solidFill>
                <a:latin typeface="Times New Roman"/>
                <a:cs typeface="Times New Roman"/>
              </a:rPr>
              <a:t>UNIVERSITAS</a:t>
            </a:r>
            <a:r>
              <a:rPr sz="300" b="1" spc="80" dirty="0">
                <a:solidFill>
                  <a:srgbClr val="FF1616"/>
                </a:solidFill>
                <a:latin typeface="Times New Roman"/>
                <a:cs typeface="Times New Roman"/>
              </a:rPr>
              <a:t> </a:t>
            </a:r>
            <a:r>
              <a:rPr sz="300" b="1" dirty="0">
                <a:solidFill>
                  <a:srgbClr val="FF1616"/>
                </a:solidFill>
                <a:latin typeface="Times New Roman"/>
                <a:cs typeface="Times New Roman"/>
              </a:rPr>
              <a:t>PENDIDIKAN</a:t>
            </a:r>
            <a:r>
              <a:rPr sz="300" b="1" spc="85" dirty="0">
                <a:solidFill>
                  <a:srgbClr val="FF1616"/>
                </a:solidFill>
                <a:latin typeface="Times New Roman"/>
                <a:cs typeface="Times New Roman"/>
              </a:rPr>
              <a:t> </a:t>
            </a:r>
            <a:r>
              <a:rPr sz="300" b="1" spc="-10" dirty="0">
                <a:solidFill>
                  <a:srgbClr val="FF1616"/>
                </a:solidFill>
                <a:latin typeface="Times New Roman"/>
                <a:cs typeface="Times New Roman"/>
              </a:rPr>
              <a:t>INDONESIA</a:t>
            </a:r>
            <a:endParaRPr sz="300">
              <a:latin typeface="Times New Roman"/>
              <a:cs typeface="Times New Roman"/>
            </a:endParaRPr>
          </a:p>
        </p:txBody>
      </p:sp>
      <p:sp>
        <p:nvSpPr>
          <p:cNvPr id="29" name="object 29">
            <a:extLst>
              <a:ext uri="{FF2B5EF4-FFF2-40B4-BE49-F238E27FC236}">
                <a16:creationId xmlns:a16="http://schemas.microsoft.com/office/drawing/2014/main" id="{600198CC-C9FF-A6DF-1D2E-1BC566BCF56A}"/>
              </a:ext>
            </a:extLst>
          </p:cNvPr>
          <p:cNvSpPr txBox="1"/>
          <p:nvPr/>
        </p:nvSpPr>
        <p:spPr>
          <a:xfrm>
            <a:off x="3336430" y="1085260"/>
            <a:ext cx="790575" cy="133350"/>
          </a:xfrm>
          <a:prstGeom prst="rect">
            <a:avLst/>
          </a:prstGeom>
        </p:spPr>
        <p:txBody>
          <a:bodyPr vert="horz" wrap="square" lIns="0" tIns="13335" rIns="0" bIns="0" rtlCol="0">
            <a:spAutoFit/>
          </a:bodyPr>
          <a:lstStyle/>
          <a:p>
            <a:pPr marL="12700">
              <a:lnSpc>
                <a:spcPct val="100000"/>
              </a:lnSpc>
              <a:spcBef>
                <a:spcPts val="105"/>
              </a:spcBef>
            </a:pPr>
            <a:r>
              <a:rPr sz="700" b="1" spc="-30" dirty="0">
                <a:solidFill>
                  <a:srgbClr val="008037"/>
                </a:solidFill>
                <a:latin typeface="Tahoma"/>
                <a:cs typeface="Tahoma"/>
              </a:rPr>
              <a:t>STUDY</a:t>
            </a:r>
            <a:r>
              <a:rPr sz="700" b="1" spc="-5" dirty="0">
                <a:solidFill>
                  <a:srgbClr val="008037"/>
                </a:solidFill>
                <a:latin typeface="Tahoma"/>
                <a:cs typeface="Tahoma"/>
              </a:rPr>
              <a:t> </a:t>
            </a:r>
            <a:r>
              <a:rPr sz="700" b="1" spc="-10" dirty="0">
                <a:solidFill>
                  <a:srgbClr val="008037"/>
                </a:solidFill>
                <a:latin typeface="Tahoma"/>
                <a:cs typeface="Tahoma"/>
              </a:rPr>
              <a:t>PROGRAM</a:t>
            </a:r>
            <a:endParaRPr sz="700">
              <a:latin typeface="Tahoma"/>
              <a:cs typeface="Tahoma"/>
            </a:endParaRPr>
          </a:p>
        </p:txBody>
      </p:sp>
      <p:sp>
        <p:nvSpPr>
          <p:cNvPr id="30" name="object 30">
            <a:extLst>
              <a:ext uri="{FF2B5EF4-FFF2-40B4-BE49-F238E27FC236}">
                <a16:creationId xmlns:a16="http://schemas.microsoft.com/office/drawing/2014/main" id="{ECB4B576-A2E4-A655-9BFF-22F9436BCA11}"/>
              </a:ext>
            </a:extLst>
          </p:cNvPr>
          <p:cNvSpPr txBox="1"/>
          <p:nvPr/>
        </p:nvSpPr>
        <p:spPr>
          <a:xfrm>
            <a:off x="3367787" y="1174119"/>
            <a:ext cx="719455" cy="80010"/>
          </a:xfrm>
          <a:prstGeom prst="rect">
            <a:avLst/>
          </a:prstGeom>
        </p:spPr>
        <p:txBody>
          <a:bodyPr vert="horz" wrap="square" lIns="0" tIns="13335" rIns="0" bIns="0" rtlCol="0">
            <a:spAutoFit/>
          </a:bodyPr>
          <a:lstStyle/>
          <a:p>
            <a:pPr marL="12700">
              <a:lnSpc>
                <a:spcPct val="100000"/>
              </a:lnSpc>
              <a:spcBef>
                <a:spcPts val="105"/>
              </a:spcBef>
            </a:pPr>
            <a:r>
              <a:rPr sz="350" dirty="0">
                <a:latin typeface="Times New Roman"/>
                <a:cs typeface="Times New Roman"/>
              </a:rPr>
              <a:t>Faculty</a:t>
            </a:r>
            <a:r>
              <a:rPr sz="350" spc="5" dirty="0">
                <a:latin typeface="Times New Roman"/>
                <a:cs typeface="Times New Roman"/>
              </a:rPr>
              <a:t> </a:t>
            </a:r>
            <a:r>
              <a:rPr sz="350" dirty="0">
                <a:latin typeface="Times New Roman"/>
                <a:cs typeface="Times New Roman"/>
              </a:rPr>
              <a:t>of</a:t>
            </a:r>
            <a:r>
              <a:rPr sz="350" spc="10" dirty="0">
                <a:latin typeface="Times New Roman"/>
                <a:cs typeface="Times New Roman"/>
              </a:rPr>
              <a:t> </a:t>
            </a:r>
            <a:r>
              <a:rPr sz="350" dirty="0">
                <a:latin typeface="Times New Roman"/>
                <a:cs typeface="Times New Roman"/>
              </a:rPr>
              <a:t>Sport</a:t>
            </a:r>
            <a:r>
              <a:rPr sz="350" spc="10" dirty="0">
                <a:latin typeface="Times New Roman"/>
                <a:cs typeface="Times New Roman"/>
              </a:rPr>
              <a:t> </a:t>
            </a:r>
            <a:r>
              <a:rPr sz="350" dirty="0">
                <a:latin typeface="Times New Roman"/>
                <a:cs typeface="Times New Roman"/>
              </a:rPr>
              <a:t>Education</a:t>
            </a:r>
            <a:r>
              <a:rPr sz="350" spc="5" dirty="0">
                <a:latin typeface="Times New Roman"/>
                <a:cs typeface="Times New Roman"/>
              </a:rPr>
              <a:t> </a:t>
            </a:r>
            <a:r>
              <a:rPr sz="350" dirty="0">
                <a:latin typeface="Times New Roman"/>
                <a:cs typeface="Times New Roman"/>
              </a:rPr>
              <a:t>and</a:t>
            </a:r>
            <a:r>
              <a:rPr sz="350" spc="10" dirty="0">
                <a:latin typeface="Times New Roman"/>
                <a:cs typeface="Times New Roman"/>
              </a:rPr>
              <a:t> </a:t>
            </a:r>
            <a:r>
              <a:rPr sz="350" spc="-10" dirty="0">
                <a:latin typeface="Times New Roman"/>
                <a:cs typeface="Times New Roman"/>
              </a:rPr>
              <a:t>Health</a:t>
            </a:r>
            <a:endParaRPr sz="350">
              <a:latin typeface="Times New Roman"/>
              <a:cs typeface="Times New Roman"/>
            </a:endParaRPr>
          </a:p>
        </p:txBody>
      </p:sp>
      <p:sp>
        <p:nvSpPr>
          <p:cNvPr id="31" name="object 31">
            <a:extLst>
              <a:ext uri="{FF2B5EF4-FFF2-40B4-BE49-F238E27FC236}">
                <a16:creationId xmlns:a16="http://schemas.microsoft.com/office/drawing/2014/main" id="{A13639A6-47F9-CA10-02E7-52398B4D3B55}"/>
              </a:ext>
            </a:extLst>
          </p:cNvPr>
          <p:cNvSpPr txBox="1"/>
          <p:nvPr/>
        </p:nvSpPr>
        <p:spPr>
          <a:xfrm>
            <a:off x="3341863" y="1040227"/>
            <a:ext cx="779780" cy="80010"/>
          </a:xfrm>
          <a:prstGeom prst="rect">
            <a:avLst/>
          </a:prstGeom>
        </p:spPr>
        <p:txBody>
          <a:bodyPr vert="horz" wrap="square" lIns="0" tIns="13335" rIns="0" bIns="0" rtlCol="0">
            <a:spAutoFit/>
          </a:bodyPr>
          <a:lstStyle/>
          <a:p>
            <a:pPr marL="12700">
              <a:lnSpc>
                <a:spcPct val="100000"/>
              </a:lnSpc>
              <a:spcBef>
                <a:spcPts val="105"/>
              </a:spcBef>
            </a:pPr>
            <a:r>
              <a:rPr sz="350" b="1" i="1" spc="-20" dirty="0">
                <a:solidFill>
                  <a:srgbClr val="FF1616"/>
                </a:solidFill>
                <a:latin typeface="Times New Roman"/>
                <a:cs typeface="Times New Roman"/>
              </a:rPr>
              <a:t>Physical</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Education,</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Health,</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and</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Recreation</a:t>
            </a:r>
            <a:endParaRPr sz="350">
              <a:latin typeface="Times New Roman"/>
              <a:cs typeface="Times New Roman"/>
            </a:endParaRPr>
          </a:p>
        </p:txBody>
      </p:sp>
      <p:pic>
        <p:nvPicPr>
          <p:cNvPr id="32" name="object 32">
            <a:extLst>
              <a:ext uri="{FF2B5EF4-FFF2-40B4-BE49-F238E27FC236}">
                <a16:creationId xmlns:a16="http://schemas.microsoft.com/office/drawing/2014/main" id="{AF70005B-3608-1E29-CB81-A163CCF49DFC}"/>
              </a:ext>
            </a:extLst>
          </p:cNvPr>
          <p:cNvPicPr/>
          <p:nvPr/>
        </p:nvPicPr>
        <p:blipFill>
          <a:blip r:embed="rId8" cstate="print"/>
          <a:stretch>
            <a:fillRect/>
          </a:stretch>
        </p:blipFill>
        <p:spPr>
          <a:xfrm>
            <a:off x="0" y="840177"/>
            <a:ext cx="1740030" cy="6743699"/>
          </a:xfrm>
          <a:prstGeom prst="rect">
            <a:avLst/>
          </a:prstGeom>
        </p:spPr>
      </p:pic>
    </p:spTree>
    <p:extLst>
      <p:ext uri="{BB962C8B-B14F-4D97-AF65-F5344CB8AC3E}">
        <p14:creationId xmlns:p14="http://schemas.microsoft.com/office/powerpoint/2010/main" val="7508544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55FFCF7-C2F9-755C-1174-67CB9F7D944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D67DCD6-B420-7316-A751-B4E6A3EED02B}"/>
              </a:ext>
            </a:extLst>
          </p:cNvPr>
          <p:cNvSpPr/>
          <p:nvPr/>
        </p:nvSpPr>
        <p:spPr>
          <a:xfrm>
            <a:off x="0" y="32934"/>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4F4F4"/>
          </a:solidFill>
        </p:spPr>
        <p:txBody>
          <a:bodyPr wrap="square" lIns="0" tIns="0" rIns="0" bIns="0" rtlCol="0"/>
          <a:lstStyle/>
          <a:p>
            <a:endParaRPr dirty="0"/>
          </a:p>
        </p:txBody>
      </p:sp>
      <p:grpSp>
        <p:nvGrpSpPr>
          <p:cNvPr id="3" name="object 3">
            <a:extLst>
              <a:ext uri="{FF2B5EF4-FFF2-40B4-BE49-F238E27FC236}">
                <a16:creationId xmlns:a16="http://schemas.microsoft.com/office/drawing/2014/main" id="{A0624711-6DE0-7CC3-2BE7-6DF82D488550}"/>
              </a:ext>
            </a:extLst>
          </p:cNvPr>
          <p:cNvGrpSpPr/>
          <p:nvPr/>
        </p:nvGrpSpPr>
        <p:grpSpPr>
          <a:xfrm>
            <a:off x="15075389" y="0"/>
            <a:ext cx="3213100" cy="3331210"/>
            <a:chOff x="15075389" y="0"/>
            <a:chExt cx="3213100" cy="3331210"/>
          </a:xfrm>
        </p:grpSpPr>
        <p:sp>
          <p:nvSpPr>
            <p:cNvPr id="4" name="object 4">
              <a:extLst>
                <a:ext uri="{FF2B5EF4-FFF2-40B4-BE49-F238E27FC236}">
                  <a16:creationId xmlns:a16="http://schemas.microsoft.com/office/drawing/2014/main" id="{BA0DD9AA-AA53-2F51-C54B-4A171C5A6780}"/>
                </a:ext>
              </a:extLst>
            </p:cNvPr>
            <p:cNvSpPr/>
            <p:nvPr/>
          </p:nvSpPr>
          <p:spPr>
            <a:xfrm>
              <a:off x="15075389" y="0"/>
              <a:ext cx="3213100" cy="3331210"/>
            </a:xfrm>
            <a:custGeom>
              <a:avLst/>
              <a:gdLst/>
              <a:ahLst/>
              <a:cxnLst/>
              <a:rect l="l" t="t" r="r" b="b"/>
              <a:pathLst>
                <a:path w="3213100" h="3331210">
                  <a:moveTo>
                    <a:pt x="3212608" y="3330762"/>
                  </a:moveTo>
                  <a:lnTo>
                    <a:pt x="0" y="109201"/>
                  </a:lnTo>
                  <a:lnTo>
                    <a:pt x="0" y="0"/>
                  </a:lnTo>
                  <a:lnTo>
                    <a:pt x="897024" y="0"/>
                  </a:lnTo>
                  <a:lnTo>
                    <a:pt x="3212608" y="2314917"/>
                  </a:lnTo>
                  <a:lnTo>
                    <a:pt x="3212608" y="3330762"/>
                  </a:lnTo>
                  <a:close/>
                </a:path>
              </a:pathLst>
            </a:custGeom>
            <a:solidFill>
              <a:srgbClr val="1B53A8"/>
            </a:solidFill>
          </p:spPr>
          <p:txBody>
            <a:bodyPr wrap="square" lIns="0" tIns="0" rIns="0" bIns="0" rtlCol="0"/>
            <a:lstStyle/>
            <a:p>
              <a:endParaRPr/>
            </a:p>
          </p:txBody>
        </p:sp>
        <p:sp>
          <p:nvSpPr>
            <p:cNvPr id="5" name="object 5">
              <a:extLst>
                <a:ext uri="{FF2B5EF4-FFF2-40B4-BE49-F238E27FC236}">
                  <a16:creationId xmlns:a16="http://schemas.microsoft.com/office/drawing/2014/main" id="{B48F808F-01A4-D060-0071-AFE287DD1626}"/>
                </a:ext>
              </a:extLst>
            </p:cNvPr>
            <p:cNvSpPr/>
            <p:nvPr/>
          </p:nvSpPr>
          <p:spPr>
            <a:xfrm>
              <a:off x="16809175" y="0"/>
              <a:ext cx="1478915" cy="2315210"/>
            </a:xfrm>
            <a:custGeom>
              <a:avLst/>
              <a:gdLst/>
              <a:ahLst/>
              <a:cxnLst/>
              <a:rect l="l" t="t" r="r" b="b"/>
              <a:pathLst>
                <a:path w="1478915" h="2315210">
                  <a:moveTo>
                    <a:pt x="1478822" y="2314917"/>
                  </a:moveTo>
                  <a:lnTo>
                    <a:pt x="0" y="836094"/>
                  </a:lnTo>
                  <a:lnTo>
                    <a:pt x="1454988" y="0"/>
                  </a:lnTo>
                  <a:lnTo>
                    <a:pt x="1478822" y="0"/>
                  </a:lnTo>
                  <a:lnTo>
                    <a:pt x="1478822" y="2314917"/>
                  </a:lnTo>
                  <a:close/>
                </a:path>
              </a:pathLst>
            </a:custGeom>
            <a:solidFill>
              <a:srgbClr val="0C336F"/>
            </a:solidFill>
          </p:spPr>
          <p:txBody>
            <a:bodyPr wrap="square" lIns="0" tIns="0" rIns="0" bIns="0" rtlCol="0"/>
            <a:lstStyle/>
            <a:p>
              <a:endParaRPr/>
            </a:p>
          </p:txBody>
        </p:sp>
      </p:grpSp>
      <p:grpSp>
        <p:nvGrpSpPr>
          <p:cNvPr id="6" name="object 6">
            <a:extLst>
              <a:ext uri="{FF2B5EF4-FFF2-40B4-BE49-F238E27FC236}">
                <a16:creationId xmlns:a16="http://schemas.microsoft.com/office/drawing/2014/main" id="{62D12A12-B40D-E3B6-CA76-7CB27825331A}"/>
              </a:ext>
            </a:extLst>
          </p:cNvPr>
          <p:cNvGrpSpPr/>
          <p:nvPr/>
        </p:nvGrpSpPr>
        <p:grpSpPr>
          <a:xfrm>
            <a:off x="0" y="3259390"/>
            <a:ext cx="18288000" cy="7028180"/>
            <a:chOff x="0" y="3259390"/>
            <a:chExt cx="18288000" cy="7028180"/>
          </a:xfrm>
        </p:grpSpPr>
        <p:sp>
          <p:nvSpPr>
            <p:cNvPr id="7" name="object 7">
              <a:extLst>
                <a:ext uri="{FF2B5EF4-FFF2-40B4-BE49-F238E27FC236}">
                  <a16:creationId xmlns:a16="http://schemas.microsoft.com/office/drawing/2014/main" id="{CB773261-52AC-79B6-413B-EDCD3C52B7AD}"/>
                </a:ext>
              </a:extLst>
            </p:cNvPr>
            <p:cNvSpPr/>
            <p:nvPr/>
          </p:nvSpPr>
          <p:spPr>
            <a:xfrm>
              <a:off x="0" y="7694571"/>
              <a:ext cx="4640580" cy="2592705"/>
            </a:xfrm>
            <a:custGeom>
              <a:avLst/>
              <a:gdLst/>
              <a:ahLst/>
              <a:cxnLst/>
              <a:rect l="l" t="t" r="r" b="b"/>
              <a:pathLst>
                <a:path w="4640580" h="2592704">
                  <a:moveTo>
                    <a:pt x="0" y="0"/>
                  </a:moveTo>
                  <a:lnTo>
                    <a:pt x="4640490" y="0"/>
                  </a:lnTo>
                  <a:lnTo>
                    <a:pt x="4640490" y="2592428"/>
                  </a:lnTo>
                  <a:lnTo>
                    <a:pt x="0" y="2592428"/>
                  </a:lnTo>
                  <a:lnTo>
                    <a:pt x="0" y="0"/>
                  </a:lnTo>
                  <a:close/>
                </a:path>
              </a:pathLst>
            </a:custGeom>
            <a:solidFill>
              <a:srgbClr val="0C336F"/>
            </a:solidFill>
          </p:spPr>
          <p:txBody>
            <a:bodyPr wrap="square" lIns="0" tIns="0" rIns="0" bIns="0" rtlCol="0"/>
            <a:lstStyle/>
            <a:p>
              <a:endParaRPr/>
            </a:p>
          </p:txBody>
        </p:sp>
        <p:sp>
          <p:nvSpPr>
            <p:cNvPr id="8" name="object 8">
              <a:extLst>
                <a:ext uri="{FF2B5EF4-FFF2-40B4-BE49-F238E27FC236}">
                  <a16:creationId xmlns:a16="http://schemas.microsoft.com/office/drawing/2014/main" id="{CBBAA699-6D16-5399-9167-9C6B86C4E526}"/>
                </a:ext>
              </a:extLst>
            </p:cNvPr>
            <p:cNvSpPr/>
            <p:nvPr/>
          </p:nvSpPr>
          <p:spPr>
            <a:xfrm>
              <a:off x="7927219" y="9764381"/>
              <a:ext cx="10361295" cy="523240"/>
            </a:xfrm>
            <a:custGeom>
              <a:avLst/>
              <a:gdLst/>
              <a:ahLst/>
              <a:cxnLst/>
              <a:rect l="l" t="t" r="r" b="b"/>
              <a:pathLst>
                <a:path w="10361295" h="523240">
                  <a:moveTo>
                    <a:pt x="10360780" y="522618"/>
                  </a:moveTo>
                  <a:lnTo>
                    <a:pt x="0" y="522618"/>
                  </a:lnTo>
                  <a:lnTo>
                    <a:pt x="0" y="0"/>
                  </a:lnTo>
                  <a:lnTo>
                    <a:pt x="10360780" y="0"/>
                  </a:lnTo>
                  <a:lnTo>
                    <a:pt x="10360780" y="522618"/>
                  </a:lnTo>
                  <a:close/>
                </a:path>
              </a:pathLst>
            </a:custGeom>
            <a:solidFill>
              <a:srgbClr val="0A2957"/>
            </a:solidFill>
          </p:spPr>
          <p:txBody>
            <a:bodyPr wrap="square" lIns="0" tIns="0" rIns="0" bIns="0" rtlCol="0"/>
            <a:lstStyle/>
            <a:p>
              <a:endParaRPr/>
            </a:p>
          </p:txBody>
        </p:sp>
        <p:sp>
          <p:nvSpPr>
            <p:cNvPr id="9" name="object 9">
              <a:extLst>
                <a:ext uri="{FF2B5EF4-FFF2-40B4-BE49-F238E27FC236}">
                  <a16:creationId xmlns:a16="http://schemas.microsoft.com/office/drawing/2014/main" id="{646AADA4-4D49-769F-9CDA-A867A14ED6F1}"/>
                </a:ext>
              </a:extLst>
            </p:cNvPr>
            <p:cNvSpPr/>
            <p:nvPr/>
          </p:nvSpPr>
          <p:spPr>
            <a:xfrm>
              <a:off x="3327265" y="7690376"/>
              <a:ext cx="3564254" cy="2597150"/>
            </a:xfrm>
            <a:custGeom>
              <a:avLst/>
              <a:gdLst/>
              <a:ahLst/>
              <a:cxnLst/>
              <a:rect l="l" t="t" r="r" b="b"/>
              <a:pathLst>
                <a:path w="3564254" h="2597150">
                  <a:moveTo>
                    <a:pt x="3564065" y="1542580"/>
                  </a:moveTo>
                  <a:lnTo>
                    <a:pt x="2673049" y="0"/>
                  </a:lnTo>
                  <a:lnTo>
                    <a:pt x="891016" y="0"/>
                  </a:lnTo>
                  <a:lnTo>
                    <a:pt x="0" y="1542580"/>
                  </a:lnTo>
                  <a:lnTo>
                    <a:pt x="608829" y="2596622"/>
                  </a:lnTo>
                  <a:lnTo>
                    <a:pt x="2955235" y="2596622"/>
                  </a:lnTo>
                  <a:lnTo>
                    <a:pt x="3564065" y="1542580"/>
                  </a:lnTo>
                  <a:close/>
                </a:path>
              </a:pathLst>
            </a:custGeom>
            <a:solidFill>
              <a:srgbClr val="1B53A8"/>
            </a:solidFill>
          </p:spPr>
          <p:txBody>
            <a:bodyPr wrap="square" lIns="0" tIns="0" rIns="0" bIns="0" rtlCol="0"/>
            <a:lstStyle/>
            <a:p>
              <a:endParaRPr/>
            </a:p>
          </p:txBody>
        </p:sp>
        <p:sp>
          <p:nvSpPr>
            <p:cNvPr id="10" name="object 10">
              <a:extLst>
                <a:ext uri="{FF2B5EF4-FFF2-40B4-BE49-F238E27FC236}">
                  <a16:creationId xmlns:a16="http://schemas.microsoft.com/office/drawing/2014/main" id="{87FDDA77-30AE-CB36-5364-9AA864A4B14E}"/>
                </a:ext>
              </a:extLst>
            </p:cNvPr>
            <p:cNvSpPr/>
            <p:nvPr/>
          </p:nvSpPr>
          <p:spPr>
            <a:xfrm>
              <a:off x="6269366" y="9234217"/>
              <a:ext cx="2998470" cy="1052830"/>
            </a:xfrm>
            <a:custGeom>
              <a:avLst/>
              <a:gdLst/>
              <a:ahLst/>
              <a:cxnLst/>
              <a:rect l="l" t="t" r="r" b="b"/>
              <a:pathLst>
                <a:path w="2998470" h="1052829">
                  <a:moveTo>
                    <a:pt x="2998236" y="1052782"/>
                  </a:moveTo>
                  <a:lnTo>
                    <a:pt x="2390134" y="0"/>
                  </a:lnTo>
                  <a:lnTo>
                    <a:pt x="608101" y="0"/>
                  </a:lnTo>
                  <a:lnTo>
                    <a:pt x="0" y="1052781"/>
                  </a:lnTo>
                  <a:lnTo>
                    <a:pt x="2998236" y="1052782"/>
                  </a:lnTo>
                  <a:close/>
                </a:path>
              </a:pathLst>
            </a:custGeom>
            <a:solidFill>
              <a:srgbClr val="0C336F"/>
            </a:solidFill>
          </p:spPr>
          <p:txBody>
            <a:bodyPr wrap="square" lIns="0" tIns="0" rIns="0" bIns="0" rtlCol="0"/>
            <a:lstStyle/>
            <a:p>
              <a:endParaRPr/>
            </a:p>
          </p:txBody>
        </p:sp>
        <p:sp>
          <p:nvSpPr>
            <p:cNvPr id="11" name="object 11">
              <a:extLst>
                <a:ext uri="{FF2B5EF4-FFF2-40B4-BE49-F238E27FC236}">
                  <a16:creationId xmlns:a16="http://schemas.microsoft.com/office/drawing/2014/main" id="{6B532ABA-6F82-0A18-A270-4B6456F2245F}"/>
                </a:ext>
              </a:extLst>
            </p:cNvPr>
            <p:cNvSpPr/>
            <p:nvPr/>
          </p:nvSpPr>
          <p:spPr>
            <a:xfrm>
              <a:off x="4483693" y="9227916"/>
              <a:ext cx="3006090" cy="1059180"/>
            </a:xfrm>
            <a:custGeom>
              <a:avLst/>
              <a:gdLst/>
              <a:ahLst/>
              <a:cxnLst/>
              <a:rect l="l" t="t" r="r" b="b"/>
              <a:pathLst>
                <a:path w="3006090" h="1059179">
                  <a:moveTo>
                    <a:pt x="3005516" y="1059083"/>
                  </a:moveTo>
                  <a:lnTo>
                    <a:pt x="2393774" y="0"/>
                  </a:lnTo>
                  <a:lnTo>
                    <a:pt x="611741" y="0"/>
                  </a:lnTo>
                  <a:lnTo>
                    <a:pt x="0" y="1059083"/>
                  </a:lnTo>
                  <a:lnTo>
                    <a:pt x="94507" y="1059083"/>
                  </a:lnTo>
                  <a:lnTo>
                    <a:pt x="659632" y="80657"/>
                  </a:lnTo>
                  <a:lnTo>
                    <a:pt x="2347144" y="80657"/>
                  </a:lnTo>
                  <a:lnTo>
                    <a:pt x="2912269" y="1059083"/>
                  </a:lnTo>
                  <a:lnTo>
                    <a:pt x="3005516" y="1059083"/>
                  </a:lnTo>
                  <a:close/>
                </a:path>
              </a:pathLst>
            </a:custGeom>
            <a:solidFill>
              <a:srgbClr val="0A2957"/>
            </a:solidFill>
          </p:spPr>
          <p:txBody>
            <a:bodyPr wrap="square" lIns="0" tIns="0" rIns="0" bIns="0" rtlCol="0"/>
            <a:lstStyle/>
            <a:p>
              <a:endParaRPr/>
            </a:p>
          </p:txBody>
        </p:sp>
        <p:pic>
          <p:nvPicPr>
            <p:cNvPr id="12" name="object 12">
              <a:extLst>
                <a:ext uri="{FF2B5EF4-FFF2-40B4-BE49-F238E27FC236}">
                  <a16:creationId xmlns:a16="http://schemas.microsoft.com/office/drawing/2014/main" id="{C1642F4F-5A95-12AF-1ADE-8E6CF30E3577}"/>
                </a:ext>
              </a:extLst>
            </p:cNvPr>
            <p:cNvPicPr/>
            <p:nvPr/>
          </p:nvPicPr>
          <p:blipFill>
            <a:blip r:embed="rId2" cstate="print"/>
            <a:stretch>
              <a:fillRect/>
            </a:stretch>
          </p:blipFill>
          <p:spPr>
            <a:xfrm>
              <a:off x="16497051" y="3259390"/>
              <a:ext cx="1790947" cy="6743699"/>
            </a:xfrm>
            <a:prstGeom prst="rect">
              <a:avLst/>
            </a:prstGeom>
          </p:spPr>
        </p:pic>
      </p:grpSp>
      <p:sp>
        <p:nvSpPr>
          <p:cNvPr id="13" name="object 13">
            <a:extLst>
              <a:ext uri="{FF2B5EF4-FFF2-40B4-BE49-F238E27FC236}">
                <a16:creationId xmlns:a16="http://schemas.microsoft.com/office/drawing/2014/main" id="{51499A2D-1C45-8921-D475-B28A3D3BC47B}"/>
              </a:ext>
            </a:extLst>
          </p:cNvPr>
          <p:cNvSpPr txBox="1"/>
          <p:nvPr/>
        </p:nvSpPr>
        <p:spPr>
          <a:xfrm>
            <a:off x="1422263" y="3698547"/>
            <a:ext cx="5089835" cy="1308948"/>
          </a:xfrm>
          <a:prstGeom prst="rect">
            <a:avLst/>
          </a:prstGeom>
        </p:spPr>
        <p:txBody>
          <a:bodyPr vert="horz" wrap="square" lIns="0" tIns="139065" rIns="0" bIns="0" rtlCol="0">
            <a:spAutoFit/>
          </a:bodyPr>
          <a:lstStyle/>
          <a:p>
            <a:pPr marL="12700" marR="5080">
              <a:lnSpc>
                <a:spcPts val="9670"/>
              </a:lnSpc>
              <a:spcBef>
                <a:spcPts val="1095"/>
              </a:spcBef>
            </a:pPr>
            <a:r>
              <a:rPr lang="en-US" sz="8000" b="1" spc="-40" dirty="0" err="1">
                <a:solidFill>
                  <a:srgbClr val="0A2957"/>
                </a:solidFill>
                <a:latin typeface="Trebuchet MS"/>
                <a:cs typeface="Trebuchet MS"/>
              </a:rPr>
              <a:t>Conclution</a:t>
            </a:r>
            <a:endParaRPr sz="8000" dirty="0">
              <a:latin typeface="Trebuchet MS"/>
              <a:cs typeface="Trebuchet MS"/>
            </a:endParaRPr>
          </a:p>
        </p:txBody>
      </p:sp>
      <p:sp>
        <p:nvSpPr>
          <p:cNvPr id="19" name="object 19">
            <a:extLst>
              <a:ext uri="{FF2B5EF4-FFF2-40B4-BE49-F238E27FC236}">
                <a16:creationId xmlns:a16="http://schemas.microsoft.com/office/drawing/2014/main" id="{B29D1914-F08E-DE38-E906-74D12C65C70E}"/>
              </a:ext>
            </a:extLst>
          </p:cNvPr>
          <p:cNvSpPr txBox="1"/>
          <p:nvPr/>
        </p:nvSpPr>
        <p:spPr>
          <a:xfrm>
            <a:off x="7216724" y="2022286"/>
            <a:ext cx="8955123" cy="4444807"/>
          </a:xfrm>
          <a:prstGeom prst="rect">
            <a:avLst/>
          </a:prstGeom>
        </p:spPr>
        <p:txBody>
          <a:bodyPr vert="horz" wrap="square" lIns="0" tIns="12700" rIns="0" bIns="0" rtlCol="0">
            <a:spAutoFit/>
          </a:bodyPr>
          <a:lstStyle/>
          <a:p>
            <a:r>
              <a:rPr lang="en-US" sz="2400" dirty="0"/>
              <a:t>Based on this </a:t>
            </a:r>
            <a:r>
              <a:rPr lang="en-US" sz="2400" b="1" dirty="0"/>
              <a:t>Systematic Literature Review</a:t>
            </a:r>
            <a:r>
              <a:rPr lang="en-US" sz="2400" dirty="0"/>
              <a:t> of ten eligible studies, honey supplementation appears to have considerable potential as a </a:t>
            </a:r>
            <a:r>
              <a:rPr lang="en-US" sz="2400" b="1" dirty="0"/>
              <a:t>natural ergogenic aid</a:t>
            </a:r>
            <a:r>
              <a:rPr lang="en-US" sz="2400" dirty="0"/>
              <a:t> for enhancing athletic performance. Honey may improve stamina by providing readily available energy, support muscle endurance through its antioxidant and anti-inflammatory properties, and promote physiological recovery following exercise. Nevertheless, its effectiveness is influenced by factors such as the type of honey, dosage, timing of supplementation, individual characteristics, and the type of sport. Therefore, further well-designed and standardized studies are required to establish the optimal supplementation strategy for athletes.</a:t>
            </a:r>
          </a:p>
        </p:txBody>
      </p:sp>
      <p:grpSp>
        <p:nvGrpSpPr>
          <p:cNvPr id="20" name="object 20">
            <a:extLst>
              <a:ext uri="{FF2B5EF4-FFF2-40B4-BE49-F238E27FC236}">
                <a16:creationId xmlns:a16="http://schemas.microsoft.com/office/drawing/2014/main" id="{328BB4F7-CD02-BC6C-0E98-8E2CEA9B9751}"/>
              </a:ext>
            </a:extLst>
          </p:cNvPr>
          <p:cNvGrpSpPr/>
          <p:nvPr/>
        </p:nvGrpSpPr>
        <p:grpSpPr>
          <a:xfrm>
            <a:off x="308965" y="373605"/>
            <a:ext cx="5601335" cy="933450"/>
            <a:chOff x="308965" y="373605"/>
            <a:chExt cx="5601335" cy="933450"/>
          </a:xfrm>
        </p:grpSpPr>
        <p:sp>
          <p:nvSpPr>
            <p:cNvPr id="21" name="object 21">
              <a:extLst>
                <a:ext uri="{FF2B5EF4-FFF2-40B4-BE49-F238E27FC236}">
                  <a16:creationId xmlns:a16="http://schemas.microsoft.com/office/drawing/2014/main" id="{00AE1B42-D15B-BCC8-F48F-000AE1F28601}"/>
                </a:ext>
              </a:extLst>
            </p:cNvPr>
            <p:cNvSpPr/>
            <p:nvPr/>
          </p:nvSpPr>
          <p:spPr>
            <a:xfrm>
              <a:off x="308965" y="373605"/>
              <a:ext cx="5601335" cy="933450"/>
            </a:xfrm>
            <a:custGeom>
              <a:avLst/>
              <a:gdLst/>
              <a:ahLst/>
              <a:cxnLst/>
              <a:rect l="l" t="t" r="r" b="b"/>
              <a:pathLst>
                <a:path w="5601335" h="933450">
                  <a:moveTo>
                    <a:pt x="5134756" y="933145"/>
                  </a:moveTo>
                  <a:lnTo>
                    <a:pt x="466572" y="933145"/>
                  </a:lnTo>
                  <a:lnTo>
                    <a:pt x="418868" y="930736"/>
                  </a:lnTo>
                  <a:lnTo>
                    <a:pt x="372541" y="923666"/>
                  </a:lnTo>
                  <a:lnTo>
                    <a:pt x="327828" y="912169"/>
                  </a:lnTo>
                  <a:lnTo>
                    <a:pt x="284961" y="896479"/>
                  </a:lnTo>
                  <a:lnTo>
                    <a:pt x="244176" y="876832"/>
                  </a:lnTo>
                  <a:lnTo>
                    <a:pt x="205707" y="853462"/>
                  </a:lnTo>
                  <a:lnTo>
                    <a:pt x="169789" y="826602"/>
                  </a:lnTo>
                  <a:lnTo>
                    <a:pt x="136655" y="796489"/>
                  </a:lnTo>
                  <a:lnTo>
                    <a:pt x="106542" y="763356"/>
                  </a:lnTo>
                  <a:lnTo>
                    <a:pt x="79683" y="727437"/>
                  </a:lnTo>
                  <a:lnTo>
                    <a:pt x="56312" y="688968"/>
                  </a:lnTo>
                  <a:lnTo>
                    <a:pt x="36665" y="648183"/>
                  </a:lnTo>
                  <a:lnTo>
                    <a:pt x="20976" y="605317"/>
                  </a:lnTo>
                  <a:lnTo>
                    <a:pt x="9479" y="560603"/>
                  </a:lnTo>
                  <a:lnTo>
                    <a:pt x="2408" y="514277"/>
                  </a:lnTo>
                  <a:lnTo>
                    <a:pt x="0" y="466572"/>
                  </a:lnTo>
                  <a:lnTo>
                    <a:pt x="2408" y="418868"/>
                  </a:lnTo>
                  <a:lnTo>
                    <a:pt x="9479" y="372541"/>
                  </a:lnTo>
                  <a:lnTo>
                    <a:pt x="20976" y="327828"/>
                  </a:lnTo>
                  <a:lnTo>
                    <a:pt x="36665" y="284961"/>
                  </a:lnTo>
                  <a:lnTo>
                    <a:pt x="56312" y="244176"/>
                  </a:lnTo>
                  <a:lnTo>
                    <a:pt x="79683" y="205707"/>
                  </a:lnTo>
                  <a:lnTo>
                    <a:pt x="106542" y="169789"/>
                  </a:lnTo>
                  <a:lnTo>
                    <a:pt x="136655" y="136655"/>
                  </a:lnTo>
                  <a:lnTo>
                    <a:pt x="169789" y="106542"/>
                  </a:lnTo>
                  <a:lnTo>
                    <a:pt x="205707" y="79683"/>
                  </a:lnTo>
                  <a:lnTo>
                    <a:pt x="244176" y="56312"/>
                  </a:lnTo>
                  <a:lnTo>
                    <a:pt x="284961" y="36665"/>
                  </a:lnTo>
                  <a:lnTo>
                    <a:pt x="327828" y="20976"/>
                  </a:lnTo>
                  <a:lnTo>
                    <a:pt x="372541" y="9479"/>
                  </a:lnTo>
                  <a:lnTo>
                    <a:pt x="418868" y="2408"/>
                  </a:lnTo>
                  <a:lnTo>
                    <a:pt x="466572" y="0"/>
                  </a:lnTo>
                  <a:lnTo>
                    <a:pt x="5134756" y="0"/>
                  </a:lnTo>
                  <a:lnTo>
                    <a:pt x="5182461" y="2408"/>
                  </a:lnTo>
                  <a:lnTo>
                    <a:pt x="5228787" y="9479"/>
                  </a:lnTo>
                  <a:lnTo>
                    <a:pt x="5273501" y="20976"/>
                  </a:lnTo>
                  <a:lnTo>
                    <a:pt x="5316367" y="36665"/>
                  </a:lnTo>
                  <a:lnTo>
                    <a:pt x="5357152" y="56312"/>
                  </a:lnTo>
                  <a:lnTo>
                    <a:pt x="5395621" y="79683"/>
                  </a:lnTo>
                  <a:lnTo>
                    <a:pt x="5431540" y="106542"/>
                  </a:lnTo>
                  <a:lnTo>
                    <a:pt x="5464673" y="136655"/>
                  </a:lnTo>
                  <a:lnTo>
                    <a:pt x="5494786" y="169789"/>
                  </a:lnTo>
                  <a:lnTo>
                    <a:pt x="5521646" y="205707"/>
                  </a:lnTo>
                  <a:lnTo>
                    <a:pt x="5545016" y="244176"/>
                  </a:lnTo>
                  <a:lnTo>
                    <a:pt x="5564663" y="284961"/>
                  </a:lnTo>
                  <a:lnTo>
                    <a:pt x="5580353" y="327828"/>
                  </a:lnTo>
                  <a:lnTo>
                    <a:pt x="5591850" y="372541"/>
                  </a:lnTo>
                  <a:lnTo>
                    <a:pt x="5598920" y="418868"/>
                  </a:lnTo>
                  <a:lnTo>
                    <a:pt x="5601329" y="466572"/>
                  </a:lnTo>
                  <a:lnTo>
                    <a:pt x="5598920" y="514277"/>
                  </a:lnTo>
                  <a:lnTo>
                    <a:pt x="5591850" y="560603"/>
                  </a:lnTo>
                  <a:lnTo>
                    <a:pt x="5580353" y="605317"/>
                  </a:lnTo>
                  <a:lnTo>
                    <a:pt x="5564663" y="648183"/>
                  </a:lnTo>
                  <a:lnTo>
                    <a:pt x="5545016" y="688968"/>
                  </a:lnTo>
                  <a:lnTo>
                    <a:pt x="5521646" y="727437"/>
                  </a:lnTo>
                  <a:lnTo>
                    <a:pt x="5494786" y="763356"/>
                  </a:lnTo>
                  <a:lnTo>
                    <a:pt x="5464673" y="796489"/>
                  </a:lnTo>
                  <a:lnTo>
                    <a:pt x="5431540" y="826602"/>
                  </a:lnTo>
                  <a:lnTo>
                    <a:pt x="5395621" y="853462"/>
                  </a:lnTo>
                  <a:lnTo>
                    <a:pt x="5357152" y="876832"/>
                  </a:lnTo>
                  <a:lnTo>
                    <a:pt x="5316367" y="896479"/>
                  </a:lnTo>
                  <a:lnTo>
                    <a:pt x="5273501" y="912169"/>
                  </a:lnTo>
                  <a:lnTo>
                    <a:pt x="5228787" y="923666"/>
                  </a:lnTo>
                  <a:lnTo>
                    <a:pt x="5182461" y="930736"/>
                  </a:lnTo>
                  <a:lnTo>
                    <a:pt x="5134756" y="933145"/>
                  </a:lnTo>
                  <a:close/>
                </a:path>
              </a:pathLst>
            </a:custGeom>
            <a:solidFill>
              <a:srgbClr val="FFFFFF"/>
            </a:solidFill>
          </p:spPr>
          <p:txBody>
            <a:bodyPr wrap="square" lIns="0" tIns="0" rIns="0" bIns="0" rtlCol="0"/>
            <a:lstStyle/>
            <a:p>
              <a:endParaRPr/>
            </a:p>
          </p:txBody>
        </p:sp>
        <p:pic>
          <p:nvPicPr>
            <p:cNvPr id="22" name="object 22">
              <a:extLst>
                <a:ext uri="{FF2B5EF4-FFF2-40B4-BE49-F238E27FC236}">
                  <a16:creationId xmlns:a16="http://schemas.microsoft.com/office/drawing/2014/main" id="{30CADF6B-32CE-D57C-0999-4F06B4935B80}"/>
                </a:ext>
              </a:extLst>
            </p:cNvPr>
            <p:cNvPicPr/>
            <p:nvPr/>
          </p:nvPicPr>
          <p:blipFill>
            <a:blip r:embed="rId3" cstate="print"/>
            <a:stretch>
              <a:fillRect/>
            </a:stretch>
          </p:blipFill>
          <p:spPr>
            <a:xfrm>
              <a:off x="434343" y="559592"/>
              <a:ext cx="1923467" cy="561882"/>
            </a:xfrm>
            <a:prstGeom prst="rect">
              <a:avLst/>
            </a:prstGeom>
          </p:spPr>
        </p:pic>
        <p:pic>
          <p:nvPicPr>
            <p:cNvPr id="23" name="object 23">
              <a:extLst>
                <a:ext uri="{FF2B5EF4-FFF2-40B4-BE49-F238E27FC236}">
                  <a16:creationId xmlns:a16="http://schemas.microsoft.com/office/drawing/2014/main" id="{281A482D-46A0-3E09-08BE-EC8F1AA11CFB}"/>
                </a:ext>
              </a:extLst>
            </p:cNvPr>
            <p:cNvPicPr/>
            <p:nvPr/>
          </p:nvPicPr>
          <p:blipFill>
            <a:blip r:embed="rId4" cstate="print"/>
            <a:stretch>
              <a:fillRect/>
            </a:stretch>
          </p:blipFill>
          <p:spPr>
            <a:xfrm>
              <a:off x="2354169" y="594832"/>
              <a:ext cx="880718" cy="470413"/>
            </a:xfrm>
            <a:prstGeom prst="rect">
              <a:avLst/>
            </a:prstGeom>
          </p:spPr>
        </p:pic>
        <p:pic>
          <p:nvPicPr>
            <p:cNvPr id="24" name="object 24">
              <a:extLst>
                <a:ext uri="{FF2B5EF4-FFF2-40B4-BE49-F238E27FC236}">
                  <a16:creationId xmlns:a16="http://schemas.microsoft.com/office/drawing/2014/main" id="{EF847737-41BC-B069-7B61-B1E03EC429EE}"/>
                </a:ext>
              </a:extLst>
            </p:cNvPr>
            <p:cNvPicPr/>
            <p:nvPr/>
          </p:nvPicPr>
          <p:blipFill>
            <a:blip r:embed="rId5" cstate="print"/>
            <a:stretch>
              <a:fillRect/>
            </a:stretch>
          </p:blipFill>
          <p:spPr>
            <a:xfrm>
              <a:off x="5032140" y="469834"/>
              <a:ext cx="739594" cy="718686"/>
            </a:xfrm>
            <a:prstGeom prst="rect">
              <a:avLst/>
            </a:prstGeom>
          </p:spPr>
        </p:pic>
        <p:pic>
          <p:nvPicPr>
            <p:cNvPr id="25" name="object 25">
              <a:extLst>
                <a:ext uri="{FF2B5EF4-FFF2-40B4-BE49-F238E27FC236}">
                  <a16:creationId xmlns:a16="http://schemas.microsoft.com/office/drawing/2014/main" id="{5CA39CCE-0B5E-FCCB-5605-13AFEC4F6313}"/>
                </a:ext>
              </a:extLst>
            </p:cNvPr>
            <p:cNvPicPr/>
            <p:nvPr/>
          </p:nvPicPr>
          <p:blipFill>
            <a:blip r:embed="rId6" cstate="print"/>
            <a:stretch>
              <a:fillRect/>
            </a:stretch>
          </p:blipFill>
          <p:spPr>
            <a:xfrm>
              <a:off x="4233886" y="529289"/>
              <a:ext cx="726527" cy="621990"/>
            </a:xfrm>
            <a:prstGeom prst="rect">
              <a:avLst/>
            </a:prstGeom>
          </p:spPr>
        </p:pic>
        <p:pic>
          <p:nvPicPr>
            <p:cNvPr id="26" name="object 26">
              <a:extLst>
                <a:ext uri="{FF2B5EF4-FFF2-40B4-BE49-F238E27FC236}">
                  <a16:creationId xmlns:a16="http://schemas.microsoft.com/office/drawing/2014/main" id="{3CFD52A6-7D41-8A6C-E076-04F02814D6DA}"/>
                </a:ext>
              </a:extLst>
            </p:cNvPr>
            <p:cNvPicPr/>
            <p:nvPr/>
          </p:nvPicPr>
          <p:blipFill>
            <a:blip r:embed="rId7" cstate="print"/>
            <a:stretch>
              <a:fillRect/>
            </a:stretch>
          </p:blipFill>
          <p:spPr>
            <a:xfrm>
              <a:off x="3326661" y="416885"/>
              <a:ext cx="810156" cy="368490"/>
            </a:xfrm>
            <a:prstGeom prst="rect">
              <a:avLst/>
            </a:prstGeom>
          </p:spPr>
        </p:pic>
      </p:grpSp>
      <p:sp>
        <p:nvSpPr>
          <p:cNvPr id="27" name="object 27">
            <a:extLst>
              <a:ext uri="{FF2B5EF4-FFF2-40B4-BE49-F238E27FC236}">
                <a16:creationId xmlns:a16="http://schemas.microsoft.com/office/drawing/2014/main" id="{0EE76FD0-3C04-8AA7-7179-DCF04FA35DA9}"/>
              </a:ext>
            </a:extLst>
          </p:cNvPr>
          <p:cNvSpPr txBox="1"/>
          <p:nvPr/>
        </p:nvSpPr>
        <p:spPr>
          <a:xfrm>
            <a:off x="3322692" y="736670"/>
            <a:ext cx="810260" cy="384175"/>
          </a:xfrm>
          <a:prstGeom prst="rect">
            <a:avLst/>
          </a:prstGeom>
        </p:spPr>
        <p:txBody>
          <a:bodyPr vert="horz" wrap="square" lIns="0" tIns="12700" rIns="0" bIns="0" rtlCol="0">
            <a:spAutoFit/>
          </a:bodyPr>
          <a:lstStyle/>
          <a:p>
            <a:pPr marL="12700">
              <a:lnSpc>
                <a:spcPct val="100000"/>
              </a:lnSpc>
              <a:spcBef>
                <a:spcPts val="100"/>
              </a:spcBef>
            </a:pPr>
            <a:r>
              <a:rPr sz="2350" b="1" spc="-110" dirty="0">
                <a:solidFill>
                  <a:srgbClr val="33820D"/>
                </a:solidFill>
                <a:latin typeface="Times New Roman"/>
                <a:cs typeface="Times New Roman"/>
              </a:rPr>
              <a:t>PEH</a:t>
            </a:r>
            <a:r>
              <a:rPr sz="2350" b="1" spc="-1595" dirty="0">
                <a:solidFill>
                  <a:srgbClr val="33820D"/>
                </a:solidFill>
                <a:latin typeface="Times New Roman"/>
                <a:cs typeface="Times New Roman"/>
              </a:rPr>
              <a:t>R</a:t>
            </a:r>
            <a:endParaRPr sz="2350">
              <a:latin typeface="Times New Roman"/>
              <a:cs typeface="Times New Roman"/>
            </a:endParaRPr>
          </a:p>
        </p:txBody>
      </p:sp>
      <p:sp>
        <p:nvSpPr>
          <p:cNvPr id="28" name="object 28">
            <a:extLst>
              <a:ext uri="{FF2B5EF4-FFF2-40B4-BE49-F238E27FC236}">
                <a16:creationId xmlns:a16="http://schemas.microsoft.com/office/drawing/2014/main" id="{4C0EF66C-C2C8-F8C8-561F-5B1E4CBCC181}"/>
              </a:ext>
            </a:extLst>
          </p:cNvPr>
          <p:cNvSpPr txBox="1"/>
          <p:nvPr/>
        </p:nvSpPr>
        <p:spPr>
          <a:xfrm>
            <a:off x="3330573" y="770359"/>
            <a:ext cx="801370" cy="76835"/>
          </a:xfrm>
          <a:prstGeom prst="rect">
            <a:avLst/>
          </a:prstGeom>
        </p:spPr>
        <p:txBody>
          <a:bodyPr vert="horz" wrap="square" lIns="0" tIns="16510" rIns="0" bIns="0" rtlCol="0">
            <a:spAutoFit/>
          </a:bodyPr>
          <a:lstStyle/>
          <a:p>
            <a:pPr marL="12700">
              <a:lnSpc>
                <a:spcPct val="100000"/>
              </a:lnSpc>
              <a:spcBef>
                <a:spcPts val="130"/>
              </a:spcBef>
            </a:pPr>
            <a:r>
              <a:rPr sz="300" b="1" dirty="0">
                <a:solidFill>
                  <a:srgbClr val="FF1616"/>
                </a:solidFill>
                <a:latin typeface="Times New Roman"/>
                <a:cs typeface="Times New Roman"/>
              </a:rPr>
              <a:t>UNIVERSITAS</a:t>
            </a:r>
            <a:r>
              <a:rPr sz="300" b="1" spc="80" dirty="0">
                <a:solidFill>
                  <a:srgbClr val="FF1616"/>
                </a:solidFill>
                <a:latin typeface="Times New Roman"/>
                <a:cs typeface="Times New Roman"/>
              </a:rPr>
              <a:t> </a:t>
            </a:r>
            <a:r>
              <a:rPr sz="300" b="1" dirty="0">
                <a:solidFill>
                  <a:srgbClr val="FF1616"/>
                </a:solidFill>
                <a:latin typeface="Times New Roman"/>
                <a:cs typeface="Times New Roman"/>
              </a:rPr>
              <a:t>PENDIDIKAN</a:t>
            </a:r>
            <a:r>
              <a:rPr sz="300" b="1" spc="85" dirty="0">
                <a:solidFill>
                  <a:srgbClr val="FF1616"/>
                </a:solidFill>
                <a:latin typeface="Times New Roman"/>
                <a:cs typeface="Times New Roman"/>
              </a:rPr>
              <a:t> </a:t>
            </a:r>
            <a:r>
              <a:rPr sz="300" b="1" spc="-10" dirty="0">
                <a:solidFill>
                  <a:srgbClr val="FF1616"/>
                </a:solidFill>
                <a:latin typeface="Times New Roman"/>
                <a:cs typeface="Times New Roman"/>
              </a:rPr>
              <a:t>INDONESIA</a:t>
            </a:r>
            <a:endParaRPr sz="300">
              <a:latin typeface="Times New Roman"/>
              <a:cs typeface="Times New Roman"/>
            </a:endParaRPr>
          </a:p>
        </p:txBody>
      </p:sp>
      <p:sp>
        <p:nvSpPr>
          <p:cNvPr id="29" name="object 29">
            <a:extLst>
              <a:ext uri="{FF2B5EF4-FFF2-40B4-BE49-F238E27FC236}">
                <a16:creationId xmlns:a16="http://schemas.microsoft.com/office/drawing/2014/main" id="{696E29D3-4CDE-8432-BA1C-FA5BEADFDE0B}"/>
              </a:ext>
            </a:extLst>
          </p:cNvPr>
          <p:cNvSpPr txBox="1"/>
          <p:nvPr/>
        </p:nvSpPr>
        <p:spPr>
          <a:xfrm>
            <a:off x="3336430" y="1085260"/>
            <a:ext cx="790575" cy="133350"/>
          </a:xfrm>
          <a:prstGeom prst="rect">
            <a:avLst/>
          </a:prstGeom>
        </p:spPr>
        <p:txBody>
          <a:bodyPr vert="horz" wrap="square" lIns="0" tIns="13335" rIns="0" bIns="0" rtlCol="0">
            <a:spAutoFit/>
          </a:bodyPr>
          <a:lstStyle/>
          <a:p>
            <a:pPr marL="12700">
              <a:lnSpc>
                <a:spcPct val="100000"/>
              </a:lnSpc>
              <a:spcBef>
                <a:spcPts val="105"/>
              </a:spcBef>
            </a:pPr>
            <a:r>
              <a:rPr sz="700" b="1" spc="-30" dirty="0">
                <a:solidFill>
                  <a:srgbClr val="008037"/>
                </a:solidFill>
                <a:latin typeface="Tahoma"/>
                <a:cs typeface="Tahoma"/>
              </a:rPr>
              <a:t>STUDY</a:t>
            </a:r>
            <a:r>
              <a:rPr sz="700" b="1" spc="-5" dirty="0">
                <a:solidFill>
                  <a:srgbClr val="008037"/>
                </a:solidFill>
                <a:latin typeface="Tahoma"/>
                <a:cs typeface="Tahoma"/>
              </a:rPr>
              <a:t> </a:t>
            </a:r>
            <a:r>
              <a:rPr sz="700" b="1" spc="-10" dirty="0">
                <a:solidFill>
                  <a:srgbClr val="008037"/>
                </a:solidFill>
                <a:latin typeface="Tahoma"/>
                <a:cs typeface="Tahoma"/>
              </a:rPr>
              <a:t>PROGRAM</a:t>
            </a:r>
            <a:endParaRPr sz="700">
              <a:latin typeface="Tahoma"/>
              <a:cs typeface="Tahoma"/>
            </a:endParaRPr>
          </a:p>
        </p:txBody>
      </p:sp>
      <p:sp>
        <p:nvSpPr>
          <p:cNvPr id="30" name="object 30">
            <a:extLst>
              <a:ext uri="{FF2B5EF4-FFF2-40B4-BE49-F238E27FC236}">
                <a16:creationId xmlns:a16="http://schemas.microsoft.com/office/drawing/2014/main" id="{3DF4F3D8-446D-22FF-35BB-E0F7E3791592}"/>
              </a:ext>
            </a:extLst>
          </p:cNvPr>
          <p:cNvSpPr txBox="1"/>
          <p:nvPr/>
        </p:nvSpPr>
        <p:spPr>
          <a:xfrm>
            <a:off x="3367787" y="1174119"/>
            <a:ext cx="719455" cy="80010"/>
          </a:xfrm>
          <a:prstGeom prst="rect">
            <a:avLst/>
          </a:prstGeom>
        </p:spPr>
        <p:txBody>
          <a:bodyPr vert="horz" wrap="square" lIns="0" tIns="13335" rIns="0" bIns="0" rtlCol="0">
            <a:spAutoFit/>
          </a:bodyPr>
          <a:lstStyle/>
          <a:p>
            <a:pPr marL="12700">
              <a:lnSpc>
                <a:spcPct val="100000"/>
              </a:lnSpc>
              <a:spcBef>
                <a:spcPts val="105"/>
              </a:spcBef>
            </a:pPr>
            <a:r>
              <a:rPr sz="350" dirty="0">
                <a:latin typeface="Times New Roman"/>
                <a:cs typeface="Times New Roman"/>
              </a:rPr>
              <a:t>Faculty</a:t>
            </a:r>
            <a:r>
              <a:rPr sz="350" spc="5" dirty="0">
                <a:latin typeface="Times New Roman"/>
                <a:cs typeface="Times New Roman"/>
              </a:rPr>
              <a:t> </a:t>
            </a:r>
            <a:r>
              <a:rPr sz="350" dirty="0">
                <a:latin typeface="Times New Roman"/>
                <a:cs typeface="Times New Roman"/>
              </a:rPr>
              <a:t>of</a:t>
            </a:r>
            <a:r>
              <a:rPr sz="350" spc="10" dirty="0">
                <a:latin typeface="Times New Roman"/>
                <a:cs typeface="Times New Roman"/>
              </a:rPr>
              <a:t> </a:t>
            </a:r>
            <a:r>
              <a:rPr sz="350" dirty="0">
                <a:latin typeface="Times New Roman"/>
                <a:cs typeface="Times New Roman"/>
              </a:rPr>
              <a:t>Sport</a:t>
            </a:r>
            <a:r>
              <a:rPr sz="350" spc="10" dirty="0">
                <a:latin typeface="Times New Roman"/>
                <a:cs typeface="Times New Roman"/>
              </a:rPr>
              <a:t> </a:t>
            </a:r>
            <a:r>
              <a:rPr sz="350" dirty="0">
                <a:latin typeface="Times New Roman"/>
                <a:cs typeface="Times New Roman"/>
              </a:rPr>
              <a:t>Education</a:t>
            </a:r>
            <a:r>
              <a:rPr sz="350" spc="5" dirty="0">
                <a:latin typeface="Times New Roman"/>
                <a:cs typeface="Times New Roman"/>
              </a:rPr>
              <a:t> </a:t>
            </a:r>
            <a:r>
              <a:rPr sz="350" dirty="0">
                <a:latin typeface="Times New Roman"/>
                <a:cs typeface="Times New Roman"/>
              </a:rPr>
              <a:t>and</a:t>
            </a:r>
            <a:r>
              <a:rPr sz="350" spc="10" dirty="0">
                <a:latin typeface="Times New Roman"/>
                <a:cs typeface="Times New Roman"/>
              </a:rPr>
              <a:t> </a:t>
            </a:r>
            <a:r>
              <a:rPr sz="350" spc="-10" dirty="0">
                <a:latin typeface="Times New Roman"/>
                <a:cs typeface="Times New Roman"/>
              </a:rPr>
              <a:t>Health</a:t>
            </a:r>
            <a:endParaRPr sz="350">
              <a:latin typeface="Times New Roman"/>
              <a:cs typeface="Times New Roman"/>
            </a:endParaRPr>
          </a:p>
        </p:txBody>
      </p:sp>
      <p:sp>
        <p:nvSpPr>
          <p:cNvPr id="31" name="object 31">
            <a:extLst>
              <a:ext uri="{FF2B5EF4-FFF2-40B4-BE49-F238E27FC236}">
                <a16:creationId xmlns:a16="http://schemas.microsoft.com/office/drawing/2014/main" id="{89BCEA6F-DFE4-724D-C3D4-0F8E6D875A3A}"/>
              </a:ext>
            </a:extLst>
          </p:cNvPr>
          <p:cNvSpPr txBox="1"/>
          <p:nvPr/>
        </p:nvSpPr>
        <p:spPr>
          <a:xfrm>
            <a:off x="3341863" y="1040227"/>
            <a:ext cx="779780" cy="80010"/>
          </a:xfrm>
          <a:prstGeom prst="rect">
            <a:avLst/>
          </a:prstGeom>
        </p:spPr>
        <p:txBody>
          <a:bodyPr vert="horz" wrap="square" lIns="0" tIns="13335" rIns="0" bIns="0" rtlCol="0">
            <a:spAutoFit/>
          </a:bodyPr>
          <a:lstStyle/>
          <a:p>
            <a:pPr marL="12700">
              <a:lnSpc>
                <a:spcPct val="100000"/>
              </a:lnSpc>
              <a:spcBef>
                <a:spcPts val="105"/>
              </a:spcBef>
            </a:pPr>
            <a:r>
              <a:rPr sz="350" b="1" i="1" spc="-20" dirty="0">
                <a:solidFill>
                  <a:srgbClr val="FF1616"/>
                </a:solidFill>
                <a:latin typeface="Times New Roman"/>
                <a:cs typeface="Times New Roman"/>
              </a:rPr>
              <a:t>Physical</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Education,</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Health,</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and</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Recreation</a:t>
            </a:r>
            <a:endParaRPr sz="350">
              <a:latin typeface="Times New Roman"/>
              <a:cs typeface="Times New Roman"/>
            </a:endParaRPr>
          </a:p>
        </p:txBody>
      </p:sp>
      <p:pic>
        <p:nvPicPr>
          <p:cNvPr id="32" name="object 32">
            <a:extLst>
              <a:ext uri="{FF2B5EF4-FFF2-40B4-BE49-F238E27FC236}">
                <a16:creationId xmlns:a16="http://schemas.microsoft.com/office/drawing/2014/main" id="{137B34EB-70CD-623C-7383-BE86324E6746}"/>
              </a:ext>
            </a:extLst>
          </p:cNvPr>
          <p:cNvPicPr/>
          <p:nvPr/>
        </p:nvPicPr>
        <p:blipFill>
          <a:blip r:embed="rId8" cstate="print"/>
          <a:stretch>
            <a:fillRect/>
          </a:stretch>
        </p:blipFill>
        <p:spPr>
          <a:xfrm>
            <a:off x="0" y="840177"/>
            <a:ext cx="1740030" cy="6743699"/>
          </a:xfrm>
          <a:prstGeom prst="rect">
            <a:avLst/>
          </a:prstGeom>
        </p:spPr>
      </p:pic>
    </p:spTree>
    <p:extLst>
      <p:ext uri="{BB962C8B-B14F-4D97-AF65-F5344CB8AC3E}">
        <p14:creationId xmlns:p14="http://schemas.microsoft.com/office/powerpoint/2010/main" val="35489833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DB060C5-199A-B0FE-9B53-CCA8B39AC9F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05A9578-A38A-DD66-12ED-5B9AC4F7194B}"/>
              </a:ext>
            </a:extLst>
          </p:cNvPr>
          <p:cNvSpPr/>
          <p:nvPr/>
        </p:nvSpPr>
        <p:spPr>
          <a:xfrm>
            <a:off x="0" y="32934"/>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4F4F4"/>
          </a:solidFill>
        </p:spPr>
        <p:txBody>
          <a:bodyPr wrap="square" lIns="0" tIns="0" rIns="0" bIns="0" rtlCol="0"/>
          <a:lstStyle/>
          <a:p>
            <a:endParaRPr dirty="0"/>
          </a:p>
        </p:txBody>
      </p:sp>
      <p:grpSp>
        <p:nvGrpSpPr>
          <p:cNvPr id="3" name="object 3">
            <a:extLst>
              <a:ext uri="{FF2B5EF4-FFF2-40B4-BE49-F238E27FC236}">
                <a16:creationId xmlns:a16="http://schemas.microsoft.com/office/drawing/2014/main" id="{5C2A9DD2-259D-FF42-B28F-4513FE42ED72}"/>
              </a:ext>
            </a:extLst>
          </p:cNvPr>
          <p:cNvGrpSpPr/>
          <p:nvPr/>
        </p:nvGrpSpPr>
        <p:grpSpPr>
          <a:xfrm>
            <a:off x="15075389" y="0"/>
            <a:ext cx="3213100" cy="3331210"/>
            <a:chOff x="15075389" y="0"/>
            <a:chExt cx="3213100" cy="3331210"/>
          </a:xfrm>
        </p:grpSpPr>
        <p:sp>
          <p:nvSpPr>
            <p:cNvPr id="4" name="object 4">
              <a:extLst>
                <a:ext uri="{FF2B5EF4-FFF2-40B4-BE49-F238E27FC236}">
                  <a16:creationId xmlns:a16="http://schemas.microsoft.com/office/drawing/2014/main" id="{5412DD05-F0BC-1B1C-077C-612C29FABF85}"/>
                </a:ext>
              </a:extLst>
            </p:cNvPr>
            <p:cNvSpPr/>
            <p:nvPr/>
          </p:nvSpPr>
          <p:spPr>
            <a:xfrm>
              <a:off x="15075389" y="0"/>
              <a:ext cx="3213100" cy="3331210"/>
            </a:xfrm>
            <a:custGeom>
              <a:avLst/>
              <a:gdLst/>
              <a:ahLst/>
              <a:cxnLst/>
              <a:rect l="l" t="t" r="r" b="b"/>
              <a:pathLst>
                <a:path w="3213100" h="3331210">
                  <a:moveTo>
                    <a:pt x="3212608" y="3330762"/>
                  </a:moveTo>
                  <a:lnTo>
                    <a:pt x="0" y="109201"/>
                  </a:lnTo>
                  <a:lnTo>
                    <a:pt x="0" y="0"/>
                  </a:lnTo>
                  <a:lnTo>
                    <a:pt x="897024" y="0"/>
                  </a:lnTo>
                  <a:lnTo>
                    <a:pt x="3212608" y="2314917"/>
                  </a:lnTo>
                  <a:lnTo>
                    <a:pt x="3212608" y="3330762"/>
                  </a:lnTo>
                  <a:close/>
                </a:path>
              </a:pathLst>
            </a:custGeom>
            <a:solidFill>
              <a:srgbClr val="1B53A8"/>
            </a:solidFill>
          </p:spPr>
          <p:txBody>
            <a:bodyPr wrap="square" lIns="0" tIns="0" rIns="0" bIns="0" rtlCol="0"/>
            <a:lstStyle/>
            <a:p>
              <a:endParaRPr/>
            </a:p>
          </p:txBody>
        </p:sp>
        <p:sp>
          <p:nvSpPr>
            <p:cNvPr id="5" name="object 5">
              <a:extLst>
                <a:ext uri="{FF2B5EF4-FFF2-40B4-BE49-F238E27FC236}">
                  <a16:creationId xmlns:a16="http://schemas.microsoft.com/office/drawing/2014/main" id="{C740C42E-6639-6B0F-E6DE-6206949318E7}"/>
                </a:ext>
              </a:extLst>
            </p:cNvPr>
            <p:cNvSpPr/>
            <p:nvPr/>
          </p:nvSpPr>
          <p:spPr>
            <a:xfrm>
              <a:off x="16809175" y="0"/>
              <a:ext cx="1478915" cy="2315210"/>
            </a:xfrm>
            <a:custGeom>
              <a:avLst/>
              <a:gdLst/>
              <a:ahLst/>
              <a:cxnLst/>
              <a:rect l="l" t="t" r="r" b="b"/>
              <a:pathLst>
                <a:path w="1478915" h="2315210">
                  <a:moveTo>
                    <a:pt x="1478822" y="2314917"/>
                  </a:moveTo>
                  <a:lnTo>
                    <a:pt x="0" y="836094"/>
                  </a:lnTo>
                  <a:lnTo>
                    <a:pt x="1454988" y="0"/>
                  </a:lnTo>
                  <a:lnTo>
                    <a:pt x="1478822" y="0"/>
                  </a:lnTo>
                  <a:lnTo>
                    <a:pt x="1478822" y="2314917"/>
                  </a:lnTo>
                  <a:close/>
                </a:path>
              </a:pathLst>
            </a:custGeom>
            <a:solidFill>
              <a:srgbClr val="0C336F"/>
            </a:solidFill>
          </p:spPr>
          <p:txBody>
            <a:bodyPr wrap="square" lIns="0" tIns="0" rIns="0" bIns="0" rtlCol="0"/>
            <a:lstStyle/>
            <a:p>
              <a:endParaRPr/>
            </a:p>
          </p:txBody>
        </p:sp>
      </p:grpSp>
      <p:grpSp>
        <p:nvGrpSpPr>
          <p:cNvPr id="6" name="object 6">
            <a:extLst>
              <a:ext uri="{FF2B5EF4-FFF2-40B4-BE49-F238E27FC236}">
                <a16:creationId xmlns:a16="http://schemas.microsoft.com/office/drawing/2014/main" id="{6768B456-B5CC-B053-AA6A-A6D2A4EBF28C}"/>
              </a:ext>
            </a:extLst>
          </p:cNvPr>
          <p:cNvGrpSpPr/>
          <p:nvPr/>
        </p:nvGrpSpPr>
        <p:grpSpPr>
          <a:xfrm>
            <a:off x="0" y="3259390"/>
            <a:ext cx="18288000" cy="7028180"/>
            <a:chOff x="0" y="3259390"/>
            <a:chExt cx="18288000" cy="7028180"/>
          </a:xfrm>
        </p:grpSpPr>
        <p:sp>
          <p:nvSpPr>
            <p:cNvPr id="7" name="object 7">
              <a:extLst>
                <a:ext uri="{FF2B5EF4-FFF2-40B4-BE49-F238E27FC236}">
                  <a16:creationId xmlns:a16="http://schemas.microsoft.com/office/drawing/2014/main" id="{309875C0-2C7C-3EEF-C0C7-4845C2975AB9}"/>
                </a:ext>
              </a:extLst>
            </p:cNvPr>
            <p:cNvSpPr/>
            <p:nvPr/>
          </p:nvSpPr>
          <p:spPr>
            <a:xfrm>
              <a:off x="0" y="7694571"/>
              <a:ext cx="4640580" cy="2592705"/>
            </a:xfrm>
            <a:custGeom>
              <a:avLst/>
              <a:gdLst/>
              <a:ahLst/>
              <a:cxnLst/>
              <a:rect l="l" t="t" r="r" b="b"/>
              <a:pathLst>
                <a:path w="4640580" h="2592704">
                  <a:moveTo>
                    <a:pt x="0" y="0"/>
                  </a:moveTo>
                  <a:lnTo>
                    <a:pt x="4640490" y="0"/>
                  </a:lnTo>
                  <a:lnTo>
                    <a:pt x="4640490" y="2592428"/>
                  </a:lnTo>
                  <a:lnTo>
                    <a:pt x="0" y="2592428"/>
                  </a:lnTo>
                  <a:lnTo>
                    <a:pt x="0" y="0"/>
                  </a:lnTo>
                  <a:close/>
                </a:path>
              </a:pathLst>
            </a:custGeom>
            <a:solidFill>
              <a:srgbClr val="0C336F"/>
            </a:solidFill>
          </p:spPr>
          <p:txBody>
            <a:bodyPr wrap="square" lIns="0" tIns="0" rIns="0" bIns="0" rtlCol="0"/>
            <a:lstStyle/>
            <a:p>
              <a:endParaRPr/>
            </a:p>
          </p:txBody>
        </p:sp>
        <p:sp>
          <p:nvSpPr>
            <p:cNvPr id="8" name="object 8">
              <a:extLst>
                <a:ext uri="{FF2B5EF4-FFF2-40B4-BE49-F238E27FC236}">
                  <a16:creationId xmlns:a16="http://schemas.microsoft.com/office/drawing/2014/main" id="{914F2FE8-A650-9843-D8FC-E6658373E8F6}"/>
                </a:ext>
              </a:extLst>
            </p:cNvPr>
            <p:cNvSpPr/>
            <p:nvPr/>
          </p:nvSpPr>
          <p:spPr>
            <a:xfrm>
              <a:off x="7927219" y="9764381"/>
              <a:ext cx="10361295" cy="523240"/>
            </a:xfrm>
            <a:custGeom>
              <a:avLst/>
              <a:gdLst/>
              <a:ahLst/>
              <a:cxnLst/>
              <a:rect l="l" t="t" r="r" b="b"/>
              <a:pathLst>
                <a:path w="10361295" h="523240">
                  <a:moveTo>
                    <a:pt x="10360780" y="522618"/>
                  </a:moveTo>
                  <a:lnTo>
                    <a:pt x="0" y="522618"/>
                  </a:lnTo>
                  <a:lnTo>
                    <a:pt x="0" y="0"/>
                  </a:lnTo>
                  <a:lnTo>
                    <a:pt x="10360780" y="0"/>
                  </a:lnTo>
                  <a:lnTo>
                    <a:pt x="10360780" y="522618"/>
                  </a:lnTo>
                  <a:close/>
                </a:path>
              </a:pathLst>
            </a:custGeom>
            <a:solidFill>
              <a:srgbClr val="0A2957"/>
            </a:solidFill>
          </p:spPr>
          <p:txBody>
            <a:bodyPr wrap="square" lIns="0" tIns="0" rIns="0" bIns="0" rtlCol="0"/>
            <a:lstStyle/>
            <a:p>
              <a:endParaRPr/>
            </a:p>
          </p:txBody>
        </p:sp>
        <p:sp>
          <p:nvSpPr>
            <p:cNvPr id="9" name="object 9">
              <a:extLst>
                <a:ext uri="{FF2B5EF4-FFF2-40B4-BE49-F238E27FC236}">
                  <a16:creationId xmlns:a16="http://schemas.microsoft.com/office/drawing/2014/main" id="{072E4251-3A6A-BF35-116C-8A2A42F570EF}"/>
                </a:ext>
              </a:extLst>
            </p:cNvPr>
            <p:cNvSpPr/>
            <p:nvPr/>
          </p:nvSpPr>
          <p:spPr>
            <a:xfrm>
              <a:off x="3327265" y="7690376"/>
              <a:ext cx="3564254" cy="2597150"/>
            </a:xfrm>
            <a:custGeom>
              <a:avLst/>
              <a:gdLst/>
              <a:ahLst/>
              <a:cxnLst/>
              <a:rect l="l" t="t" r="r" b="b"/>
              <a:pathLst>
                <a:path w="3564254" h="2597150">
                  <a:moveTo>
                    <a:pt x="3564065" y="1542580"/>
                  </a:moveTo>
                  <a:lnTo>
                    <a:pt x="2673049" y="0"/>
                  </a:lnTo>
                  <a:lnTo>
                    <a:pt x="891016" y="0"/>
                  </a:lnTo>
                  <a:lnTo>
                    <a:pt x="0" y="1542580"/>
                  </a:lnTo>
                  <a:lnTo>
                    <a:pt x="608829" y="2596622"/>
                  </a:lnTo>
                  <a:lnTo>
                    <a:pt x="2955235" y="2596622"/>
                  </a:lnTo>
                  <a:lnTo>
                    <a:pt x="3564065" y="1542580"/>
                  </a:lnTo>
                  <a:close/>
                </a:path>
              </a:pathLst>
            </a:custGeom>
            <a:solidFill>
              <a:srgbClr val="1B53A8"/>
            </a:solidFill>
          </p:spPr>
          <p:txBody>
            <a:bodyPr wrap="square" lIns="0" tIns="0" rIns="0" bIns="0" rtlCol="0"/>
            <a:lstStyle/>
            <a:p>
              <a:endParaRPr/>
            </a:p>
          </p:txBody>
        </p:sp>
        <p:sp>
          <p:nvSpPr>
            <p:cNvPr id="10" name="object 10">
              <a:extLst>
                <a:ext uri="{FF2B5EF4-FFF2-40B4-BE49-F238E27FC236}">
                  <a16:creationId xmlns:a16="http://schemas.microsoft.com/office/drawing/2014/main" id="{678336C8-D402-F9BB-AFDD-9B5EB5622E08}"/>
                </a:ext>
              </a:extLst>
            </p:cNvPr>
            <p:cNvSpPr/>
            <p:nvPr/>
          </p:nvSpPr>
          <p:spPr>
            <a:xfrm>
              <a:off x="6269366" y="9234217"/>
              <a:ext cx="2998470" cy="1052830"/>
            </a:xfrm>
            <a:custGeom>
              <a:avLst/>
              <a:gdLst/>
              <a:ahLst/>
              <a:cxnLst/>
              <a:rect l="l" t="t" r="r" b="b"/>
              <a:pathLst>
                <a:path w="2998470" h="1052829">
                  <a:moveTo>
                    <a:pt x="2998236" y="1052782"/>
                  </a:moveTo>
                  <a:lnTo>
                    <a:pt x="2390134" y="0"/>
                  </a:lnTo>
                  <a:lnTo>
                    <a:pt x="608101" y="0"/>
                  </a:lnTo>
                  <a:lnTo>
                    <a:pt x="0" y="1052781"/>
                  </a:lnTo>
                  <a:lnTo>
                    <a:pt x="2998236" y="1052782"/>
                  </a:lnTo>
                  <a:close/>
                </a:path>
              </a:pathLst>
            </a:custGeom>
            <a:solidFill>
              <a:srgbClr val="0C336F"/>
            </a:solidFill>
          </p:spPr>
          <p:txBody>
            <a:bodyPr wrap="square" lIns="0" tIns="0" rIns="0" bIns="0" rtlCol="0"/>
            <a:lstStyle/>
            <a:p>
              <a:endParaRPr/>
            </a:p>
          </p:txBody>
        </p:sp>
        <p:sp>
          <p:nvSpPr>
            <p:cNvPr id="11" name="object 11">
              <a:extLst>
                <a:ext uri="{FF2B5EF4-FFF2-40B4-BE49-F238E27FC236}">
                  <a16:creationId xmlns:a16="http://schemas.microsoft.com/office/drawing/2014/main" id="{A2E6D749-B855-E57A-047E-E4C241E2D0C7}"/>
                </a:ext>
              </a:extLst>
            </p:cNvPr>
            <p:cNvSpPr/>
            <p:nvPr/>
          </p:nvSpPr>
          <p:spPr>
            <a:xfrm>
              <a:off x="4483693" y="9227916"/>
              <a:ext cx="3006090" cy="1059180"/>
            </a:xfrm>
            <a:custGeom>
              <a:avLst/>
              <a:gdLst/>
              <a:ahLst/>
              <a:cxnLst/>
              <a:rect l="l" t="t" r="r" b="b"/>
              <a:pathLst>
                <a:path w="3006090" h="1059179">
                  <a:moveTo>
                    <a:pt x="3005516" y="1059083"/>
                  </a:moveTo>
                  <a:lnTo>
                    <a:pt x="2393774" y="0"/>
                  </a:lnTo>
                  <a:lnTo>
                    <a:pt x="611741" y="0"/>
                  </a:lnTo>
                  <a:lnTo>
                    <a:pt x="0" y="1059083"/>
                  </a:lnTo>
                  <a:lnTo>
                    <a:pt x="94507" y="1059083"/>
                  </a:lnTo>
                  <a:lnTo>
                    <a:pt x="659632" y="80657"/>
                  </a:lnTo>
                  <a:lnTo>
                    <a:pt x="2347144" y="80657"/>
                  </a:lnTo>
                  <a:lnTo>
                    <a:pt x="2912269" y="1059083"/>
                  </a:lnTo>
                  <a:lnTo>
                    <a:pt x="3005516" y="1059083"/>
                  </a:lnTo>
                  <a:close/>
                </a:path>
              </a:pathLst>
            </a:custGeom>
            <a:solidFill>
              <a:srgbClr val="0A2957"/>
            </a:solidFill>
          </p:spPr>
          <p:txBody>
            <a:bodyPr wrap="square" lIns="0" tIns="0" rIns="0" bIns="0" rtlCol="0"/>
            <a:lstStyle/>
            <a:p>
              <a:endParaRPr/>
            </a:p>
          </p:txBody>
        </p:sp>
        <p:pic>
          <p:nvPicPr>
            <p:cNvPr id="12" name="object 12">
              <a:extLst>
                <a:ext uri="{FF2B5EF4-FFF2-40B4-BE49-F238E27FC236}">
                  <a16:creationId xmlns:a16="http://schemas.microsoft.com/office/drawing/2014/main" id="{ED844C2C-937E-10B6-7332-CFB87759B44D}"/>
                </a:ext>
              </a:extLst>
            </p:cNvPr>
            <p:cNvPicPr/>
            <p:nvPr/>
          </p:nvPicPr>
          <p:blipFill>
            <a:blip r:embed="rId2" cstate="print"/>
            <a:stretch>
              <a:fillRect/>
            </a:stretch>
          </p:blipFill>
          <p:spPr>
            <a:xfrm>
              <a:off x="16497051" y="3259390"/>
              <a:ext cx="1790947" cy="6743699"/>
            </a:xfrm>
            <a:prstGeom prst="rect">
              <a:avLst/>
            </a:prstGeom>
          </p:spPr>
        </p:pic>
      </p:grpSp>
      <p:sp>
        <p:nvSpPr>
          <p:cNvPr id="13" name="object 13">
            <a:extLst>
              <a:ext uri="{FF2B5EF4-FFF2-40B4-BE49-F238E27FC236}">
                <a16:creationId xmlns:a16="http://schemas.microsoft.com/office/drawing/2014/main" id="{22EF241E-C066-C884-E6E1-BD32D2A1EB0F}"/>
              </a:ext>
            </a:extLst>
          </p:cNvPr>
          <p:cNvSpPr txBox="1"/>
          <p:nvPr/>
        </p:nvSpPr>
        <p:spPr>
          <a:xfrm>
            <a:off x="5924038" y="1006262"/>
            <a:ext cx="5089835" cy="1308948"/>
          </a:xfrm>
          <a:prstGeom prst="rect">
            <a:avLst/>
          </a:prstGeom>
        </p:spPr>
        <p:txBody>
          <a:bodyPr vert="horz" wrap="square" lIns="0" tIns="139065" rIns="0" bIns="0" rtlCol="0">
            <a:spAutoFit/>
          </a:bodyPr>
          <a:lstStyle/>
          <a:p>
            <a:pPr marL="12700" marR="5080">
              <a:lnSpc>
                <a:spcPts val="9670"/>
              </a:lnSpc>
              <a:spcBef>
                <a:spcPts val="1095"/>
              </a:spcBef>
            </a:pPr>
            <a:r>
              <a:rPr lang="en-US" sz="8000" b="1" spc="-40" dirty="0" err="1">
                <a:solidFill>
                  <a:srgbClr val="0A2957"/>
                </a:solidFill>
                <a:latin typeface="Trebuchet MS"/>
                <a:cs typeface="Trebuchet MS"/>
              </a:rPr>
              <a:t>Conclution</a:t>
            </a:r>
            <a:endParaRPr sz="8000" dirty="0">
              <a:latin typeface="Trebuchet MS"/>
              <a:cs typeface="Trebuchet MS"/>
            </a:endParaRPr>
          </a:p>
        </p:txBody>
      </p:sp>
      <p:sp>
        <p:nvSpPr>
          <p:cNvPr id="19" name="object 19">
            <a:extLst>
              <a:ext uri="{FF2B5EF4-FFF2-40B4-BE49-F238E27FC236}">
                <a16:creationId xmlns:a16="http://schemas.microsoft.com/office/drawing/2014/main" id="{3956E367-E00E-153B-C8D4-511F0D311EC2}"/>
              </a:ext>
            </a:extLst>
          </p:cNvPr>
          <p:cNvSpPr txBox="1"/>
          <p:nvPr/>
        </p:nvSpPr>
        <p:spPr>
          <a:xfrm>
            <a:off x="4641378" y="2743175"/>
            <a:ext cx="8955123" cy="4444807"/>
          </a:xfrm>
          <a:prstGeom prst="rect">
            <a:avLst/>
          </a:prstGeom>
        </p:spPr>
        <p:txBody>
          <a:bodyPr vert="horz" wrap="square" lIns="0" tIns="12700" rIns="0" bIns="0" rtlCol="0">
            <a:spAutoFit/>
          </a:bodyPr>
          <a:lstStyle/>
          <a:p>
            <a:r>
              <a:rPr lang="en-US" sz="2400" dirty="0"/>
              <a:t>Based on this </a:t>
            </a:r>
            <a:r>
              <a:rPr lang="en-US" sz="2400" b="1" dirty="0"/>
              <a:t>Systematic Literature Review</a:t>
            </a:r>
            <a:r>
              <a:rPr lang="en-US" sz="2400" dirty="0"/>
              <a:t> of ten eligible studies, honey supplementation appears to have considerable potential as a </a:t>
            </a:r>
            <a:r>
              <a:rPr lang="en-US" sz="2400" b="1" dirty="0"/>
              <a:t>natural ergogenic aid</a:t>
            </a:r>
            <a:r>
              <a:rPr lang="en-US" sz="2400" dirty="0"/>
              <a:t> for enhancing athletic performance. Honey may improve stamina by providing readily available energy, support muscle endurance through its antioxidant and anti-inflammatory properties, and promote physiological recovery following exercise. Nevertheless, its effectiveness is influenced by factors such as the type of honey, dosage, timing of supplementation, individual characteristics, and the type of sport. Therefore, further well-designed and standardized studies are required to establish the optimal supplementation strategy for athletes. </a:t>
            </a:r>
          </a:p>
        </p:txBody>
      </p:sp>
      <p:grpSp>
        <p:nvGrpSpPr>
          <p:cNvPr id="20" name="object 20">
            <a:extLst>
              <a:ext uri="{FF2B5EF4-FFF2-40B4-BE49-F238E27FC236}">
                <a16:creationId xmlns:a16="http://schemas.microsoft.com/office/drawing/2014/main" id="{7F0358A1-5D4C-E8CB-2A25-64C8F4D3F243}"/>
              </a:ext>
            </a:extLst>
          </p:cNvPr>
          <p:cNvGrpSpPr/>
          <p:nvPr/>
        </p:nvGrpSpPr>
        <p:grpSpPr>
          <a:xfrm>
            <a:off x="308965" y="373605"/>
            <a:ext cx="5601335" cy="933450"/>
            <a:chOff x="308965" y="373605"/>
            <a:chExt cx="5601335" cy="933450"/>
          </a:xfrm>
        </p:grpSpPr>
        <p:sp>
          <p:nvSpPr>
            <p:cNvPr id="21" name="object 21">
              <a:extLst>
                <a:ext uri="{FF2B5EF4-FFF2-40B4-BE49-F238E27FC236}">
                  <a16:creationId xmlns:a16="http://schemas.microsoft.com/office/drawing/2014/main" id="{C3DCE65A-CAB6-FEA3-8239-5246F030822C}"/>
                </a:ext>
              </a:extLst>
            </p:cNvPr>
            <p:cNvSpPr/>
            <p:nvPr/>
          </p:nvSpPr>
          <p:spPr>
            <a:xfrm>
              <a:off x="308965" y="373605"/>
              <a:ext cx="5601335" cy="933450"/>
            </a:xfrm>
            <a:custGeom>
              <a:avLst/>
              <a:gdLst/>
              <a:ahLst/>
              <a:cxnLst/>
              <a:rect l="l" t="t" r="r" b="b"/>
              <a:pathLst>
                <a:path w="5601335" h="933450">
                  <a:moveTo>
                    <a:pt x="5134756" y="933145"/>
                  </a:moveTo>
                  <a:lnTo>
                    <a:pt x="466572" y="933145"/>
                  </a:lnTo>
                  <a:lnTo>
                    <a:pt x="418868" y="930736"/>
                  </a:lnTo>
                  <a:lnTo>
                    <a:pt x="372541" y="923666"/>
                  </a:lnTo>
                  <a:lnTo>
                    <a:pt x="327828" y="912169"/>
                  </a:lnTo>
                  <a:lnTo>
                    <a:pt x="284961" y="896479"/>
                  </a:lnTo>
                  <a:lnTo>
                    <a:pt x="244176" y="876832"/>
                  </a:lnTo>
                  <a:lnTo>
                    <a:pt x="205707" y="853462"/>
                  </a:lnTo>
                  <a:lnTo>
                    <a:pt x="169789" y="826602"/>
                  </a:lnTo>
                  <a:lnTo>
                    <a:pt x="136655" y="796489"/>
                  </a:lnTo>
                  <a:lnTo>
                    <a:pt x="106542" y="763356"/>
                  </a:lnTo>
                  <a:lnTo>
                    <a:pt x="79683" y="727437"/>
                  </a:lnTo>
                  <a:lnTo>
                    <a:pt x="56312" y="688968"/>
                  </a:lnTo>
                  <a:lnTo>
                    <a:pt x="36665" y="648183"/>
                  </a:lnTo>
                  <a:lnTo>
                    <a:pt x="20976" y="605317"/>
                  </a:lnTo>
                  <a:lnTo>
                    <a:pt x="9479" y="560603"/>
                  </a:lnTo>
                  <a:lnTo>
                    <a:pt x="2408" y="514277"/>
                  </a:lnTo>
                  <a:lnTo>
                    <a:pt x="0" y="466572"/>
                  </a:lnTo>
                  <a:lnTo>
                    <a:pt x="2408" y="418868"/>
                  </a:lnTo>
                  <a:lnTo>
                    <a:pt x="9479" y="372541"/>
                  </a:lnTo>
                  <a:lnTo>
                    <a:pt x="20976" y="327828"/>
                  </a:lnTo>
                  <a:lnTo>
                    <a:pt x="36665" y="284961"/>
                  </a:lnTo>
                  <a:lnTo>
                    <a:pt x="56312" y="244176"/>
                  </a:lnTo>
                  <a:lnTo>
                    <a:pt x="79683" y="205707"/>
                  </a:lnTo>
                  <a:lnTo>
                    <a:pt x="106542" y="169789"/>
                  </a:lnTo>
                  <a:lnTo>
                    <a:pt x="136655" y="136655"/>
                  </a:lnTo>
                  <a:lnTo>
                    <a:pt x="169789" y="106542"/>
                  </a:lnTo>
                  <a:lnTo>
                    <a:pt x="205707" y="79683"/>
                  </a:lnTo>
                  <a:lnTo>
                    <a:pt x="244176" y="56312"/>
                  </a:lnTo>
                  <a:lnTo>
                    <a:pt x="284961" y="36665"/>
                  </a:lnTo>
                  <a:lnTo>
                    <a:pt x="327828" y="20976"/>
                  </a:lnTo>
                  <a:lnTo>
                    <a:pt x="372541" y="9479"/>
                  </a:lnTo>
                  <a:lnTo>
                    <a:pt x="418868" y="2408"/>
                  </a:lnTo>
                  <a:lnTo>
                    <a:pt x="466572" y="0"/>
                  </a:lnTo>
                  <a:lnTo>
                    <a:pt x="5134756" y="0"/>
                  </a:lnTo>
                  <a:lnTo>
                    <a:pt x="5182461" y="2408"/>
                  </a:lnTo>
                  <a:lnTo>
                    <a:pt x="5228787" y="9479"/>
                  </a:lnTo>
                  <a:lnTo>
                    <a:pt x="5273501" y="20976"/>
                  </a:lnTo>
                  <a:lnTo>
                    <a:pt x="5316367" y="36665"/>
                  </a:lnTo>
                  <a:lnTo>
                    <a:pt x="5357152" y="56312"/>
                  </a:lnTo>
                  <a:lnTo>
                    <a:pt x="5395621" y="79683"/>
                  </a:lnTo>
                  <a:lnTo>
                    <a:pt x="5431540" y="106542"/>
                  </a:lnTo>
                  <a:lnTo>
                    <a:pt x="5464673" y="136655"/>
                  </a:lnTo>
                  <a:lnTo>
                    <a:pt x="5494786" y="169789"/>
                  </a:lnTo>
                  <a:lnTo>
                    <a:pt x="5521646" y="205707"/>
                  </a:lnTo>
                  <a:lnTo>
                    <a:pt x="5545016" y="244176"/>
                  </a:lnTo>
                  <a:lnTo>
                    <a:pt x="5564663" y="284961"/>
                  </a:lnTo>
                  <a:lnTo>
                    <a:pt x="5580353" y="327828"/>
                  </a:lnTo>
                  <a:lnTo>
                    <a:pt x="5591850" y="372541"/>
                  </a:lnTo>
                  <a:lnTo>
                    <a:pt x="5598920" y="418868"/>
                  </a:lnTo>
                  <a:lnTo>
                    <a:pt x="5601329" y="466572"/>
                  </a:lnTo>
                  <a:lnTo>
                    <a:pt x="5598920" y="514277"/>
                  </a:lnTo>
                  <a:lnTo>
                    <a:pt x="5591850" y="560603"/>
                  </a:lnTo>
                  <a:lnTo>
                    <a:pt x="5580353" y="605317"/>
                  </a:lnTo>
                  <a:lnTo>
                    <a:pt x="5564663" y="648183"/>
                  </a:lnTo>
                  <a:lnTo>
                    <a:pt x="5545016" y="688968"/>
                  </a:lnTo>
                  <a:lnTo>
                    <a:pt x="5521646" y="727437"/>
                  </a:lnTo>
                  <a:lnTo>
                    <a:pt x="5494786" y="763356"/>
                  </a:lnTo>
                  <a:lnTo>
                    <a:pt x="5464673" y="796489"/>
                  </a:lnTo>
                  <a:lnTo>
                    <a:pt x="5431540" y="826602"/>
                  </a:lnTo>
                  <a:lnTo>
                    <a:pt x="5395621" y="853462"/>
                  </a:lnTo>
                  <a:lnTo>
                    <a:pt x="5357152" y="876832"/>
                  </a:lnTo>
                  <a:lnTo>
                    <a:pt x="5316367" y="896479"/>
                  </a:lnTo>
                  <a:lnTo>
                    <a:pt x="5273501" y="912169"/>
                  </a:lnTo>
                  <a:lnTo>
                    <a:pt x="5228787" y="923666"/>
                  </a:lnTo>
                  <a:lnTo>
                    <a:pt x="5182461" y="930736"/>
                  </a:lnTo>
                  <a:lnTo>
                    <a:pt x="5134756" y="933145"/>
                  </a:lnTo>
                  <a:close/>
                </a:path>
              </a:pathLst>
            </a:custGeom>
            <a:solidFill>
              <a:srgbClr val="FFFFFF"/>
            </a:solidFill>
          </p:spPr>
          <p:txBody>
            <a:bodyPr wrap="square" lIns="0" tIns="0" rIns="0" bIns="0" rtlCol="0"/>
            <a:lstStyle/>
            <a:p>
              <a:endParaRPr/>
            </a:p>
          </p:txBody>
        </p:sp>
        <p:pic>
          <p:nvPicPr>
            <p:cNvPr id="22" name="object 22">
              <a:extLst>
                <a:ext uri="{FF2B5EF4-FFF2-40B4-BE49-F238E27FC236}">
                  <a16:creationId xmlns:a16="http://schemas.microsoft.com/office/drawing/2014/main" id="{5E43CE5F-EBCF-6C27-E2C6-F03349730244}"/>
                </a:ext>
              </a:extLst>
            </p:cNvPr>
            <p:cNvPicPr/>
            <p:nvPr/>
          </p:nvPicPr>
          <p:blipFill>
            <a:blip r:embed="rId3" cstate="print"/>
            <a:stretch>
              <a:fillRect/>
            </a:stretch>
          </p:blipFill>
          <p:spPr>
            <a:xfrm>
              <a:off x="434343" y="559592"/>
              <a:ext cx="1923467" cy="561882"/>
            </a:xfrm>
            <a:prstGeom prst="rect">
              <a:avLst/>
            </a:prstGeom>
          </p:spPr>
        </p:pic>
        <p:pic>
          <p:nvPicPr>
            <p:cNvPr id="23" name="object 23">
              <a:extLst>
                <a:ext uri="{FF2B5EF4-FFF2-40B4-BE49-F238E27FC236}">
                  <a16:creationId xmlns:a16="http://schemas.microsoft.com/office/drawing/2014/main" id="{17F72EC5-ABDE-9440-8839-76C4EE86349C}"/>
                </a:ext>
              </a:extLst>
            </p:cNvPr>
            <p:cNvPicPr/>
            <p:nvPr/>
          </p:nvPicPr>
          <p:blipFill>
            <a:blip r:embed="rId4" cstate="print"/>
            <a:stretch>
              <a:fillRect/>
            </a:stretch>
          </p:blipFill>
          <p:spPr>
            <a:xfrm>
              <a:off x="2354169" y="594832"/>
              <a:ext cx="880718" cy="470413"/>
            </a:xfrm>
            <a:prstGeom prst="rect">
              <a:avLst/>
            </a:prstGeom>
          </p:spPr>
        </p:pic>
        <p:pic>
          <p:nvPicPr>
            <p:cNvPr id="24" name="object 24">
              <a:extLst>
                <a:ext uri="{FF2B5EF4-FFF2-40B4-BE49-F238E27FC236}">
                  <a16:creationId xmlns:a16="http://schemas.microsoft.com/office/drawing/2014/main" id="{73372D85-A8A5-6185-EA54-25604B8CCF82}"/>
                </a:ext>
              </a:extLst>
            </p:cNvPr>
            <p:cNvPicPr/>
            <p:nvPr/>
          </p:nvPicPr>
          <p:blipFill>
            <a:blip r:embed="rId5" cstate="print"/>
            <a:stretch>
              <a:fillRect/>
            </a:stretch>
          </p:blipFill>
          <p:spPr>
            <a:xfrm>
              <a:off x="5032140" y="469834"/>
              <a:ext cx="739594" cy="718686"/>
            </a:xfrm>
            <a:prstGeom prst="rect">
              <a:avLst/>
            </a:prstGeom>
          </p:spPr>
        </p:pic>
        <p:pic>
          <p:nvPicPr>
            <p:cNvPr id="25" name="object 25">
              <a:extLst>
                <a:ext uri="{FF2B5EF4-FFF2-40B4-BE49-F238E27FC236}">
                  <a16:creationId xmlns:a16="http://schemas.microsoft.com/office/drawing/2014/main" id="{CA9C7BF8-FE09-45F6-5D10-4E6E540C7F63}"/>
                </a:ext>
              </a:extLst>
            </p:cNvPr>
            <p:cNvPicPr/>
            <p:nvPr/>
          </p:nvPicPr>
          <p:blipFill>
            <a:blip r:embed="rId6" cstate="print"/>
            <a:stretch>
              <a:fillRect/>
            </a:stretch>
          </p:blipFill>
          <p:spPr>
            <a:xfrm>
              <a:off x="4233886" y="529289"/>
              <a:ext cx="726527" cy="621990"/>
            </a:xfrm>
            <a:prstGeom prst="rect">
              <a:avLst/>
            </a:prstGeom>
          </p:spPr>
        </p:pic>
        <p:pic>
          <p:nvPicPr>
            <p:cNvPr id="26" name="object 26">
              <a:extLst>
                <a:ext uri="{FF2B5EF4-FFF2-40B4-BE49-F238E27FC236}">
                  <a16:creationId xmlns:a16="http://schemas.microsoft.com/office/drawing/2014/main" id="{0E2C8BFC-638D-84AB-D7D2-AB1F33BB4404}"/>
                </a:ext>
              </a:extLst>
            </p:cNvPr>
            <p:cNvPicPr/>
            <p:nvPr/>
          </p:nvPicPr>
          <p:blipFill>
            <a:blip r:embed="rId7" cstate="print"/>
            <a:stretch>
              <a:fillRect/>
            </a:stretch>
          </p:blipFill>
          <p:spPr>
            <a:xfrm>
              <a:off x="3326661" y="416885"/>
              <a:ext cx="810156" cy="368490"/>
            </a:xfrm>
            <a:prstGeom prst="rect">
              <a:avLst/>
            </a:prstGeom>
          </p:spPr>
        </p:pic>
      </p:grpSp>
      <p:sp>
        <p:nvSpPr>
          <p:cNvPr id="27" name="object 27">
            <a:extLst>
              <a:ext uri="{FF2B5EF4-FFF2-40B4-BE49-F238E27FC236}">
                <a16:creationId xmlns:a16="http://schemas.microsoft.com/office/drawing/2014/main" id="{3C4440F8-CCD7-1651-61C9-A56C4C820679}"/>
              </a:ext>
            </a:extLst>
          </p:cNvPr>
          <p:cNvSpPr txBox="1"/>
          <p:nvPr/>
        </p:nvSpPr>
        <p:spPr>
          <a:xfrm>
            <a:off x="3322692" y="736670"/>
            <a:ext cx="810260" cy="384175"/>
          </a:xfrm>
          <a:prstGeom prst="rect">
            <a:avLst/>
          </a:prstGeom>
        </p:spPr>
        <p:txBody>
          <a:bodyPr vert="horz" wrap="square" lIns="0" tIns="12700" rIns="0" bIns="0" rtlCol="0">
            <a:spAutoFit/>
          </a:bodyPr>
          <a:lstStyle/>
          <a:p>
            <a:pPr marL="12700">
              <a:lnSpc>
                <a:spcPct val="100000"/>
              </a:lnSpc>
              <a:spcBef>
                <a:spcPts val="100"/>
              </a:spcBef>
            </a:pPr>
            <a:r>
              <a:rPr sz="2350" b="1" spc="-110" dirty="0">
                <a:solidFill>
                  <a:srgbClr val="33820D"/>
                </a:solidFill>
                <a:latin typeface="Times New Roman"/>
                <a:cs typeface="Times New Roman"/>
              </a:rPr>
              <a:t>PEH</a:t>
            </a:r>
            <a:r>
              <a:rPr sz="2350" b="1" spc="-1595" dirty="0">
                <a:solidFill>
                  <a:srgbClr val="33820D"/>
                </a:solidFill>
                <a:latin typeface="Times New Roman"/>
                <a:cs typeface="Times New Roman"/>
              </a:rPr>
              <a:t>R</a:t>
            </a:r>
            <a:endParaRPr sz="2350">
              <a:latin typeface="Times New Roman"/>
              <a:cs typeface="Times New Roman"/>
            </a:endParaRPr>
          </a:p>
        </p:txBody>
      </p:sp>
      <p:sp>
        <p:nvSpPr>
          <p:cNvPr id="28" name="object 28">
            <a:extLst>
              <a:ext uri="{FF2B5EF4-FFF2-40B4-BE49-F238E27FC236}">
                <a16:creationId xmlns:a16="http://schemas.microsoft.com/office/drawing/2014/main" id="{7F602BC3-429F-D3DB-63D7-9FD2C7497484}"/>
              </a:ext>
            </a:extLst>
          </p:cNvPr>
          <p:cNvSpPr txBox="1"/>
          <p:nvPr/>
        </p:nvSpPr>
        <p:spPr>
          <a:xfrm>
            <a:off x="3330573" y="770359"/>
            <a:ext cx="801370" cy="76835"/>
          </a:xfrm>
          <a:prstGeom prst="rect">
            <a:avLst/>
          </a:prstGeom>
        </p:spPr>
        <p:txBody>
          <a:bodyPr vert="horz" wrap="square" lIns="0" tIns="16510" rIns="0" bIns="0" rtlCol="0">
            <a:spAutoFit/>
          </a:bodyPr>
          <a:lstStyle/>
          <a:p>
            <a:pPr marL="12700">
              <a:lnSpc>
                <a:spcPct val="100000"/>
              </a:lnSpc>
              <a:spcBef>
                <a:spcPts val="130"/>
              </a:spcBef>
            </a:pPr>
            <a:r>
              <a:rPr sz="300" b="1" dirty="0">
                <a:solidFill>
                  <a:srgbClr val="FF1616"/>
                </a:solidFill>
                <a:latin typeface="Times New Roman"/>
                <a:cs typeface="Times New Roman"/>
              </a:rPr>
              <a:t>UNIVERSITAS</a:t>
            </a:r>
            <a:r>
              <a:rPr sz="300" b="1" spc="80" dirty="0">
                <a:solidFill>
                  <a:srgbClr val="FF1616"/>
                </a:solidFill>
                <a:latin typeface="Times New Roman"/>
                <a:cs typeface="Times New Roman"/>
              </a:rPr>
              <a:t> </a:t>
            </a:r>
            <a:r>
              <a:rPr sz="300" b="1" dirty="0">
                <a:solidFill>
                  <a:srgbClr val="FF1616"/>
                </a:solidFill>
                <a:latin typeface="Times New Roman"/>
                <a:cs typeface="Times New Roman"/>
              </a:rPr>
              <a:t>PENDIDIKAN</a:t>
            </a:r>
            <a:r>
              <a:rPr sz="300" b="1" spc="85" dirty="0">
                <a:solidFill>
                  <a:srgbClr val="FF1616"/>
                </a:solidFill>
                <a:latin typeface="Times New Roman"/>
                <a:cs typeface="Times New Roman"/>
              </a:rPr>
              <a:t> </a:t>
            </a:r>
            <a:r>
              <a:rPr sz="300" b="1" spc="-10" dirty="0">
                <a:solidFill>
                  <a:srgbClr val="FF1616"/>
                </a:solidFill>
                <a:latin typeface="Times New Roman"/>
                <a:cs typeface="Times New Roman"/>
              </a:rPr>
              <a:t>INDONESIA</a:t>
            </a:r>
            <a:endParaRPr sz="300">
              <a:latin typeface="Times New Roman"/>
              <a:cs typeface="Times New Roman"/>
            </a:endParaRPr>
          </a:p>
        </p:txBody>
      </p:sp>
      <p:sp>
        <p:nvSpPr>
          <p:cNvPr id="29" name="object 29">
            <a:extLst>
              <a:ext uri="{FF2B5EF4-FFF2-40B4-BE49-F238E27FC236}">
                <a16:creationId xmlns:a16="http://schemas.microsoft.com/office/drawing/2014/main" id="{91C24B2F-3FD7-A992-B176-9D488CABC57A}"/>
              </a:ext>
            </a:extLst>
          </p:cNvPr>
          <p:cNvSpPr txBox="1"/>
          <p:nvPr/>
        </p:nvSpPr>
        <p:spPr>
          <a:xfrm>
            <a:off x="3336430" y="1085260"/>
            <a:ext cx="790575" cy="133350"/>
          </a:xfrm>
          <a:prstGeom prst="rect">
            <a:avLst/>
          </a:prstGeom>
        </p:spPr>
        <p:txBody>
          <a:bodyPr vert="horz" wrap="square" lIns="0" tIns="13335" rIns="0" bIns="0" rtlCol="0">
            <a:spAutoFit/>
          </a:bodyPr>
          <a:lstStyle/>
          <a:p>
            <a:pPr marL="12700">
              <a:lnSpc>
                <a:spcPct val="100000"/>
              </a:lnSpc>
              <a:spcBef>
                <a:spcPts val="105"/>
              </a:spcBef>
            </a:pPr>
            <a:r>
              <a:rPr sz="700" b="1" spc="-30" dirty="0">
                <a:solidFill>
                  <a:srgbClr val="008037"/>
                </a:solidFill>
                <a:latin typeface="Tahoma"/>
                <a:cs typeface="Tahoma"/>
              </a:rPr>
              <a:t>STUDY</a:t>
            </a:r>
            <a:r>
              <a:rPr sz="700" b="1" spc="-5" dirty="0">
                <a:solidFill>
                  <a:srgbClr val="008037"/>
                </a:solidFill>
                <a:latin typeface="Tahoma"/>
                <a:cs typeface="Tahoma"/>
              </a:rPr>
              <a:t> </a:t>
            </a:r>
            <a:r>
              <a:rPr sz="700" b="1" spc="-10" dirty="0">
                <a:solidFill>
                  <a:srgbClr val="008037"/>
                </a:solidFill>
                <a:latin typeface="Tahoma"/>
                <a:cs typeface="Tahoma"/>
              </a:rPr>
              <a:t>PROGRAM</a:t>
            </a:r>
            <a:endParaRPr sz="700">
              <a:latin typeface="Tahoma"/>
              <a:cs typeface="Tahoma"/>
            </a:endParaRPr>
          </a:p>
        </p:txBody>
      </p:sp>
      <p:sp>
        <p:nvSpPr>
          <p:cNvPr id="30" name="object 30">
            <a:extLst>
              <a:ext uri="{FF2B5EF4-FFF2-40B4-BE49-F238E27FC236}">
                <a16:creationId xmlns:a16="http://schemas.microsoft.com/office/drawing/2014/main" id="{37063700-9635-C537-2BEA-815D1B0C3383}"/>
              </a:ext>
            </a:extLst>
          </p:cNvPr>
          <p:cNvSpPr txBox="1"/>
          <p:nvPr/>
        </p:nvSpPr>
        <p:spPr>
          <a:xfrm>
            <a:off x="3367787" y="1174119"/>
            <a:ext cx="719455" cy="80010"/>
          </a:xfrm>
          <a:prstGeom prst="rect">
            <a:avLst/>
          </a:prstGeom>
        </p:spPr>
        <p:txBody>
          <a:bodyPr vert="horz" wrap="square" lIns="0" tIns="13335" rIns="0" bIns="0" rtlCol="0">
            <a:spAutoFit/>
          </a:bodyPr>
          <a:lstStyle/>
          <a:p>
            <a:pPr marL="12700">
              <a:lnSpc>
                <a:spcPct val="100000"/>
              </a:lnSpc>
              <a:spcBef>
                <a:spcPts val="105"/>
              </a:spcBef>
            </a:pPr>
            <a:r>
              <a:rPr sz="350" dirty="0">
                <a:latin typeface="Times New Roman"/>
                <a:cs typeface="Times New Roman"/>
              </a:rPr>
              <a:t>Faculty</a:t>
            </a:r>
            <a:r>
              <a:rPr sz="350" spc="5" dirty="0">
                <a:latin typeface="Times New Roman"/>
                <a:cs typeface="Times New Roman"/>
              </a:rPr>
              <a:t> </a:t>
            </a:r>
            <a:r>
              <a:rPr sz="350" dirty="0">
                <a:latin typeface="Times New Roman"/>
                <a:cs typeface="Times New Roman"/>
              </a:rPr>
              <a:t>of</a:t>
            </a:r>
            <a:r>
              <a:rPr sz="350" spc="10" dirty="0">
                <a:latin typeface="Times New Roman"/>
                <a:cs typeface="Times New Roman"/>
              </a:rPr>
              <a:t> </a:t>
            </a:r>
            <a:r>
              <a:rPr sz="350" dirty="0">
                <a:latin typeface="Times New Roman"/>
                <a:cs typeface="Times New Roman"/>
              </a:rPr>
              <a:t>Sport</a:t>
            </a:r>
            <a:r>
              <a:rPr sz="350" spc="10" dirty="0">
                <a:latin typeface="Times New Roman"/>
                <a:cs typeface="Times New Roman"/>
              </a:rPr>
              <a:t> </a:t>
            </a:r>
            <a:r>
              <a:rPr sz="350" dirty="0">
                <a:latin typeface="Times New Roman"/>
                <a:cs typeface="Times New Roman"/>
              </a:rPr>
              <a:t>Education</a:t>
            </a:r>
            <a:r>
              <a:rPr sz="350" spc="5" dirty="0">
                <a:latin typeface="Times New Roman"/>
                <a:cs typeface="Times New Roman"/>
              </a:rPr>
              <a:t> </a:t>
            </a:r>
            <a:r>
              <a:rPr sz="350" dirty="0">
                <a:latin typeface="Times New Roman"/>
                <a:cs typeface="Times New Roman"/>
              </a:rPr>
              <a:t>and</a:t>
            </a:r>
            <a:r>
              <a:rPr sz="350" spc="10" dirty="0">
                <a:latin typeface="Times New Roman"/>
                <a:cs typeface="Times New Roman"/>
              </a:rPr>
              <a:t> </a:t>
            </a:r>
            <a:r>
              <a:rPr sz="350" spc="-10" dirty="0">
                <a:latin typeface="Times New Roman"/>
                <a:cs typeface="Times New Roman"/>
              </a:rPr>
              <a:t>Health</a:t>
            </a:r>
            <a:endParaRPr sz="350">
              <a:latin typeface="Times New Roman"/>
              <a:cs typeface="Times New Roman"/>
            </a:endParaRPr>
          </a:p>
        </p:txBody>
      </p:sp>
      <p:sp>
        <p:nvSpPr>
          <p:cNvPr id="31" name="object 31">
            <a:extLst>
              <a:ext uri="{FF2B5EF4-FFF2-40B4-BE49-F238E27FC236}">
                <a16:creationId xmlns:a16="http://schemas.microsoft.com/office/drawing/2014/main" id="{4B200D95-7553-0510-38CF-CC27052598BD}"/>
              </a:ext>
            </a:extLst>
          </p:cNvPr>
          <p:cNvSpPr txBox="1"/>
          <p:nvPr/>
        </p:nvSpPr>
        <p:spPr>
          <a:xfrm>
            <a:off x="3341863" y="1040227"/>
            <a:ext cx="779780" cy="80010"/>
          </a:xfrm>
          <a:prstGeom prst="rect">
            <a:avLst/>
          </a:prstGeom>
        </p:spPr>
        <p:txBody>
          <a:bodyPr vert="horz" wrap="square" lIns="0" tIns="13335" rIns="0" bIns="0" rtlCol="0">
            <a:spAutoFit/>
          </a:bodyPr>
          <a:lstStyle/>
          <a:p>
            <a:pPr marL="12700">
              <a:lnSpc>
                <a:spcPct val="100000"/>
              </a:lnSpc>
              <a:spcBef>
                <a:spcPts val="105"/>
              </a:spcBef>
            </a:pPr>
            <a:r>
              <a:rPr sz="350" b="1" i="1" spc="-20" dirty="0">
                <a:solidFill>
                  <a:srgbClr val="FF1616"/>
                </a:solidFill>
                <a:latin typeface="Times New Roman"/>
                <a:cs typeface="Times New Roman"/>
              </a:rPr>
              <a:t>Physical</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Education,</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Health,</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and</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Recreation</a:t>
            </a:r>
            <a:endParaRPr sz="350">
              <a:latin typeface="Times New Roman"/>
              <a:cs typeface="Times New Roman"/>
            </a:endParaRPr>
          </a:p>
        </p:txBody>
      </p:sp>
      <p:pic>
        <p:nvPicPr>
          <p:cNvPr id="32" name="object 32">
            <a:extLst>
              <a:ext uri="{FF2B5EF4-FFF2-40B4-BE49-F238E27FC236}">
                <a16:creationId xmlns:a16="http://schemas.microsoft.com/office/drawing/2014/main" id="{8C760B28-A906-6242-3D21-DACC0E699008}"/>
              </a:ext>
            </a:extLst>
          </p:cNvPr>
          <p:cNvPicPr/>
          <p:nvPr/>
        </p:nvPicPr>
        <p:blipFill>
          <a:blip r:embed="rId8" cstate="print"/>
          <a:stretch>
            <a:fillRect/>
          </a:stretch>
        </p:blipFill>
        <p:spPr>
          <a:xfrm>
            <a:off x="0" y="840177"/>
            <a:ext cx="1740030" cy="6743699"/>
          </a:xfrm>
          <a:prstGeom prst="rect">
            <a:avLst/>
          </a:prstGeom>
        </p:spPr>
      </p:pic>
    </p:spTree>
    <p:extLst>
      <p:ext uri="{BB962C8B-B14F-4D97-AF65-F5344CB8AC3E}">
        <p14:creationId xmlns:p14="http://schemas.microsoft.com/office/powerpoint/2010/main" val="38962890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B6082E5-6B25-D2F5-8417-EF7C84EF688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5CAD32C-5F27-DE34-EBD7-F304DDBEE11F}"/>
              </a:ext>
            </a:extLst>
          </p:cNvPr>
          <p:cNvSpPr/>
          <p:nvPr/>
        </p:nvSpPr>
        <p:spPr>
          <a:xfrm>
            <a:off x="0" y="32934"/>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4F4F4"/>
          </a:solidFill>
        </p:spPr>
        <p:txBody>
          <a:bodyPr wrap="square" lIns="0" tIns="0" rIns="0" bIns="0" rtlCol="0"/>
          <a:lstStyle/>
          <a:p>
            <a:endParaRPr dirty="0"/>
          </a:p>
        </p:txBody>
      </p:sp>
      <p:grpSp>
        <p:nvGrpSpPr>
          <p:cNvPr id="3" name="object 3">
            <a:extLst>
              <a:ext uri="{FF2B5EF4-FFF2-40B4-BE49-F238E27FC236}">
                <a16:creationId xmlns:a16="http://schemas.microsoft.com/office/drawing/2014/main" id="{F05DF543-8489-5066-254E-04C1DF9EB548}"/>
              </a:ext>
            </a:extLst>
          </p:cNvPr>
          <p:cNvGrpSpPr/>
          <p:nvPr/>
        </p:nvGrpSpPr>
        <p:grpSpPr>
          <a:xfrm>
            <a:off x="15075389" y="0"/>
            <a:ext cx="3213100" cy="3331210"/>
            <a:chOff x="15075389" y="0"/>
            <a:chExt cx="3213100" cy="3331210"/>
          </a:xfrm>
        </p:grpSpPr>
        <p:sp>
          <p:nvSpPr>
            <p:cNvPr id="4" name="object 4">
              <a:extLst>
                <a:ext uri="{FF2B5EF4-FFF2-40B4-BE49-F238E27FC236}">
                  <a16:creationId xmlns:a16="http://schemas.microsoft.com/office/drawing/2014/main" id="{C316E86D-6D32-2D61-D96D-91393F658DBF}"/>
                </a:ext>
              </a:extLst>
            </p:cNvPr>
            <p:cNvSpPr/>
            <p:nvPr/>
          </p:nvSpPr>
          <p:spPr>
            <a:xfrm>
              <a:off x="15075389" y="0"/>
              <a:ext cx="3213100" cy="3331210"/>
            </a:xfrm>
            <a:custGeom>
              <a:avLst/>
              <a:gdLst/>
              <a:ahLst/>
              <a:cxnLst/>
              <a:rect l="l" t="t" r="r" b="b"/>
              <a:pathLst>
                <a:path w="3213100" h="3331210">
                  <a:moveTo>
                    <a:pt x="3212608" y="3330762"/>
                  </a:moveTo>
                  <a:lnTo>
                    <a:pt x="0" y="109201"/>
                  </a:lnTo>
                  <a:lnTo>
                    <a:pt x="0" y="0"/>
                  </a:lnTo>
                  <a:lnTo>
                    <a:pt x="897024" y="0"/>
                  </a:lnTo>
                  <a:lnTo>
                    <a:pt x="3212608" y="2314917"/>
                  </a:lnTo>
                  <a:lnTo>
                    <a:pt x="3212608" y="3330762"/>
                  </a:lnTo>
                  <a:close/>
                </a:path>
              </a:pathLst>
            </a:custGeom>
            <a:solidFill>
              <a:srgbClr val="1B53A8"/>
            </a:solidFill>
          </p:spPr>
          <p:txBody>
            <a:bodyPr wrap="square" lIns="0" tIns="0" rIns="0" bIns="0" rtlCol="0"/>
            <a:lstStyle/>
            <a:p>
              <a:endParaRPr/>
            </a:p>
          </p:txBody>
        </p:sp>
        <p:sp>
          <p:nvSpPr>
            <p:cNvPr id="5" name="object 5">
              <a:extLst>
                <a:ext uri="{FF2B5EF4-FFF2-40B4-BE49-F238E27FC236}">
                  <a16:creationId xmlns:a16="http://schemas.microsoft.com/office/drawing/2014/main" id="{0BECBF50-F263-CED5-0CD4-F99794312ECD}"/>
                </a:ext>
              </a:extLst>
            </p:cNvPr>
            <p:cNvSpPr/>
            <p:nvPr/>
          </p:nvSpPr>
          <p:spPr>
            <a:xfrm>
              <a:off x="16809175" y="0"/>
              <a:ext cx="1478915" cy="2315210"/>
            </a:xfrm>
            <a:custGeom>
              <a:avLst/>
              <a:gdLst/>
              <a:ahLst/>
              <a:cxnLst/>
              <a:rect l="l" t="t" r="r" b="b"/>
              <a:pathLst>
                <a:path w="1478915" h="2315210">
                  <a:moveTo>
                    <a:pt x="1478822" y="2314917"/>
                  </a:moveTo>
                  <a:lnTo>
                    <a:pt x="0" y="836094"/>
                  </a:lnTo>
                  <a:lnTo>
                    <a:pt x="1454988" y="0"/>
                  </a:lnTo>
                  <a:lnTo>
                    <a:pt x="1478822" y="0"/>
                  </a:lnTo>
                  <a:lnTo>
                    <a:pt x="1478822" y="2314917"/>
                  </a:lnTo>
                  <a:close/>
                </a:path>
              </a:pathLst>
            </a:custGeom>
            <a:solidFill>
              <a:srgbClr val="0C336F"/>
            </a:solidFill>
          </p:spPr>
          <p:txBody>
            <a:bodyPr wrap="square" lIns="0" tIns="0" rIns="0" bIns="0" rtlCol="0"/>
            <a:lstStyle/>
            <a:p>
              <a:endParaRPr/>
            </a:p>
          </p:txBody>
        </p:sp>
      </p:grpSp>
      <p:grpSp>
        <p:nvGrpSpPr>
          <p:cNvPr id="6" name="object 6">
            <a:extLst>
              <a:ext uri="{FF2B5EF4-FFF2-40B4-BE49-F238E27FC236}">
                <a16:creationId xmlns:a16="http://schemas.microsoft.com/office/drawing/2014/main" id="{651D458A-50C9-79F9-033C-B9631BBC4BA7}"/>
              </a:ext>
            </a:extLst>
          </p:cNvPr>
          <p:cNvGrpSpPr/>
          <p:nvPr/>
        </p:nvGrpSpPr>
        <p:grpSpPr>
          <a:xfrm>
            <a:off x="0" y="3259390"/>
            <a:ext cx="18288000" cy="7028180"/>
            <a:chOff x="0" y="3259390"/>
            <a:chExt cx="18288000" cy="7028180"/>
          </a:xfrm>
        </p:grpSpPr>
        <p:sp>
          <p:nvSpPr>
            <p:cNvPr id="7" name="object 7">
              <a:extLst>
                <a:ext uri="{FF2B5EF4-FFF2-40B4-BE49-F238E27FC236}">
                  <a16:creationId xmlns:a16="http://schemas.microsoft.com/office/drawing/2014/main" id="{E24852D6-C54F-996B-2194-60C45A2DC56B}"/>
                </a:ext>
              </a:extLst>
            </p:cNvPr>
            <p:cNvSpPr/>
            <p:nvPr/>
          </p:nvSpPr>
          <p:spPr>
            <a:xfrm>
              <a:off x="0" y="7694571"/>
              <a:ext cx="4640580" cy="2592705"/>
            </a:xfrm>
            <a:custGeom>
              <a:avLst/>
              <a:gdLst/>
              <a:ahLst/>
              <a:cxnLst/>
              <a:rect l="l" t="t" r="r" b="b"/>
              <a:pathLst>
                <a:path w="4640580" h="2592704">
                  <a:moveTo>
                    <a:pt x="0" y="0"/>
                  </a:moveTo>
                  <a:lnTo>
                    <a:pt x="4640490" y="0"/>
                  </a:lnTo>
                  <a:lnTo>
                    <a:pt x="4640490" y="2592428"/>
                  </a:lnTo>
                  <a:lnTo>
                    <a:pt x="0" y="2592428"/>
                  </a:lnTo>
                  <a:lnTo>
                    <a:pt x="0" y="0"/>
                  </a:lnTo>
                  <a:close/>
                </a:path>
              </a:pathLst>
            </a:custGeom>
            <a:solidFill>
              <a:srgbClr val="0C336F"/>
            </a:solidFill>
          </p:spPr>
          <p:txBody>
            <a:bodyPr wrap="square" lIns="0" tIns="0" rIns="0" bIns="0" rtlCol="0"/>
            <a:lstStyle/>
            <a:p>
              <a:endParaRPr/>
            </a:p>
          </p:txBody>
        </p:sp>
        <p:sp>
          <p:nvSpPr>
            <p:cNvPr id="8" name="object 8">
              <a:extLst>
                <a:ext uri="{FF2B5EF4-FFF2-40B4-BE49-F238E27FC236}">
                  <a16:creationId xmlns:a16="http://schemas.microsoft.com/office/drawing/2014/main" id="{6F9695AE-0A8D-6621-81CB-9B994B363F86}"/>
                </a:ext>
              </a:extLst>
            </p:cNvPr>
            <p:cNvSpPr/>
            <p:nvPr/>
          </p:nvSpPr>
          <p:spPr>
            <a:xfrm>
              <a:off x="7927219" y="9764381"/>
              <a:ext cx="10361295" cy="523240"/>
            </a:xfrm>
            <a:custGeom>
              <a:avLst/>
              <a:gdLst/>
              <a:ahLst/>
              <a:cxnLst/>
              <a:rect l="l" t="t" r="r" b="b"/>
              <a:pathLst>
                <a:path w="10361295" h="523240">
                  <a:moveTo>
                    <a:pt x="10360780" y="522618"/>
                  </a:moveTo>
                  <a:lnTo>
                    <a:pt x="0" y="522618"/>
                  </a:lnTo>
                  <a:lnTo>
                    <a:pt x="0" y="0"/>
                  </a:lnTo>
                  <a:lnTo>
                    <a:pt x="10360780" y="0"/>
                  </a:lnTo>
                  <a:lnTo>
                    <a:pt x="10360780" y="522618"/>
                  </a:lnTo>
                  <a:close/>
                </a:path>
              </a:pathLst>
            </a:custGeom>
            <a:solidFill>
              <a:srgbClr val="0A2957"/>
            </a:solidFill>
          </p:spPr>
          <p:txBody>
            <a:bodyPr wrap="square" lIns="0" tIns="0" rIns="0" bIns="0" rtlCol="0"/>
            <a:lstStyle/>
            <a:p>
              <a:endParaRPr/>
            </a:p>
          </p:txBody>
        </p:sp>
        <p:sp>
          <p:nvSpPr>
            <p:cNvPr id="9" name="object 9">
              <a:extLst>
                <a:ext uri="{FF2B5EF4-FFF2-40B4-BE49-F238E27FC236}">
                  <a16:creationId xmlns:a16="http://schemas.microsoft.com/office/drawing/2014/main" id="{AFFC73D9-B185-0158-C58B-7CB37A6B0271}"/>
                </a:ext>
              </a:extLst>
            </p:cNvPr>
            <p:cNvSpPr/>
            <p:nvPr/>
          </p:nvSpPr>
          <p:spPr>
            <a:xfrm>
              <a:off x="3327265" y="7690376"/>
              <a:ext cx="3564254" cy="2597150"/>
            </a:xfrm>
            <a:custGeom>
              <a:avLst/>
              <a:gdLst/>
              <a:ahLst/>
              <a:cxnLst/>
              <a:rect l="l" t="t" r="r" b="b"/>
              <a:pathLst>
                <a:path w="3564254" h="2597150">
                  <a:moveTo>
                    <a:pt x="3564065" y="1542580"/>
                  </a:moveTo>
                  <a:lnTo>
                    <a:pt x="2673049" y="0"/>
                  </a:lnTo>
                  <a:lnTo>
                    <a:pt x="891016" y="0"/>
                  </a:lnTo>
                  <a:lnTo>
                    <a:pt x="0" y="1542580"/>
                  </a:lnTo>
                  <a:lnTo>
                    <a:pt x="608829" y="2596622"/>
                  </a:lnTo>
                  <a:lnTo>
                    <a:pt x="2955235" y="2596622"/>
                  </a:lnTo>
                  <a:lnTo>
                    <a:pt x="3564065" y="1542580"/>
                  </a:lnTo>
                  <a:close/>
                </a:path>
              </a:pathLst>
            </a:custGeom>
            <a:solidFill>
              <a:srgbClr val="1B53A8"/>
            </a:solidFill>
          </p:spPr>
          <p:txBody>
            <a:bodyPr wrap="square" lIns="0" tIns="0" rIns="0" bIns="0" rtlCol="0"/>
            <a:lstStyle/>
            <a:p>
              <a:endParaRPr/>
            </a:p>
          </p:txBody>
        </p:sp>
        <p:sp>
          <p:nvSpPr>
            <p:cNvPr id="10" name="object 10">
              <a:extLst>
                <a:ext uri="{FF2B5EF4-FFF2-40B4-BE49-F238E27FC236}">
                  <a16:creationId xmlns:a16="http://schemas.microsoft.com/office/drawing/2014/main" id="{0BBB99C4-BFDA-F175-2571-136F9DC45345}"/>
                </a:ext>
              </a:extLst>
            </p:cNvPr>
            <p:cNvSpPr/>
            <p:nvPr/>
          </p:nvSpPr>
          <p:spPr>
            <a:xfrm>
              <a:off x="6269366" y="9234217"/>
              <a:ext cx="2998470" cy="1052830"/>
            </a:xfrm>
            <a:custGeom>
              <a:avLst/>
              <a:gdLst/>
              <a:ahLst/>
              <a:cxnLst/>
              <a:rect l="l" t="t" r="r" b="b"/>
              <a:pathLst>
                <a:path w="2998470" h="1052829">
                  <a:moveTo>
                    <a:pt x="2998236" y="1052782"/>
                  </a:moveTo>
                  <a:lnTo>
                    <a:pt x="2390134" y="0"/>
                  </a:lnTo>
                  <a:lnTo>
                    <a:pt x="608101" y="0"/>
                  </a:lnTo>
                  <a:lnTo>
                    <a:pt x="0" y="1052781"/>
                  </a:lnTo>
                  <a:lnTo>
                    <a:pt x="2998236" y="1052782"/>
                  </a:lnTo>
                  <a:close/>
                </a:path>
              </a:pathLst>
            </a:custGeom>
            <a:solidFill>
              <a:srgbClr val="0C336F"/>
            </a:solidFill>
          </p:spPr>
          <p:txBody>
            <a:bodyPr wrap="square" lIns="0" tIns="0" rIns="0" bIns="0" rtlCol="0"/>
            <a:lstStyle/>
            <a:p>
              <a:endParaRPr/>
            </a:p>
          </p:txBody>
        </p:sp>
        <p:sp>
          <p:nvSpPr>
            <p:cNvPr id="11" name="object 11">
              <a:extLst>
                <a:ext uri="{FF2B5EF4-FFF2-40B4-BE49-F238E27FC236}">
                  <a16:creationId xmlns:a16="http://schemas.microsoft.com/office/drawing/2014/main" id="{DD2A1D34-D901-D2DE-ED6C-95E8D42C626B}"/>
                </a:ext>
              </a:extLst>
            </p:cNvPr>
            <p:cNvSpPr/>
            <p:nvPr/>
          </p:nvSpPr>
          <p:spPr>
            <a:xfrm>
              <a:off x="4483693" y="9227916"/>
              <a:ext cx="3006090" cy="1059180"/>
            </a:xfrm>
            <a:custGeom>
              <a:avLst/>
              <a:gdLst/>
              <a:ahLst/>
              <a:cxnLst/>
              <a:rect l="l" t="t" r="r" b="b"/>
              <a:pathLst>
                <a:path w="3006090" h="1059179">
                  <a:moveTo>
                    <a:pt x="3005516" y="1059083"/>
                  </a:moveTo>
                  <a:lnTo>
                    <a:pt x="2393774" y="0"/>
                  </a:lnTo>
                  <a:lnTo>
                    <a:pt x="611741" y="0"/>
                  </a:lnTo>
                  <a:lnTo>
                    <a:pt x="0" y="1059083"/>
                  </a:lnTo>
                  <a:lnTo>
                    <a:pt x="94507" y="1059083"/>
                  </a:lnTo>
                  <a:lnTo>
                    <a:pt x="659632" y="80657"/>
                  </a:lnTo>
                  <a:lnTo>
                    <a:pt x="2347144" y="80657"/>
                  </a:lnTo>
                  <a:lnTo>
                    <a:pt x="2912269" y="1059083"/>
                  </a:lnTo>
                  <a:lnTo>
                    <a:pt x="3005516" y="1059083"/>
                  </a:lnTo>
                  <a:close/>
                </a:path>
              </a:pathLst>
            </a:custGeom>
            <a:solidFill>
              <a:srgbClr val="0A2957"/>
            </a:solidFill>
          </p:spPr>
          <p:txBody>
            <a:bodyPr wrap="square" lIns="0" tIns="0" rIns="0" bIns="0" rtlCol="0"/>
            <a:lstStyle/>
            <a:p>
              <a:endParaRPr/>
            </a:p>
          </p:txBody>
        </p:sp>
        <p:pic>
          <p:nvPicPr>
            <p:cNvPr id="12" name="object 12">
              <a:extLst>
                <a:ext uri="{FF2B5EF4-FFF2-40B4-BE49-F238E27FC236}">
                  <a16:creationId xmlns:a16="http://schemas.microsoft.com/office/drawing/2014/main" id="{6F6A386B-7365-A1E8-CDAC-43F459C3D445}"/>
                </a:ext>
              </a:extLst>
            </p:cNvPr>
            <p:cNvPicPr/>
            <p:nvPr/>
          </p:nvPicPr>
          <p:blipFill>
            <a:blip r:embed="rId2" cstate="print"/>
            <a:stretch>
              <a:fillRect/>
            </a:stretch>
          </p:blipFill>
          <p:spPr>
            <a:xfrm>
              <a:off x="16497051" y="3259390"/>
              <a:ext cx="1790947" cy="6743699"/>
            </a:xfrm>
            <a:prstGeom prst="rect">
              <a:avLst/>
            </a:prstGeom>
          </p:spPr>
        </p:pic>
      </p:grpSp>
      <p:sp>
        <p:nvSpPr>
          <p:cNvPr id="13" name="object 13">
            <a:extLst>
              <a:ext uri="{FF2B5EF4-FFF2-40B4-BE49-F238E27FC236}">
                <a16:creationId xmlns:a16="http://schemas.microsoft.com/office/drawing/2014/main" id="{12F317D0-592C-C898-9068-C82EC1128965}"/>
              </a:ext>
            </a:extLst>
          </p:cNvPr>
          <p:cNvSpPr txBox="1"/>
          <p:nvPr/>
        </p:nvSpPr>
        <p:spPr>
          <a:xfrm>
            <a:off x="5924038" y="1006262"/>
            <a:ext cx="5089835" cy="1308948"/>
          </a:xfrm>
          <a:prstGeom prst="rect">
            <a:avLst/>
          </a:prstGeom>
        </p:spPr>
        <p:txBody>
          <a:bodyPr vert="horz" wrap="square" lIns="0" tIns="139065" rIns="0" bIns="0" rtlCol="0">
            <a:spAutoFit/>
          </a:bodyPr>
          <a:lstStyle/>
          <a:p>
            <a:pPr marL="12700" marR="5080">
              <a:lnSpc>
                <a:spcPts val="9670"/>
              </a:lnSpc>
              <a:spcBef>
                <a:spcPts val="1095"/>
              </a:spcBef>
            </a:pPr>
            <a:r>
              <a:rPr lang="en-US" sz="8000" b="1" spc="-40" dirty="0" err="1">
                <a:solidFill>
                  <a:srgbClr val="0A2957"/>
                </a:solidFill>
                <a:latin typeface="Trebuchet MS"/>
                <a:cs typeface="Trebuchet MS"/>
              </a:rPr>
              <a:t>Conclution</a:t>
            </a:r>
            <a:endParaRPr sz="8000" dirty="0">
              <a:latin typeface="Trebuchet MS"/>
              <a:cs typeface="Trebuchet MS"/>
            </a:endParaRPr>
          </a:p>
        </p:txBody>
      </p:sp>
      <p:sp>
        <p:nvSpPr>
          <p:cNvPr id="19" name="object 19">
            <a:extLst>
              <a:ext uri="{FF2B5EF4-FFF2-40B4-BE49-F238E27FC236}">
                <a16:creationId xmlns:a16="http://schemas.microsoft.com/office/drawing/2014/main" id="{8E7AF5C1-11C1-9671-73A3-7E693CC27495}"/>
              </a:ext>
            </a:extLst>
          </p:cNvPr>
          <p:cNvSpPr txBox="1"/>
          <p:nvPr/>
        </p:nvSpPr>
        <p:spPr>
          <a:xfrm>
            <a:off x="1598279" y="2616302"/>
            <a:ext cx="15849600" cy="3706143"/>
          </a:xfrm>
          <a:prstGeom prst="rect">
            <a:avLst/>
          </a:prstGeom>
        </p:spPr>
        <p:txBody>
          <a:bodyPr vert="horz" wrap="square" lIns="0" tIns="12700" rIns="0" bIns="0" rtlCol="0">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2400" b="0" i="0" u="none" strike="noStrike" cap="none" normalizeH="0" baseline="0" dirty="0">
                <a:ln>
                  <a:noFill/>
                </a:ln>
                <a:solidFill>
                  <a:schemeClr val="tx1"/>
                </a:solidFill>
                <a:effectLst/>
                <a:latin typeface="Arial" panose="020B0604020202020204" pitchFamily="34" charset="0"/>
              </a:rPr>
              <a:t>Hills, S. P., Mitchell, P., Wells, C., &amp; Russell, M. (2019). </a:t>
            </a:r>
            <a:r>
              <a:rPr kumimoji="0" lang="en-US" altLang="en-US" sz="2400" b="0" i="1" u="none" strike="noStrike" cap="none" normalizeH="0" baseline="0" dirty="0">
                <a:ln>
                  <a:noFill/>
                </a:ln>
                <a:solidFill>
                  <a:schemeClr val="tx1"/>
                </a:solidFill>
                <a:effectLst/>
                <a:latin typeface="Arial" panose="020B0604020202020204" pitchFamily="34" charset="0"/>
              </a:rPr>
              <a:t>Honey supplementation and exercise: A systematic review</a:t>
            </a:r>
            <a:r>
              <a:rPr kumimoji="0" lang="en-US" altLang="en-US" sz="2400" b="0" i="0" u="none" strike="noStrike" cap="none" normalizeH="0" baseline="0" dirty="0">
                <a:ln>
                  <a:noFill/>
                </a:ln>
                <a:solidFill>
                  <a:schemeClr val="tx1"/>
                </a:solidFill>
                <a:effectLst/>
                <a:latin typeface="Arial" panose="020B0604020202020204" pitchFamily="34" charset="0"/>
              </a:rPr>
              <a:t>. 	</a:t>
            </a:r>
            <a:r>
              <a:rPr kumimoji="0" lang="en-US" altLang="en-US" sz="2400" b="1" i="0" u="none" strike="noStrike" cap="none" normalizeH="0" baseline="0" dirty="0">
                <a:ln>
                  <a:noFill/>
                </a:ln>
                <a:solidFill>
                  <a:schemeClr val="tx1"/>
                </a:solidFill>
                <a:effectLst/>
                <a:latin typeface="Arial" panose="020B0604020202020204" pitchFamily="34" charset="0"/>
              </a:rPr>
              <a:t>Nutrients, 11</a:t>
            </a:r>
            <a:r>
              <a:rPr kumimoji="0" lang="en-US" altLang="en-US" sz="2400" b="0" i="0" u="none" strike="noStrike" cap="none" normalizeH="0" baseline="0" dirty="0">
                <a:ln>
                  <a:noFill/>
                </a:ln>
                <a:solidFill>
                  <a:schemeClr val="tx1"/>
                </a:solidFill>
                <a:effectLst/>
                <a:latin typeface="Arial" panose="020B0604020202020204" pitchFamily="34" charset="0"/>
              </a:rPr>
              <a:t>(7), 1586. </a:t>
            </a:r>
          </a:p>
          <a:p>
            <a:pPr marL="0" marR="0" lvl="0" indent="0" algn="l" defTabSz="914400" rtl="0" eaLnBrk="0" fontAlgn="base" latinLnBrk="0" hangingPunct="0">
              <a:lnSpc>
                <a:spcPct val="100000"/>
              </a:lnSpc>
              <a:spcBef>
                <a:spcPct val="0"/>
              </a:spcBef>
              <a:spcAft>
                <a:spcPct val="0"/>
              </a:spcAft>
              <a:buClrTx/>
              <a:buSzTx/>
              <a:tabLst/>
            </a:pPr>
            <a:r>
              <a:rPr kumimoji="0" lang="en-US" altLang="en-US" sz="2400" b="0" i="0" u="none" strike="noStrike" cap="none" normalizeH="0" baseline="0" dirty="0">
                <a:ln>
                  <a:noFill/>
                </a:ln>
                <a:solidFill>
                  <a:schemeClr val="tx1"/>
                </a:solidFill>
                <a:effectLst/>
                <a:latin typeface="Arial" panose="020B0604020202020204" pitchFamily="34" charset="0"/>
              </a:rPr>
              <a:t>Thomas, D. T., Erdman, K. A., &amp; Burke, L. M. (2016). </a:t>
            </a:r>
            <a:r>
              <a:rPr kumimoji="0" lang="en-US" altLang="en-US" sz="2400" b="0" i="1" u="none" strike="noStrike" cap="none" normalizeH="0" baseline="0" dirty="0">
                <a:ln>
                  <a:noFill/>
                </a:ln>
                <a:solidFill>
                  <a:schemeClr val="tx1"/>
                </a:solidFill>
                <a:effectLst/>
                <a:latin typeface="Arial" panose="020B0604020202020204" pitchFamily="34" charset="0"/>
              </a:rPr>
              <a:t>Position of the Academy of Nutrition and Dietetics, Dietitians of 	Canada, and the American College of Sports Medicine: Nutrition and athletic performance</a:t>
            </a:r>
            <a:r>
              <a:rPr kumimoji="0" lang="en-US" altLang="en-US" sz="2400" b="0" i="0" u="none" strike="noStrike" cap="none" normalizeH="0" baseline="0" dirty="0">
                <a:ln>
                  <a:noFill/>
                </a:ln>
                <a:solidFill>
                  <a:schemeClr val="tx1"/>
                </a:solidFill>
                <a:effectLst/>
                <a:latin typeface="Arial" panose="020B0604020202020204" pitchFamily="34" charset="0"/>
              </a:rPr>
              <a:t>. </a:t>
            </a:r>
            <a:r>
              <a:rPr kumimoji="0" lang="en-US" altLang="en-US" sz="2400" b="1" i="0" u="none" strike="noStrike" cap="none" normalizeH="0" baseline="0" dirty="0">
                <a:ln>
                  <a:noFill/>
                </a:ln>
                <a:solidFill>
                  <a:schemeClr val="tx1"/>
                </a:solidFill>
                <a:effectLst/>
                <a:latin typeface="Arial" panose="020B0604020202020204" pitchFamily="34" charset="0"/>
              </a:rPr>
              <a:t>Journal of the 	Academy of Nutrition and Dietetics, 116</a:t>
            </a:r>
            <a:r>
              <a:rPr kumimoji="0" lang="en-US" altLang="en-US" sz="2400" b="0" i="0" u="none" strike="noStrike" cap="none" normalizeH="0" baseline="0" dirty="0">
                <a:ln>
                  <a:noFill/>
                </a:ln>
                <a:solidFill>
                  <a:schemeClr val="tx1"/>
                </a:solidFill>
                <a:effectLst/>
                <a:latin typeface="Arial" panose="020B0604020202020204" pitchFamily="34" charset="0"/>
              </a:rPr>
              <a:t>(3), 501–528. </a:t>
            </a:r>
          </a:p>
          <a:p>
            <a:pPr marL="0" marR="0" lvl="0" indent="0" algn="l" defTabSz="914400" rtl="0" eaLnBrk="0" fontAlgn="base" latinLnBrk="0" hangingPunct="0">
              <a:lnSpc>
                <a:spcPct val="100000"/>
              </a:lnSpc>
              <a:spcBef>
                <a:spcPct val="0"/>
              </a:spcBef>
              <a:spcAft>
                <a:spcPct val="0"/>
              </a:spcAft>
              <a:buClrTx/>
              <a:buSzTx/>
              <a:tabLst/>
            </a:pPr>
            <a:r>
              <a:rPr lang="en-US" altLang="en-US" sz="2400" dirty="0">
                <a:solidFill>
                  <a:schemeClr val="tx1"/>
                </a:solidFill>
                <a:latin typeface="Arial" panose="020B0604020202020204" pitchFamily="34" charset="0"/>
              </a:rPr>
              <a:t>K</a:t>
            </a:r>
            <a:r>
              <a:rPr kumimoji="0" lang="en-US" altLang="en-US" sz="2400" b="0" i="0" u="none" strike="noStrike" cap="none" normalizeH="0" baseline="0" dirty="0">
                <a:ln>
                  <a:noFill/>
                </a:ln>
                <a:solidFill>
                  <a:schemeClr val="tx1"/>
                </a:solidFill>
                <a:effectLst/>
                <a:latin typeface="Arial" panose="020B0604020202020204" pitchFamily="34" charset="0"/>
              </a:rPr>
              <a:t>erksick, C. M., Wilborn, C. D., Roberts, M. D., et al. (2018). </a:t>
            </a:r>
            <a:r>
              <a:rPr kumimoji="0" lang="en-US" altLang="en-US" sz="2400" b="0" i="1" u="none" strike="noStrike" cap="none" normalizeH="0" baseline="0" dirty="0">
                <a:ln>
                  <a:noFill/>
                </a:ln>
                <a:solidFill>
                  <a:schemeClr val="tx1"/>
                </a:solidFill>
                <a:effectLst/>
                <a:latin typeface="Arial" panose="020B0604020202020204" pitchFamily="34" charset="0"/>
              </a:rPr>
              <a:t>ISSN exercise &amp; sports nutrition review update: 	Research &amp; recommendations</a:t>
            </a:r>
            <a:r>
              <a:rPr kumimoji="0" lang="en-US" altLang="en-US" sz="2400" b="0" i="0" u="none" strike="noStrike" cap="none" normalizeH="0" baseline="0" dirty="0">
                <a:ln>
                  <a:noFill/>
                </a:ln>
                <a:solidFill>
                  <a:schemeClr val="tx1"/>
                </a:solidFill>
                <a:effectLst/>
                <a:latin typeface="Arial" panose="020B0604020202020204" pitchFamily="34" charset="0"/>
              </a:rPr>
              <a:t>. </a:t>
            </a:r>
            <a:r>
              <a:rPr kumimoji="0" lang="en-US" altLang="en-US" sz="2400" b="1" i="0" u="none" strike="noStrike" cap="none" normalizeH="0" baseline="0" dirty="0">
                <a:ln>
                  <a:noFill/>
                </a:ln>
                <a:solidFill>
                  <a:schemeClr val="tx1"/>
                </a:solidFill>
                <a:effectLst/>
                <a:latin typeface="Arial" panose="020B0604020202020204" pitchFamily="34" charset="0"/>
              </a:rPr>
              <a:t>Journal of the International Society of Sports Nutrition, 15</a:t>
            </a:r>
            <a:r>
              <a:rPr kumimoji="0" lang="en-US" altLang="en-US" sz="2400" b="0" i="0" u="none" strike="noStrike" cap="none" normalizeH="0" baseline="0" dirty="0">
                <a:ln>
                  <a:noFill/>
                </a:ln>
                <a:solidFill>
                  <a:schemeClr val="tx1"/>
                </a:solidFill>
                <a:effectLst/>
                <a:latin typeface="Arial" panose="020B0604020202020204" pitchFamily="34" charset="0"/>
              </a:rPr>
              <a:t>, 38. </a:t>
            </a:r>
          </a:p>
          <a:p>
            <a:pPr marL="0" marR="0" lvl="0" indent="0" algn="l" defTabSz="914400" rtl="0" eaLnBrk="0" fontAlgn="base" latinLnBrk="0" hangingPunct="0">
              <a:lnSpc>
                <a:spcPct val="100000"/>
              </a:lnSpc>
              <a:spcBef>
                <a:spcPct val="0"/>
              </a:spcBef>
              <a:spcAft>
                <a:spcPct val="0"/>
              </a:spcAft>
              <a:buClrTx/>
              <a:buSzTx/>
              <a:tabLst/>
            </a:pPr>
            <a:r>
              <a:rPr kumimoji="0" lang="en-US" altLang="en-US" sz="2400" b="0" i="0" u="none" strike="noStrike" cap="none" normalizeH="0" baseline="0" dirty="0">
                <a:ln>
                  <a:noFill/>
                </a:ln>
                <a:solidFill>
                  <a:schemeClr val="tx1"/>
                </a:solidFill>
                <a:effectLst/>
                <a:latin typeface="Arial" panose="020B0604020202020204" pitchFamily="34" charset="0"/>
              </a:rPr>
              <a:t>Page, M. J., McKenzie, J. E., Bossuyt, P. M., et al. (2021). </a:t>
            </a:r>
            <a:r>
              <a:rPr kumimoji="0" lang="en-US" altLang="en-US" sz="2400" b="0" i="1" u="none" strike="noStrike" cap="none" normalizeH="0" baseline="0" dirty="0">
                <a:ln>
                  <a:noFill/>
                </a:ln>
                <a:solidFill>
                  <a:schemeClr val="tx1"/>
                </a:solidFill>
                <a:effectLst/>
                <a:latin typeface="Arial" panose="020B0604020202020204" pitchFamily="34" charset="0"/>
              </a:rPr>
              <a:t>The PRISMA 2020 statement: An updated guideline for 	reporting systematic reviews</a:t>
            </a:r>
            <a:r>
              <a:rPr kumimoji="0" lang="en-US" altLang="en-US" sz="2400" b="0" i="0" u="none" strike="noStrike" cap="none" normalizeH="0" baseline="0" dirty="0">
                <a:ln>
                  <a:noFill/>
                </a:ln>
                <a:solidFill>
                  <a:schemeClr val="tx1"/>
                </a:solidFill>
                <a:effectLst/>
                <a:latin typeface="Arial" panose="020B0604020202020204" pitchFamily="34" charset="0"/>
              </a:rPr>
              <a:t>. </a:t>
            </a:r>
            <a:r>
              <a:rPr kumimoji="0" lang="en-US" altLang="en-US" sz="2400" b="1" i="0" u="none" strike="noStrike" cap="none" normalizeH="0" baseline="0" dirty="0">
                <a:ln>
                  <a:noFill/>
                </a:ln>
                <a:solidFill>
                  <a:schemeClr val="tx1"/>
                </a:solidFill>
                <a:effectLst/>
                <a:latin typeface="Arial" panose="020B0604020202020204" pitchFamily="34" charset="0"/>
              </a:rPr>
              <a:t>BMJ, 372</a:t>
            </a:r>
            <a:r>
              <a:rPr kumimoji="0" lang="en-US" altLang="en-US" sz="2400" b="0" i="0" u="none" strike="noStrike" cap="none" normalizeH="0" baseline="0" dirty="0">
                <a:ln>
                  <a:noFill/>
                </a:ln>
                <a:solidFill>
                  <a:schemeClr val="tx1"/>
                </a:solidFill>
                <a:effectLst/>
                <a:latin typeface="Arial" panose="020B0604020202020204" pitchFamily="34" charset="0"/>
              </a:rPr>
              <a:t>, n71. </a:t>
            </a:r>
          </a:p>
        </p:txBody>
      </p:sp>
      <p:grpSp>
        <p:nvGrpSpPr>
          <p:cNvPr id="20" name="object 20">
            <a:extLst>
              <a:ext uri="{FF2B5EF4-FFF2-40B4-BE49-F238E27FC236}">
                <a16:creationId xmlns:a16="http://schemas.microsoft.com/office/drawing/2014/main" id="{9EF9FED4-A62E-1581-426F-30877883F8C5}"/>
              </a:ext>
            </a:extLst>
          </p:cNvPr>
          <p:cNvGrpSpPr/>
          <p:nvPr/>
        </p:nvGrpSpPr>
        <p:grpSpPr>
          <a:xfrm>
            <a:off x="308965" y="373605"/>
            <a:ext cx="5601335" cy="933450"/>
            <a:chOff x="308965" y="373605"/>
            <a:chExt cx="5601335" cy="933450"/>
          </a:xfrm>
        </p:grpSpPr>
        <p:sp>
          <p:nvSpPr>
            <p:cNvPr id="21" name="object 21">
              <a:extLst>
                <a:ext uri="{FF2B5EF4-FFF2-40B4-BE49-F238E27FC236}">
                  <a16:creationId xmlns:a16="http://schemas.microsoft.com/office/drawing/2014/main" id="{C6391C80-1D44-3C8D-980D-D3146F2696E5}"/>
                </a:ext>
              </a:extLst>
            </p:cNvPr>
            <p:cNvSpPr/>
            <p:nvPr/>
          </p:nvSpPr>
          <p:spPr>
            <a:xfrm>
              <a:off x="308965" y="373605"/>
              <a:ext cx="5601335" cy="933450"/>
            </a:xfrm>
            <a:custGeom>
              <a:avLst/>
              <a:gdLst/>
              <a:ahLst/>
              <a:cxnLst/>
              <a:rect l="l" t="t" r="r" b="b"/>
              <a:pathLst>
                <a:path w="5601335" h="933450">
                  <a:moveTo>
                    <a:pt x="5134756" y="933145"/>
                  </a:moveTo>
                  <a:lnTo>
                    <a:pt x="466572" y="933145"/>
                  </a:lnTo>
                  <a:lnTo>
                    <a:pt x="418868" y="930736"/>
                  </a:lnTo>
                  <a:lnTo>
                    <a:pt x="372541" y="923666"/>
                  </a:lnTo>
                  <a:lnTo>
                    <a:pt x="327828" y="912169"/>
                  </a:lnTo>
                  <a:lnTo>
                    <a:pt x="284961" y="896479"/>
                  </a:lnTo>
                  <a:lnTo>
                    <a:pt x="244176" y="876832"/>
                  </a:lnTo>
                  <a:lnTo>
                    <a:pt x="205707" y="853462"/>
                  </a:lnTo>
                  <a:lnTo>
                    <a:pt x="169789" y="826602"/>
                  </a:lnTo>
                  <a:lnTo>
                    <a:pt x="136655" y="796489"/>
                  </a:lnTo>
                  <a:lnTo>
                    <a:pt x="106542" y="763356"/>
                  </a:lnTo>
                  <a:lnTo>
                    <a:pt x="79683" y="727437"/>
                  </a:lnTo>
                  <a:lnTo>
                    <a:pt x="56312" y="688968"/>
                  </a:lnTo>
                  <a:lnTo>
                    <a:pt x="36665" y="648183"/>
                  </a:lnTo>
                  <a:lnTo>
                    <a:pt x="20976" y="605317"/>
                  </a:lnTo>
                  <a:lnTo>
                    <a:pt x="9479" y="560603"/>
                  </a:lnTo>
                  <a:lnTo>
                    <a:pt x="2408" y="514277"/>
                  </a:lnTo>
                  <a:lnTo>
                    <a:pt x="0" y="466572"/>
                  </a:lnTo>
                  <a:lnTo>
                    <a:pt x="2408" y="418868"/>
                  </a:lnTo>
                  <a:lnTo>
                    <a:pt x="9479" y="372541"/>
                  </a:lnTo>
                  <a:lnTo>
                    <a:pt x="20976" y="327828"/>
                  </a:lnTo>
                  <a:lnTo>
                    <a:pt x="36665" y="284961"/>
                  </a:lnTo>
                  <a:lnTo>
                    <a:pt x="56312" y="244176"/>
                  </a:lnTo>
                  <a:lnTo>
                    <a:pt x="79683" y="205707"/>
                  </a:lnTo>
                  <a:lnTo>
                    <a:pt x="106542" y="169789"/>
                  </a:lnTo>
                  <a:lnTo>
                    <a:pt x="136655" y="136655"/>
                  </a:lnTo>
                  <a:lnTo>
                    <a:pt x="169789" y="106542"/>
                  </a:lnTo>
                  <a:lnTo>
                    <a:pt x="205707" y="79683"/>
                  </a:lnTo>
                  <a:lnTo>
                    <a:pt x="244176" y="56312"/>
                  </a:lnTo>
                  <a:lnTo>
                    <a:pt x="284961" y="36665"/>
                  </a:lnTo>
                  <a:lnTo>
                    <a:pt x="327828" y="20976"/>
                  </a:lnTo>
                  <a:lnTo>
                    <a:pt x="372541" y="9479"/>
                  </a:lnTo>
                  <a:lnTo>
                    <a:pt x="418868" y="2408"/>
                  </a:lnTo>
                  <a:lnTo>
                    <a:pt x="466572" y="0"/>
                  </a:lnTo>
                  <a:lnTo>
                    <a:pt x="5134756" y="0"/>
                  </a:lnTo>
                  <a:lnTo>
                    <a:pt x="5182461" y="2408"/>
                  </a:lnTo>
                  <a:lnTo>
                    <a:pt x="5228787" y="9479"/>
                  </a:lnTo>
                  <a:lnTo>
                    <a:pt x="5273501" y="20976"/>
                  </a:lnTo>
                  <a:lnTo>
                    <a:pt x="5316367" y="36665"/>
                  </a:lnTo>
                  <a:lnTo>
                    <a:pt x="5357152" y="56312"/>
                  </a:lnTo>
                  <a:lnTo>
                    <a:pt x="5395621" y="79683"/>
                  </a:lnTo>
                  <a:lnTo>
                    <a:pt x="5431540" y="106542"/>
                  </a:lnTo>
                  <a:lnTo>
                    <a:pt x="5464673" y="136655"/>
                  </a:lnTo>
                  <a:lnTo>
                    <a:pt x="5494786" y="169789"/>
                  </a:lnTo>
                  <a:lnTo>
                    <a:pt x="5521646" y="205707"/>
                  </a:lnTo>
                  <a:lnTo>
                    <a:pt x="5545016" y="244176"/>
                  </a:lnTo>
                  <a:lnTo>
                    <a:pt x="5564663" y="284961"/>
                  </a:lnTo>
                  <a:lnTo>
                    <a:pt x="5580353" y="327828"/>
                  </a:lnTo>
                  <a:lnTo>
                    <a:pt x="5591850" y="372541"/>
                  </a:lnTo>
                  <a:lnTo>
                    <a:pt x="5598920" y="418868"/>
                  </a:lnTo>
                  <a:lnTo>
                    <a:pt x="5601329" y="466572"/>
                  </a:lnTo>
                  <a:lnTo>
                    <a:pt x="5598920" y="514277"/>
                  </a:lnTo>
                  <a:lnTo>
                    <a:pt x="5591850" y="560603"/>
                  </a:lnTo>
                  <a:lnTo>
                    <a:pt x="5580353" y="605317"/>
                  </a:lnTo>
                  <a:lnTo>
                    <a:pt x="5564663" y="648183"/>
                  </a:lnTo>
                  <a:lnTo>
                    <a:pt x="5545016" y="688968"/>
                  </a:lnTo>
                  <a:lnTo>
                    <a:pt x="5521646" y="727437"/>
                  </a:lnTo>
                  <a:lnTo>
                    <a:pt x="5494786" y="763356"/>
                  </a:lnTo>
                  <a:lnTo>
                    <a:pt x="5464673" y="796489"/>
                  </a:lnTo>
                  <a:lnTo>
                    <a:pt x="5431540" y="826602"/>
                  </a:lnTo>
                  <a:lnTo>
                    <a:pt x="5395621" y="853462"/>
                  </a:lnTo>
                  <a:lnTo>
                    <a:pt x="5357152" y="876832"/>
                  </a:lnTo>
                  <a:lnTo>
                    <a:pt x="5316367" y="896479"/>
                  </a:lnTo>
                  <a:lnTo>
                    <a:pt x="5273501" y="912169"/>
                  </a:lnTo>
                  <a:lnTo>
                    <a:pt x="5228787" y="923666"/>
                  </a:lnTo>
                  <a:lnTo>
                    <a:pt x="5182461" y="930736"/>
                  </a:lnTo>
                  <a:lnTo>
                    <a:pt x="5134756" y="933145"/>
                  </a:lnTo>
                  <a:close/>
                </a:path>
              </a:pathLst>
            </a:custGeom>
            <a:solidFill>
              <a:srgbClr val="FFFFFF"/>
            </a:solidFill>
          </p:spPr>
          <p:txBody>
            <a:bodyPr wrap="square" lIns="0" tIns="0" rIns="0" bIns="0" rtlCol="0"/>
            <a:lstStyle/>
            <a:p>
              <a:endParaRPr/>
            </a:p>
          </p:txBody>
        </p:sp>
        <p:pic>
          <p:nvPicPr>
            <p:cNvPr id="22" name="object 22">
              <a:extLst>
                <a:ext uri="{FF2B5EF4-FFF2-40B4-BE49-F238E27FC236}">
                  <a16:creationId xmlns:a16="http://schemas.microsoft.com/office/drawing/2014/main" id="{EFD107E8-BD57-035A-627F-B3F2925609E0}"/>
                </a:ext>
              </a:extLst>
            </p:cNvPr>
            <p:cNvPicPr/>
            <p:nvPr/>
          </p:nvPicPr>
          <p:blipFill>
            <a:blip r:embed="rId3" cstate="print"/>
            <a:stretch>
              <a:fillRect/>
            </a:stretch>
          </p:blipFill>
          <p:spPr>
            <a:xfrm>
              <a:off x="434343" y="559592"/>
              <a:ext cx="1923467" cy="561882"/>
            </a:xfrm>
            <a:prstGeom prst="rect">
              <a:avLst/>
            </a:prstGeom>
          </p:spPr>
        </p:pic>
        <p:pic>
          <p:nvPicPr>
            <p:cNvPr id="23" name="object 23">
              <a:extLst>
                <a:ext uri="{FF2B5EF4-FFF2-40B4-BE49-F238E27FC236}">
                  <a16:creationId xmlns:a16="http://schemas.microsoft.com/office/drawing/2014/main" id="{F58C6EA4-95DC-D4D8-F05C-764F73D75EA7}"/>
                </a:ext>
              </a:extLst>
            </p:cNvPr>
            <p:cNvPicPr/>
            <p:nvPr/>
          </p:nvPicPr>
          <p:blipFill>
            <a:blip r:embed="rId4" cstate="print"/>
            <a:stretch>
              <a:fillRect/>
            </a:stretch>
          </p:blipFill>
          <p:spPr>
            <a:xfrm>
              <a:off x="2354169" y="594832"/>
              <a:ext cx="880718" cy="470413"/>
            </a:xfrm>
            <a:prstGeom prst="rect">
              <a:avLst/>
            </a:prstGeom>
          </p:spPr>
        </p:pic>
        <p:pic>
          <p:nvPicPr>
            <p:cNvPr id="24" name="object 24">
              <a:extLst>
                <a:ext uri="{FF2B5EF4-FFF2-40B4-BE49-F238E27FC236}">
                  <a16:creationId xmlns:a16="http://schemas.microsoft.com/office/drawing/2014/main" id="{908609F9-9F16-C656-6E1A-A7F2946AD824}"/>
                </a:ext>
              </a:extLst>
            </p:cNvPr>
            <p:cNvPicPr/>
            <p:nvPr/>
          </p:nvPicPr>
          <p:blipFill>
            <a:blip r:embed="rId5" cstate="print"/>
            <a:stretch>
              <a:fillRect/>
            </a:stretch>
          </p:blipFill>
          <p:spPr>
            <a:xfrm>
              <a:off x="5032140" y="469834"/>
              <a:ext cx="739594" cy="718686"/>
            </a:xfrm>
            <a:prstGeom prst="rect">
              <a:avLst/>
            </a:prstGeom>
          </p:spPr>
        </p:pic>
        <p:pic>
          <p:nvPicPr>
            <p:cNvPr id="25" name="object 25">
              <a:extLst>
                <a:ext uri="{FF2B5EF4-FFF2-40B4-BE49-F238E27FC236}">
                  <a16:creationId xmlns:a16="http://schemas.microsoft.com/office/drawing/2014/main" id="{4152958A-93E5-0747-F1CB-70428D50C7D8}"/>
                </a:ext>
              </a:extLst>
            </p:cNvPr>
            <p:cNvPicPr/>
            <p:nvPr/>
          </p:nvPicPr>
          <p:blipFill>
            <a:blip r:embed="rId6" cstate="print"/>
            <a:stretch>
              <a:fillRect/>
            </a:stretch>
          </p:blipFill>
          <p:spPr>
            <a:xfrm>
              <a:off x="4233886" y="529289"/>
              <a:ext cx="726527" cy="621990"/>
            </a:xfrm>
            <a:prstGeom prst="rect">
              <a:avLst/>
            </a:prstGeom>
          </p:spPr>
        </p:pic>
        <p:pic>
          <p:nvPicPr>
            <p:cNvPr id="26" name="object 26">
              <a:extLst>
                <a:ext uri="{FF2B5EF4-FFF2-40B4-BE49-F238E27FC236}">
                  <a16:creationId xmlns:a16="http://schemas.microsoft.com/office/drawing/2014/main" id="{D58F44D2-2C78-BDF0-1EBF-775D4D478701}"/>
                </a:ext>
              </a:extLst>
            </p:cNvPr>
            <p:cNvPicPr/>
            <p:nvPr/>
          </p:nvPicPr>
          <p:blipFill>
            <a:blip r:embed="rId7" cstate="print"/>
            <a:stretch>
              <a:fillRect/>
            </a:stretch>
          </p:blipFill>
          <p:spPr>
            <a:xfrm>
              <a:off x="3326661" y="416885"/>
              <a:ext cx="810156" cy="368490"/>
            </a:xfrm>
            <a:prstGeom prst="rect">
              <a:avLst/>
            </a:prstGeom>
          </p:spPr>
        </p:pic>
      </p:grpSp>
      <p:sp>
        <p:nvSpPr>
          <p:cNvPr id="27" name="object 27">
            <a:extLst>
              <a:ext uri="{FF2B5EF4-FFF2-40B4-BE49-F238E27FC236}">
                <a16:creationId xmlns:a16="http://schemas.microsoft.com/office/drawing/2014/main" id="{AF8D81FF-2305-B075-4E86-43B4CC566277}"/>
              </a:ext>
            </a:extLst>
          </p:cNvPr>
          <p:cNvSpPr txBox="1"/>
          <p:nvPr/>
        </p:nvSpPr>
        <p:spPr>
          <a:xfrm>
            <a:off x="3322692" y="736670"/>
            <a:ext cx="810260" cy="384175"/>
          </a:xfrm>
          <a:prstGeom prst="rect">
            <a:avLst/>
          </a:prstGeom>
        </p:spPr>
        <p:txBody>
          <a:bodyPr vert="horz" wrap="square" lIns="0" tIns="12700" rIns="0" bIns="0" rtlCol="0">
            <a:spAutoFit/>
          </a:bodyPr>
          <a:lstStyle/>
          <a:p>
            <a:pPr marL="12700">
              <a:lnSpc>
                <a:spcPct val="100000"/>
              </a:lnSpc>
              <a:spcBef>
                <a:spcPts val="100"/>
              </a:spcBef>
            </a:pPr>
            <a:r>
              <a:rPr sz="2350" b="1" spc="-110" dirty="0">
                <a:solidFill>
                  <a:srgbClr val="33820D"/>
                </a:solidFill>
                <a:latin typeface="Times New Roman"/>
                <a:cs typeface="Times New Roman"/>
              </a:rPr>
              <a:t>PEH</a:t>
            </a:r>
            <a:r>
              <a:rPr sz="2350" b="1" spc="-1595" dirty="0">
                <a:solidFill>
                  <a:srgbClr val="33820D"/>
                </a:solidFill>
                <a:latin typeface="Times New Roman"/>
                <a:cs typeface="Times New Roman"/>
              </a:rPr>
              <a:t>R</a:t>
            </a:r>
            <a:endParaRPr sz="2350">
              <a:latin typeface="Times New Roman"/>
              <a:cs typeface="Times New Roman"/>
            </a:endParaRPr>
          </a:p>
        </p:txBody>
      </p:sp>
      <p:sp>
        <p:nvSpPr>
          <p:cNvPr id="28" name="object 28">
            <a:extLst>
              <a:ext uri="{FF2B5EF4-FFF2-40B4-BE49-F238E27FC236}">
                <a16:creationId xmlns:a16="http://schemas.microsoft.com/office/drawing/2014/main" id="{6087B37B-7A6C-792C-4868-9F4ED016F0C1}"/>
              </a:ext>
            </a:extLst>
          </p:cNvPr>
          <p:cNvSpPr txBox="1"/>
          <p:nvPr/>
        </p:nvSpPr>
        <p:spPr>
          <a:xfrm>
            <a:off x="3330573" y="770359"/>
            <a:ext cx="801370" cy="76835"/>
          </a:xfrm>
          <a:prstGeom prst="rect">
            <a:avLst/>
          </a:prstGeom>
        </p:spPr>
        <p:txBody>
          <a:bodyPr vert="horz" wrap="square" lIns="0" tIns="16510" rIns="0" bIns="0" rtlCol="0">
            <a:spAutoFit/>
          </a:bodyPr>
          <a:lstStyle/>
          <a:p>
            <a:pPr marL="12700">
              <a:lnSpc>
                <a:spcPct val="100000"/>
              </a:lnSpc>
              <a:spcBef>
                <a:spcPts val="130"/>
              </a:spcBef>
            </a:pPr>
            <a:r>
              <a:rPr sz="300" b="1" dirty="0">
                <a:solidFill>
                  <a:srgbClr val="FF1616"/>
                </a:solidFill>
                <a:latin typeface="Times New Roman"/>
                <a:cs typeface="Times New Roman"/>
              </a:rPr>
              <a:t>UNIVERSITAS</a:t>
            </a:r>
            <a:r>
              <a:rPr sz="300" b="1" spc="80" dirty="0">
                <a:solidFill>
                  <a:srgbClr val="FF1616"/>
                </a:solidFill>
                <a:latin typeface="Times New Roman"/>
                <a:cs typeface="Times New Roman"/>
              </a:rPr>
              <a:t> </a:t>
            </a:r>
            <a:r>
              <a:rPr sz="300" b="1" dirty="0">
                <a:solidFill>
                  <a:srgbClr val="FF1616"/>
                </a:solidFill>
                <a:latin typeface="Times New Roman"/>
                <a:cs typeface="Times New Roman"/>
              </a:rPr>
              <a:t>PENDIDIKAN</a:t>
            </a:r>
            <a:r>
              <a:rPr sz="300" b="1" spc="85" dirty="0">
                <a:solidFill>
                  <a:srgbClr val="FF1616"/>
                </a:solidFill>
                <a:latin typeface="Times New Roman"/>
                <a:cs typeface="Times New Roman"/>
              </a:rPr>
              <a:t> </a:t>
            </a:r>
            <a:r>
              <a:rPr sz="300" b="1" spc="-10" dirty="0">
                <a:solidFill>
                  <a:srgbClr val="FF1616"/>
                </a:solidFill>
                <a:latin typeface="Times New Roman"/>
                <a:cs typeface="Times New Roman"/>
              </a:rPr>
              <a:t>INDONESIA</a:t>
            </a:r>
            <a:endParaRPr sz="300">
              <a:latin typeface="Times New Roman"/>
              <a:cs typeface="Times New Roman"/>
            </a:endParaRPr>
          </a:p>
        </p:txBody>
      </p:sp>
      <p:sp>
        <p:nvSpPr>
          <p:cNvPr id="29" name="object 29">
            <a:extLst>
              <a:ext uri="{FF2B5EF4-FFF2-40B4-BE49-F238E27FC236}">
                <a16:creationId xmlns:a16="http://schemas.microsoft.com/office/drawing/2014/main" id="{E4C1432F-8881-797A-B39A-B054AD6E2CC4}"/>
              </a:ext>
            </a:extLst>
          </p:cNvPr>
          <p:cNvSpPr txBox="1"/>
          <p:nvPr/>
        </p:nvSpPr>
        <p:spPr>
          <a:xfrm>
            <a:off x="3336430" y="1085260"/>
            <a:ext cx="790575" cy="133350"/>
          </a:xfrm>
          <a:prstGeom prst="rect">
            <a:avLst/>
          </a:prstGeom>
        </p:spPr>
        <p:txBody>
          <a:bodyPr vert="horz" wrap="square" lIns="0" tIns="13335" rIns="0" bIns="0" rtlCol="0">
            <a:spAutoFit/>
          </a:bodyPr>
          <a:lstStyle/>
          <a:p>
            <a:pPr marL="12700">
              <a:lnSpc>
                <a:spcPct val="100000"/>
              </a:lnSpc>
              <a:spcBef>
                <a:spcPts val="105"/>
              </a:spcBef>
            </a:pPr>
            <a:r>
              <a:rPr sz="700" b="1" spc="-30" dirty="0">
                <a:solidFill>
                  <a:srgbClr val="008037"/>
                </a:solidFill>
                <a:latin typeface="Tahoma"/>
                <a:cs typeface="Tahoma"/>
              </a:rPr>
              <a:t>STUDY</a:t>
            </a:r>
            <a:r>
              <a:rPr sz="700" b="1" spc="-5" dirty="0">
                <a:solidFill>
                  <a:srgbClr val="008037"/>
                </a:solidFill>
                <a:latin typeface="Tahoma"/>
                <a:cs typeface="Tahoma"/>
              </a:rPr>
              <a:t> </a:t>
            </a:r>
            <a:r>
              <a:rPr sz="700" b="1" spc="-10" dirty="0">
                <a:solidFill>
                  <a:srgbClr val="008037"/>
                </a:solidFill>
                <a:latin typeface="Tahoma"/>
                <a:cs typeface="Tahoma"/>
              </a:rPr>
              <a:t>PROGRAM</a:t>
            </a:r>
            <a:endParaRPr sz="700">
              <a:latin typeface="Tahoma"/>
              <a:cs typeface="Tahoma"/>
            </a:endParaRPr>
          </a:p>
        </p:txBody>
      </p:sp>
      <p:sp>
        <p:nvSpPr>
          <p:cNvPr id="30" name="object 30">
            <a:extLst>
              <a:ext uri="{FF2B5EF4-FFF2-40B4-BE49-F238E27FC236}">
                <a16:creationId xmlns:a16="http://schemas.microsoft.com/office/drawing/2014/main" id="{25CF1CA9-9559-0DC0-3C6F-E93DDD05FE48}"/>
              </a:ext>
            </a:extLst>
          </p:cNvPr>
          <p:cNvSpPr txBox="1"/>
          <p:nvPr/>
        </p:nvSpPr>
        <p:spPr>
          <a:xfrm>
            <a:off x="3367787" y="1174119"/>
            <a:ext cx="719455" cy="80010"/>
          </a:xfrm>
          <a:prstGeom prst="rect">
            <a:avLst/>
          </a:prstGeom>
        </p:spPr>
        <p:txBody>
          <a:bodyPr vert="horz" wrap="square" lIns="0" tIns="13335" rIns="0" bIns="0" rtlCol="0">
            <a:spAutoFit/>
          </a:bodyPr>
          <a:lstStyle/>
          <a:p>
            <a:pPr marL="12700">
              <a:lnSpc>
                <a:spcPct val="100000"/>
              </a:lnSpc>
              <a:spcBef>
                <a:spcPts val="105"/>
              </a:spcBef>
            </a:pPr>
            <a:r>
              <a:rPr sz="350" dirty="0">
                <a:latin typeface="Times New Roman"/>
                <a:cs typeface="Times New Roman"/>
              </a:rPr>
              <a:t>Faculty</a:t>
            </a:r>
            <a:r>
              <a:rPr sz="350" spc="5" dirty="0">
                <a:latin typeface="Times New Roman"/>
                <a:cs typeface="Times New Roman"/>
              </a:rPr>
              <a:t> </a:t>
            </a:r>
            <a:r>
              <a:rPr sz="350" dirty="0">
                <a:latin typeface="Times New Roman"/>
                <a:cs typeface="Times New Roman"/>
              </a:rPr>
              <a:t>of</a:t>
            </a:r>
            <a:r>
              <a:rPr sz="350" spc="10" dirty="0">
                <a:latin typeface="Times New Roman"/>
                <a:cs typeface="Times New Roman"/>
              </a:rPr>
              <a:t> </a:t>
            </a:r>
            <a:r>
              <a:rPr sz="350" dirty="0">
                <a:latin typeface="Times New Roman"/>
                <a:cs typeface="Times New Roman"/>
              </a:rPr>
              <a:t>Sport</a:t>
            </a:r>
            <a:r>
              <a:rPr sz="350" spc="10" dirty="0">
                <a:latin typeface="Times New Roman"/>
                <a:cs typeface="Times New Roman"/>
              </a:rPr>
              <a:t> </a:t>
            </a:r>
            <a:r>
              <a:rPr sz="350" dirty="0">
                <a:latin typeface="Times New Roman"/>
                <a:cs typeface="Times New Roman"/>
              </a:rPr>
              <a:t>Education</a:t>
            </a:r>
            <a:r>
              <a:rPr sz="350" spc="5" dirty="0">
                <a:latin typeface="Times New Roman"/>
                <a:cs typeface="Times New Roman"/>
              </a:rPr>
              <a:t> </a:t>
            </a:r>
            <a:r>
              <a:rPr sz="350" dirty="0">
                <a:latin typeface="Times New Roman"/>
                <a:cs typeface="Times New Roman"/>
              </a:rPr>
              <a:t>and</a:t>
            </a:r>
            <a:r>
              <a:rPr sz="350" spc="10" dirty="0">
                <a:latin typeface="Times New Roman"/>
                <a:cs typeface="Times New Roman"/>
              </a:rPr>
              <a:t> </a:t>
            </a:r>
            <a:r>
              <a:rPr sz="350" spc="-10" dirty="0">
                <a:latin typeface="Times New Roman"/>
                <a:cs typeface="Times New Roman"/>
              </a:rPr>
              <a:t>Health</a:t>
            </a:r>
            <a:endParaRPr sz="350">
              <a:latin typeface="Times New Roman"/>
              <a:cs typeface="Times New Roman"/>
            </a:endParaRPr>
          </a:p>
        </p:txBody>
      </p:sp>
      <p:sp>
        <p:nvSpPr>
          <p:cNvPr id="31" name="object 31">
            <a:extLst>
              <a:ext uri="{FF2B5EF4-FFF2-40B4-BE49-F238E27FC236}">
                <a16:creationId xmlns:a16="http://schemas.microsoft.com/office/drawing/2014/main" id="{431FFCFB-B219-2E7A-E164-045A7305DDAC}"/>
              </a:ext>
            </a:extLst>
          </p:cNvPr>
          <p:cNvSpPr txBox="1"/>
          <p:nvPr/>
        </p:nvSpPr>
        <p:spPr>
          <a:xfrm>
            <a:off x="3341863" y="1040227"/>
            <a:ext cx="779780" cy="80010"/>
          </a:xfrm>
          <a:prstGeom prst="rect">
            <a:avLst/>
          </a:prstGeom>
        </p:spPr>
        <p:txBody>
          <a:bodyPr vert="horz" wrap="square" lIns="0" tIns="13335" rIns="0" bIns="0" rtlCol="0">
            <a:spAutoFit/>
          </a:bodyPr>
          <a:lstStyle/>
          <a:p>
            <a:pPr marL="12700">
              <a:lnSpc>
                <a:spcPct val="100000"/>
              </a:lnSpc>
              <a:spcBef>
                <a:spcPts val="105"/>
              </a:spcBef>
            </a:pPr>
            <a:r>
              <a:rPr sz="350" b="1" i="1" spc="-20" dirty="0">
                <a:solidFill>
                  <a:srgbClr val="FF1616"/>
                </a:solidFill>
                <a:latin typeface="Times New Roman"/>
                <a:cs typeface="Times New Roman"/>
              </a:rPr>
              <a:t>Physical</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Education,</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Health,</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and</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Recreation</a:t>
            </a:r>
            <a:endParaRPr sz="350">
              <a:latin typeface="Times New Roman"/>
              <a:cs typeface="Times New Roman"/>
            </a:endParaRPr>
          </a:p>
        </p:txBody>
      </p:sp>
      <p:pic>
        <p:nvPicPr>
          <p:cNvPr id="32" name="object 32">
            <a:extLst>
              <a:ext uri="{FF2B5EF4-FFF2-40B4-BE49-F238E27FC236}">
                <a16:creationId xmlns:a16="http://schemas.microsoft.com/office/drawing/2014/main" id="{A5B547FA-DC90-2DEB-9DA2-F4EFAEA88754}"/>
              </a:ext>
            </a:extLst>
          </p:cNvPr>
          <p:cNvPicPr/>
          <p:nvPr/>
        </p:nvPicPr>
        <p:blipFill>
          <a:blip r:embed="rId8" cstate="print"/>
          <a:stretch>
            <a:fillRect/>
          </a:stretch>
        </p:blipFill>
        <p:spPr>
          <a:xfrm>
            <a:off x="0" y="840177"/>
            <a:ext cx="1740030" cy="6743699"/>
          </a:xfrm>
          <a:prstGeom prst="rect">
            <a:avLst/>
          </a:prstGeom>
        </p:spPr>
      </p:pic>
    </p:spTree>
    <p:extLst>
      <p:ext uri="{BB962C8B-B14F-4D97-AF65-F5344CB8AC3E}">
        <p14:creationId xmlns:p14="http://schemas.microsoft.com/office/powerpoint/2010/main" val="29979803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1962A68-700E-C921-D346-DE2CCD5A9F1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CD288D5-DDA1-8368-3D83-0A8B4D24A353}"/>
              </a:ext>
            </a:extLst>
          </p:cNvPr>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4F4F4"/>
          </a:solidFill>
        </p:spPr>
        <p:txBody>
          <a:bodyPr wrap="square" lIns="0" tIns="0" rIns="0" bIns="0" rtlCol="0"/>
          <a:lstStyle/>
          <a:p>
            <a:endParaRPr/>
          </a:p>
        </p:txBody>
      </p:sp>
      <p:grpSp>
        <p:nvGrpSpPr>
          <p:cNvPr id="3" name="object 3">
            <a:extLst>
              <a:ext uri="{FF2B5EF4-FFF2-40B4-BE49-F238E27FC236}">
                <a16:creationId xmlns:a16="http://schemas.microsoft.com/office/drawing/2014/main" id="{6B7420ED-7DD8-DEB1-C5A2-85A42719984D}"/>
              </a:ext>
            </a:extLst>
          </p:cNvPr>
          <p:cNvGrpSpPr/>
          <p:nvPr/>
        </p:nvGrpSpPr>
        <p:grpSpPr>
          <a:xfrm>
            <a:off x="15075389" y="0"/>
            <a:ext cx="3213100" cy="3331210"/>
            <a:chOff x="15075389" y="0"/>
            <a:chExt cx="3213100" cy="3331210"/>
          </a:xfrm>
        </p:grpSpPr>
        <p:sp>
          <p:nvSpPr>
            <p:cNvPr id="4" name="object 4">
              <a:extLst>
                <a:ext uri="{FF2B5EF4-FFF2-40B4-BE49-F238E27FC236}">
                  <a16:creationId xmlns:a16="http://schemas.microsoft.com/office/drawing/2014/main" id="{4ECC170F-465F-FF04-4EE5-51A97E74B11C}"/>
                </a:ext>
              </a:extLst>
            </p:cNvPr>
            <p:cNvSpPr/>
            <p:nvPr/>
          </p:nvSpPr>
          <p:spPr>
            <a:xfrm>
              <a:off x="15075389" y="0"/>
              <a:ext cx="3213100" cy="3331210"/>
            </a:xfrm>
            <a:custGeom>
              <a:avLst/>
              <a:gdLst/>
              <a:ahLst/>
              <a:cxnLst/>
              <a:rect l="l" t="t" r="r" b="b"/>
              <a:pathLst>
                <a:path w="3213100" h="3331210">
                  <a:moveTo>
                    <a:pt x="3212608" y="3330762"/>
                  </a:moveTo>
                  <a:lnTo>
                    <a:pt x="0" y="109201"/>
                  </a:lnTo>
                  <a:lnTo>
                    <a:pt x="0" y="0"/>
                  </a:lnTo>
                  <a:lnTo>
                    <a:pt x="897024" y="0"/>
                  </a:lnTo>
                  <a:lnTo>
                    <a:pt x="3212608" y="2314917"/>
                  </a:lnTo>
                  <a:lnTo>
                    <a:pt x="3212608" y="3330762"/>
                  </a:lnTo>
                  <a:close/>
                </a:path>
              </a:pathLst>
            </a:custGeom>
            <a:solidFill>
              <a:srgbClr val="1B53A8"/>
            </a:solidFill>
          </p:spPr>
          <p:txBody>
            <a:bodyPr wrap="square" lIns="0" tIns="0" rIns="0" bIns="0" rtlCol="0"/>
            <a:lstStyle/>
            <a:p>
              <a:endParaRPr/>
            </a:p>
          </p:txBody>
        </p:sp>
        <p:sp>
          <p:nvSpPr>
            <p:cNvPr id="5" name="object 5">
              <a:extLst>
                <a:ext uri="{FF2B5EF4-FFF2-40B4-BE49-F238E27FC236}">
                  <a16:creationId xmlns:a16="http://schemas.microsoft.com/office/drawing/2014/main" id="{7C8C32A5-BFBC-9E36-5764-8243290EEEBD}"/>
                </a:ext>
              </a:extLst>
            </p:cNvPr>
            <p:cNvSpPr/>
            <p:nvPr/>
          </p:nvSpPr>
          <p:spPr>
            <a:xfrm>
              <a:off x="16809175" y="0"/>
              <a:ext cx="1478915" cy="2315210"/>
            </a:xfrm>
            <a:custGeom>
              <a:avLst/>
              <a:gdLst/>
              <a:ahLst/>
              <a:cxnLst/>
              <a:rect l="l" t="t" r="r" b="b"/>
              <a:pathLst>
                <a:path w="1478915" h="2315210">
                  <a:moveTo>
                    <a:pt x="1478822" y="2314917"/>
                  </a:moveTo>
                  <a:lnTo>
                    <a:pt x="0" y="836094"/>
                  </a:lnTo>
                  <a:lnTo>
                    <a:pt x="1454988" y="0"/>
                  </a:lnTo>
                  <a:lnTo>
                    <a:pt x="1478822" y="0"/>
                  </a:lnTo>
                  <a:lnTo>
                    <a:pt x="1478822" y="2314917"/>
                  </a:lnTo>
                  <a:close/>
                </a:path>
              </a:pathLst>
            </a:custGeom>
            <a:solidFill>
              <a:srgbClr val="0C336F"/>
            </a:solidFill>
          </p:spPr>
          <p:txBody>
            <a:bodyPr wrap="square" lIns="0" tIns="0" rIns="0" bIns="0" rtlCol="0"/>
            <a:lstStyle/>
            <a:p>
              <a:endParaRPr/>
            </a:p>
          </p:txBody>
        </p:sp>
      </p:grpSp>
      <p:grpSp>
        <p:nvGrpSpPr>
          <p:cNvPr id="6" name="object 6">
            <a:extLst>
              <a:ext uri="{FF2B5EF4-FFF2-40B4-BE49-F238E27FC236}">
                <a16:creationId xmlns:a16="http://schemas.microsoft.com/office/drawing/2014/main" id="{D0CC548E-BFEA-1EAF-BE89-48CAB17F25CA}"/>
              </a:ext>
            </a:extLst>
          </p:cNvPr>
          <p:cNvGrpSpPr/>
          <p:nvPr/>
        </p:nvGrpSpPr>
        <p:grpSpPr>
          <a:xfrm>
            <a:off x="0" y="3259390"/>
            <a:ext cx="18288000" cy="7028180"/>
            <a:chOff x="0" y="3259390"/>
            <a:chExt cx="18288000" cy="7028180"/>
          </a:xfrm>
        </p:grpSpPr>
        <p:sp>
          <p:nvSpPr>
            <p:cNvPr id="7" name="object 7">
              <a:extLst>
                <a:ext uri="{FF2B5EF4-FFF2-40B4-BE49-F238E27FC236}">
                  <a16:creationId xmlns:a16="http://schemas.microsoft.com/office/drawing/2014/main" id="{6119BE08-DAE8-6921-149F-20E9D547EAC1}"/>
                </a:ext>
              </a:extLst>
            </p:cNvPr>
            <p:cNvSpPr/>
            <p:nvPr/>
          </p:nvSpPr>
          <p:spPr>
            <a:xfrm>
              <a:off x="0" y="7694571"/>
              <a:ext cx="4640580" cy="2592705"/>
            </a:xfrm>
            <a:custGeom>
              <a:avLst/>
              <a:gdLst/>
              <a:ahLst/>
              <a:cxnLst/>
              <a:rect l="l" t="t" r="r" b="b"/>
              <a:pathLst>
                <a:path w="4640580" h="2592704">
                  <a:moveTo>
                    <a:pt x="0" y="0"/>
                  </a:moveTo>
                  <a:lnTo>
                    <a:pt x="4640490" y="0"/>
                  </a:lnTo>
                  <a:lnTo>
                    <a:pt x="4640490" y="2592428"/>
                  </a:lnTo>
                  <a:lnTo>
                    <a:pt x="0" y="2592428"/>
                  </a:lnTo>
                  <a:lnTo>
                    <a:pt x="0" y="0"/>
                  </a:lnTo>
                  <a:close/>
                </a:path>
              </a:pathLst>
            </a:custGeom>
            <a:solidFill>
              <a:srgbClr val="0C336F"/>
            </a:solidFill>
          </p:spPr>
          <p:txBody>
            <a:bodyPr wrap="square" lIns="0" tIns="0" rIns="0" bIns="0" rtlCol="0"/>
            <a:lstStyle/>
            <a:p>
              <a:endParaRPr/>
            </a:p>
          </p:txBody>
        </p:sp>
        <p:sp>
          <p:nvSpPr>
            <p:cNvPr id="8" name="object 8">
              <a:extLst>
                <a:ext uri="{FF2B5EF4-FFF2-40B4-BE49-F238E27FC236}">
                  <a16:creationId xmlns:a16="http://schemas.microsoft.com/office/drawing/2014/main" id="{4D3151F7-5054-7397-7E1F-8979B465779E}"/>
                </a:ext>
              </a:extLst>
            </p:cNvPr>
            <p:cNvSpPr/>
            <p:nvPr/>
          </p:nvSpPr>
          <p:spPr>
            <a:xfrm>
              <a:off x="7927219" y="9764381"/>
              <a:ext cx="10361295" cy="523240"/>
            </a:xfrm>
            <a:custGeom>
              <a:avLst/>
              <a:gdLst/>
              <a:ahLst/>
              <a:cxnLst/>
              <a:rect l="l" t="t" r="r" b="b"/>
              <a:pathLst>
                <a:path w="10361295" h="523240">
                  <a:moveTo>
                    <a:pt x="10360780" y="522618"/>
                  </a:moveTo>
                  <a:lnTo>
                    <a:pt x="0" y="522618"/>
                  </a:lnTo>
                  <a:lnTo>
                    <a:pt x="0" y="0"/>
                  </a:lnTo>
                  <a:lnTo>
                    <a:pt x="10360780" y="0"/>
                  </a:lnTo>
                  <a:lnTo>
                    <a:pt x="10360780" y="522618"/>
                  </a:lnTo>
                  <a:close/>
                </a:path>
              </a:pathLst>
            </a:custGeom>
            <a:solidFill>
              <a:srgbClr val="0A2957"/>
            </a:solidFill>
          </p:spPr>
          <p:txBody>
            <a:bodyPr wrap="square" lIns="0" tIns="0" rIns="0" bIns="0" rtlCol="0"/>
            <a:lstStyle/>
            <a:p>
              <a:endParaRPr/>
            </a:p>
          </p:txBody>
        </p:sp>
        <p:sp>
          <p:nvSpPr>
            <p:cNvPr id="9" name="object 9">
              <a:extLst>
                <a:ext uri="{FF2B5EF4-FFF2-40B4-BE49-F238E27FC236}">
                  <a16:creationId xmlns:a16="http://schemas.microsoft.com/office/drawing/2014/main" id="{528CDDDB-7F2C-55DE-AE31-762B1A24A42E}"/>
                </a:ext>
              </a:extLst>
            </p:cNvPr>
            <p:cNvSpPr/>
            <p:nvPr/>
          </p:nvSpPr>
          <p:spPr>
            <a:xfrm>
              <a:off x="3327265" y="7690376"/>
              <a:ext cx="3564254" cy="2597150"/>
            </a:xfrm>
            <a:custGeom>
              <a:avLst/>
              <a:gdLst/>
              <a:ahLst/>
              <a:cxnLst/>
              <a:rect l="l" t="t" r="r" b="b"/>
              <a:pathLst>
                <a:path w="3564254" h="2597150">
                  <a:moveTo>
                    <a:pt x="3564065" y="1542580"/>
                  </a:moveTo>
                  <a:lnTo>
                    <a:pt x="2673049" y="0"/>
                  </a:lnTo>
                  <a:lnTo>
                    <a:pt x="891016" y="0"/>
                  </a:lnTo>
                  <a:lnTo>
                    <a:pt x="0" y="1542580"/>
                  </a:lnTo>
                  <a:lnTo>
                    <a:pt x="608829" y="2596622"/>
                  </a:lnTo>
                  <a:lnTo>
                    <a:pt x="2955235" y="2596622"/>
                  </a:lnTo>
                  <a:lnTo>
                    <a:pt x="3564065" y="1542580"/>
                  </a:lnTo>
                  <a:close/>
                </a:path>
              </a:pathLst>
            </a:custGeom>
            <a:solidFill>
              <a:srgbClr val="1B53A8"/>
            </a:solidFill>
          </p:spPr>
          <p:txBody>
            <a:bodyPr wrap="square" lIns="0" tIns="0" rIns="0" bIns="0" rtlCol="0"/>
            <a:lstStyle/>
            <a:p>
              <a:endParaRPr/>
            </a:p>
          </p:txBody>
        </p:sp>
        <p:sp>
          <p:nvSpPr>
            <p:cNvPr id="10" name="object 10">
              <a:extLst>
                <a:ext uri="{FF2B5EF4-FFF2-40B4-BE49-F238E27FC236}">
                  <a16:creationId xmlns:a16="http://schemas.microsoft.com/office/drawing/2014/main" id="{BD6FA1D2-29AE-C06F-05C6-5D866BC6F810}"/>
                </a:ext>
              </a:extLst>
            </p:cNvPr>
            <p:cNvSpPr/>
            <p:nvPr/>
          </p:nvSpPr>
          <p:spPr>
            <a:xfrm>
              <a:off x="6269366" y="9234217"/>
              <a:ext cx="2998470" cy="1052830"/>
            </a:xfrm>
            <a:custGeom>
              <a:avLst/>
              <a:gdLst/>
              <a:ahLst/>
              <a:cxnLst/>
              <a:rect l="l" t="t" r="r" b="b"/>
              <a:pathLst>
                <a:path w="2998470" h="1052829">
                  <a:moveTo>
                    <a:pt x="2998236" y="1052782"/>
                  </a:moveTo>
                  <a:lnTo>
                    <a:pt x="2390134" y="0"/>
                  </a:lnTo>
                  <a:lnTo>
                    <a:pt x="608101" y="0"/>
                  </a:lnTo>
                  <a:lnTo>
                    <a:pt x="0" y="1052781"/>
                  </a:lnTo>
                  <a:lnTo>
                    <a:pt x="2998236" y="1052782"/>
                  </a:lnTo>
                  <a:close/>
                </a:path>
              </a:pathLst>
            </a:custGeom>
            <a:solidFill>
              <a:srgbClr val="0C336F"/>
            </a:solidFill>
          </p:spPr>
          <p:txBody>
            <a:bodyPr wrap="square" lIns="0" tIns="0" rIns="0" bIns="0" rtlCol="0"/>
            <a:lstStyle/>
            <a:p>
              <a:endParaRPr/>
            </a:p>
          </p:txBody>
        </p:sp>
        <p:sp>
          <p:nvSpPr>
            <p:cNvPr id="11" name="object 11">
              <a:extLst>
                <a:ext uri="{FF2B5EF4-FFF2-40B4-BE49-F238E27FC236}">
                  <a16:creationId xmlns:a16="http://schemas.microsoft.com/office/drawing/2014/main" id="{62D60C52-7524-CA3E-CBD2-B03CAE540238}"/>
                </a:ext>
              </a:extLst>
            </p:cNvPr>
            <p:cNvSpPr/>
            <p:nvPr/>
          </p:nvSpPr>
          <p:spPr>
            <a:xfrm>
              <a:off x="4483693" y="9227916"/>
              <a:ext cx="3006090" cy="1059180"/>
            </a:xfrm>
            <a:custGeom>
              <a:avLst/>
              <a:gdLst/>
              <a:ahLst/>
              <a:cxnLst/>
              <a:rect l="l" t="t" r="r" b="b"/>
              <a:pathLst>
                <a:path w="3006090" h="1059179">
                  <a:moveTo>
                    <a:pt x="3005516" y="1059083"/>
                  </a:moveTo>
                  <a:lnTo>
                    <a:pt x="2393774" y="0"/>
                  </a:lnTo>
                  <a:lnTo>
                    <a:pt x="611741" y="0"/>
                  </a:lnTo>
                  <a:lnTo>
                    <a:pt x="0" y="1059083"/>
                  </a:lnTo>
                  <a:lnTo>
                    <a:pt x="94507" y="1059083"/>
                  </a:lnTo>
                  <a:lnTo>
                    <a:pt x="659632" y="80657"/>
                  </a:lnTo>
                  <a:lnTo>
                    <a:pt x="2347144" y="80657"/>
                  </a:lnTo>
                  <a:lnTo>
                    <a:pt x="2912269" y="1059083"/>
                  </a:lnTo>
                  <a:lnTo>
                    <a:pt x="3005516" y="1059083"/>
                  </a:lnTo>
                  <a:close/>
                </a:path>
              </a:pathLst>
            </a:custGeom>
            <a:solidFill>
              <a:srgbClr val="0A2957"/>
            </a:solidFill>
          </p:spPr>
          <p:txBody>
            <a:bodyPr wrap="square" lIns="0" tIns="0" rIns="0" bIns="0" rtlCol="0"/>
            <a:lstStyle/>
            <a:p>
              <a:endParaRPr/>
            </a:p>
          </p:txBody>
        </p:sp>
        <p:pic>
          <p:nvPicPr>
            <p:cNvPr id="12" name="object 12">
              <a:extLst>
                <a:ext uri="{FF2B5EF4-FFF2-40B4-BE49-F238E27FC236}">
                  <a16:creationId xmlns:a16="http://schemas.microsoft.com/office/drawing/2014/main" id="{5609E5DD-E11D-4B45-A836-E10530FFAE92}"/>
                </a:ext>
              </a:extLst>
            </p:cNvPr>
            <p:cNvPicPr/>
            <p:nvPr/>
          </p:nvPicPr>
          <p:blipFill>
            <a:blip r:embed="rId2" cstate="print"/>
            <a:stretch>
              <a:fillRect/>
            </a:stretch>
          </p:blipFill>
          <p:spPr>
            <a:xfrm>
              <a:off x="16497051" y="3259390"/>
              <a:ext cx="1790947" cy="6743699"/>
            </a:xfrm>
            <a:prstGeom prst="rect">
              <a:avLst/>
            </a:prstGeom>
          </p:spPr>
        </p:pic>
      </p:grpSp>
      <p:sp>
        <p:nvSpPr>
          <p:cNvPr id="13" name="object 13">
            <a:extLst>
              <a:ext uri="{FF2B5EF4-FFF2-40B4-BE49-F238E27FC236}">
                <a16:creationId xmlns:a16="http://schemas.microsoft.com/office/drawing/2014/main" id="{DD1B2080-CF33-10FD-D02A-B9F1F4C6D956}"/>
              </a:ext>
            </a:extLst>
          </p:cNvPr>
          <p:cNvSpPr txBox="1"/>
          <p:nvPr/>
        </p:nvSpPr>
        <p:spPr>
          <a:xfrm>
            <a:off x="4800600" y="3881936"/>
            <a:ext cx="9365187" cy="1479700"/>
          </a:xfrm>
          <a:prstGeom prst="rect">
            <a:avLst/>
          </a:prstGeom>
        </p:spPr>
        <p:txBody>
          <a:bodyPr vert="horz" wrap="square" lIns="0" tIns="139065" rIns="0" bIns="0" rtlCol="0">
            <a:spAutoFit/>
          </a:bodyPr>
          <a:lstStyle/>
          <a:p>
            <a:pPr marL="12700" marR="5080">
              <a:lnSpc>
                <a:spcPts val="9670"/>
              </a:lnSpc>
              <a:spcBef>
                <a:spcPts val="1095"/>
              </a:spcBef>
            </a:pPr>
            <a:r>
              <a:rPr lang="en-US" sz="13800" b="1" spc="-40" dirty="0">
                <a:solidFill>
                  <a:srgbClr val="0A2957"/>
                </a:solidFill>
                <a:latin typeface="Trebuchet MS"/>
                <a:cs typeface="Trebuchet MS"/>
              </a:rPr>
              <a:t>Thank You</a:t>
            </a:r>
            <a:endParaRPr sz="13800" dirty="0">
              <a:latin typeface="Trebuchet MS"/>
              <a:cs typeface="Trebuchet MS"/>
            </a:endParaRPr>
          </a:p>
        </p:txBody>
      </p:sp>
      <p:grpSp>
        <p:nvGrpSpPr>
          <p:cNvPr id="20" name="object 20">
            <a:extLst>
              <a:ext uri="{FF2B5EF4-FFF2-40B4-BE49-F238E27FC236}">
                <a16:creationId xmlns:a16="http://schemas.microsoft.com/office/drawing/2014/main" id="{9CC09219-CC78-92BC-CED2-6E011AF3C9A8}"/>
              </a:ext>
            </a:extLst>
          </p:cNvPr>
          <p:cNvGrpSpPr/>
          <p:nvPr/>
        </p:nvGrpSpPr>
        <p:grpSpPr>
          <a:xfrm>
            <a:off x="308965" y="373605"/>
            <a:ext cx="5601335" cy="933450"/>
            <a:chOff x="308965" y="373605"/>
            <a:chExt cx="5601335" cy="933450"/>
          </a:xfrm>
        </p:grpSpPr>
        <p:sp>
          <p:nvSpPr>
            <p:cNvPr id="21" name="object 21">
              <a:extLst>
                <a:ext uri="{FF2B5EF4-FFF2-40B4-BE49-F238E27FC236}">
                  <a16:creationId xmlns:a16="http://schemas.microsoft.com/office/drawing/2014/main" id="{3D8917C9-2C14-6783-8AD6-9F0643044745}"/>
                </a:ext>
              </a:extLst>
            </p:cNvPr>
            <p:cNvSpPr/>
            <p:nvPr/>
          </p:nvSpPr>
          <p:spPr>
            <a:xfrm>
              <a:off x="308965" y="373605"/>
              <a:ext cx="5601335" cy="933450"/>
            </a:xfrm>
            <a:custGeom>
              <a:avLst/>
              <a:gdLst/>
              <a:ahLst/>
              <a:cxnLst/>
              <a:rect l="l" t="t" r="r" b="b"/>
              <a:pathLst>
                <a:path w="5601335" h="933450">
                  <a:moveTo>
                    <a:pt x="5134756" y="933145"/>
                  </a:moveTo>
                  <a:lnTo>
                    <a:pt x="466572" y="933145"/>
                  </a:lnTo>
                  <a:lnTo>
                    <a:pt x="418868" y="930736"/>
                  </a:lnTo>
                  <a:lnTo>
                    <a:pt x="372541" y="923666"/>
                  </a:lnTo>
                  <a:lnTo>
                    <a:pt x="327828" y="912169"/>
                  </a:lnTo>
                  <a:lnTo>
                    <a:pt x="284961" y="896479"/>
                  </a:lnTo>
                  <a:lnTo>
                    <a:pt x="244176" y="876832"/>
                  </a:lnTo>
                  <a:lnTo>
                    <a:pt x="205707" y="853462"/>
                  </a:lnTo>
                  <a:lnTo>
                    <a:pt x="169789" y="826602"/>
                  </a:lnTo>
                  <a:lnTo>
                    <a:pt x="136655" y="796489"/>
                  </a:lnTo>
                  <a:lnTo>
                    <a:pt x="106542" y="763356"/>
                  </a:lnTo>
                  <a:lnTo>
                    <a:pt x="79683" y="727437"/>
                  </a:lnTo>
                  <a:lnTo>
                    <a:pt x="56312" y="688968"/>
                  </a:lnTo>
                  <a:lnTo>
                    <a:pt x="36665" y="648183"/>
                  </a:lnTo>
                  <a:lnTo>
                    <a:pt x="20976" y="605317"/>
                  </a:lnTo>
                  <a:lnTo>
                    <a:pt x="9479" y="560603"/>
                  </a:lnTo>
                  <a:lnTo>
                    <a:pt x="2408" y="514277"/>
                  </a:lnTo>
                  <a:lnTo>
                    <a:pt x="0" y="466572"/>
                  </a:lnTo>
                  <a:lnTo>
                    <a:pt x="2408" y="418868"/>
                  </a:lnTo>
                  <a:lnTo>
                    <a:pt x="9479" y="372541"/>
                  </a:lnTo>
                  <a:lnTo>
                    <a:pt x="20976" y="327828"/>
                  </a:lnTo>
                  <a:lnTo>
                    <a:pt x="36665" y="284961"/>
                  </a:lnTo>
                  <a:lnTo>
                    <a:pt x="56312" y="244176"/>
                  </a:lnTo>
                  <a:lnTo>
                    <a:pt x="79683" y="205707"/>
                  </a:lnTo>
                  <a:lnTo>
                    <a:pt x="106542" y="169789"/>
                  </a:lnTo>
                  <a:lnTo>
                    <a:pt x="136655" y="136655"/>
                  </a:lnTo>
                  <a:lnTo>
                    <a:pt x="169789" y="106542"/>
                  </a:lnTo>
                  <a:lnTo>
                    <a:pt x="205707" y="79683"/>
                  </a:lnTo>
                  <a:lnTo>
                    <a:pt x="244176" y="56312"/>
                  </a:lnTo>
                  <a:lnTo>
                    <a:pt x="284961" y="36665"/>
                  </a:lnTo>
                  <a:lnTo>
                    <a:pt x="327828" y="20976"/>
                  </a:lnTo>
                  <a:lnTo>
                    <a:pt x="372541" y="9479"/>
                  </a:lnTo>
                  <a:lnTo>
                    <a:pt x="418868" y="2408"/>
                  </a:lnTo>
                  <a:lnTo>
                    <a:pt x="466572" y="0"/>
                  </a:lnTo>
                  <a:lnTo>
                    <a:pt x="5134756" y="0"/>
                  </a:lnTo>
                  <a:lnTo>
                    <a:pt x="5182461" y="2408"/>
                  </a:lnTo>
                  <a:lnTo>
                    <a:pt x="5228787" y="9479"/>
                  </a:lnTo>
                  <a:lnTo>
                    <a:pt x="5273501" y="20976"/>
                  </a:lnTo>
                  <a:lnTo>
                    <a:pt x="5316367" y="36665"/>
                  </a:lnTo>
                  <a:lnTo>
                    <a:pt x="5357152" y="56312"/>
                  </a:lnTo>
                  <a:lnTo>
                    <a:pt x="5395621" y="79683"/>
                  </a:lnTo>
                  <a:lnTo>
                    <a:pt x="5431540" y="106542"/>
                  </a:lnTo>
                  <a:lnTo>
                    <a:pt x="5464673" y="136655"/>
                  </a:lnTo>
                  <a:lnTo>
                    <a:pt x="5494786" y="169789"/>
                  </a:lnTo>
                  <a:lnTo>
                    <a:pt x="5521646" y="205707"/>
                  </a:lnTo>
                  <a:lnTo>
                    <a:pt x="5545016" y="244176"/>
                  </a:lnTo>
                  <a:lnTo>
                    <a:pt x="5564663" y="284961"/>
                  </a:lnTo>
                  <a:lnTo>
                    <a:pt x="5580353" y="327828"/>
                  </a:lnTo>
                  <a:lnTo>
                    <a:pt x="5591850" y="372541"/>
                  </a:lnTo>
                  <a:lnTo>
                    <a:pt x="5598920" y="418868"/>
                  </a:lnTo>
                  <a:lnTo>
                    <a:pt x="5601329" y="466572"/>
                  </a:lnTo>
                  <a:lnTo>
                    <a:pt x="5598920" y="514277"/>
                  </a:lnTo>
                  <a:lnTo>
                    <a:pt x="5591850" y="560603"/>
                  </a:lnTo>
                  <a:lnTo>
                    <a:pt x="5580353" y="605317"/>
                  </a:lnTo>
                  <a:lnTo>
                    <a:pt x="5564663" y="648183"/>
                  </a:lnTo>
                  <a:lnTo>
                    <a:pt x="5545016" y="688968"/>
                  </a:lnTo>
                  <a:lnTo>
                    <a:pt x="5521646" y="727437"/>
                  </a:lnTo>
                  <a:lnTo>
                    <a:pt x="5494786" y="763356"/>
                  </a:lnTo>
                  <a:lnTo>
                    <a:pt x="5464673" y="796489"/>
                  </a:lnTo>
                  <a:lnTo>
                    <a:pt x="5431540" y="826602"/>
                  </a:lnTo>
                  <a:lnTo>
                    <a:pt x="5395621" y="853462"/>
                  </a:lnTo>
                  <a:lnTo>
                    <a:pt x="5357152" y="876832"/>
                  </a:lnTo>
                  <a:lnTo>
                    <a:pt x="5316367" y="896479"/>
                  </a:lnTo>
                  <a:lnTo>
                    <a:pt x="5273501" y="912169"/>
                  </a:lnTo>
                  <a:lnTo>
                    <a:pt x="5228787" y="923666"/>
                  </a:lnTo>
                  <a:lnTo>
                    <a:pt x="5182461" y="930736"/>
                  </a:lnTo>
                  <a:lnTo>
                    <a:pt x="5134756" y="933145"/>
                  </a:lnTo>
                  <a:close/>
                </a:path>
              </a:pathLst>
            </a:custGeom>
            <a:solidFill>
              <a:srgbClr val="FFFFFF"/>
            </a:solidFill>
          </p:spPr>
          <p:txBody>
            <a:bodyPr wrap="square" lIns="0" tIns="0" rIns="0" bIns="0" rtlCol="0"/>
            <a:lstStyle/>
            <a:p>
              <a:endParaRPr/>
            </a:p>
          </p:txBody>
        </p:sp>
        <p:pic>
          <p:nvPicPr>
            <p:cNvPr id="22" name="object 22">
              <a:extLst>
                <a:ext uri="{FF2B5EF4-FFF2-40B4-BE49-F238E27FC236}">
                  <a16:creationId xmlns:a16="http://schemas.microsoft.com/office/drawing/2014/main" id="{02B5772A-08E0-784C-B73D-93EF76468B92}"/>
                </a:ext>
              </a:extLst>
            </p:cNvPr>
            <p:cNvPicPr/>
            <p:nvPr/>
          </p:nvPicPr>
          <p:blipFill>
            <a:blip r:embed="rId3" cstate="print"/>
            <a:stretch>
              <a:fillRect/>
            </a:stretch>
          </p:blipFill>
          <p:spPr>
            <a:xfrm>
              <a:off x="434343" y="559592"/>
              <a:ext cx="1923467" cy="561882"/>
            </a:xfrm>
            <a:prstGeom prst="rect">
              <a:avLst/>
            </a:prstGeom>
          </p:spPr>
        </p:pic>
        <p:pic>
          <p:nvPicPr>
            <p:cNvPr id="23" name="object 23">
              <a:extLst>
                <a:ext uri="{FF2B5EF4-FFF2-40B4-BE49-F238E27FC236}">
                  <a16:creationId xmlns:a16="http://schemas.microsoft.com/office/drawing/2014/main" id="{348FD377-B401-A03E-6C92-4AD4E4831017}"/>
                </a:ext>
              </a:extLst>
            </p:cNvPr>
            <p:cNvPicPr/>
            <p:nvPr/>
          </p:nvPicPr>
          <p:blipFill>
            <a:blip r:embed="rId4" cstate="print"/>
            <a:stretch>
              <a:fillRect/>
            </a:stretch>
          </p:blipFill>
          <p:spPr>
            <a:xfrm>
              <a:off x="2354169" y="594832"/>
              <a:ext cx="880718" cy="470413"/>
            </a:xfrm>
            <a:prstGeom prst="rect">
              <a:avLst/>
            </a:prstGeom>
          </p:spPr>
        </p:pic>
        <p:pic>
          <p:nvPicPr>
            <p:cNvPr id="24" name="object 24">
              <a:extLst>
                <a:ext uri="{FF2B5EF4-FFF2-40B4-BE49-F238E27FC236}">
                  <a16:creationId xmlns:a16="http://schemas.microsoft.com/office/drawing/2014/main" id="{6740C730-9C1F-2D4D-F0ED-8DB55022A535}"/>
                </a:ext>
              </a:extLst>
            </p:cNvPr>
            <p:cNvPicPr/>
            <p:nvPr/>
          </p:nvPicPr>
          <p:blipFill>
            <a:blip r:embed="rId5" cstate="print"/>
            <a:stretch>
              <a:fillRect/>
            </a:stretch>
          </p:blipFill>
          <p:spPr>
            <a:xfrm>
              <a:off x="5032140" y="469834"/>
              <a:ext cx="739594" cy="718686"/>
            </a:xfrm>
            <a:prstGeom prst="rect">
              <a:avLst/>
            </a:prstGeom>
          </p:spPr>
        </p:pic>
        <p:pic>
          <p:nvPicPr>
            <p:cNvPr id="25" name="object 25">
              <a:extLst>
                <a:ext uri="{FF2B5EF4-FFF2-40B4-BE49-F238E27FC236}">
                  <a16:creationId xmlns:a16="http://schemas.microsoft.com/office/drawing/2014/main" id="{DA76C8B7-9591-67AD-4043-8533DD9898E6}"/>
                </a:ext>
              </a:extLst>
            </p:cNvPr>
            <p:cNvPicPr/>
            <p:nvPr/>
          </p:nvPicPr>
          <p:blipFill>
            <a:blip r:embed="rId6" cstate="print"/>
            <a:stretch>
              <a:fillRect/>
            </a:stretch>
          </p:blipFill>
          <p:spPr>
            <a:xfrm>
              <a:off x="4233886" y="529289"/>
              <a:ext cx="726527" cy="621990"/>
            </a:xfrm>
            <a:prstGeom prst="rect">
              <a:avLst/>
            </a:prstGeom>
          </p:spPr>
        </p:pic>
        <p:pic>
          <p:nvPicPr>
            <p:cNvPr id="26" name="object 26">
              <a:extLst>
                <a:ext uri="{FF2B5EF4-FFF2-40B4-BE49-F238E27FC236}">
                  <a16:creationId xmlns:a16="http://schemas.microsoft.com/office/drawing/2014/main" id="{F5538DB8-77EA-5C8D-5FB9-4855E7BADE6A}"/>
                </a:ext>
              </a:extLst>
            </p:cNvPr>
            <p:cNvPicPr/>
            <p:nvPr/>
          </p:nvPicPr>
          <p:blipFill>
            <a:blip r:embed="rId7" cstate="print"/>
            <a:stretch>
              <a:fillRect/>
            </a:stretch>
          </p:blipFill>
          <p:spPr>
            <a:xfrm>
              <a:off x="3326661" y="416885"/>
              <a:ext cx="810156" cy="368490"/>
            </a:xfrm>
            <a:prstGeom prst="rect">
              <a:avLst/>
            </a:prstGeom>
          </p:spPr>
        </p:pic>
      </p:grpSp>
      <p:sp>
        <p:nvSpPr>
          <p:cNvPr id="27" name="object 27">
            <a:extLst>
              <a:ext uri="{FF2B5EF4-FFF2-40B4-BE49-F238E27FC236}">
                <a16:creationId xmlns:a16="http://schemas.microsoft.com/office/drawing/2014/main" id="{2A361296-893C-7F9C-B308-05985E3D3EEF}"/>
              </a:ext>
            </a:extLst>
          </p:cNvPr>
          <p:cNvSpPr txBox="1"/>
          <p:nvPr/>
        </p:nvSpPr>
        <p:spPr>
          <a:xfrm>
            <a:off x="3322692" y="736670"/>
            <a:ext cx="810260" cy="384175"/>
          </a:xfrm>
          <a:prstGeom prst="rect">
            <a:avLst/>
          </a:prstGeom>
        </p:spPr>
        <p:txBody>
          <a:bodyPr vert="horz" wrap="square" lIns="0" tIns="12700" rIns="0" bIns="0" rtlCol="0">
            <a:spAutoFit/>
          </a:bodyPr>
          <a:lstStyle/>
          <a:p>
            <a:pPr marL="12700">
              <a:lnSpc>
                <a:spcPct val="100000"/>
              </a:lnSpc>
              <a:spcBef>
                <a:spcPts val="100"/>
              </a:spcBef>
            </a:pPr>
            <a:r>
              <a:rPr sz="2350" b="1" spc="-110" dirty="0">
                <a:solidFill>
                  <a:srgbClr val="33820D"/>
                </a:solidFill>
                <a:latin typeface="Times New Roman"/>
                <a:cs typeface="Times New Roman"/>
              </a:rPr>
              <a:t>PEH</a:t>
            </a:r>
            <a:r>
              <a:rPr sz="2350" b="1" spc="-1595" dirty="0">
                <a:solidFill>
                  <a:srgbClr val="33820D"/>
                </a:solidFill>
                <a:latin typeface="Times New Roman"/>
                <a:cs typeface="Times New Roman"/>
              </a:rPr>
              <a:t>R</a:t>
            </a:r>
            <a:endParaRPr sz="2350">
              <a:latin typeface="Times New Roman"/>
              <a:cs typeface="Times New Roman"/>
            </a:endParaRPr>
          </a:p>
        </p:txBody>
      </p:sp>
      <p:sp>
        <p:nvSpPr>
          <p:cNvPr id="28" name="object 28">
            <a:extLst>
              <a:ext uri="{FF2B5EF4-FFF2-40B4-BE49-F238E27FC236}">
                <a16:creationId xmlns:a16="http://schemas.microsoft.com/office/drawing/2014/main" id="{B9020A32-9E6C-6115-EACF-A1A3844C92E0}"/>
              </a:ext>
            </a:extLst>
          </p:cNvPr>
          <p:cNvSpPr txBox="1"/>
          <p:nvPr/>
        </p:nvSpPr>
        <p:spPr>
          <a:xfrm>
            <a:off x="3330573" y="770359"/>
            <a:ext cx="801370" cy="76835"/>
          </a:xfrm>
          <a:prstGeom prst="rect">
            <a:avLst/>
          </a:prstGeom>
        </p:spPr>
        <p:txBody>
          <a:bodyPr vert="horz" wrap="square" lIns="0" tIns="16510" rIns="0" bIns="0" rtlCol="0">
            <a:spAutoFit/>
          </a:bodyPr>
          <a:lstStyle/>
          <a:p>
            <a:pPr marL="12700">
              <a:lnSpc>
                <a:spcPct val="100000"/>
              </a:lnSpc>
              <a:spcBef>
                <a:spcPts val="130"/>
              </a:spcBef>
            </a:pPr>
            <a:r>
              <a:rPr sz="300" b="1" dirty="0">
                <a:solidFill>
                  <a:srgbClr val="FF1616"/>
                </a:solidFill>
                <a:latin typeface="Times New Roman"/>
                <a:cs typeface="Times New Roman"/>
              </a:rPr>
              <a:t>UNIVERSITAS</a:t>
            </a:r>
            <a:r>
              <a:rPr sz="300" b="1" spc="80" dirty="0">
                <a:solidFill>
                  <a:srgbClr val="FF1616"/>
                </a:solidFill>
                <a:latin typeface="Times New Roman"/>
                <a:cs typeface="Times New Roman"/>
              </a:rPr>
              <a:t> </a:t>
            </a:r>
            <a:r>
              <a:rPr sz="300" b="1" dirty="0">
                <a:solidFill>
                  <a:srgbClr val="FF1616"/>
                </a:solidFill>
                <a:latin typeface="Times New Roman"/>
                <a:cs typeface="Times New Roman"/>
              </a:rPr>
              <a:t>PENDIDIKAN</a:t>
            </a:r>
            <a:r>
              <a:rPr sz="300" b="1" spc="85" dirty="0">
                <a:solidFill>
                  <a:srgbClr val="FF1616"/>
                </a:solidFill>
                <a:latin typeface="Times New Roman"/>
                <a:cs typeface="Times New Roman"/>
              </a:rPr>
              <a:t> </a:t>
            </a:r>
            <a:r>
              <a:rPr sz="300" b="1" spc="-10" dirty="0">
                <a:solidFill>
                  <a:srgbClr val="FF1616"/>
                </a:solidFill>
                <a:latin typeface="Times New Roman"/>
                <a:cs typeface="Times New Roman"/>
              </a:rPr>
              <a:t>INDONESIA</a:t>
            </a:r>
            <a:endParaRPr sz="300">
              <a:latin typeface="Times New Roman"/>
              <a:cs typeface="Times New Roman"/>
            </a:endParaRPr>
          </a:p>
        </p:txBody>
      </p:sp>
      <p:sp>
        <p:nvSpPr>
          <p:cNvPr id="29" name="object 29">
            <a:extLst>
              <a:ext uri="{FF2B5EF4-FFF2-40B4-BE49-F238E27FC236}">
                <a16:creationId xmlns:a16="http://schemas.microsoft.com/office/drawing/2014/main" id="{F5698D75-EBB2-D4E1-2E46-D1323B059CFC}"/>
              </a:ext>
            </a:extLst>
          </p:cNvPr>
          <p:cNvSpPr txBox="1"/>
          <p:nvPr/>
        </p:nvSpPr>
        <p:spPr>
          <a:xfrm>
            <a:off x="3336430" y="1085260"/>
            <a:ext cx="790575" cy="133350"/>
          </a:xfrm>
          <a:prstGeom prst="rect">
            <a:avLst/>
          </a:prstGeom>
        </p:spPr>
        <p:txBody>
          <a:bodyPr vert="horz" wrap="square" lIns="0" tIns="13335" rIns="0" bIns="0" rtlCol="0">
            <a:spAutoFit/>
          </a:bodyPr>
          <a:lstStyle/>
          <a:p>
            <a:pPr marL="12700">
              <a:lnSpc>
                <a:spcPct val="100000"/>
              </a:lnSpc>
              <a:spcBef>
                <a:spcPts val="105"/>
              </a:spcBef>
            </a:pPr>
            <a:r>
              <a:rPr sz="700" b="1" spc="-30" dirty="0">
                <a:solidFill>
                  <a:srgbClr val="008037"/>
                </a:solidFill>
                <a:latin typeface="Tahoma"/>
                <a:cs typeface="Tahoma"/>
              </a:rPr>
              <a:t>STUDY</a:t>
            </a:r>
            <a:r>
              <a:rPr sz="700" b="1" spc="-5" dirty="0">
                <a:solidFill>
                  <a:srgbClr val="008037"/>
                </a:solidFill>
                <a:latin typeface="Tahoma"/>
                <a:cs typeface="Tahoma"/>
              </a:rPr>
              <a:t> </a:t>
            </a:r>
            <a:r>
              <a:rPr sz="700" b="1" spc="-10" dirty="0">
                <a:solidFill>
                  <a:srgbClr val="008037"/>
                </a:solidFill>
                <a:latin typeface="Tahoma"/>
                <a:cs typeface="Tahoma"/>
              </a:rPr>
              <a:t>PROGRAM</a:t>
            </a:r>
            <a:endParaRPr sz="700">
              <a:latin typeface="Tahoma"/>
              <a:cs typeface="Tahoma"/>
            </a:endParaRPr>
          </a:p>
        </p:txBody>
      </p:sp>
      <p:sp>
        <p:nvSpPr>
          <p:cNvPr id="30" name="object 30">
            <a:extLst>
              <a:ext uri="{FF2B5EF4-FFF2-40B4-BE49-F238E27FC236}">
                <a16:creationId xmlns:a16="http://schemas.microsoft.com/office/drawing/2014/main" id="{E05465D0-72A6-795C-A418-7BCD2BEDF975}"/>
              </a:ext>
            </a:extLst>
          </p:cNvPr>
          <p:cNvSpPr txBox="1"/>
          <p:nvPr/>
        </p:nvSpPr>
        <p:spPr>
          <a:xfrm>
            <a:off x="3367787" y="1174119"/>
            <a:ext cx="719455" cy="80010"/>
          </a:xfrm>
          <a:prstGeom prst="rect">
            <a:avLst/>
          </a:prstGeom>
        </p:spPr>
        <p:txBody>
          <a:bodyPr vert="horz" wrap="square" lIns="0" tIns="13335" rIns="0" bIns="0" rtlCol="0">
            <a:spAutoFit/>
          </a:bodyPr>
          <a:lstStyle/>
          <a:p>
            <a:pPr marL="12700">
              <a:lnSpc>
                <a:spcPct val="100000"/>
              </a:lnSpc>
              <a:spcBef>
                <a:spcPts val="105"/>
              </a:spcBef>
            </a:pPr>
            <a:r>
              <a:rPr sz="350" dirty="0">
                <a:latin typeface="Times New Roman"/>
                <a:cs typeface="Times New Roman"/>
              </a:rPr>
              <a:t>Faculty</a:t>
            </a:r>
            <a:r>
              <a:rPr sz="350" spc="5" dirty="0">
                <a:latin typeface="Times New Roman"/>
                <a:cs typeface="Times New Roman"/>
              </a:rPr>
              <a:t> </a:t>
            </a:r>
            <a:r>
              <a:rPr sz="350" dirty="0">
                <a:latin typeface="Times New Roman"/>
                <a:cs typeface="Times New Roman"/>
              </a:rPr>
              <a:t>of</a:t>
            </a:r>
            <a:r>
              <a:rPr sz="350" spc="10" dirty="0">
                <a:latin typeface="Times New Roman"/>
                <a:cs typeface="Times New Roman"/>
              </a:rPr>
              <a:t> </a:t>
            </a:r>
            <a:r>
              <a:rPr sz="350" dirty="0">
                <a:latin typeface="Times New Roman"/>
                <a:cs typeface="Times New Roman"/>
              </a:rPr>
              <a:t>Sport</a:t>
            </a:r>
            <a:r>
              <a:rPr sz="350" spc="10" dirty="0">
                <a:latin typeface="Times New Roman"/>
                <a:cs typeface="Times New Roman"/>
              </a:rPr>
              <a:t> </a:t>
            </a:r>
            <a:r>
              <a:rPr sz="350" dirty="0">
                <a:latin typeface="Times New Roman"/>
                <a:cs typeface="Times New Roman"/>
              </a:rPr>
              <a:t>Education</a:t>
            </a:r>
            <a:r>
              <a:rPr sz="350" spc="5" dirty="0">
                <a:latin typeface="Times New Roman"/>
                <a:cs typeface="Times New Roman"/>
              </a:rPr>
              <a:t> </a:t>
            </a:r>
            <a:r>
              <a:rPr sz="350" dirty="0">
                <a:latin typeface="Times New Roman"/>
                <a:cs typeface="Times New Roman"/>
              </a:rPr>
              <a:t>and</a:t>
            </a:r>
            <a:r>
              <a:rPr sz="350" spc="10" dirty="0">
                <a:latin typeface="Times New Roman"/>
                <a:cs typeface="Times New Roman"/>
              </a:rPr>
              <a:t> </a:t>
            </a:r>
            <a:r>
              <a:rPr sz="350" spc="-10" dirty="0">
                <a:latin typeface="Times New Roman"/>
                <a:cs typeface="Times New Roman"/>
              </a:rPr>
              <a:t>Health</a:t>
            </a:r>
            <a:endParaRPr sz="350">
              <a:latin typeface="Times New Roman"/>
              <a:cs typeface="Times New Roman"/>
            </a:endParaRPr>
          </a:p>
        </p:txBody>
      </p:sp>
      <p:sp>
        <p:nvSpPr>
          <p:cNvPr id="31" name="object 31">
            <a:extLst>
              <a:ext uri="{FF2B5EF4-FFF2-40B4-BE49-F238E27FC236}">
                <a16:creationId xmlns:a16="http://schemas.microsoft.com/office/drawing/2014/main" id="{3A3031F2-55A7-16AB-BE4F-C91078C82838}"/>
              </a:ext>
            </a:extLst>
          </p:cNvPr>
          <p:cNvSpPr txBox="1"/>
          <p:nvPr/>
        </p:nvSpPr>
        <p:spPr>
          <a:xfrm>
            <a:off x="3341863" y="1040227"/>
            <a:ext cx="779780" cy="80010"/>
          </a:xfrm>
          <a:prstGeom prst="rect">
            <a:avLst/>
          </a:prstGeom>
        </p:spPr>
        <p:txBody>
          <a:bodyPr vert="horz" wrap="square" lIns="0" tIns="13335" rIns="0" bIns="0" rtlCol="0">
            <a:spAutoFit/>
          </a:bodyPr>
          <a:lstStyle/>
          <a:p>
            <a:pPr marL="12700">
              <a:lnSpc>
                <a:spcPct val="100000"/>
              </a:lnSpc>
              <a:spcBef>
                <a:spcPts val="105"/>
              </a:spcBef>
            </a:pPr>
            <a:r>
              <a:rPr sz="350" b="1" i="1" spc="-20" dirty="0">
                <a:solidFill>
                  <a:srgbClr val="FF1616"/>
                </a:solidFill>
                <a:latin typeface="Times New Roman"/>
                <a:cs typeface="Times New Roman"/>
              </a:rPr>
              <a:t>Physical</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Education,</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Health,</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and</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Recreation</a:t>
            </a:r>
            <a:endParaRPr sz="350">
              <a:latin typeface="Times New Roman"/>
              <a:cs typeface="Times New Roman"/>
            </a:endParaRPr>
          </a:p>
        </p:txBody>
      </p:sp>
      <p:pic>
        <p:nvPicPr>
          <p:cNvPr id="32" name="object 32">
            <a:extLst>
              <a:ext uri="{FF2B5EF4-FFF2-40B4-BE49-F238E27FC236}">
                <a16:creationId xmlns:a16="http://schemas.microsoft.com/office/drawing/2014/main" id="{75091FAA-1D49-82CF-B552-84DF6A2D5292}"/>
              </a:ext>
            </a:extLst>
          </p:cNvPr>
          <p:cNvPicPr/>
          <p:nvPr/>
        </p:nvPicPr>
        <p:blipFill>
          <a:blip r:embed="rId8" cstate="print"/>
          <a:stretch>
            <a:fillRect/>
          </a:stretch>
        </p:blipFill>
        <p:spPr>
          <a:xfrm>
            <a:off x="0" y="840177"/>
            <a:ext cx="1740030" cy="6743699"/>
          </a:xfrm>
          <a:prstGeom prst="rect">
            <a:avLst/>
          </a:prstGeom>
        </p:spPr>
      </p:pic>
    </p:spTree>
    <p:extLst>
      <p:ext uri="{BB962C8B-B14F-4D97-AF65-F5344CB8AC3E}">
        <p14:creationId xmlns:p14="http://schemas.microsoft.com/office/powerpoint/2010/main" val="25365810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32934"/>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4F4F4"/>
          </a:solidFill>
        </p:spPr>
        <p:txBody>
          <a:bodyPr wrap="square" lIns="0" tIns="0" rIns="0" bIns="0" rtlCol="0"/>
          <a:lstStyle/>
          <a:p>
            <a:endParaRPr/>
          </a:p>
        </p:txBody>
      </p:sp>
      <p:grpSp>
        <p:nvGrpSpPr>
          <p:cNvPr id="3" name="object 3"/>
          <p:cNvGrpSpPr/>
          <p:nvPr/>
        </p:nvGrpSpPr>
        <p:grpSpPr>
          <a:xfrm>
            <a:off x="15075389" y="0"/>
            <a:ext cx="3213100" cy="3331210"/>
            <a:chOff x="15075389" y="0"/>
            <a:chExt cx="3213100" cy="3331210"/>
          </a:xfrm>
        </p:grpSpPr>
        <p:sp>
          <p:nvSpPr>
            <p:cNvPr id="4" name="object 4"/>
            <p:cNvSpPr/>
            <p:nvPr/>
          </p:nvSpPr>
          <p:spPr>
            <a:xfrm>
              <a:off x="15075389" y="0"/>
              <a:ext cx="3213100" cy="3331210"/>
            </a:xfrm>
            <a:custGeom>
              <a:avLst/>
              <a:gdLst/>
              <a:ahLst/>
              <a:cxnLst/>
              <a:rect l="l" t="t" r="r" b="b"/>
              <a:pathLst>
                <a:path w="3213100" h="3331210">
                  <a:moveTo>
                    <a:pt x="3212608" y="3330762"/>
                  </a:moveTo>
                  <a:lnTo>
                    <a:pt x="0" y="109201"/>
                  </a:lnTo>
                  <a:lnTo>
                    <a:pt x="0" y="0"/>
                  </a:lnTo>
                  <a:lnTo>
                    <a:pt x="897024" y="0"/>
                  </a:lnTo>
                  <a:lnTo>
                    <a:pt x="3212608" y="2314917"/>
                  </a:lnTo>
                  <a:lnTo>
                    <a:pt x="3212608" y="3330762"/>
                  </a:lnTo>
                  <a:close/>
                </a:path>
              </a:pathLst>
            </a:custGeom>
            <a:solidFill>
              <a:srgbClr val="1B53A8"/>
            </a:solidFill>
          </p:spPr>
          <p:txBody>
            <a:bodyPr wrap="square" lIns="0" tIns="0" rIns="0" bIns="0" rtlCol="0"/>
            <a:lstStyle/>
            <a:p>
              <a:endParaRPr/>
            </a:p>
          </p:txBody>
        </p:sp>
        <p:sp>
          <p:nvSpPr>
            <p:cNvPr id="5" name="object 5"/>
            <p:cNvSpPr/>
            <p:nvPr/>
          </p:nvSpPr>
          <p:spPr>
            <a:xfrm>
              <a:off x="16809175" y="0"/>
              <a:ext cx="1478915" cy="2315210"/>
            </a:xfrm>
            <a:custGeom>
              <a:avLst/>
              <a:gdLst/>
              <a:ahLst/>
              <a:cxnLst/>
              <a:rect l="l" t="t" r="r" b="b"/>
              <a:pathLst>
                <a:path w="1478915" h="2315210">
                  <a:moveTo>
                    <a:pt x="1478822" y="2314917"/>
                  </a:moveTo>
                  <a:lnTo>
                    <a:pt x="0" y="836094"/>
                  </a:lnTo>
                  <a:lnTo>
                    <a:pt x="1454988" y="0"/>
                  </a:lnTo>
                  <a:lnTo>
                    <a:pt x="1478822" y="0"/>
                  </a:lnTo>
                  <a:lnTo>
                    <a:pt x="1478822" y="2314917"/>
                  </a:lnTo>
                  <a:close/>
                </a:path>
              </a:pathLst>
            </a:custGeom>
            <a:solidFill>
              <a:srgbClr val="0C336F"/>
            </a:solidFill>
          </p:spPr>
          <p:txBody>
            <a:bodyPr wrap="square" lIns="0" tIns="0" rIns="0" bIns="0" rtlCol="0"/>
            <a:lstStyle/>
            <a:p>
              <a:endParaRPr/>
            </a:p>
          </p:txBody>
        </p:sp>
      </p:grpSp>
      <p:grpSp>
        <p:nvGrpSpPr>
          <p:cNvPr id="6" name="object 6"/>
          <p:cNvGrpSpPr/>
          <p:nvPr/>
        </p:nvGrpSpPr>
        <p:grpSpPr>
          <a:xfrm>
            <a:off x="0" y="3259390"/>
            <a:ext cx="18288000" cy="7028180"/>
            <a:chOff x="0" y="3259390"/>
            <a:chExt cx="18288000" cy="7028180"/>
          </a:xfrm>
        </p:grpSpPr>
        <p:sp>
          <p:nvSpPr>
            <p:cNvPr id="7" name="object 7"/>
            <p:cNvSpPr/>
            <p:nvPr/>
          </p:nvSpPr>
          <p:spPr>
            <a:xfrm>
              <a:off x="0" y="7694571"/>
              <a:ext cx="4640580" cy="2592705"/>
            </a:xfrm>
            <a:custGeom>
              <a:avLst/>
              <a:gdLst/>
              <a:ahLst/>
              <a:cxnLst/>
              <a:rect l="l" t="t" r="r" b="b"/>
              <a:pathLst>
                <a:path w="4640580" h="2592704">
                  <a:moveTo>
                    <a:pt x="0" y="0"/>
                  </a:moveTo>
                  <a:lnTo>
                    <a:pt x="4640490" y="0"/>
                  </a:lnTo>
                  <a:lnTo>
                    <a:pt x="4640490" y="2592428"/>
                  </a:lnTo>
                  <a:lnTo>
                    <a:pt x="0" y="2592428"/>
                  </a:lnTo>
                  <a:lnTo>
                    <a:pt x="0" y="0"/>
                  </a:lnTo>
                  <a:close/>
                </a:path>
              </a:pathLst>
            </a:custGeom>
            <a:solidFill>
              <a:srgbClr val="0C336F"/>
            </a:solidFill>
          </p:spPr>
          <p:txBody>
            <a:bodyPr wrap="square" lIns="0" tIns="0" rIns="0" bIns="0" rtlCol="0"/>
            <a:lstStyle/>
            <a:p>
              <a:endParaRPr/>
            </a:p>
          </p:txBody>
        </p:sp>
        <p:sp>
          <p:nvSpPr>
            <p:cNvPr id="8" name="object 8"/>
            <p:cNvSpPr/>
            <p:nvPr/>
          </p:nvSpPr>
          <p:spPr>
            <a:xfrm>
              <a:off x="7927219" y="9764381"/>
              <a:ext cx="10361295" cy="523240"/>
            </a:xfrm>
            <a:custGeom>
              <a:avLst/>
              <a:gdLst/>
              <a:ahLst/>
              <a:cxnLst/>
              <a:rect l="l" t="t" r="r" b="b"/>
              <a:pathLst>
                <a:path w="10361295" h="523240">
                  <a:moveTo>
                    <a:pt x="10360780" y="522618"/>
                  </a:moveTo>
                  <a:lnTo>
                    <a:pt x="0" y="522618"/>
                  </a:lnTo>
                  <a:lnTo>
                    <a:pt x="0" y="0"/>
                  </a:lnTo>
                  <a:lnTo>
                    <a:pt x="10360780" y="0"/>
                  </a:lnTo>
                  <a:lnTo>
                    <a:pt x="10360780" y="522618"/>
                  </a:lnTo>
                  <a:close/>
                </a:path>
              </a:pathLst>
            </a:custGeom>
            <a:solidFill>
              <a:srgbClr val="0A2957"/>
            </a:solidFill>
          </p:spPr>
          <p:txBody>
            <a:bodyPr wrap="square" lIns="0" tIns="0" rIns="0" bIns="0" rtlCol="0"/>
            <a:lstStyle/>
            <a:p>
              <a:endParaRPr/>
            </a:p>
          </p:txBody>
        </p:sp>
        <p:sp>
          <p:nvSpPr>
            <p:cNvPr id="9" name="object 9"/>
            <p:cNvSpPr/>
            <p:nvPr/>
          </p:nvSpPr>
          <p:spPr>
            <a:xfrm>
              <a:off x="3327265" y="7690376"/>
              <a:ext cx="3564254" cy="2597150"/>
            </a:xfrm>
            <a:custGeom>
              <a:avLst/>
              <a:gdLst/>
              <a:ahLst/>
              <a:cxnLst/>
              <a:rect l="l" t="t" r="r" b="b"/>
              <a:pathLst>
                <a:path w="3564254" h="2597150">
                  <a:moveTo>
                    <a:pt x="3564065" y="1542580"/>
                  </a:moveTo>
                  <a:lnTo>
                    <a:pt x="2673049" y="0"/>
                  </a:lnTo>
                  <a:lnTo>
                    <a:pt x="891016" y="0"/>
                  </a:lnTo>
                  <a:lnTo>
                    <a:pt x="0" y="1542580"/>
                  </a:lnTo>
                  <a:lnTo>
                    <a:pt x="608829" y="2596622"/>
                  </a:lnTo>
                  <a:lnTo>
                    <a:pt x="2955235" y="2596622"/>
                  </a:lnTo>
                  <a:lnTo>
                    <a:pt x="3564065" y="1542580"/>
                  </a:lnTo>
                  <a:close/>
                </a:path>
              </a:pathLst>
            </a:custGeom>
            <a:solidFill>
              <a:srgbClr val="1B53A8"/>
            </a:solidFill>
          </p:spPr>
          <p:txBody>
            <a:bodyPr wrap="square" lIns="0" tIns="0" rIns="0" bIns="0" rtlCol="0"/>
            <a:lstStyle/>
            <a:p>
              <a:endParaRPr/>
            </a:p>
          </p:txBody>
        </p:sp>
        <p:sp>
          <p:nvSpPr>
            <p:cNvPr id="10" name="object 10"/>
            <p:cNvSpPr/>
            <p:nvPr/>
          </p:nvSpPr>
          <p:spPr>
            <a:xfrm>
              <a:off x="6269366" y="9234217"/>
              <a:ext cx="2998470" cy="1052830"/>
            </a:xfrm>
            <a:custGeom>
              <a:avLst/>
              <a:gdLst/>
              <a:ahLst/>
              <a:cxnLst/>
              <a:rect l="l" t="t" r="r" b="b"/>
              <a:pathLst>
                <a:path w="2998470" h="1052829">
                  <a:moveTo>
                    <a:pt x="2998236" y="1052782"/>
                  </a:moveTo>
                  <a:lnTo>
                    <a:pt x="2390134" y="0"/>
                  </a:lnTo>
                  <a:lnTo>
                    <a:pt x="608101" y="0"/>
                  </a:lnTo>
                  <a:lnTo>
                    <a:pt x="0" y="1052781"/>
                  </a:lnTo>
                  <a:lnTo>
                    <a:pt x="2998236" y="1052782"/>
                  </a:lnTo>
                  <a:close/>
                </a:path>
              </a:pathLst>
            </a:custGeom>
            <a:solidFill>
              <a:srgbClr val="0C336F"/>
            </a:solidFill>
          </p:spPr>
          <p:txBody>
            <a:bodyPr wrap="square" lIns="0" tIns="0" rIns="0" bIns="0" rtlCol="0"/>
            <a:lstStyle/>
            <a:p>
              <a:endParaRPr/>
            </a:p>
          </p:txBody>
        </p:sp>
        <p:sp>
          <p:nvSpPr>
            <p:cNvPr id="11" name="object 11"/>
            <p:cNvSpPr/>
            <p:nvPr/>
          </p:nvSpPr>
          <p:spPr>
            <a:xfrm>
              <a:off x="4483693" y="9227916"/>
              <a:ext cx="3006090" cy="1059180"/>
            </a:xfrm>
            <a:custGeom>
              <a:avLst/>
              <a:gdLst/>
              <a:ahLst/>
              <a:cxnLst/>
              <a:rect l="l" t="t" r="r" b="b"/>
              <a:pathLst>
                <a:path w="3006090" h="1059179">
                  <a:moveTo>
                    <a:pt x="3005516" y="1059083"/>
                  </a:moveTo>
                  <a:lnTo>
                    <a:pt x="2393774" y="0"/>
                  </a:lnTo>
                  <a:lnTo>
                    <a:pt x="611741" y="0"/>
                  </a:lnTo>
                  <a:lnTo>
                    <a:pt x="0" y="1059083"/>
                  </a:lnTo>
                  <a:lnTo>
                    <a:pt x="94507" y="1059083"/>
                  </a:lnTo>
                  <a:lnTo>
                    <a:pt x="659632" y="80657"/>
                  </a:lnTo>
                  <a:lnTo>
                    <a:pt x="2347144" y="80657"/>
                  </a:lnTo>
                  <a:lnTo>
                    <a:pt x="2912269" y="1059083"/>
                  </a:lnTo>
                  <a:lnTo>
                    <a:pt x="3005516" y="1059083"/>
                  </a:lnTo>
                  <a:close/>
                </a:path>
              </a:pathLst>
            </a:custGeom>
            <a:solidFill>
              <a:srgbClr val="0A2957"/>
            </a:solidFill>
          </p:spPr>
          <p:txBody>
            <a:bodyPr wrap="square" lIns="0" tIns="0" rIns="0" bIns="0" rtlCol="0"/>
            <a:lstStyle/>
            <a:p>
              <a:endParaRPr/>
            </a:p>
          </p:txBody>
        </p:sp>
        <p:pic>
          <p:nvPicPr>
            <p:cNvPr id="12" name="object 12"/>
            <p:cNvPicPr/>
            <p:nvPr/>
          </p:nvPicPr>
          <p:blipFill>
            <a:blip r:embed="rId2" cstate="print"/>
            <a:stretch>
              <a:fillRect/>
            </a:stretch>
          </p:blipFill>
          <p:spPr>
            <a:xfrm>
              <a:off x="16497051" y="3259390"/>
              <a:ext cx="1790947" cy="6743699"/>
            </a:xfrm>
            <a:prstGeom prst="rect">
              <a:avLst/>
            </a:prstGeom>
          </p:spPr>
        </p:pic>
      </p:grpSp>
      <p:sp>
        <p:nvSpPr>
          <p:cNvPr id="13" name="object 13"/>
          <p:cNvSpPr txBox="1"/>
          <p:nvPr/>
        </p:nvSpPr>
        <p:spPr>
          <a:xfrm>
            <a:off x="1543685" y="3765581"/>
            <a:ext cx="6000115" cy="1308948"/>
          </a:xfrm>
          <a:prstGeom prst="rect">
            <a:avLst/>
          </a:prstGeom>
        </p:spPr>
        <p:txBody>
          <a:bodyPr vert="horz" wrap="square" lIns="0" tIns="139065" rIns="0" bIns="0" rtlCol="0">
            <a:spAutoFit/>
          </a:bodyPr>
          <a:lstStyle/>
          <a:p>
            <a:pPr marL="12700" marR="5080">
              <a:lnSpc>
                <a:spcPts val="9670"/>
              </a:lnSpc>
              <a:spcBef>
                <a:spcPts val="1095"/>
              </a:spcBef>
            </a:pPr>
            <a:r>
              <a:rPr lang="en-US" sz="8000" b="1" spc="-40" dirty="0">
                <a:solidFill>
                  <a:srgbClr val="0A2957"/>
                </a:solidFill>
                <a:latin typeface="Trebuchet MS"/>
                <a:cs typeface="Trebuchet MS"/>
              </a:rPr>
              <a:t>Introduction</a:t>
            </a:r>
            <a:endParaRPr sz="8000" dirty="0">
              <a:latin typeface="Trebuchet MS"/>
              <a:cs typeface="Trebuchet MS"/>
            </a:endParaRPr>
          </a:p>
        </p:txBody>
      </p:sp>
      <p:sp>
        <p:nvSpPr>
          <p:cNvPr id="19" name="object 19"/>
          <p:cNvSpPr txBox="1"/>
          <p:nvPr/>
        </p:nvSpPr>
        <p:spPr>
          <a:xfrm>
            <a:off x="8146953" y="2353089"/>
            <a:ext cx="8297953" cy="5091137"/>
          </a:xfrm>
          <a:prstGeom prst="rect">
            <a:avLst/>
          </a:prstGeom>
        </p:spPr>
        <p:txBody>
          <a:bodyPr vert="horz" wrap="square" lIns="0" tIns="12700" rIns="0" bIns="0" rtlCol="0">
            <a:spAutoFit/>
          </a:bodyPr>
          <a:lstStyle/>
          <a:p>
            <a:pPr marL="12700">
              <a:lnSpc>
                <a:spcPct val="100000"/>
              </a:lnSpc>
              <a:spcBef>
                <a:spcPts val="100"/>
              </a:spcBef>
            </a:pPr>
            <a:r>
              <a:rPr lang="en-US" sz="2200" dirty="0"/>
              <a:t>Athletic performance is the result of the interaction of various factors, including training programs, physiological condition, recovery, and nutritional strategies. Among these factors, nutrition plays a crucial role in providing energy, maintaining the body's capacity to perform during exercise, and accelerating the recovery process following physical activity. In recent years, the </a:t>
            </a:r>
            <a:r>
              <a:rPr lang="en-US" sz="2200" i="1" dirty="0"/>
              <a:t>food-first</a:t>
            </a:r>
            <a:r>
              <a:rPr lang="en-US" sz="2200" dirty="0"/>
              <a:t> approach has gained increasing attention as a strategy for meeting nutritional requirements through natural food sources. One natural food that has attracted considerable interest is honey, as it contains simple carbohydrates, namely glucose and fructose, which serve as readily available energy sources. In addition, honey is rich in bioactive compounds such as flavonoids and phenolic compounds that exhibit antioxidant and anti-inflammatory properties, making it a potential natural ergogenic aid to support athletic performance.</a:t>
            </a:r>
            <a:endParaRPr sz="2200" dirty="0">
              <a:latin typeface="Trebuchet MS"/>
              <a:cs typeface="Trebuchet MS"/>
            </a:endParaRPr>
          </a:p>
        </p:txBody>
      </p:sp>
      <p:grpSp>
        <p:nvGrpSpPr>
          <p:cNvPr id="20" name="object 20"/>
          <p:cNvGrpSpPr/>
          <p:nvPr/>
        </p:nvGrpSpPr>
        <p:grpSpPr>
          <a:xfrm>
            <a:off x="308965" y="373605"/>
            <a:ext cx="5601335" cy="933450"/>
            <a:chOff x="308965" y="373605"/>
            <a:chExt cx="5601335" cy="933450"/>
          </a:xfrm>
        </p:grpSpPr>
        <p:sp>
          <p:nvSpPr>
            <p:cNvPr id="21" name="object 21"/>
            <p:cNvSpPr/>
            <p:nvPr/>
          </p:nvSpPr>
          <p:spPr>
            <a:xfrm>
              <a:off x="308965" y="373605"/>
              <a:ext cx="5601335" cy="933450"/>
            </a:xfrm>
            <a:custGeom>
              <a:avLst/>
              <a:gdLst/>
              <a:ahLst/>
              <a:cxnLst/>
              <a:rect l="l" t="t" r="r" b="b"/>
              <a:pathLst>
                <a:path w="5601335" h="933450">
                  <a:moveTo>
                    <a:pt x="5134756" y="933145"/>
                  </a:moveTo>
                  <a:lnTo>
                    <a:pt x="466572" y="933145"/>
                  </a:lnTo>
                  <a:lnTo>
                    <a:pt x="418868" y="930736"/>
                  </a:lnTo>
                  <a:lnTo>
                    <a:pt x="372541" y="923666"/>
                  </a:lnTo>
                  <a:lnTo>
                    <a:pt x="327828" y="912169"/>
                  </a:lnTo>
                  <a:lnTo>
                    <a:pt x="284961" y="896479"/>
                  </a:lnTo>
                  <a:lnTo>
                    <a:pt x="244176" y="876832"/>
                  </a:lnTo>
                  <a:lnTo>
                    <a:pt x="205707" y="853462"/>
                  </a:lnTo>
                  <a:lnTo>
                    <a:pt x="169789" y="826602"/>
                  </a:lnTo>
                  <a:lnTo>
                    <a:pt x="136655" y="796489"/>
                  </a:lnTo>
                  <a:lnTo>
                    <a:pt x="106542" y="763356"/>
                  </a:lnTo>
                  <a:lnTo>
                    <a:pt x="79683" y="727437"/>
                  </a:lnTo>
                  <a:lnTo>
                    <a:pt x="56312" y="688968"/>
                  </a:lnTo>
                  <a:lnTo>
                    <a:pt x="36665" y="648183"/>
                  </a:lnTo>
                  <a:lnTo>
                    <a:pt x="20976" y="605317"/>
                  </a:lnTo>
                  <a:lnTo>
                    <a:pt x="9479" y="560603"/>
                  </a:lnTo>
                  <a:lnTo>
                    <a:pt x="2408" y="514277"/>
                  </a:lnTo>
                  <a:lnTo>
                    <a:pt x="0" y="466572"/>
                  </a:lnTo>
                  <a:lnTo>
                    <a:pt x="2408" y="418868"/>
                  </a:lnTo>
                  <a:lnTo>
                    <a:pt x="9479" y="372541"/>
                  </a:lnTo>
                  <a:lnTo>
                    <a:pt x="20976" y="327828"/>
                  </a:lnTo>
                  <a:lnTo>
                    <a:pt x="36665" y="284961"/>
                  </a:lnTo>
                  <a:lnTo>
                    <a:pt x="56312" y="244176"/>
                  </a:lnTo>
                  <a:lnTo>
                    <a:pt x="79683" y="205707"/>
                  </a:lnTo>
                  <a:lnTo>
                    <a:pt x="106542" y="169789"/>
                  </a:lnTo>
                  <a:lnTo>
                    <a:pt x="136655" y="136655"/>
                  </a:lnTo>
                  <a:lnTo>
                    <a:pt x="169789" y="106542"/>
                  </a:lnTo>
                  <a:lnTo>
                    <a:pt x="205707" y="79683"/>
                  </a:lnTo>
                  <a:lnTo>
                    <a:pt x="244176" y="56312"/>
                  </a:lnTo>
                  <a:lnTo>
                    <a:pt x="284961" y="36665"/>
                  </a:lnTo>
                  <a:lnTo>
                    <a:pt x="327828" y="20976"/>
                  </a:lnTo>
                  <a:lnTo>
                    <a:pt x="372541" y="9479"/>
                  </a:lnTo>
                  <a:lnTo>
                    <a:pt x="418868" y="2408"/>
                  </a:lnTo>
                  <a:lnTo>
                    <a:pt x="466572" y="0"/>
                  </a:lnTo>
                  <a:lnTo>
                    <a:pt x="5134756" y="0"/>
                  </a:lnTo>
                  <a:lnTo>
                    <a:pt x="5182461" y="2408"/>
                  </a:lnTo>
                  <a:lnTo>
                    <a:pt x="5228787" y="9479"/>
                  </a:lnTo>
                  <a:lnTo>
                    <a:pt x="5273501" y="20976"/>
                  </a:lnTo>
                  <a:lnTo>
                    <a:pt x="5316367" y="36665"/>
                  </a:lnTo>
                  <a:lnTo>
                    <a:pt x="5357152" y="56312"/>
                  </a:lnTo>
                  <a:lnTo>
                    <a:pt x="5395621" y="79683"/>
                  </a:lnTo>
                  <a:lnTo>
                    <a:pt x="5431540" y="106542"/>
                  </a:lnTo>
                  <a:lnTo>
                    <a:pt x="5464673" y="136655"/>
                  </a:lnTo>
                  <a:lnTo>
                    <a:pt x="5494786" y="169789"/>
                  </a:lnTo>
                  <a:lnTo>
                    <a:pt x="5521646" y="205707"/>
                  </a:lnTo>
                  <a:lnTo>
                    <a:pt x="5545016" y="244176"/>
                  </a:lnTo>
                  <a:lnTo>
                    <a:pt x="5564663" y="284961"/>
                  </a:lnTo>
                  <a:lnTo>
                    <a:pt x="5580353" y="327828"/>
                  </a:lnTo>
                  <a:lnTo>
                    <a:pt x="5591850" y="372541"/>
                  </a:lnTo>
                  <a:lnTo>
                    <a:pt x="5598920" y="418868"/>
                  </a:lnTo>
                  <a:lnTo>
                    <a:pt x="5601329" y="466572"/>
                  </a:lnTo>
                  <a:lnTo>
                    <a:pt x="5598920" y="514277"/>
                  </a:lnTo>
                  <a:lnTo>
                    <a:pt x="5591850" y="560603"/>
                  </a:lnTo>
                  <a:lnTo>
                    <a:pt x="5580353" y="605317"/>
                  </a:lnTo>
                  <a:lnTo>
                    <a:pt x="5564663" y="648183"/>
                  </a:lnTo>
                  <a:lnTo>
                    <a:pt x="5545016" y="688968"/>
                  </a:lnTo>
                  <a:lnTo>
                    <a:pt x="5521646" y="727437"/>
                  </a:lnTo>
                  <a:lnTo>
                    <a:pt x="5494786" y="763356"/>
                  </a:lnTo>
                  <a:lnTo>
                    <a:pt x="5464673" y="796489"/>
                  </a:lnTo>
                  <a:lnTo>
                    <a:pt x="5431540" y="826602"/>
                  </a:lnTo>
                  <a:lnTo>
                    <a:pt x="5395621" y="853462"/>
                  </a:lnTo>
                  <a:lnTo>
                    <a:pt x="5357152" y="876832"/>
                  </a:lnTo>
                  <a:lnTo>
                    <a:pt x="5316367" y="896479"/>
                  </a:lnTo>
                  <a:lnTo>
                    <a:pt x="5273501" y="912169"/>
                  </a:lnTo>
                  <a:lnTo>
                    <a:pt x="5228787" y="923666"/>
                  </a:lnTo>
                  <a:lnTo>
                    <a:pt x="5182461" y="930736"/>
                  </a:lnTo>
                  <a:lnTo>
                    <a:pt x="5134756" y="933145"/>
                  </a:lnTo>
                  <a:close/>
                </a:path>
              </a:pathLst>
            </a:custGeom>
            <a:solidFill>
              <a:srgbClr val="FFFFFF"/>
            </a:solidFill>
          </p:spPr>
          <p:txBody>
            <a:bodyPr wrap="square" lIns="0" tIns="0" rIns="0" bIns="0" rtlCol="0"/>
            <a:lstStyle/>
            <a:p>
              <a:endParaRPr/>
            </a:p>
          </p:txBody>
        </p:sp>
        <p:pic>
          <p:nvPicPr>
            <p:cNvPr id="22" name="object 22"/>
            <p:cNvPicPr/>
            <p:nvPr/>
          </p:nvPicPr>
          <p:blipFill>
            <a:blip r:embed="rId3" cstate="print"/>
            <a:stretch>
              <a:fillRect/>
            </a:stretch>
          </p:blipFill>
          <p:spPr>
            <a:xfrm>
              <a:off x="434343" y="559592"/>
              <a:ext cx="1923467" cy="561882"/>
            </a:xfrm>
            <a:prstGeom prst="rect">
              <a:avLst/>
            </a:prstGeom>
          </p:spPr>
        </p:pic>
        <p:pic>
          <p:nvPicPr>
            <p:cNvPr id="23" name="object 23"/>
            <p:cNvPicPr/>
            <p:nvPr/>
          </p:nvPicPr>
          <p:blipFill>
            <a:blip r:embed="rId4" cstate="print"/>
            <a:stretch>
              <a:fillRect/>
            </a:stretch>
          </p:blipFill>
          <p:spPr>
            <a:xfrm>
              <a:off x="2354169" y="594832"/>
              <a:ext cx="880718" cy="470413"/>
            </a:xfrm>
            <a:prstGeom prst="rect">
              <a:avLst/>
            </a:prstGeom>
          </p:spPr>
        </p:pic>
        <p:pic>
          <p:nvPicPr>
            <p:cNvPr id="24" name="object 24"/>
            <p:cNvPicPr/>
            <p:nvPr/>
          </p:nvPicPr>
          <p:blipFill>
            <a:blip r:embed="rId5" cstate="print"/>
            <a:stretch>
              <a:fillRect/>
            </a:stretch>
          </p:blipFill>
          <p:spPr>
            <a:xfrm>
              <a:off x="5032140" y="469834"/>
              <a:ext cx="739594" cy="718686"/>
            </a:xfrm>
            <a:prstGeom prst="rect">
              <a:avLst/>
            </a:prstGeom>
          </p:spPr>
        </p:pic>
        <p:pic>
          <p:nvPicPr>
            <p:cNvPr id="25" name="object 25"/>
            <p:cNvPicPr/>
            <p:nvPr/>
          </p:nvPicPr>
          <p:blipFill>
            <a:blip r:embed="rId6" cstate="print"/>
            <a:stretch>
              <a:fillRect/>
            </a:stretch>
          </p:blipFill>
          <p:spPr>
            <a:xfrm>
              <a:off x="4233886" y="529289"/>
              <a:ext cx="726527" cy="621990"/>
            </a:xfrm>
            <a:prstGeom prst="rect">
              <a:avLst/>
            </a:prstGeom>
          </p:spPr>
        </p:pic>
        <p:pic>
          <p:nvPicPr>
            <p:cNvPr id="26" name="object 26"/>
            <p:cNvPicPr/>
            <p:nvPr/>
          </p:nvPicPr>
          <p:blipFill>
            <a:blip r:embed="rId7" cstate="print"/>
            <a:stretch>
              <a:fillRect/>
            </a:stretch>
          </p:blipFill>
          <p:spPr>
            <a:xfrm>
              <a:off x="3326661" y="416885"/>
              <a:ext cx="810156" cy="368490"/>
            </a:xfrm>
            <a:prstGeom prst="rect">
              <a:avLst/>
            </a:prstGeom>
          </p:spPr>
        </p:pic>
      </p:grpSp>
      <p:sp>
        <p:nvSpPr>
          <p:cNvPr id="27" name="object 27"/>
          <p:cNvSpPr txBox="1"/>
          <p:nvPr/>
        </p:nvSpPr>
        <p:spPr>
          <a:xfrm>
            <a:off x="3322692" y="736670"/>
            <a:ext cx="810260" cy="384175"/>
          </a:xfrm>
          <a:prstGeom prst="rect">
            <a:avLst/>
          </a:prstGeom>
        </p:spPr>
        <p:txBody>
          <a:bodyPr vert="horz" wrap="square" lIns="0" tIns="12700" rIns="0" bIns="0" rtlCol="0">
            <a:spAutoFit/>
          </a:bodyPr>
          <a:lstStyle/>
          <a:p>
            <a:pPr marL="12700">
              <a:lnSpc>
                <a:spcPct val="100000"/>
              </a:lnSpc>
              <a:spcBef>
                <a:spcPts val="100"/>
              </a:spcBef>
            </a:pPr>
            <a:r>
              <a:rPr sz="2350" b="1" spc="-110" dirty="0">
                <a:solidFill>
                  <a:srgbClr val="33820D"/>
                </a:solidFill>
                <a:latin typeface="Times New Roman"/>
                <a:cs typeface="Times New Roman"/>
              </a:rPr>
              <a:t>PEH</a:t>
            </a:r>
            <a:r>
              <a:rPr sz="2350" b="1" spc="-1595" dirty="0">
                <a:solidFill>
                  <a:srgbClr val="33820D"/>
                </a:solidFill>
                <a:latin typeface="Times New Roman"/>
                <a:cs typeface="Times New Roman"/>
              </a:rPr>
              <a:t>R</a:t>
            </a:r>
            <a:endParaRPr sz="2350">
              <a:latin typeface="Times New Roman"/>
              <a:cs typeface="Times New Roman"/>
            </a:endParaRPr>
          </a:p>
        </p:txBody>
      </p:sp>
      <p:sp>
        <p:nvSpPr>
          <p:cNvPr id="28" name="object 28"/>
          <p:cNvSpPr txBox="1"/>
          <p:nvPr/>
        </p:nvSpPr>
        <p:spPr>
          <a:xfrm>
            <a:off x="3330573" y="770359"/>
            <a:ext cx="801370" cy="76835"/>
          </a:xfrm>
          <a:prstGeom prst="rect">
            <a:avLst/>
          </a:prstGeom>
        </p:spPr>
        <p:txBody>
          <a:bodyPr vert="horz" wrap="square" lIns="0" tIns="16510" rIns="0" bIns="0" rtlCol="0">
            <a:spAutoFit/>
          </a:bodyPr>
          <a:lstStyle/>
          <a:p>
            <a:pPr marL="12700">
              <a:lnSpc>
                <a:spcPct val="100000"/>
              </a:lnSpc>
              <a:spcBef>
                <a:spcPts val="130"/>
              </a:spcBef>
            </a:pPr>
            <a:r>
              <a:rPr sz="300" b="1" dirty="0">
                <a:solidFill>
                  <a:srgbClr val="FF1616"/>
                </a:solidFill>
                <a:latin typeface="Times New Roman"/>
                <a:cs typeface="Times New Roman"/>
              </a:rPr>
              <a:t>UNIVERSITAS</a:t>
            </a:r>
            <a:r>
              <a:rPr sz="300" b="1" spc="80" dirty="0">
                <a:solidFill>
                  <a:srgbClr val="FF1616"/>
                </a:solidFill>
                <a:latin typeface="Times New Roman"/>
                <a:cs typeface="Times New Roman"/>
              </a:rPr>
              <a:t> </a:t>
            </a:r>
            <a:r>
              <a:rPr sz="300" b="1" dirty="0">
                <a:solidFill>
                  <a:srgbClr val="FF1616"/>
                </a:solidFill>
                <a:latin typeface="Times New Roman"/>
                <a:cs typeface="Times New Roman"/>
              </a:rPr>
              <a:t>PENDIDIKAN</a:t>
            </a:r>
            <a:r>
              <a:rPr sz="300" b="1" spc="85" dirty="0">
                <a:solidFill>
                  <a:srgbClr val="FF1616"/>
                </a:solidFill>
                <a:latin typeface="Times New Roman"/>
                <a:cs typeface="Times New Roman"/>
              </a:rPr>
              <a:t> </a:t>
            </a:r>
            <a:r>
              <a:rPr sz="300" b="1" spc="-10" dirty="0">
                <a:solidFill>
                  <a:srgbClr val="FF1616"/>
                </a:solidFill>
                <a:latin typeface="Times New Roman"/>
                <a:cs typeface="Times New Roman"/>
              </a:rPr>
              <a:t>INDONESIA</a:t>
            </a:r>
            <a:endParaRPr sz="300">
              <a:latin typeface="Times New Roman"/>
              <a:cs typeface="Times New Roman"/>
            </a:endParaRPr>
          </a:p>
        </p:txBody>
      </p:sp>
      <p:sp>
        <p:nvSpPr>
          <p:cNvPr id="29" name="object 29"/>
          <p:cNvSpPr txBox="1"/>
          <p:nvPr/>
        </p:nvSpPr>
        <p:spPr>
          <a:xfrm>
            <a:off x="3336430" y="1085260"/>
            <a:ext cx="790575" cy="133350"/>
          </a:xfrm>
          <a:prstGeom prst="rect">
            <a:avLst/>
          </a:prstGeom>
        </p:spPr>
        <p:txBody>
          <a:bodyPr vert="horz" wrap="square" lIns="0" tIns="13335" rIns="0" bIns="0" rtlCol="0">
            <a:spAutoFit/>
          </a:bodyPr>
          <a:lstStyle/>
          <a:p>
            <a:pPr marL="12700">
              <a:lnSpc>
                <a:spcPct val="100000"/>
              </a:lnSpc>
              <a:spcBef>
                <a:spcPts val="105"/>
              </a:spcBef>
            </a:pPr>
            <a:r>
              <a:rPr sz="700" b="1" spc="-30" dirty="0">
                <a:solidFill>
                  <a:srgbClr val="008037"/>
                </a:solidFill>
                <a:latin typeface="Tahoma"/>
                <a:cs typeface="Tahoma"/>
              </a:rPr>
              <a:t>STUDY</a:t>
            </a:r>
            <a:r>
              <a:rPr sz="700" b="1" spc="-5" dirty="0">
                <a:solidFill>
                  <a:srgbClr val="008037"/>
                </a:solidFill>
                <a:latin typeface="Tahoma"/>
                <a:cs typeface="Tahoma"/>
              </a:rPr>
              <a:t> </a:t>
            </a:r>
            <a:r>
              <a:rPr sz="700" b="1" spc="-10" dirty="0">
                <a:solidFill>
                  <a:srgbClr val="008037"/>
                </a:solidFill>
                <a:latin typeface="Tahoma"/>
                <a:cs typeface="Tahoma"/>
              </a:rPr>
              <a:t>PROGRAM</a:t>
            </a:r>
            <a:endParaRPr sz="700">
              <a:latin typeface="Tahoma"/>
              <a:cs typeface="Tahoma"/>
            </a:endParaRPr>
          </a:p>
        </p:txBody>
      </p:sp>
      <p:sp>
        <p:nvSpPr>
          <p:cNvPr id="30" name="object 30"/>
          <p:cNvSpPr txBox="1"/>
          <p:nvPr/>
        </p:nvSpPr>
        <p:spPr>
          <a:xfrm>
            <a:off x="3367787" y="1174119"/>
            <a:ext cx="719455" cy="80010"/>
          </a:xfrm>
          <a:prstGeom prst="rect">
            <a:avLst/>
          </a:prstGeom>
        </p:spPr>
        <p:txBody>
          <a:bodyPr vert="horz" wrap="square" lIns="0" tIns="13335" rIns="0" bIns="0" rtlCol="0">
            <a:spAutoFit/>
          </a:bodyPr>
          <a:lstStyle/>
          <a:p>
            <a:pPr marL="12700">
              <a:lnSpc>
                <a:spcPct val="100000"/>
              </a:lnSpc>
              <a:spcBef>
                <a:spcPts val="105"/>
              </a:spcBef>
            </a:pPr>
            <a:r>
              <a:rPr sz="350" dirty="0">
                <a:latin typeface="Times New Roman"/>
                <a:cs typeface="Times New Roman"/>
              </a:rPr>
              <a:t>Faculty</a:t>
            </a:r>
            <a:r>
              <a:rPr sz="350" spc="5" dirty="0">
                <a:latin typeface="Times New Roman"/>
                <a:cs typeface="Times New Roman"/>
              </a:rPr>
              <a:t> </a:t>
            </a:r>
            <a:r>
              <a:rPr sz="350" dirty="0">
                <a:latin typeface="Times New Roman"/>
                <a:cs typeface="Times New Roman"/>
              </a:rPr>
              <a:t>of</a:t>
            </a:r>
            <a:r>
              <a:rPr sz="350" spc="10" dirty="0">
                <a:latin typeface="Times New Roman"/>
                <a:cs typeface="Times New Roman"/>
              </a:rPr>
              <a:t> </a:t>
            </a:r>
            <a:r>
              <a:rPr sz="350" dirty="0">
                <a:latin typeface="Times New Roman"/>
                <a:cs typeface="Times New Roman"/>
              </a:rPr>
              <a:t>Sport</a:t>
            </a:r>
            <a:r>
              <a:rPr sz="350" spc="10" dirty="0">
                <a:latin typeface="Times New Roman"/>
                <a:cs typeface="Times New Roman"/>
              </a:rPr>
              <a:t> </a:t>
            </a:r>
            <a:r>
              <a:rPr sz="350" dirty="0">
                <a:latin typeface="Times New Roman"/>
                <a:cs typeface="Times New Roman"/>
              </a:rPr>
              <a:t>Education</a:t>
            </a:r>
            <a:r>
              <a:rPr sz="350" spc="5" dirty="0">
                <a:latin typeface="Times New Roman"/>
                <a:cs typeface="Times New Roman"/>
              </a:rPr>
              <a:t> </a:t>
            </a:r>
            <a:r>
              <a:rPr sz="350" dirty="0">
                <a:latin typeface="Times New Roman"/>
                <a:cs typeface="Times New Roman"/>
              </a:rPr>
              <a:t>and</a:t>
            </a:r>
            <a:r>
              <a:rPr sz="350" spc="10" dirty="0">
                <a:latin typeface="Times New Roman"/>
                <a:cs typeface="Times New Roman"/>
              </a:rPr>
              <a:t> </a:t>
            </a:r>
            <a:r>
              <a:rPr sz="350" spc="-10" dirty="0">
                <a:latin typeface="Times New Roman"/>
                <a:cs typeface="Times New Roman"/>
              </a:rPr>
              <a:t>Health</a:t>
            </a:r>
            <a:endParaRPr sz="350">
              <a:latin typeface="Times New Roman"/>
              <a:cs typeface="Times New Roman"/>
            </a:endParaRPr>
          </a:p>
        </p:txBody>
      </p:sp>
      <p:sp>
        <p:nvSpPr>
          <p:cNvPr id="31" name="object 31"/>
          <p:cNvSpPr txBox="1"/>
          <p:nvPr/>
        </p:nvSpPr>
        <p:spPr>
          <a:xfrm>
            <a:off x="3341863" y="1040227"/>
            <a:ext cx="779780" cy="80010"/>
          </a:xfrm>
          <a:prstGeom prst="rect">
            <a:avLst/>
          </a:prstGeom>
        </p:spPr>
        <p:txBody>
          <a:bodyPr vert="horz" wrap="square" lIns="0" tIns="13335" rIns="0" bIns="0" rtlCol="0">
            <a:spAutoFit/>
          </a:bodyPr>
          <a:lstStyle/>
          <a:p>
            <a:pPr marL="12700">
              <a:lnSpc>
                <a:spcPct val="100000"/>
              </a:lnSpc>
              <a:spcBef>
                <a:spcPts val="105"/>
              </a:spcBef>
            </a:pPr>
            <a:r>
              <a:rPr sz="350" b="1" i="1" spc="-20" dirty="0">
                <a:solidFill>
                  <a:srgbClr val="FF1616"/>
                </a:solidFill>
                <a:latin typeface="Times New Roman"/>
                <a:cs typeface="Times New Roman"/>
              </a:rPr>
              <a:t>Physical</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Education,</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Health,</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and</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Recreation</a:t>
            </a:r>
            <a:endParaRPr sz="350">
              <a:latin typeface="Times New Roman"/>
              <a:cs typeface="Times New Roman"/>
            </a:endParaRPr>
          </a:p>
        </p:txBody>
      </p:sp>
      <p:pic>
        <p:nvPicPr>
          <p:cNvPr id="32" name="object 32"/>
          <p:cNvPicPr/>
          <p:nvPr/>
        </p:nvPicPr>
        <p:blipFill>
          <a:blip r:embed="rId8" cstate="print"/>
          <a:stretch>
            <a:fillRect/>
          </a:stretch>
        </p:blipFill>
        <p:spPr>
          <a:xfrm>
            <a:off x="0" y="840177"/>
            <a:ext cx="1740030" cy="674369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3E655E7-8F39-95A6-CF18-54AB76FB9D1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D0D15F7-511B-3837-0B35-71F8B3B0DEC0}"/>
              </a:ext>
            </a:extLst>
          </p:cNvPr>
          <p:cNvSpPr/>
          <p:nvPr/>
        </p:nvSpPr>
        <p:spPr>
          <a:xfrm>
            <a:off x="0" y="32934"/>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4F4F4"/>
          </a:solidFill>
        </p:spPr>
        <p:txBody>
          <a:bodyPr wrap="square" lIns="0" tIns="0" rIns="0" bIns="0" rtlCol="0"/>
          <a:lstStyle/>
          <a:p>
            <a:endParaRPr/>
          </a:p>
        </p:txBody>
      </p:sp>
      <p:grpSp>
        <p:nvGrpSpPr>
          <p:cNvPr id="3" name="object 3">
            <a:extLst>
              <a:ext uri="{FF2B5EF4-FFF2-40B4-BE49-F238E27FC236}">
                <a16:creationId xmlns:a16="http://schemas.microsoft.com/office/drawing/2014/main" id="{2DB1792B-DC77-3B14-12CA-F573AFFB36FC}"/>
              </a:ext>
            </a:extLst>
          </p:cNvPr>
          <p:cNvGrpSpPr/>
          <p:nvPr/>
        </p:nvGrpSpPr>
        <p:grpSpPr>
          <a:xfrm>
            <a:off x="15075389" y="0"/>
            <a:ext cx="3213100" cy="3331210"/>
            <a:chOff x="15075389" y="0"/>
            <a:chExt cx="3213100" cy="3331210"/>
          </a:xfrm>
        </p:grpSpPr>
        <p:sp>
          <p:nvSpPr>
            <p:cNvPr id="4" name="object 4">
              <a:extLst>
                <a:ext uri="{FF2B5EF4-FFF2-40B4-BE49-F238E27FC236}">
                  <a16:creationId xmlns:a16="http://schemas.microsoft.com/office/drawing/2014/main" id="{9A1BEEFE-9FB8-6B05-C7AC-17D7AF61048E}"/>
                </a:ext>
              </a:extLst>
            </p:cNvPr>
            <p:cNvSpPr/>
            <p:nvPr/>
          </p:nvSpPr>
          <p:spPr>
            <a:xfrm>
              <a:off x="15075389" y="0"/>
              <a:ext cx="3213100" cy="3331210"/>
            </a:xfrm>
            <a:custGeom>
              <a:avLst/>
              <a:gdLst/>
              <a:ahLst/>
              <a:cxnLst/>
              <a:rect l="l" t="t" r="r" b="b"/>
              <a:pathLst>
                <a:path w="3213100" h="3331210">
                  <a:moveTo>
                    <a:pt x="3212608" y="3330762"/>
                  </a:moveTo>
                  <a:lnTo>
                    <a:pt x="0" y="109201"/>
                  </a:lnTo>
                  <a:lnTo>
                    <a:pt x="0" y="0"/>
                  </a:lnTo>
                  <a:lnTo>
                    <a:pt x="897024" y="0"/>
                  </a:lnTo>
                  <a:lnTo>
                    <a:pt x="3212608" y="2314917"/>
                  </a:lnTo>
                  <a:lnTo>
                    <a:pt x="3212608" y="3330762"/>
                  </a:lnTo>
                  <a:close/>
                </a:path>
              </a:pathLst>
            </a:custGeom>
            <a:solidFill>
              <a:srgbClr val="1B53A8"/>
            </a:solidFill>
          </p:spPr>
          <p:txBody>
            <a:bodyPr wrap="square" lIns="0" tIns="0" rIns="0" bIns="0" rtlCol="0"/>
            <a:lstStyle/>
            <a:p>
              <a:endParaRPr/>
            </a:p>
          </p:txBody>
        </p:sp>
        <p:sp>
          <p:nvSpPr>
            <p:cNvPr id="5" name="object 5">
              <a:extLst>
                <a:ext uri="{FF2B5EF4-FFF2-40B4-BE49-F238E27FC236}">
                  <a16:creationId xmlns:a16="http://schemas.microsoft.com/office/drawing/2014/main" id="{C4E474E3-AFF5-43A6-BC4B-08E6C5B7ED18}"/>
                </a:ext>
              </a:extLst>
            </p:cNvPr>
            <p:cNvSpPr/>
            <p:nvPr/>
          </p:nvSpPr>
          <p:spPr>
            <a:xfrm>
              <a:off x="16809175" y="0"/>
              <a:ext cx="1478915" cy="2315210"/>
            </a:xfrm>
            <a:custGeom>
              <a:avLst/>
              <a:gdLst/>
              <a:ahLst/>
              <a:cxnLst/>
              <a:rect l="l" t="t" r="r" b="b"/>
              <a:pathLst>
                <a:path w="1478915" h="2315210">
                  <a:moveTo>
                    <a:pt x="1478822" y="2314917"/>
                  </a:moveTo>
                  <a:lnTo>
                    <a:pt x="0" y="836094"/>
                  </a:lnTo>
                  <a:lnTo>
                    <a:pt x="1454988" y="0"/>
                  </a:lnTo>
                  <a:lnTo>
                    <a:pt x="1478822" y="0"/>
                  </a:lnTo>
                  <a:lnTo>
                    <a:pt x="1478822" y="2314917"/>
                  </a:lnTo>
                  <a:close/>
                </a:path>
              </a:pathLst>
            </a:custGeom>
            <a:solidFill>
              <a:srgbClr val="0C336F"/>
            </a:solidFill>
          </p:spPr>
          <p:txBody>
            <a:bodyPr wrap="square" lIns="0" tIns="0" rIns="0" bIns="0" rtlCol="0"/>
            <a:lstStyle/>
            <a:p>
              <a:endParaRPr/>
            </a:p>
          </p:txBody>
        </p:sp>
      </p:grpSp>
      <p:grpSp>
        <p:nvGrpSpPr>
          <p:cNvPr id="6" name="object 6">
            <a:extLst>
              <a:ext uri="{FF2B5EF4-FFF2-40B4-BE49-F238E27FC236}">
                <a16:creationId xmlns:a16="http://schemas.microsoft.com/office/drawing/2014/main" id="{7949E3F5-B2A9-A4DF-2544-C27695EA8E95}"/>
              </a:ext>
            </a:extLst>
          </p:cNvPr>
          <p:cNvGrpSpPr/>
          <p:nvPr/>
        </p:nvGrpSpPr>
        <p:grpSpPr>
          <a:xfrm>
            <a:off x="0" y="3259390"/>
            <a:ext cx="18288000" cy="7028180"/>
            <a:chOff x="0" y="3259390"/>
            <a:chExt cx="18288000" cy="7028180"/>
          </a:xfrm>
        </p:grpSpPr>
        <p:sp>
          <p:nvSpPr>
            <p:cNvPr id="7" name="object 7">
              <a:extLst>
                <a:ext uri="{FF2B5EF4-FFF2-40B4-BE49-F238E27FC236}">
                  <a16:creationId xmlns:a16="http://schemas.microsoft.com/office/drawing/2014/main" id="{6D42F481-2062-40F3-620F-0C239F17EFA8}"/>
                </a:ext>
              </a:extLst>
            </p:cNvPr>
            <p:cNvSpPr/>
            <p:nvPr/>
          </p:nvSpPr>
          <p:spPr>
            <a:xfrm>
              <a:off x="0" y="7694571"/>
              <a:ext cx="4640580" cy="2592705"/>
            </a:xfrm>
            <a:custGeom>
              <a:avLst/>
              <a:gdLst/>
              <a:ahLst/>
              <a:cxnLst/>
              <a:rect l="l" t="t" r="r" b="b"/>
              <a:pathLst>
                <a:path w="4640580" h="2592704">
                  <a:moveTo>
                    <a:pt x="0" y="0"/>
                  </a:moveTo>
                  <a:lnTo>
                    <a:pt x="4640490" y="0"/>
                  </a:lnTo>
                  <a:lnTo>
                    <a:pt x="4640490" y="2592428"/>
                  </a:lnTo>
                  <a:lnTo>
                    <a:pt x="0" y="2592428"/>
                  </a:lnTo>
                  <a:lnTo>
                    <a:pt x="0" y="0"/>
                  </a:lnTo>
                  <a:close/>
                </a:path>
              </a:pathLst>
            </a:custGeom>
            <a:solidFill>
              <a:srgbClr val="0C336F"/>
            </a:solidFill>
          </p:spPr>
          <p:txBody>
            <a:bodyPr wrap="square" lIns="0" tIns="0" rIns="0" bIns="0" rtlCol="0"/>
            <a:lstStyle/>
            <a:p>
              <a:endParaRPr/>
            </a:p>
          </p:txBody>
        </p:sp>
        <p:sp>
          <p:nvSpPr>
            <p:cNvPr id="8" name="object 8">
              <a:extLst>
                <a:ext uri="{FF2B5EF4-FFF2-40B4-BE49-F238E27FC236}">
                  <a16:creationId xmlns:a16="http://schemas.microsoft.com/office/drawing/2014/main" id="{6780B9B2-8DB6-12F3-CA1E-55398A31055D}"/>
                </a:ext>
              </a:extLst>
            </p:cNvPr>
            <p:cNvSpPr/>
            <p:nvPr/>
          </p:nvSpPr>
          <p:spPr>
            <a:xfrm>
              <a:off x="7927219" y="9764381"/>
              <a:ext cx="10361295" cy="523240"/>
            </a:xfrm>
            <a:custGeom>
              <a:avLst/>
              <a:gdLst/>
              <a:ahLst/>
              <a:cxnLst/>
              <a:rect l="l" t="t" r="r" b="b"/>
              <a:pathLst>
                <a:path w="10361295" h="523240">
                  <a:moveTo>
                    <a:pt x="10360780" y="522618"/>
                  </a:moveTo>
                  <a:lnTo>
                    <a:pt x="0" y="522618"/>
                  </a:lnTo>
                  <a:lnTo>
                    <a:pt x="0" y="0"/>
                  </a:lnTo>
                  <a:lnTo>
                    <a:pt x="10360780" y="0"/>
                  </a:lnTo>
                  <a:lnTo>
                    <a:pt x="10360780" y="522618"/>
                  </a:lnTo>
                  <a:close/>
                </a:path>
              </a:pathLst>
            </a:custGeom>
            <a:solidFill>
              <a:srgbClr val="0A2957"/>
            </a:solidFill>
          </p:spPr>
          <p:txBody>
            <a:bodyPr wrap="square" lIns="0" tIns="0" rIns="0" bIns="0" rtlCol="0"/>
            <a:lstStyle/>
            <a:p>
              <a:endParaRPr/>
            </a:p>
          </p:txBody>
        </p:sp>
        <p:sp>
          <p:nvSpPr>
            <p:cNvPr id="9" name="object 9">
              <a:extLst>
                <a:ext uri="{FF2B5EF4-FFF2-40B4-BE49-F238E27FC236}">
                  <a16:creationId xmlns:a16="http://schemas.microsoft.com/office/drawing/2014/main" id="{EA851582-57D3-CB8B-C00F-A3F6A6D6A4C5}"/>
                </a:ext>
              </a:extLst>
            </p:cNvPr>
            <p:cNvSpPr/>
            <p:nvPr/>
          </p:nvSpPr>
          <p:spPr>
            <a:xfrm>
              <a:off x="3327265" y="7690376"/>
              <a:ext cx="3564254" cy="2597150"/>
            </a:xfrm>
            <a:custGeom>
              <a:avLst/>
              <a:gdLst/>
              <a:ahLst/>
              <a:cxnLst/>
              <a:rect l="l" t="t" r="r" b="b"/>
              <a:pathLst>
                <a:path w="3564254" h="2597150">
                  <a:moveTo>
                    <a:pt x="3564065" y="1542580"/>
                  </a:moveTo>
                  <a:lnTo>
                    <a:pt x="2673049" y="0"/>
                  </a:lnTo>
                  <a:lnTo>
                    <a:pt x="891016" y="0"/>
                  </a:lnTo>
                  <a:lnTo>
                    <a:pt x="0" y="1542580"/>
                  </a:lnTo>
                  <a:lnTo>
                    <a:pt x="608829" y="2596622"/>
                  </a:lnTo>
                  <a:lnTo>
                    <a:pt x="2955235" y="2596622"/>
                  </a:lnTo>
                  <a:lnTo>
                    <a:pt x="3564065" y="1542580"/>
                  </a:lnTo>
                  <a:close/>
                </a:path>
              </a:pathLst>
            </a:custGeom>
            <a:solidFill>
              <a:srgbClr val="1B53A8"/>
            </a:solidFill>
          </p:spPr>
          <p:txBody>
            <a:bodyPr wrap="square" lIns="0" tIns="0" rIns="0" bIns="0" rtlCol="0"/>
            <a:lstStyle/>
            <a:p>
              <a:endParaRPr/>
            </a:p>
          </p:txBody>
        </p:sp>
        <p:sp>
          <p:nvSpPr>
            <p:cNvPr id="10" name="object 10">
              <a:extLst>
                <a:ext uri="{FF2B5EF4-FFF2-40B4-BE49-F238E27FC236}">
                  <a16:creationId xmlns:a16="http://schemas.microsoft.com/office/drawing/2014/main" id="{77B0BD86-FC94-E94E-3BB7-EC23C45C059F}"/>
                </a:ext>
              </a:extLst>
            </p:cNvPr>
            <p:cNvSpPr/>
            <p:nvPr/>
          </p:nvSpPr>
          <p:spPr>
            <a:xfrm>
              <a:off x="6269366" y="9234217"/>
              <a:ext cx="2998470" cy="1052830"/>
            </a:xfrm>
            <a:custGeom>
              <a:avLst/>
              <a:gdLst/>
              <a:ahLst/>
              <a:cxnLst/>
              <a:rect l="l" t="t" r="r" b="b"/>
              <a:pathLst>
                <a:path w="2998470" h="1052829">
                  <a:moveTo>
                    <a:pt x="2998236" y="1052782"/>
                  </a:moveTo>
                  <a:lnTo>
                    <a:pt x="2390134" y="0"/>
                  </a:lnTo>
                  <a:lnTo>
                    <a:pt x="608101" y="0"/>
                  </a:lnTo>
                  <a:lnTo>
                    <a:pt x="0" y="1052781"/>
                  </a:lnTo>
                  <a:lnTo>
                    <a:pt x="2998236" y="1052782"/>
                  </a:lnTo>
                  <a:close/>
                </a:path>
              </a:pathLst>
            </a:custGeom>
            <a:solidFill>
              <a:srgbClr val="0C336F"/>
            </a:solidFill>
          </p:spPr>
          <p:txBody>
            <a:bodyPr wrap="square" lIns="0" tIns="0" rIns="0" bIns="0" rtlCol="0"/>
            <a:lstStyle/>
            <a:p>
              <a:endParaRPr/>
            </a:p>
          </p:txBody>
        </p:sp>
        <p:sp>
          <p:nvSpPr>
            <p:cNvPr id="11" name="object 11">
              <a:extLst>
                <a:ext uri="{FF2B5EF4-FFF2-40B4-BE49-F238E27FC236}">
                  <a16:creationId xmlns:a16="http://schemas.microsoft.com/office/drawing/2014/main" id="{AED01FBF-C338-4FB8-2576-9D6987F447F6}"/>
                </a:ext>
              </a:extLst>
            </p:cNvPr>
            <p:cNvSpPr/>
            <p:nvPr/>
          </p:nvSpPr>
          <p:spPr>
            <a:xfrm>
              <a:off x="4483693" y="9227916"/>
              <a:ext cx="3006090" cy="1059180"/>
            </a:xfrm>
            <a:custGeom>
              <a:avLst/>
              <a:gdLst/>
              <a:ahLst/>
              <a:cxnLst/>
              <a:rect l="l" t="t" r="r" b="b"/>
              <a:pathLst>
                <a:path w="3006090" h="1059179">
                  <a:moveTo>
                    <a:pt x="3005516" y="1059083"/>
                  </a:moveTo>
                  <a:lnTo>
                    <a:pt x="2393774" y="0"/>
                  </a:lnTo>
                  <a:lnTo>
                    <a:pt x="611741" y="0"/>
                  </a:lnTo>
                  <a:lnTo>
                    <a:pt x="0" y="1059083"/>
                  </a:lnTo>
                  <a:lnTo>
                    <a:pt x="94507" y="1059083"/>
                  </a:lnTo>
                  <a:lnTo>
                    <a:pt x="659632" y="80657"/>
                  </a:lnTo>
                  <a:lnTo>
                    <a:pt x="2347144" y="80657"/>
                  </a:lnTo>
                  <a:lnTo>
                    <a:pt x="2912269" y="1059083"/>
                  </a:lnTo>
                  <a:lnTo>
                    <a:pt x="3005516" y="1059083"/>
                  </a:lnTo>
                  <a:close/>
                </a:path>
              </a:pathLst>
            </a:custGeom>
            <a:solidFill>
              <a:srgbClr val="0A2957"/>
            </a:solidFill>
          </p:spPr>
          <p:txBody>
            <a:bodyPr wrap="square" lIns="0" tIns="0" rIns="0" bIns="0" rtlCol="0"/>
            <a:lstStyle/>
            <a:p>
              <a:endParaRPr/>
            </a:p>
          </p:txBody>
        </p:sp>
        <p:pic>
          <p:nvPicPr>
            <p:cNvPr id="12" name="object 12">
              <a:extLst>
                <a:ext uri="{FF2B5EF4-FFF2-40B4-BE49-F238E27FC236}">
                  <a16:creationId xmlns:a16="http://schemas.microsoft.com/office/drawing/2014/main" id="{6D2A89CC-A9E0-92C5-1248-00337BBE6182}"/>
                </a:ext>
              </a:extLst>
            </p:cNvPr>
            <p:cNvPicPr/>
            <p:nvPr/>
          </p:nvPicPr>
          <p:blipFill>
            <a:blip r:embed="rId2" cstate="print"/>
            <a:stretch>
              <a:fillRect/>
            </a:stretch>
          </p:blipFill>
          <p:spPr>
            <a:xfrm>
              <a:off x="16497051" y="3259390"/>
              <a:ext cx="1790947" cy="6743699"/>
            </a:xfrm>
            <a:prstGeom prst="rect">
              <a:avLst/>
            </a:prstGeom>
          </p:spPr>
        </p:pic>
      </p:grpSp>
      <p:sp>
        <p:nvSpPr>
          <p:cNvPr id="13" name="object 13">
            <a:extLst>
              <a:ext uri="{FF2B5EF4-FFF2-40B4-BE49-F238E27FC236}">
                <a16:creationId xmlns:a16="http://schemas.microsoft.com/office/drawing/2014/main" id="{7DCE3FFB-43A4-9672-46C2-AA8202BAF362}"/>
              </a:ext>
            </a:extLst>
          </p:cNvPr>
          <p:cNvSpPr txBox="1"/>
          <p:nvPr/>
        </p:nvSpPr>
        <p:spPr>
          <a:xfrm>
            <a:off x="1543685" y="3765581"/>
            <a:ext cx="6000115" cy="1308948"/>
          </a:xfrm>
          <a:prstGeom prst="rect">
            <a:avLst/>
          </a:prstGeom>
        </p:spPr>
        <p:txBody>
          <a:bodyPr vert="horz" wrap="square" lIns="0" tIns="139065" rIns="0" bIns="0" rtlCol="0">
            <a:spAutoFit/>
          </a:bodyPr>
          <a:lstStyle/>
          <a:p>
            <a:pPr marL="12700" marR="5080">
              <a:lnSpc>
                <a:spcPts val="9670"/>
              </a:lnSpc>
              <a:spcBef>
                <a:spcPts val="1095"/>
              </a:spcBef>
            </a:pPr>
            <a:r>
              <a:rPr lang="en-US" sz="8000" b="1" spc="-40" dirty="0">
                <a:solidFill>
                  <a:srgbClr val="0A2957"/>
                </a:solidFill>
                <a:latin typeface="Trebuchet MS"/>
                <a:cs typeface="Trebuchet MS"/>
              </a:rPr>
              <a:t>Introduction</a:t>
            </a:r>
            <a:endParaRPr sz="8000" dirty="0">
              <a:latin typeface="Trebuchet MS"/>
              <a:cs typeface="Trebuchet MS"/>
            </a:endParaRPr>
          </a:p>
        </p:txBody>
      </p:sp>
      <p:sp>
        <p:nvSpPr>
          <p:cNvPr id="19" name="object 19">
            <a:extLst>
              <a:ext uri="{FF2B5EF4-FFF2-40B4-BE49-F238E27FC236}">
                <a16:creationId xmlns:a16="http://schemas.microsoft.com/office/drawing/2014/main" id="{8D11C0B7-3667-99CA-CAE9-31CE9A52C0AF}"/>
              </a:ext>
            </a:extLst>
          </p:cNvPr>
          <p:cNvSpPr txBox="1"/>
          <p:nvPr/>
        </p:nvSpPr>
        <p:spPr>
          <a:xfrm>
            <a:off x="8146953" y="2353089"/>
            <a:ext cx="8297953" cy="5552802"/>
          </a:xfrm>
          <a:prstGeom prst="rect">
            <a:avLst/>
          </a:prstGeom>
        </p:spPr>
        <p:txBody>
          <a:bodyPr vert="horz" wrap="square" lIns="0" tIns="12700" rIns="0" bIns="0" rtlCol="0">
            <a:spAutoFit/>
          </a:bodyPr>
          <a:lstStyle/>
          <a:p>
            <a:pPr marL="12700">
              <a:lnSpc>
                <a:spcPct val="100000"/>
              </a:lnSpc>
              <a:spcBef>
                <a:spcPts val="100"/>
              </a:spcBef>
            </a:pPr>
            <a:r>
              <a:rPr lang="en-US" sz="2400" dirty="0"/>
              <a:t>Several experimental studies have investigated the effectiveness of honey supplementation in athletes and physically active individuals. Overall, the findings suggest that consuming honey before, during, or after exercise may help maintain blood glucose levels, improve endurance performance, preserve muscle function, and accelerate physiological recovery following physical activity. However, the available evidence remains inconsistent due to variations in study design, participant characteristics, types of honey, supplementation dosage, timing of consumption, and performance outcomes assessed. Consequently, no definitive conclusion can yet be drawn regarding the effectiveness of honey supplementation, highlighting the need for a systematic review to integrate and synthesize the existing scientific evidence.</a:t>
            </a:r>
            <a:endParaRPr sz="2200" dirty="0">
              <a:latin typeface="Trebuchet MS"/>
              <a:cs typeface="Trebuchet MS"/>
            </a:endParaRPr>
          </a:p>
        </p:txBody>
      </p:sp>
      <p:grpSp>
        <p:nvGrpSpPr>
          <p:cNvPr id="20" name="object 20">
            <a:extLst>
              <a:ext uri="{FF2B5EF4-FFF2-40B4-BE49-F238E27FC236}">
                <a16:creationId xmlns:a16="http://schemas.microsoft.com/office/drawing/2014/main" id="{03F38DB3-E690-809A-765E-3492D1F7A108}"/>
              </a:ext>
            </a:extLst>
          </p:cNvPr>
          <p:cNvGrpSpPr/>
          <p:nvPr/>
        </p:nvGrpSpPr>
        <p:grpSpPr>
          <a:xfrm>
            <a:off x="308965" y="373605"/>
            <a:ext cx="5601335" cy="933450"/>
            <a:chOff x="308965" y="373605"/>
            <a:chExt cx="5601335" cy="933450"/>
          </a:xfrm>
        </p:grpSpPr>
        <p:sp>
          <p:nvSpPr>
            <p:cNvPr id="21" name="object 21">
              <a:extLst>
                <a:ext uri="{FF2B5EF4-FFF2-40B4-BE49-F238E27FC236}">
                  <a16:creationId xmlns:a16="http://schemas.microsoft.com/office/drawing/2014/main" id="{6C05E286-6057-5A33-6771-8AD537E7D050}"/>
                </a:ext>
              </a:extLst>
            </p:cNvPr>
            <p:cNvSpPr/>
            <p:nvPr/>
          </p:nvSpPr>
          <p:spPr>
            <a:xfrm>
              <a:off x="308965" y="373605"/>
              <a:ext cx="5601335" cy="933450"/>
            </a:xfrm>
            <a:custGeom>
              <a:avLst/>
              <a:gdLst/>
              <a:ahLst/>
              <a:cxnLst/>
              <a:rect l="l" t="t" r="r" b="b"/>
              <a:pathLst>
                <a:path w="5601335" h="933450">
                  <a:moveTo>
                    <a:pt x="5134756" y="933145"/>
                  </a:moveTo>
                  <a:lnTo>
                    <a:pt x="466572" y="933145"/>
                  </a:lnTo>
                  <a:lnTo>
                    <a:pt x="418868" y="930736"/>
                  </a:lnTo>
                  <a:lnTo>
                    <a:pt x="372541" y="923666"/>
                  </a:lnTo>
                  <a:lnTo>
                    <a:pt x="327828" y="912169"/>
                  </a:lnTo>
                  <a:lnTo>
                    <a:pt x="284961" y="896479"/>
                  </a:lnTo>
                  <a:lnTo>
                    <a:pt x="244176" y="876832"/>
                  </a:lnTo>
                  <a:lnTo>
                    <a:pt x="205707" y="853462"/>
                  </a:lnTo>
                  <a:lnTo>
                    <a:pt x="169789" y="826602"/>
                  </a:lnTo>
                  <a:lnTo>
                    <a:pt x="136655" y="796489"/>
                  </a:lnTo>
                  <a:lnTo>
                    <a:pt x="106542" y="763356"/>
                  </a:lnTo>
                  <a:lnTo>
                    <a:pt x="79683" y="727437"/>
                  </a:lnTo>
                  <a:lnTo>
                    <a:pt x="56312" y="688968"/>
                  </a:lnTo>
                  <a:lnTo>
                    <a:pt x="36665" y="648183"/>
                  </a:lnTo>
                  <a:lnTo>
                    <a:pt x="20976" y="605317"/>
                  </a:lnTo>
                  <a:lnTo>
                    <a:pt x="9479" y="560603"/>
                  </a:lnTo>
                  <a:lnTo>
                    <a:pt x="2408" y="514277"/>
                  </a:lnTo>
                  <a:lnTo>
                    <a:pt x="0" y="466572"/>
                  </a:lnTo>
                  <a:lnTo>
                    <a:pt x="2408" y="418868"/>
                  </a:lnTo>
                  <a:lnTo>
                    <a:pt x="9479" y="372541"/>
                  </a:lnTo>
                  <a:lnTo>
                    <a:pt x="20976" y="327828"/>
                  </a:lnTo>
                  <a:lnTo>
                    <a:pt x="36665" y="284961"/>
                  </a:lnTo>
                  <a:lnTo>
                    <a:pt x="56312" y="244176"/>
                  </a:lnTo>
                  <a:lnTo>
                    <a:pt x="79683" y="205707"/>
                  </a:lnTo>
                  <a:lnTo>
                    <a:pt x="106542" y="169789"/>
                  </a:lnTo>
                  <a:lnTo>
                    <a:pt x="136655" y="136655"/>
                  </a:lnTo>
                  <a:lnTo>
                    <a:pt x="169789" y="106542"/>
                  </a:lnTo>
                  <a:lnTo>
                    <a:pt x="205707" y="79683"/>
                  </a:lnTo>
                  <a:lnTo>
                    <a:pt x="244176" y="56312"/>
                  </a:lnTo>
                  <a:lnTo>
                    <a:pt x="284961" y="36665"/>
                  </a:lnTo>
                  <a:lnTo>
                    <a:pt x="327828" y="20976"/>
                  </a:lnTo>
                  <a:lnTo>
                    <a:pt x="372541" y="9479"/>
                  </a:lnTo>
                  <a:lnTo>
                    <a:pt x="418868" y="2408"/>
                  </a:lnTo>
                  <a:lnTo>
                    <a:pt x="466572" y="0"/>
                  </a:lnTo>
                  <a:lnTo>
                    <a:pt x="5134756" y="0"/>
                  </a:lnTo>
                  <a:lnTo>
                    <a:pt x="5182461" y="2408"/>
                  </a:lnTo>
                  <a:lnTo>
                    <a:pt x="5228787" y="9479"/>
                  </a:lnTo>
                  <a:lnTo>
                    <a:pt x="5273501" y="20976"/>
                  </a:lnTo>
                  <a:lnTo>
                    <a:pt x="5316367" y="36665"/>
                  </a:lnTo>
                  <a:lnTo>
                    <a:pt x="5357152" y="56312"/>
                  </a:lnTo>
                  <a:lnTo>
                    <a:pt x="5395621" y="79683"/>
                  </a:lnTo>
                  <a:lnTo>
                    <a:pt x="5431540" y="106542"/>
                  </a:lnTo>
                  <a:lnTo>
                    <a:pt x="5464673" y="136655"/>
                  </a:lnTo>
                  <a:lnTo>
                    <a:pt x="5494786" y="169789"/>
                  </a:lnTo>
                  <a:lnTo>
                    <a:pt x="5521646" y="205707"/>
                  </a:lnTo>
                  <a:lnTo>
                    <a:pt x="5545016" y="244176"/>
                  </a:lnTo>
                  <a:lnTo>
                    <a:pt x="5564663" y="284961"/>
                  </a:lnTo>
                  <a:lnTo>
                    <a:pt x="5580353" y="327828"/>
                  </a:lnTo>
                  <a:lnTo>
                    <a:pt x="5591850" y="372541"/>
                  </a:lnTo>
                  <a:lnTo>
                    <a:pt x="5598920" y="418868"/>
                  </a:lnTo>
                  <a:lnTo>
                    <a:pt x="5601329" y="466572"/>
                  </a:lnTo>
                  <a:lnTo>
                    <a:pt x="5598920" y="514277"/>
                  </a:lnTo>
                  <a:lnTo>
                    <a:pt x="5591850" y="560603"/>
                  </a:lnTo>
                  <a:lnTo>
                    <a:pt x="5580353" y="605317"/>
                  </a:lnTo>
                  <a:lnTo>
                    <a:pt x="5564663" y="648183"/>
                  </a:lnTo>
                  <a:lnTo>
                    <a:pt x="5545016" y="688968"/>
                  </a:lnTo>
                  <a:lnTo>
                    <a:pt x="5521646" y="727437"/>
                  </a:lnTo>
                  <a:lnTo>
                    <a:pt x="5494786" y="763356"/>
                  </a:lnTo>
                  <a:lnTo>
                    <a:pt x="5464673" y="796489"/>
                  </a:lnTo>
                  <a:lnTo>
                    <a:pt x="5431540" y="826602"/>
                  </a:lnTo>
                  <a:lnTo>
                    <a:pt x="5395621" y="853462"/>
                  </a:lnTo>
                  <a:lnTo>
                    <a:pt x="5357152" y="876832"/>
                  </a:lnTo>
                  <a:lnTo>
                    <a:pt x="5316367" y="896479"/>
                  </a:lnTo>
                  <a:lnTo>
                    <a:pt x="5273501" y="912169"/>
                  </a:lnTo>
                  <a:lnTo>
                    <a:pt x="5228787" y="923666"/>
                  </a:lnTo>
                  <a:lnTo>
                    <a:pt x="5182461" y="930736"/>
                  </a:lnTo>
                  <a:lnTo>
                    <a:pt x="5134756" y="933145"/>
                  </a:lnTo>
                  <a:close/>
                </a:path>
              </a:pathLst>
            </a:custGeom>
            <a:solidFill>
              <a:srgbClr val="FFFFFF"/>
            </a:solidFill>
          </p:spPr>
          <p:txBody>
            <a:bodyPr wrap="square" lIns="0" tIns="0" rIns="0" bIns="0" rtlCol="0"/>
            <a:lstStyle/>
            <a:p>
              <a:endParaRPr/>
            </a:p>
          </p:txBody>
        </p:sp>
        <p:pic>
          <p:nvPicPr>
            <p:cNvPr id="22" name="object 22">
              <a:extLst>
                <a:ext uri="{FF2B5EF4-FFF2-40B4-BE49-F238E27FC236}">
                  <a16:creationId xmlns:a16="http://schemas.microsoft.com/office/drawing/2014/main" id="{524B923B-E54B-2EF9-3003-12CD1A2310AC}"/>
                </a:ext>
              </a:extLst>
            </p:cNvPr>
            <p:cNvPicPr/>
            <p:nvPr/>
          </p:nvPicPr>
          <p:blipFill>
            <a:blip r:embed="rId3" cstate="print"/>
            <a:stretch>
              <a:fillRect/>
            </a:stretch>
          </p:blipFill>
          <p:spPr>
            <a:xfrm>
              <a:off x="434343" y="559592"/>
              <a:ext cx="1923467" cy="561882"/>
            </a:xfrm>
            <a:prstGeom prst="rect">
              <a:avLst/>
            </a:prstGeom>
          </p:spPr>
        </p:pic>
        <p:pic>
          <p:nvPicPr>
            <p:cNvPr id="23" name="object 23">
              <a:extLst>
                <a:ext uri="{FF2B5EF4-FFF2-40B4-BE49-F238E27FC236}">
                  <a16:creationId xmlns:a16="http://schemas.microsoft.com/office/drawing/2014/main" id="{925BB59A-AD82-E74B-2068-190D97AB10A4}"/>
                </a:ext>
              </a:extLst>
            </p:cNvPr>
            <p:cNvPicPr/>
            <p:nvPr/>
          </p:nvPicPr>
          <p:blipFill>
            <a:blip r:embed="rId4" cstate="print"/>
            <a:stretch>
              <a:fillRect/>
            </a:stretch>
          </p:blipFill>
          <p:spPr>
            <a:xfrm>
              <a:off x="2354169" y="594832"/>
              <a:ext cx="880718" cy="470413"/>
            </a:xfrm>
            <a:prstGeom prst="rect">
              <a:avLst/>
            </a:prstGeom>
          </p:spPr>
        </p:pic>
        <p:pic>
          <p:nvPicPr>
            <p:cNvPr id="24" name="object 24">
              <a:extLst>
                <a:ext uri="{FF2B5EF4-FFF2-40B4-BE49-F238E27FC236}">
                  <a16:creationId xmlns:a16="http://schemas.microsoft.com/office/drawing/2014/main" id="{5BB8EB8C-1E81-0E19-4108-3CCC08DCBBCD}"/>
                </a:ext>
              </a:extLst>
            </p:cNvPr>
            <p:cNvPicPr/>
            <p:nvPr/>
          </p:nvPicPr>
          <p:blipFill>
            <a:blip r:embed="rId5" cstate="print"/>
            <a:stretch>
              <a:fillRect/>
            </a:stretch>
          </p:blipFill>
          <p:spPr>
            <a:xfrm>
              <a:off x="5032140" y="469834"/>
              <a:ext cx="739594" cy="718686"/>
            </a:xfrm>
            <a:prstGeom prst="rect">
              <a:avLst/>
            </a:prstGeom>
          </p:spPr>
        </p:pic>
        <p:pic>
          <p:nvPicPr>
            <p:cNvPr id="25" name="object 25">
              <a:extLst>
                <a:ext uri="{FF2B5EF4-FFF2-40B4-BE49-F238E27FC236}">
                  <a16:creationId xmlns:a16="http://schemas.microsoft.com/office/drawing/2014/main" id="{D09F41B5-F255-6CA5-94EE-3D6D856E368C}"/>
                </a:ext>
              </a:extLst>
            </p:cNvPr>
            <p:cNvPicPr/>
            <p:nvPr/>
          </p:nvPicPr>
          <p:blipFill>
            <a:blip r:embed="rId6" cstate="print"/>
            <a:stretch>
              <a:fillRect/>
            </a:stretch>
          </p:blipFill>
          <p:spPr>
            <a:xfrm>
              <a:off x="4233886" y="529289"/>
              <a:ext cx="726527" cy="621990"/>
            </a:xfrm>
            <a:prstGeom prst="rect">
              <a:avLst/>
            </a:prstGeom>
          </p:spPr>
        </p:pic>
        <p:pic>
          <p:nvPicPr>
            <p:cNvPr id="26" name="object 26">
              <a:extLst>
                <a:ext uri="{FF2B5EF4-FFF2-40B4-BE49-F238E27FC236}">
                  <a16:creationId xmlns:a16="http://schemas.microsoft.com/office/drawing/2014/main" id="{85A28414-5DE8-6564-DEAE-D2E19F458805}"/>
                </a:ext>
              </a:extLst>
            </p:cNvPr>
            <p:cNvPicPr/>
            <p:nvPr/>
          </p:nvPicPr>
          <p:blipFill>
            <a:blip r:embed="rId7" cstate="print"/>
            <a:stretch>
              <a:fillRect/>
            </a:stretch>
          </p:blipFill>
          <p:spPr>
            <a:xfrm>
              <a:off x="3326661" y="416885"/>
              <a:ext cx="810156" cy="368490"/>
            </a:xfrm>
            <a:prstGeom prst="rect">
              <a:avLst/>
            </a:prstGeom>
          </p:spPr>
        </p:pic>
      </p:grpSp>
      <p:sp>
        <p:nvSpPr>
          <p:cNvPr id="27" name="object 27">
            <a:extLst>
              <a:ext uri="{FF2B5EF4-FFF2-40B4-BE49-F238E27FC236}">
                <a16:creationId xmlns:a16="http://schemas.microsoft.com/office/drawing/2014/main" id="{FAF8F418-D705-CFE1-F59C-DAA7A2895E98}"/>
              </a:ext>
            </a:extLst>
          </p:cNvPr>
          <p:cNvSpPr txBox="1"/>
          <p:nvPr/>
        </p:nvSpPr>
        <p:spPr>
          <a:xfrm>
            <a:off x="3322692" y="736670"/>
            <a:ext cx="810260" cy="384175"/>
          </a:xfrm>
          <a:prstGeom prst="rect">
            <a:avLst/>
          </a:prstGeom>
        </p:spPr>
        <p:txBody>
          <a:bodyPr vert="horz" wrap="square" lIns="0" tIns="12700" rIns="0" bIns="0" rtlCol="0">
            <a:spAutoFit/>
          </a:bodyPr>
          <a:lstStyle/>
          <a:p>
            <a:pPr marL="12700">
              <a:lnSpc>
                <a:spcPct val="100000"/>
              </a:lnSpc>
              <a:spcBef>
                <a:spcPts val="100"/>
              </a:spcBef>
            </a:pPr>
            <a:r>
              <a:rPr sz="2350" b="1" spc="-110" dirty="0">
                <a:solidFill>
                  <a:srgbClr val="33820D"/>
                </a:solidFill>
                <a:latin typeface="Times New Roman"/>
                <a:cs typeface="Times New Roman"/>
              </a:rPr>
              <a:t>PEH</a:t>
            </a:r>
            <a:r>
              <a:rPr sz="2350" b="1" spc="-1595" dirty="0">
                <a:solidFill>
                  <a:srgbClr val="33820D"/>
                </a:solidFill>
                <a:latin typeface="Times New Roman"/>
                <a:cs typeface="Times New Roman"/>
              </a:rPr>
              <a:t>R</a:t>
            </a:r>
            <a:endParaRPr sz="2350">
              <a:latin typeface="Times New Roman"/>
              <a:cs typeface="Times New Roman"/>
            </a:endParaRPr>
          </a:p>
        </p:txBody>
      </p:sp>
      <p:sp>
        <p:nvSpPr>
          <p:cNvPr id="28" name="object 28">
            <a:extLst>
              <a:ext uri="{FF2B5EF4-FFF2-40B4-BE49-F238E27FC236}">
                <a16:creationId xmlns:a16="http://schemas.microsoft.com/office/drawing/2014/main" id="{29A3C11A-90E0-E104-A102-42C22DA64981}"/>
              </a:ext>
            </a:extLst>
          </p:cNvPr>
          <p:cNvSpPr txBox="1"/>
          <p:nvPr/>
        </p:nvSpPr>
        <p:spPr>
          <a:xfrm>
            <a:off x="3330573" y="770359"/>
            <a:ext cx="801370" cy="76835"/>
          </a:xfrm>
          <a:prstGeom prst="rect">
            <a:avLst/>
          </a:prstGeom>
        </p:spPr>
        <p:txBody>
          <a:bodyPr vert="horz" wrap="square" lIns="0" tIns="16510" rIns="0" bIns="0" rtlCol="0">
            <a:spAutoFit/>
          </a:bodyPr>
          <a:lstStyle/>
          <a:p>
            <a:pPr marL="12700">
              <a:lnSpc>
                <a:spcPct val="100000"/>
              </a:lnSpc>
              <a:spcBef>
                <a:spcPts val="130"/>
              </a:spcBef>
            </a:pPr>
            <a:r>
              <a:rPr sz="300" b="1" dirty="0">
                <a:solidFill>
                  <a:srgbClr val="FF1616"/>
                </a:solidFill>
                <a:latin typeface="Times New Roman"/>
                <a:cs typeface="Times New Roman"/>
              </a:rPr>
              <a:t>UNIVERSITAS</a:t>
            </a:r>
            <a:r>
              <a:rPr sz="300" b="1" spc="80" dirty="0">
                <a:solidFill>
                  <a:srgbClr val="FF1616"/>
                </a:solidFill>
                <a:latin typeface="Times New Roman"/>
                <a:cs typeface="Times New Roman"/>
              </a:rPr>
              <a:t> </a:t>
            </a:r>
            <a:r>
              <a:rPr sz="300" b="1" dirty="0">
                <a:solidFill>
                  <a:srgbClr val="FF1616"/>
                </a:solidFill>
                <a:latin typeface="Times New Roman"/>
                <a:cs typeface="Times New Roman"/>
              </a:rPr>
              <a:t>PENDIDIKAN</a:t>
            </a:r>
            <a:r>
              <a:rPr sz="300" b="1" spc="85" dirty="0">
                <a:solidFill>
                  <a:srgbClr val="FF1616"/>
                </a:solidFill>
                <a:latin typeface="Times New Roman"/>
                <a:cs typeface="Times New Roman"/>
              </a:rPr>
              <a:t> </a:t>
            </a:r>
            <a:r>
              <a:rPr sz="300" b="1" spc="-10" dirty="0">
                <a:solidFill>
                  <a:srgbClr val="FF1616"/>
                </a:solidFill>
                <a:latin typeface="Times New Roman"/>
                <a:cs typeface="Times New Roman"/>
              </a:rPr>
              <a:t>INDONESIA</a:t>
            </a:r>
            <a:endParaRPr sz="300">
              <a:latin typeface="Times New Roman"/>
              <a:cs typeface="Times New Roman"/>
            </a:endParaRPr>
          </a:p>
        </p:txBody>
      </p:sp>
      <p:sp>
        <p:nvSpPr>
          <p:cNvPr id="29" name="object 29">
            <a:extLst>
              <a:ext uri="{FF2B5EF4-FFF2-40B4-BE49-F238E27FC236}">
                <a16:creationId xmlns:a16="http://schemas.microsoft.com/office/drawing/2014/main" id="{FEBBFACD-00FD-A9AE-508F-34DCBE34AB72}"/>
              </a:ext>
            </a:extLst>
          </p:cNvPr>
          <p:cNvSpPr txBox="1"/>
          <p:nvPr/>
        </p:nvSpPr>
        <p:spPr>
          <a:xfrm>
            <a:off x="3336430" y="1085260"/>
            <a:ext cx="790575" cy="133350"/>
          </a:xfrm>
          <a:prstGeom prst="rect">
            <a:avLst/>
          </a:prstGeom>
        </p:spPr>
        <p:txBody>
          <a:bodyPr vert="horz" wrap="square" lIns="0" tIns="13335" rIns="0" bIns="0" rtlCol="0">
            <a:spAutoFit/>
          </a:bodyPr>
          <a:lstStyle/>
          <a:p>
            <a:pPr marL="12700">
              <a:lnSpc>
                <a:spcPct val="100000"/>
              </a:lnSpc>
              <a:spcBef>
                <a:spcPts val="105"/>
              </a:spcBef>
            </a:pPr>
            <a:r>
              <a:rPr sz="700" b="1" spc="-30" dirty="0">
                <a:solidFill>
                  <a:srgbClr val="008037"/>
                </a:solidFill>
                <a:latin typeface="Tahoma"/>
                <a:cs typeface="Tahoma"/>
              </a:rPr>
              <a:t>STUDY</a:t>
            </a:r>
            <a:r>
              <a:rPr sz="700" b="1" spc="-5" dirty="0">
                <a:solidFill>
                  <a:srgbClr val="008037"/>
                </a:solidFill>
                <a:latin typeface="Tahoma"/>
                <a:cs typeface="Tahoma"/>
              </a:rPr>
              <a:t> </a:t>
            </a:r>
            <a:r>
              <a:rPr sz="700" b="1" spc="-10" dirty="0">
                <a:solidFill>
                  <a:srgbClr val="008037"/>
                </a:solidFill>
                <a:latin typeface="Tahoma"/>
                <a:cs typeface="Tahoma"/>
              </a:rPr>
              <a:t>PROGRAM</a:t>
            </a:r>
            <a:endParaRPr sz="700">
              <a:latin typeface="Tahoma"/>
              <a:cs typeface="Tahoma"/>
            </a:endParaRPr>
          </a:p>
        </p:txBody>
      </p:sp>
      <p:sp>
        <p:nvSpPr>
          <p:cNvPr id="30" name="object 30">
            <a:extLst>
              <a:ext uri="{FF2B5EF4-FFF2-40B4-BE49-F238E27FC236}">
                <a16:creationId xmlns:a16="http://schemas.microsoft.com/office/drawing/2014/main" id="{51AB690F-26E6-6D8A-9863-2A2DBD5DB90F}"/>
              </a:ext>
            </a:extLst>
          </p:cNvPr>
          <p:cNvSpPr txBox="1"/>
          <p:nvPr/>
        </p:nvSpPr>
        <p:spPr>
          <a:xfrm>
            <a:off x="3367787" y="1174119"/>
            <a:ext cx="719455" cy="80010"/>
          </a:xfrm>
          <a:prstGeom prst="rect">
            <a:avLst/>
          </a:prstGeom>
        </p:spPr>
        <p:txBody>
          <a:bodyPr vert="horz" wrap="square" lIns="0" tIns="13335" rIns="0" bIns="0" rtlCol="0">
            <a:spAutoFit/>
          </a:bodyPr>
          <a:lstStyle/>
          <a:p>
            <a:pPr marL="12700">
              <a:lnSpc>
                <a:spcPct val="100000"/>
              </a:lnSpc>
              <a:spcBef>
                <a:spcPts val="105"/>
              </a:spcBef>
            </a:pPr>
            <a:r>
              <a:rPr sz="350" dirty="0">
                <a:latin typeface="Times New Roman"/>
                <a:cs typeface="Times New Roman"/>
              </a:rPr>
              <a:t>Faculty</a:t>
            </a:r>
            <a:r>
              <a:rPr sz="350" spc="5" dirty="0">
                <a:latin typeface="Times New Roman"/>
                <a:cs typeface="Times New Roman"/>
              </a:rPr>
              <a:t> </a:t>
            </a:r>
            <a:r>
              <a:rPr sz="350" dirty="0">
                <a:latin typeface="Times New Roman"/>
                <a:cs typeface="Times New Roman"/>
              </a:rPr>
              <a:t>of</a:t>
            </a:r>
            <a:r>
              <a:rPr sz="350" spc="10" dirty="0">
                <a:latin typeface="Times New Roman"/>
                <a:cs typeface="Times New Roman"/>
              </a:rPr>
              <a:t> </a:t>
            </a:r>
            <a:r>
              <a:rPr sz="350" dirty="0">
                <a:latin typeface="Times New Roman"/>
                <a:cs typeface="Times New Roman"/>
              </a:rPr>
              <a:t>Sport</a:t>
            </a:r>
            <a:r>
              <a:rPr sz="350" spc="10" dirty="0">
                <a:latin typeface="Times New Roman"/>
                <a:cs typeface="Times New Roman"/>
              </a:rPr>
              <a:t> </a:t>
            </a:r>
            <a:r>
              <a:rPr sz="350" dirty="0">
                <a:latin typeface="Times New Roman"/>
                <a:cs typeface="Times New Roman"/>
              </a:rPr>
              <a:t>Education</a:t>
            </a:r>
            <a:r>
              <a:rPr sz="350" spc="5" dirty="0">
                <a:latin typeface="Times New Roman"/>
                <a:cs typeface="Times New Roman"/>
              </a:rPr>
              <a:t> </a:t>
            </a:r>
            <a:r>
              <a:rPr sz="350" dirty="0">
                <a:latin typeface="Times New Roman"/>
                <a:cs typeface="Times New Roman"/>
              </a:rPr>
              <a:t>and</a:t>
            </a:r>
            <a:r>
              <a:rPr sz="350" spc="10" dirty="0">
                <a:latin typeface="Times New Roman"/>
                <a:cs typeface="Times New Roman"/>
              </a:rPr>
              <a:t> </a:t>
            </a:r>
            <a:r>
              <a:rPr sz="350" spc="-10" dirty="0">
                <a:latin typeface="Times New Roman"/>
                <a:cs typeface="Times New Roman"/>
              </a:rPr>
              <a:t>Health</a:t>
            </a:r>
            <a:endParaRPr sz="350">
              <a:latin typeface="Times New Roman"/>
              <a:cs typeface="Times New Roman"/>
            </a:endParaRPr>
          </a:p>
        </p:txBody>
      </p:sp>
      <p:sp>
        <p:nvSpPr>
          <p:cNvPr id="31" name="object 31">
            <a:extLst>
              <a:ext uri="{FF2B5EF4-FFF2-40B4-BE49-F238E27FC236}">
                <a16:creationId xmlns:a16="http://schemas.microsoft.com/office/drawing/2014/main" id="{3704DBFC-BBF8-6708-08E5-C4741937C840}"/>
              </a:ext>
            </a:extLst>
          </p:cNvPr>
          <p:cNvSpPr txBox="1"/>
          <p:nvPr/>
        </p:nvSpPr>
        <p:spPr>
          <a:xfrm>
            <a:off x="3341863" y="1040227"/>
            <a:ext cx="779780" cy="80010"/>
          </a:xfrm>
          <a:prstGeom prst="rect">
            <a:avLst/>
          </a:prstGeom>
        </p:spPr>
        <p:txBody>
          <a:bodyPr vert="horz" wrap="square" lIns="0" tIns="13335" rIns="0" bIns="0" rtlCol="0">
            <a:spAutoFit/>
          </a:bodyPr>
          <a:lstStyle/>
          <a:p>
            <a:pPr marL="12700">
              <a:lnSpc>
                <a:spcPct val="100000"/>
              </a:lnSpc>
              <a:spcBef>
                <a:spcPts val="105"/>
              </a:spcBef>
            </a:pPr>
            <a:r>
              <a:rPr sz="350" b="1" i="1" spc="-20" dirty="0">
                <a:solidFill>
                  <a:srgbClr val="FF1616"/>
                </a:solidFill>
                <a:latin typeface="Times New Roman"/>
                <a:cs typeface="Times New Roman"/>
              </a:rPr>
              <a:t>Physical</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Education,</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Health,</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and</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Recreation</a:t>
            </a:r>
            <a:endParaRPr sz="350">
              <a:latin typeface="Times New Roman"/>
              <a:cs typeface="Times New Roman"/>
            </a:endParaRPr>
          </a:p>
        </p:txBody>
      </p:sp>
      <p:pic>
        <p:nvPicPr>
          <p:cNvPr id="32" name="object 32">
            <a:extLst>
              <a:ext uri="{FF2B5EF4-FFF2-40B4-BE49-F238E27FC236}">
                <a16:creationId xmlns:a16="http://schemas.microsoft.com/office/drawing/2014/main" id="{F5A4A4B1-11C7-8F58-ABA8-F4B32C7E6E6B}"/>
              </a:ext>
            </a:extLst>
          </p:cNvPr>
          <p:cNvPicPr/>
          <p:nvPr/>
        </p:nvPicPr>
        <p:blipFill>
          <a:blip r:embed="rId8" cstate="print"/>
          <a:stretch>
            <a:fillRect/>
          </a:stretch>
        </p:blipFill>
        <p:spPr>
          <a:xfrm>
            <a:off x="0" y="840177"/>
            <a:ext cx="1740030" cy="6743699"/>
          </a:xfrm>
          <a:prstGeom prst="rect">
            <a:avLst/>
          </a:prstGeom>
        </p:spPr>
      </p:pic>
    </p:spTree>
    <p:extLst>
      <p:ext uri="{BB962C8B-B14F-4D97-AF65-F5344CB8AC3E}">
        <p14:creationId xmlns:p14="http://schemas.microsoft.com/office/powerpoint/2010/main" val="897888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343963E-874F-704B-F300-10E18284B10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D4504E4-CCF5-7720-71FC-115BF72C4576}"/>
              </a:ext>
            </a:extLst>
          </p:cNvPr>
          <p:cNvSpPr/>
          <p:nvPr/>
        </p:nvSpPr>
        <p:spPr>
          <a:xfrm>
            <a:off x="0" y="32934"/>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4F4F4"/>
          </a:solidFill>
        </p:spPr>
        <p:txBody>
          <a:bodyPr wrap="square" lIns="0" tIns="0" rIns="0" bIns="0" rtlCol="0"/>
          <a:lstStyle/>
          <a:p>
            <a:endParaRPr/>
          </a:p>
        </p:txBody>
      </p:sp>
      <p:grpSp>
        <p:nvGrpSpPr>
          <p:cNvPr id="3" name="object 3">
            <a:extLst>
              <a:ext uri="{FF2B5EF4-FFF2-40B4-BE49-F238E27FC236}">
                <a16:creationId xmlns:a16="http://schemas.microsoft.com/office/drawing/2014/main" id="{E3941EC3-B7B8-773E-85AB-75BD94263E9E}"/>
              </a:ext>
            </a:extLst>
          </p:cNvPr>
          <p:cNvGrpSpPr/>
          <p:nvPr/>
        </p:nvGrpSpPr>
        <p:grpSpPr>
          <a:xfrm>
            <a:off x="15075389" y="0"/>
            <a:ext cx="3213100" cy="3331210"/>
            <a:chOff x="15075389" y="0"/>
            <a:chExt cx="3213100" cy="3331210"/>
          </a:xfrm>
        </p:grpSpPr>
        <p:sp>
          <p:nvSpPr>
            <p:cNvPr id="4" name="object 4">
              <a:extLst>
                <a:ext uri="{FF2B5EF4-FFF2-40B4-BE49-F238E27FC236}">
                  <a16:creationId xmlns:a16="http://schemas.microsoft.com/office/drawing/2014/main" id="{55584175-F4F1-3C2D-F1AE-22F9E897500A}"/>
                </a:ext>
              </a:extLst>
            </p:cNvPr>
            <p:cNvSpPr/>
            <p:nvPr/>
          </p:nvSpPr>
          <p:spPr>
            <a:xfrm>
              <a:off x="15075389" y="0"/>
              <a:ext cx="3213100" cy="3331210"/>
            </a:xfrm>
            <a:custGeom>
              <a:avLst/>
              <a:gdLst/>
              <a:ahLst/>
              <a:cxnLst/>
              <a:rect l="l" t="t" r="r" b="b"/>
              <a:pathLst>
                <a:path w="3213100" h="3331210">
                  <a:moveTo>
                    <a:pt x="3212608" y="3330762"/>
                  </a:moveTo>
                  <a:lnTo>
                    <a:pt x="0" y="109201"/>
                  </a:lnTo>
                  <a:lnTo>
                    <a:pt x="0" y="0"/>
                  </a:lnTo>
                  <a:lnTo>
                    <a:pt x="897024" y="0"/>
                  </a:lnTo>
                  <a:lnTo>
                    <a:pt x="3212608" y="2314917"/>
                  </a:lnTo>
                  <a:lnTo>
                    <a:pt x="3212608" y="3330762"/>
                  </a:lnTo>
                  <a:close/>
                </a:path>
              </a:pathLst>
            </a:custGeom>
            <a:solidFill>
              <a:srgbClr val="1B53A8"/>
            </a:solidFill>
          </p:spPr>
          <p:txBody>
            <a:bodyPr wrap="square" lIns="0" tIns="0" rIns="0" bIns="0" rtlCol="0"/>
            <a:lstStyle/>
            <a:p>
              <a:endParaRPr/>
            </a:p>
          </p:txBody>
        </p:sp>
        <p:sp>
          <p:nvSpPr>
            <p:cNvPr id="5" name="object 5">
              <a:extLst>
                <a:ext uri="{FF2B5EF4-FFF2-40B4-BE49-F238E27FC236}">
                  <a16:creationId xmlns:a16="http://schemas.microsoft.com/office/drawing/2014/main" id="{855B3A3E-BA5D-3FA9-E243-4819614A04A3}"/>
                </a:ext>
              </a:extLst>
            </p:cNvPr>
            <p:cNvSpPr/>
            <p:nvPr/>
          </p:nvSpPr>
          <p:spPr>
            <a:xfrm>
              <a:off x="16809175" y="0"/>
              <a:ext cx="1478915" cy="2315210"/>
            </a:xfrm>
            <a:custGeom>
              <a:avLst/>
              <a:gdLst/>
              <a:ahLst/>
              <a:cxnLst/>
              <a:rect l="l" t="t" r="r" b="b"/>
              <a:pathLst>
                <a:path w="1478915" h="2315210">
                  <a:moveTo>
                    <a:pt x="1478822" y="2314917"/>
                  </a:moveTo>
                  <a:lnTo>
                    <a:pt x="0" y="836094"/>
                  </a:lnTo>
                  <a:lnTo>
                    <a:pt x="1454988" y="0"/>
                  </a:lnTo>
                  <a:lnTo>
                    <a:pt x="1478822" y="0"/>
                  </a:lnTo>
                  <a:lnTo>
                    <a:pt x="1478822" y="2314917"/>
                  </a:lnTo>
                  <a:close/>
                </a:path>
              </a:pathLst>
            </a:custGeom>
            <a:solidFill>
              <a:srgbClr val="0C336F"/>
            </a:solidFill>
          </p:spPr>
          <p:txBody>
            <a:bodyPr wrap="square" lIns="0" tIns="0" rIns="0" bIns="0" rtlCol="0"/>
            <a:lstStyle/>
            <a:p>
              <a:endParaRPr/>
            </a:p>
          </p:txBody>
        </p:sp>
      </p:grpSp>
      <p:grpSp>
        <p:nvGrpSpPr>
          <p:cNvPr id="6" name="object 6">
            <a:extLst>
              <a:ext uri="{FF2B5EF4-FFF2-40B4-BE49-F238E27FC236}">
                <a16:creationId xmlns:a16="http://schemas.microsoft.com/office/drawing/2014/main" id="{628ABEE5-AF93-CAB3-AAC4-D026622DEA69}"/>
              </a:ext>
            </a:extLst>
          </p:cNvPr>
          <p:cNvGrpSpPr/>
          <p:nvPr/>
        </p:nvGrpSpPr>
        <p:grpSpPr>
          <a:xfrm>
            <a:off x="0" y="3259390"/>
            <a:ext cx="18288000" cy="7028180"/>
            <a:chOff x="0" y="3259390"/>
            <a:chExt cx="18288000" cy="7028180"/>
          </a:xfrm>
        </p:grpSpPr>
        <p:sp>
          <p:nvSpPr>
            <p:cNvPr id="7" name="object 7">
              <a:extLst>
                <a:ext uri="{FF2B5EF4-FFF2-40B4-BE49-F238E27FC236}">
                  <a16:creationId xmlns:a16="http://schemas.microsoft.com/office/drawing/2014/main" id="{31033C91-CE36-3807-5A4F-093187BFCA16}"/>
                </a:ext>
              </a:extLst>
            </p:cNvPr>
            <p:cNvSpPr/>
            <p:nvPr/>
          </p:nvSpPr>
          <p:spPr>
            <a:xfrm>
              <a:off x="0" y="7694571"/>
              <a:ext cx="4640580" cy="2592705"/>
            </a:xfrm>
            <a:custGeom>
              <a:avLst/>
              <a:gdLst/>
              <a:ahLst/>
              <a:cxnLst/>
              <a:rect l="l" t="t" r="r" b="b"/>
              <a:pathLst>
                <a:path w="4640580" h="2592704">
                  <a:moveTo>
                    <a:pt x="0" y="0"/>
                  </a:moveTo>
                  <a:lnTo>
                    <a:pt x="4640490" y="0"/>
                  </a:lnTo>
                  <a:lnTo>
                    <a:pt x="4640490" y="2592428"/>
                  </a:lnTo>
                  <a:lnTo>
                    <a:pt x="0" y="2592428"/>
                  </a:lnTo>
                  <a:lnTo>
                    <a:pt x="0" y="0"/>
                  </a:lnTo>
                  <a:close/>
                </a:path>
              </a:pathLst>
            </a:custGeom>
            <a:solidFill>
              <a:srgbClr val="0C336F"/>
            </a:solidFill>
          </p:spPr>
          <p:txBody>
            <a:bodyPr wrap="square" lIns="0" tIns="0" rIns="0" bIns="0" rtlCol="0"/>
            <a:lstStyle/>
            <a:p>
              <a:endParaRPr/>
            </a:p>
          </p:txBody>
        </p:sp>
        <p:sp>
          <p:nvSpPr>
            <p:cNvPr id="8" name="object 8">
              <a:extLst>
                <a:ext uri="{FF2B5EF4-FFF2-40B4-BE49-F238E27FC236}">
                  <a16:creationId xmlns:a16="http://schemas.microsoft.com/office/drawing/2014/main" id="{951C2739-08DA-AE0B-CDC0-877B3DF9FD11}"/>
                </a:ext>
              </a:extLst>
            </p:cNvPr>
            <p:cNvSpPr/>
            <p:nvPr/>
          </p:nvSpPr>
          <p:spPr>
            <a:xfrm>
              <a:off x="7927219" y="9764381"/>
              <a:ext cx="10361295" cy="523240"/>
            </a:xfrm>
            <a:custGeom>
              <a:avLst/>
              <a:gdLst/>
              <a:ahLst/>
              <a:cxnLst/>
              <a:rect l="l" t="t" r="r" b="b"/>
              <a:pathLst>
                <a:path w="10361295" h="523240">
                  <a:moveTo>
                    <a:pt x="10360780" y="522618"/>
                  </a:moveTo>
                  <a:lnTo>
                    <a:pt x="0" y="522618"/>
                  </a:lnTo>
                  <a:lnTo>
                    <a:pt x="0" y="0"/>
                  </a:lnTo>
                  <a:lnTo>
                    <a:pt x="10360780" y="0"/>
                  </a:lnTo>
                  <a:lnTo>
                    <a:pt x="10360780" y="522618"/>
                  </a:lnTo>
                  <a:close/>
                </a:path>
              </a:pathLst>
            </a:custGeom>
            <a:solidFill>
              <a:srgbClr val="0A2957"/>
            </a:solidFill>
          </p:spPr>
          <p:txBody>
            <a:bodyPr wrap="square" lIns="0" tIns="0" rIns="0" bIns="0" rtlCol="0"/>
            <a:lstStyle/>
            <a:p>
              <a:endParaRPr/>
            </a:p>
          </p:txBody>
        </p:sp>
        <p:sp>
          <p:nvSpPr>
            <p:cNvPr id="9" name="object 9">
              <a:extLst>
                <a:ext uri="{FF2B5EF4-FFF2-40B4-BE49-F238E27FC236}">
                  <a16:creationId xmlns:a16="http://schemas.microsoft.com/office/drawing/2014/main" id="{DE7093CF-84AE-C28F-272A-092F88E23A98}"/>
                </a:ext>
              </a:extLst>
            </p:cNvPr>
            <p:cNvSpPr/>
            <p:nvPr/>
          </p:nvSpPr>
          <p:spPr>
            <a:xfrm>
              <a:off x="3327265" y="7690376"/>
              <a:ext cx="3564254" cy="2597150"/>
            </a:xfrm>
            <a:custGeom>
              <a:avLst/>
              <a:gdLst/>
              <a:ahLst/>
              <a:cxnLst/>
              <a:rect l="l" t="t" r="r" b="b"/>
              <a:pathLst>
                <a:path w="3564254" h="2597150">
                  <a:moveTo>
                    <a:pt x="3564065" y="1542580"/>
                  </a:moveTo>
                  <a:lnTo>
                    <a:pt x="2673049" y="0"/>
                  </a:lnTo>
                  <a:lnTo>
                    <a:pt x="891016" y="0"/>
                  </a:lnTo>
                  <a:lnTo>
                    <a:pt x="0" y="1542580"/>
                  </a:lnTo>
                  <a:lnTo>
                    <a:pt x="608829" y="2596622"/>
                  </a:lnTo>
                  <a:lnTo>
                    <a:pt x="2955235" y="2596622"/>
                  </a:lnTo>
                  <a:lnTo>
                    <a:pt x="3564065" y="1542580"/>
                  </a:lnTo>
                  <a:close/>
                </a:path>
              </a:pathLst>
            </a:custGeom>
            <a:solidFill>
              <a:srgbClr val="1B53A8"/>
            </a:solidFill>
          </p:spPr>
          <p:txBody>
            <a:bodyPr wrap="square" lIns="0" tIns="0" rIns="0" bIns="0" rtlCol="0"/>
            <a:lstStyle/>
            <a:p>
              <a:endParaRPr/>
            </a:p>
          </p:txBody>
        </p:sp>
        <p:sp>
          <p:nvSpPr>
            <p:cNvPr id="10" name="object 10">
              <a:extLst>
                <a:ext uri="{FF2B5EF4-FFF2-40B4-BE49-F238E27FC236}">
                  <a16:creationId xmlns:a16="http://schemas.microsoft.com/office/drawing/2014/main" id="{54D616A0-0AB1-EC08-FD63-AAB8CB0C3C50}"/>
                </a:ext>
              </a:extLst>
            </p:cNvPr>
            <p:cNvSpPr/>
            <p:nvPr/>
          </p:nvSpPr>
          <p:spPr>
            <a:xfrm>
              <a:off x="6269366" y="9234217"/>
              <a:ext cx="2998470" cy="1052830"/>
            </a:xfrm>
            <a:custGeom>
              <a:avLst/>
              <a:gdLst/>
              <a:ahLst/>
              <a:cxnLst/>
              <a:rect l="l" t="t" r="r" b="b"/>
              <a:pathLst>
                <a:path w="2998470" h="1052829">
                  <a:moveTo>
                    <a:pt x="2998236" y="1052782"/>
                  </a:moveTo>
                  <a:lnTo>
                    <a:pt x="2390134" y="0"/>
                  </a:lnTo>
                  <a:lnTo>
                    <a:pt x="608101" y="0"/>
                  </a:lnTo>
                  <a:lnTo>
                    <a:pt x="0" y="1052781"/>
                  </a:lnTo>
                  <a:lnTo>
                    <a:pt x="2998236" y="1052782"/>
                  </a:lnTo>
                  <a:close/>
                </a:path>
              </a:pathLst>
            </a:custGeom>
            <a:solidFill>
              <a:srgbClr val="0C336F"/>
            </a:solidFill>
          </p:spPr>
          <p:txBody>
            <a:bodyPr wrap="square" lIns="0" tIns="0" rIns="0" bIns="0" rtlCol="0"/>
            <a:lstStyle/>
            <a:p>
              <a:endParaRPr/>
            </a:p>
          </p:txBody>
        </p:sp>
        <p:sp>
          <p:nvSpPr>
            <p:cNvPr id="11" name="object 11">
              <a:extLst>
                <a:ext uri="{FF2B5EF4-FFF2-40B4-BE49-F238E27FC236}">
                  <a16:creationId xmlns:a16="http://schemas.microsoft.com/office/drawing/2014/main" id="{1B966697-7C3B-5CED-8BCB-A3AC7CED7867}"/>
                </a:ext>
              </a:extLst>
            </p:cNvPr>
            <p:cNvSpPr/>
            <p:nvPr/>
          </p:nvSpPr>
          <p:spPr>
            <a:xfrm>
              <a:off x="4483693" y="9227916"/>
              <a:ext cx="3006090" cy="1059180"/>
            </a:xfrm>
            <a:custGeom>
              <a:avLst/>
              <a:gdLst/>
              <a:ahLst/>
              <a:cxnLst/>
              <a:rect l="l" t="t" r="r" b="b"/>
              <a:pathLst>
                <a:path w="3006090" h="1059179">
                  <a:moveTo>
                    <a:pt x="3005516" y="1059083"/>
                  </a:moveTo>
                  <a:lnTo>
                    <a:pt x="2393774" y="0"/>
                  </a:lnTo>
                  <a:lnTo>
                    <a:pt x="611741" y="0"/>
                  </a:lnTo>
                  <a:lnTo>
                    <a:pt x="0" y="1059083"/>
                  </a:lnTo>
                  <a:lnTo>
                    <a:pt x="94507" y="1059083"/>
                  </a:lnTo>
                  <a:lnTo>
                    <a:pt x="659632" y="80657"/>
                  </a:lnTo>
                  <a:lnTo>
                    <a:pt x="2347144" y="80657"/>
                  </a:lnTo>
                  <a:lnTo>
                    <a:pt x="2912269" y="1059083"/>
                  </a:lnTo>
                  <a:lnTo>
                    <a:pt x="3005516" y="1059083"/>
                  </a:lnTo>
                  <a:close/>
                </a:path>
              </a:pathLst>
            </a:custGeom>
            <a:solidFill>
              <a:srgbClr val="0A2957"/>
            </a:solidFill>
          </p:spPr>
          <p:txBody>
            <a:bodyPr wrap="square" lIns="0" tIns="0" rIns="0" bIns="0" rtlCol="0"/>
            <a:lstStyle/>
            <a:p>
              <a:endParaRPr/>
            </a:p>
          </p:txBody>
        </p:sp>
        <p:pic>
          <p:nvPicPr>
            <p:cNvPr id="12" name="object 12">
              <a:extLst>
                <a:ext uri="{FF2B5EF4-FFF2-40B4-BE49-F238E27FC236}">
                  <a16:creationId xmlns:a16="http://schemas.microsoft.com/office/drawing/2014/main" id="{78EDE0EF-B043-5B61-7A9A-2CEE162C1BF1}"/>
                </a:ext>
              </a:extLst>
            </p:cNvPr>
            <p:cNvPicPr/>
            <p:nvPr/>
          </p:nvPicPr>
          <p:blipFill>
            <a:blip r:embed="rId2" cstate="print"/>
            <a:stretch>
              <a:fillRect/>
            </a:stretch>
          </p:blipFill>
          <p:spPr>
            <a:xfrm>
              <a:off x="16497051" y="3259390"/>
              <a:ext cx="1790947" cy="6743699"/>
            </a:xfrm>
            <a:prstGeom prst="rect">
              <a:avLst/>
            </a:prstGeom>
          </p:spPr>
        </p:pic>
      </p:grpSp>
      <p:sp>
        <p:nvSpPr>
          <p:cNvPr id="13" name="object 13">
            <a:extLst>
              <a:ext uri="{FF2B5EF4-FFF2-40B4-BE49-F238E27FC236}">
                <a16:creationId xmlns:a16="http://schemas.microsoft.com/office/drawing/2014/main" id="{B9927221-9C0F-706A-0E42-1063E74F2D5F}"/>
              </a:ext>
            </a:extLst>
          </p:cNvPr>
          <p:cNvSpPr txBox="1"/>
          <p:nvPr/>
        </p:nvSpPr>
        <p:spPr>
          <a:xfrm>
            <a:off x="1543685" y="3765581"/>
            <a:ext cx="6000115" cy="2552878"/>
          </a:xfrm>
          <a:prstGeom prst="rect">
            <a:avLst/>
          </a:prstGeom>
        </p:spPr>
        <p:txBody>
          <a:bodyPr vert="horz" wrap="square" lIns="0" tIns="139065" rIns="0" bIns="0" rtlCol="0">
            <a:spAutoFit/>
          </a:bodyPr>
          <a:lstStyle/>
          <a:p>
            <a:pPr marL="12700" marR="5080">
              <a:lnSpc>
                <a:spcPts val="9670"/>
              </a:lnSpc>
              <a:spcBef>
                <a:spcPts val="1095"/>
              </a:spcBef>
            </a:pPr>
            <a:r>
              <a:rPr lang="en-US" sz="8000" b="1" spc="-40" dirty="0">
                <a:solidFill>
                  <a:srgbClr val="0A2957"/>
                </a:solidFill>
                <a:latin typeface="Trebuchet MS"/>
                <a:cs typeface="Trebuchet MS"/>
              </a:rPr>
              <a:t>Research Objective</a:t>
            </a:r>
            <a:endParaRPr sz="8000" dirty="0">
              <a:latin typeface="Trebuchet MS"/>
              <a:cs typeface="Trebuchet MS"/>
            </a:endParaRPr>
          </a:p>
        </p:txBody>
      </p:sp>
      <p:sp>
        <p:nvSpPr>
          <p:cNvPr id="19" name="object 19">
            <a:extLst>
              <a:ext uri="{FF2B5EF4-FFF2-40B4-BE49-F238E27FC236}">
                <a16:creationId xmlns:a16="http://schemas.microsoft.com/office/drawing/2014/main" id="{5ABF75A9-34F1-91C6-7ABC-DB3DFCC5A11D}"/>
              </a:ext>
            </a:extLst>
          </p:cNvPr>
          <p:cNvSpPr txBox="1"/>
          <p:nvPr/>
        </p:nvSpPr>
        <p:spPr>
          <a:xfrm>
            <a:off x="8146953" y="2353089"/>
            <a:ext cx="8297953" cy="4814138"/>
          </a:xfrm>
          <a:prstGeom prst="rect">
            <a:avLst/>
          </a:prstGeom>
        </p:spPr>
        <p:txBody>
          <a:bodyPr vert="horz" wrap="square" lIns="0" tIns="12700" rIns="0" bIns="0" rtlCol="0">
            <a:spAutoFit/>
          </a:bodyPr>
          <a:lstStyle/>
          <a:p>
            <a:pPr marL="12700">
              <a:lnSpc>
                <a:spcPct val="100000"/>
              </a:lnSpc>
              <a:spcBef>
                <a:spcPts val="100"/>
              </a:spcBef>
            </a:pPr>
            <a:r>
              <a:rPr lang="en-US" sz="2400" dirty="0"/>
              <a:t>This study aims to identify, evaluate, and synthesize the scientific evidence regarding the effectiveness of honey supplementation on athletes' stamina, muscle endurance, and physiological recovery through a Systematic Literature Review (SLR). In addition to providing a comprehensive overview of honey as a natural food-based nutritional strategy, this study seeks to identify the consistency and discrepancies among previous findings. The results are expected to provide an evidence-based scientific foundation for athletes, coaches, sports nutritionists, sports medicine practitioners, and researchers in developing effective nutritional strategies to enhance athletic performance and recovery.</a:t>
            </a:r>
            <a:endParaRPr sz="2200" dirty="0">
              <a:latin typeface="Trebuchet MS"/>
              <a:cs typeface="Trebuchet MS"/>
            </a:endParaRPr>
          </a:p>
        </p:txBody>
      </p:sp>
      <p:grpSp>
        <p:nvGrpSpPr>
          <p:cNvPr id="20" name="object 20">
            <a:extLst>
              <a:ext uri="{FF2B5EF4-FFF2-40B4-BE49-F238E27FC236}">
                <a16:creationId xmlns:a16="http://schemas.microsoft.com/office/drawing/2014/main" id="{30D418FC-38CD-FC49-5676-EAACD388C277}"/>
              </a:ext>
            </a:extLst>
          </p:cNvPr>
          <p:cNvGrpSpPr/>
          <p:nvPr/>
        </p:nvGrpSpPr>
        <p:grpSpPr>
          <a:xfrm>
            <a:off x="308965" y="373605"/>
            <a:ext cx="5601335" cy="933450"/>
            <a:chOff x="308965" y="373605"/>
            <a:chExt cx="5601335" cy="933450"/>
          </a:xfrm>
        </p:grpSpPr>
        <p:sp>
          <p:nvSpPr>
            <p:cNvPr id="21" name="object 21">
              <a:extLst>
                <a:ext uri="{FF2B5EF4-FFF2-40B4-BE49-F238E27FC236}">
                  <a16:creationId xmlns:a16="http://schemas.microsoft.com/office/drawing/2014/main" id="{CF4898EC-2123-DD2C-B7EE-A4B97CF5BE60}"/>
                </a:ext>
              </a:extLst>
            </p:cNvPr>
            <p:cNvSpPr/>
            <p:nvPr/>
          </p:nvSpPr>
          <p:spPr>
            <a:xfrm>
              <a:off x="308965" y="373605"/>
              <a:ext cx="5601335" cy="933450"/>
            </a:xfrm>
            <a:custGeom>
              <a:avLst/>
              <a:gdLst/>
              <a:ahLst/>
              <a:cxnLst/>
              <a:rect l="l" t="t" r="r" b="b"/>
              <a:pathLst>
                <a:path w="5601335" h="933450">
                  <a:moveTo>
                    <a:pt x="5134756" y="933145"/>
                  </a:moveTo>
                  <a:lnTo>
                    <a:pt x="466572" y="933145"/>
                  </a:lnTo>
                  <a:lnTo>
                    <a:pt x="418868" y="930736"/>
                  </a:lnTo>
                  <a:lnTo>
                    <a:pt x="372541" y="923666"/>
                  </a:lnTo>
                  <a:lnTo>
                    <a:pt x="327828" y="912169"/>
                  </a:lnTo>
                  <a:lnTo>
                    <a:pt x="284961" y="896479"/>
                  </a:lnTo>
                  <a:lnTo>
                    <a:pt x="244176" y="876832"/>
                  </a:lnTo>
                  <a:lnTo>
                    <a:pt x="205707" y="853462"/>
                  </a:lnTo>
                  <a:lnTo>
                    <a:pt x="169789" y="826602"/>
                  </a:lnTo>
                  <a:lnTo>
                    <a:pt x="136655" y="796489"/>
                  </a:lnTo>
                  <a:lnTo>
                    <a:pt x="106542" y="763356"/>
                  </a:lnTo>
                  <a:lnTo>
                    <a:pt x="79683" y="727437"/>
                  </a:lnTo>
                  <a:lnTo>
                    <a:pt x="56312" y="688968"/>
                  </a:lnTo>
                  <a:lnTo>
                    <a:pt x="36665" y="648183"/>
                  </a:lnTo>
                  <a:lnTo>
                    <a:pt x="20976" y="605317"/>
                  </a:lnTo>
                  <a:lnTo>
                    <a:pt x="9479" y="560603"/>
                  </a:lnTo>
                  <a:lnTo>
                    <a:pt x="2408" y="514277"/>
                  </a:lnTo>
                  <a:lnTo>
                    <a:pt x="0" y="466572"/>
                  </a:lnTo>
                  <a:lnTo>
                    <a:pt x="2408" y="418868"/>
                  </a:lnTo>
                  <a:lnTo>
                    <a:pt x="9479" y="372541"/>
                  </a:lnTo>
                  <a:lnTo>
                    <a:pt x="20976" y="327828"/>
                  </a:lnTo>
                  <a:lnTo>
                    <a:pt x="36665" y="284961"/>
                  </a:lnTo>
                  <a:lnTo>
                    <a:pt x="56312" y="244176"/>
                  </a:lnTo>
                  <a:lnTo>
                    <a:pt x="79683" y="205707"/>
                  </a:lnTo>
                  <a:lnTo>
                    <a:pt x="106542" y="169789"/>
                  </a:lnTo>
                  <a:lnTo>
                    <a:pt x="136655" y="136655"/>
                  </a:lnTo>
                  <a:lnTo>
                    <a:pt x="169789" y="106542"/>
                  </a:lnTo>
                  <a:lnTo>
                    <a:pt x="205707" y="79683"/>
                  </a:lnTo>
                  <a:lnTo>
                    <a:pt x="244176" y="56312"/>
                  </a:lnTo>
                  <a:lnTo>
                    <a:pt x="284961" y="36665"/>
                  </a:lnTo>
                  <a:lnTo>
                    <a:pt x="327828" y="20976"/>
                  </a:lnTo>
                  <a:lnTo>
                    <a:pt x="372541" y="9479"/>
                  </a:lnTo>
                  <a:lnTo>
                    <a:pt x="418868" y="2408"/>
                  </a:lnTo>
                  <a:lnTo>
                    <a:pt x="466572" y="0"/>
                  </a:lnTo>
                  <a:lnTo>
                    <a:pt x="5134756" y="0"/>
                  </a:lnTo>
                  <a:lnTo>
                    <a:pt x="5182461" y="2408"/>
                  </a:lnTo>
                  <a:lnTo>
                    <a:pt x="5228787" y="9479"/>
                  </a:lnTo>
                  <a:lnTo>
                    <a:pt x="5273501" y="20976"/>
                  </a:lnTo>
                  <a:lnTo>
                    <a:pt x="5316367" y="36665"/>
                  </a:lnTo>
                  <a:lnTo>
                    <a:pt x="5357152" y="56312"/>
                  </a:lnTo>
                  <a:lnTo>
                    <a:pt x="5395621" y="79683"/>
                  </a:lnTo>
                  <a:lnTo>
                    <a:pt x="5431540" y="106542"/>
                  </a:lnTo>
                  <a:lnTo>
                    <a:pt x="5464673" y="136655"/>
                  </a:lnTo>
                  <a:lnTo>
                    <a:pt x="5494786" y="169789"/>
                  </a:lnTo>
                  <a:lnTo>
                    <a:pt x="5521646" y="205707"/>
                  </a:lnTo>
                  <a:lnTo>
                    <a:pt x="5545016" y="244176"/>
                  </a:lnTo>
                  <a:lnTo>
                    <a:pt x="5564663" y="284961"/>
                  </a:lnTo>
                  <a:lnTo>
                    <a:pt x="5580353" y="327828"/>
                  </a:lnTo>
                  <a:lnTo>
                    <a:pt x="5591850" y="372541"/>
                  </a:lnTo>
                  <a:lnTo>
                    <a:pt x="5598920" y="418868"/>
                  </a:lnTo>
                  <a:lnTo>
                    <a:pt x="5601329" y="466572"/>
                  </a:lnTo>
                  <a:lnTo>
                    <a:pt x="5598920" y="514277"/>
                  </a:lnTo>
                  <a:lnTo>
                    <a:pt x="5591850" y="560603"/>
                  </a:lnTo>
                  <a:lnTo>
                    <a:pt x="5580353" y="605317"/>
                  </a:lnTo>
                  <a:lnTo>
                    <a:pt x="5564663" y="648183"/>
                  </a:lnTo>
                  <a:lnTo>
                    <a:pt x="5545016" y="688968"/>
                  </a:lnTo>
                  <a:lnTo>
                    <a:pt x="5521646" y="727437"/>
                  </a:lnTo>
                  <a:lnTo>
                    <a:pt x="5494786" y="763356"/>
                  </a:lnTo>
                  <a:lnTo>
                    <a:pt x="5464673" y="796489"/>
                  </a:lnTo>
                  <a:lnTo>
                    <a:pt x="5431540" y="826602"/>
                  </a:lnTo>
                  <a:lnTo>
                    <a:pt x="5395621" y="853462"/>
                  </a:lnTo>
                  <a:lnTo>
                    <a:pt x="5357152" y="876832"/>
                  </a:lnTo>
                  <a:lnTo>
                    <a:pt x="5316367" y="896479"/>
                  </a:lnTo>
                  <a:lnTo>
                    <a:pt x="5273501" y="912169"/>
                  </a:lnTo>
                  <a:lnTo>
                    <a:pt x="5228787" y="923666"/>
                  </a:lnTo>
                  <a:lnTo>
                    <a:pt x="5182461" y="930736"/>
                  </a:lnTo>
                  <a:lnTo>
                    <a:pt x="5134756" y="933145"/>
                  </a:lnTo>
                  <a:close/>
                </a:path>
              </a:pathLst>
            </a:custGeom>
            <a:solidFill>
              <a:srgbClr val="FFFFFF"/>
            </a:solidFill>
          </p:spPr>
          <p:txBody>
            <a:bodyPr wrap="square" lIns="0" tIns="0" rIns="0" bIns="0" rtlCol="0"/>
            <a:lstStyle/>
            <a:p>
              <a:endParaRPr/>
            </a:p>
          </p:txBody>
        </p:sp>
        <p:pic>
          <p:nvPicPr>
            <p:cNvPr id="22" name="object 22">
              <a:extLst>
                <a:ext uri="{FF2B5EF4-FFF2-40B4-BE49-F238E27FC236}">
                  <a16:creationId xmlns:a16="http://schemas.microsoft.com/office/drawing/2014/main" id="{0B544C21-A771-366F-5C20-FF71E10DAFFC}"/>
                </a:ext>
              </a:extLst>
            </p:cNvPr>
            <p:cNvPicPr/>
            <p:nvPr/>
          </p:nvPicPr>
          <p:blipFill>
            <a:blip r:embed="rId3" cstate="print"/>
            <a:stretch>
              <a:fillRect/>
            </a:stretch>
          </p:blipFill>
          <p:spPr>
            <a:xfrm>
              <a:off x="434343" y="559592"/>
              <a:ext cx="1923467" cy="561882"/>
            </a:xfrm>
            <a:prstGeom prst="rect">
              <a:avLst/>
            </a:prstGeom>
          </p:spPr>
        </p:pic>
        <p:pic>
          <p:nvPicPr>
            <p:cNvPr id="23" name="object 23">
              <a:extLst>
                <a:ext uri="{FF2B5EF4-FFF2-40B4-BE49-F238E27FC236}">
                  <a16:creationId xmlns:a16="http://schemas.microsoft.com/office/drawing/2014/main" id="{087465C1-F4D4-07AF-5F08-CF331519FBC4}"/>
                </a:ext>
              </a:extLst>
            </p:cNvPr>
            <p:cNvPicPr/>
            <p:nvPr/>
          </p:nvPicPr>
          <p:blipFill>
            <a:blip r:embed="rId4" cstate="print"/>
            <a:stretch>
              <a:fillRect/>
            </a:stretch>
          </p:blipFill>
          <p:spPr>
            <a:xfrm>
              <a:off x="2354169" y="594832"/>
              <a:ext cx="880718" cy="470413"/>
            </a:xfrm>
            <a:prstGeom prst="rect">
              <a:avLst/>
            </a:prstGeom>
          </p:spPr>
        </p:pic>
        <p:pic>
          <p:nvPicPr>
            <p:cNvPr id="24" name="object 24">
              <a:extLst>
                <a:ext uri="{FF2B5EF4-FFF2-40B4-BE49-F238E27FC236}">
                  <a16:creationId xmlns:a16="http://schemas.microsoft.com/office/drawing/2014/main" id="{A10C68FE-BCB8-0435-799B-4BDDC0B20E21}"/>
                </a:ext>
              </a:extLst>
            </p:cNvPr>
            <p:cNvPicPr/>
            <p:nvPr/>
          </p:nvPicPr>
          <p:blipFill>
            <a:blip r:embed="rId5" cstate="print"/>
            <a:stretch>
              <a:fillRect/>
            </a:stretch>
          </p:blipFill>
          <p:spPr>
            <a:xfrm>
              <a:off x="5032140" y="469834"/>
              <a:ext cx="739594" cy="718686"/>
            </a:xfrm>
            <a:prstGeom prst="rect">
              <a:avLst/>
            </a:prstGeom>
          </p:spPr>
        </p:pic>
        <p:pic>
          <p:nvPicPr>
            <p:cNvPr id="25" name="object 25">
              <a:extLst>
                <a:ext uri="{FF2B5EF4-FFF2-40B4-BE49-F238E27FC236}">
                  <a16:creationId xmlns:a16="http://schemas.microsoft.com/office/drawing/2014/main" id="{60041E1C-8BB6-8434-A3DA-A1E0C67A68DE}"/>
                </a:ext>
              </a:extLst>
            </p:cNvPr>
            <p:cNvPicPr/>
            <p:nvPr/>
          </p:nvPicPr>
          <p:blipFill>
            <a:blip r:embed="rId6" cstate="print"/>
            <a:stretch>
              <a:fillRect/>
            </a:stretch>
          </p:blipFill>
          <p:spPr>
            <a:xfrm>
              <a:off x="4233886" y="529289"/>
              <a:ext cx="726527" cy="621990"/>
            </a:xfrm>
            <a:prstGeom prst="rect">
              <a:avLst/>
            </a:prstGeom>
          </p:spPr>
        </p:pic>
        <p:pic>
          <p:nvPicPr>
            <p:cNvPr id="26" name="object 26">
              <a:extLst>
                <a:ext uri="{FF2B5EF4-FFF2-40B4-BE49-F238E27FC236}">
                  <a16:creationId xmlns:a16="http://schemas.microsoft.com/office/drawing/2014/main" id="{F91BA124-6C30-F629-F70D-1D0040EB04F8}"/>
                </a:ext>
              </a:extLst>
            </p:cNvPr>
            <p:cNvPicPr/>
            <p:nvPr/>
          </p:nvPicPr>
          <p:blipFill>
            <a:blip r:embed="rId7" cstate="print"/>
            <a:stretch>
              <a:fillRect/>
            </a:stretch>
          </p:blipFill>
          <p:spPr>
            <a:xfrm>
              <a:off x="3326661" y="416885"/>
              <a:ext cx="810156" cy="368490"/>
            </a:xfrm>
            <a:prstGeom prst="rect">
              <a:avLst/>
            </a:prstGeom>
          </p:spPr>
        </p:pic>
      </p:grpSp>
      <p:sp>
        <p:nvSpPr>
          <p:cNvPr id="27" name="object 27">
            <a:extLst>
              <a:ext uri="{FF2B5EF4-FFF2-40B4-BE49-F238E27FC236}">
                <a16:creationId xmlns:a16="http://schemas.microsoft.com/office/drawing/2014/main" id="{7D0C2101-C51A-71B6-A69C-F2DBD836CEFF}"/>
              </a:ext>
            </a:extLst>
          </p:cNvPr>
          <p:cNvSpPr txBox="1"/>
          <p:nvPr/>
        </p:nvSpPr>
        <p:spPr>
          <a:xfrm>
            <a:off x="3322692" y="736670"/>
            <a:ext cx="810260" cy="384175"/>
          </a:xfrm>
          <a:prstGeom prst="rect">
            <a:avLst/>
          </a:prstGeom>
        </p:spPr>
        <p:txBody>
          <a:bodyPr vert="horz" wrap="square" lIns="0" tIns="12700" rIns="0" bIns="0" rtlCol="0">
            <a:spAutoFit/>
          </a:bodyPr>
          <a:lstStyle/>
          <a:p>
            <a:pPr marL="12700">
              <a:lnSpc>
                <a:spcPct val="100000"/>
              </a:lnSpc>
              <a:spcBef>
                <a:spcPts val="100"/>
              </a:spcBef>
            </a:pPr>
            <a:r>
              <a:rPr sz="2350" b="1" spc="-110" dirty="0">
                <a:solidFill>
                  <a:srgbClr val="33820D"/>
                </a:solidFill>
                <a:latin typeface="Times New Roman"/>
                <a:cs typeface="Times New Roman"/>
              </a:rPr>
              <a:t>PEH</a:t>
            </a:r>
            <a:r>
              <a:rPr sz="2350" b="1" spc="-1595" dirty="0">
                <a:solidFill>
                  <a:srgbClr val="33820D"/>
                </a:solidFill>
                <a:latin typeface="Times New Roman"/>
                <a:cs typeface="Times New Roman"/>
              </a:rPr>
              <a:t>R</a:t>
            </a:r>
            <a:endParaRPr sz="2350">
              <a:latin typeface="Times New Roman"/>
              <a:cs typeface="Times New Roman"/>
            </a:endParaRPr>
          </a:p>
        </p:txBody>
      </p:sp>
      <p:sp>
        <p:nvSpPr>
          <p:cNvPr id="28" name="object 28">
            <a:extLst>
              <a:ext uri="{FF2B5EF4-FFF2-40B4-BE49-F238E27FC236}">
                <a16:creationId xmlns:a16="http://schemas.microsoft.com/office/drawing/2014/main" id="{B2BC00C0-4910-1CE2-7A67-BC481EE20308}"/>
              </a:ext>
            </a:extLst>
          </p:cNvPr>
          <p:cNvSpPr txBox="1"/>
          <p:nvPr/>
        </p:nvSpPr>
        <p:spPr>
          <a:xfrm>
            <a:off x="3330573" y="770359"/>
            <a:ext cx="801370" cy="76835"/>
          </a:xfrm>
          <a:prstGeom prst="rect">
            <a:avLst/>
          </a:prstGeom>
        </p:spPr>
        <p:txBody>
          <a:bodyPr vert="horz" wrap="square" lIns="0" tIns="16510" rIns="0" bIns="0" rtlCol="0">
            <a:spAutoFit/>
          </a:bodyPr>
          <a:lstStyle/>
          <a:p>
            <a:pPr marL="12700">
              <a:lnSpc>
                <a:spcPct val="100000"/>
              </a:lnSpc>
              <a:spcBef>
                <a:spcPts val="130"/>
              </a:spcBef>
            </a:pPr>
            <a:r>
              <a:rPr sz="300" b="1" dirty="0">
                <a:solidFill>
                  <a:srgbClr val="FF1616"/>
                </a:solidFill>
                <a:latin typeface="Times New Roman"/>
                <a:cs typeface="Times New Roman"/>
              </a:rPr>
              <a:t>UNIVERSITAS</a:t>
            </a:r>
            <a:r>
              <a:rPr sz="300" b="1" spc="80" dirty="0">
                <a:solidFill>
                  <a:srgbClr val="FF1616"/>
                </a:solidFill>
                <a:latin typeface="Times New Roman"/>
                <a:cs typeface="Times New Roman"/>
              </a:rPr>
              <a:t> </a:t>
            </a:r>
            <a:r>
              <a:rPr sz="300" b="1" dirty="0">
                <a:solidFill>
                  <a:srgbClr val="FF1616"/>
                </a:solidFill>
                <a:latin typeface="Times New Roman"/>
                <a:cs typeface="Times New Roman"/>
              </a:rPr>
              <a:t>PENDIDIKAN</a:t>
            </a:r>
            <a:r>
              <a:rPr sz="300" b="1" spc="85" dirty="0">
                <a:solidFill>
                  <a:srgbClr val="FF1616"/>
                </a:solidFill>
                <a:latin typeface="Times New Roman"/>
                <a:cs typeface="Times New Roman"/>
              </a:rPr>
              <a:t> </a:t>
            </a:r>
            <a:r>
              <a:rPr sz="300" b="1" spc="-10" dirty="0">
                <a:solidFill>
                  <a:srgbClr val="FF1616"/>
                </a:solidFill>
                <a:latin typeface="Times New Roman"/>
                <a:cs typeface="Times New Roman"/>
              </a:rPr>
              <a:t>INDONESIA</a:t>
            </a:r>
            <a:endParaRPr sz="300">
              <a:latin typeface="Times New Roman"/>
              <a:cs typeface="Times New Roman"/>
            </a:endParaRPr>
          </a:p>
        </p:txBody>
      </p:sp>
      <p:sp>
        <p:nvSpPr>
          <p:cNvPr id="29" name="object 29">
            <a:extLst>
              <a:ext uri="{FF2B5EF4-FFF2-40B4-BE49-F238E27FC236}">
                <a16:creationId xmlns:a16="http://schemas.microsoft.com/office/drawing/2014/main" id="{22AC31EA-FB64-0BDE-10F7-2C4D4D25A123}"/>
              </a:ext>
            </a:extLst>
          </p:cNvPr>
          <p:cNvSpPr txBox="1"/>
          <p:nvPr/>
        </p:nvSpPr>
        <p:spPr>
          <a:xfrm>
            <a:off x="3336430" y="1085260"/>
            <a:ext cx="790575" cy="133350"/>
          </a:xfrm>
          <a:prstGeom prst="rect">
            <a:avLst/>
          </a:prstGeom>
        </p:spPr>
        <p:txBody>
          <a:bodyPr vert="horz" wrap="square" lIns="0" tIns="13335" rIns="0" bIns="0" rtlCol="0">
            <a:spAutoFit/>
          </a:bodyPr>
          <a:lstStyle/>
          <a:p>
            <a:pPr marL="12700">
              <a:lnSpc>
                <a:spcPct val="100000"/>
              </a:lnSpc>
              <a:spcBef>
                <a:spcPts val="105"/>
              </a:spcBef>
            </a:pPr>
            <a:r>
              <a:rPr sz="700" b="1" spc="-30" dirty="0">
                <a:solidFill>
                  <a:srgbClr val="008037"/>
                </a:solidFill>
                <a:latin typeface="Tahoma"/>
                <a:cs typeface="Tahoma"/>
              </a:rPr>
              <a:t>STUDY</a:t>
            </a:r>
            <a:r>
              <a:rPr sz="700" b="1" spc="-5" dirty="0">
                <a:solidFill>
                  <a:srgbClr val="008037"/>
                </a:solidFill>
                <a:latin typeface="Tahoma"/>
                <a:cs typeface="Tahoma"/>
              </a:rPr>
              <a:t> </a:t>
            </a:r>
            <a:r>
              <a:rPr sz="700" b="1" spc="-10" dirty="0">
                <a:solidFill>
                  <a:srgbClr val="008037"/>
                </a:solidFill>
                <a:latin typeface="Tahoma"/>
                <a:cs typeface="Tahoma"/>
              </a:rPr>
              <a:t>PROGRAM</a:t>
            </a:r>
            <a:endParaRPr sz="700">
              <a:latin typeface="Tahoma"/>
              <a:cs typeface="Tahoma"/>
            </a:endParaRPr>
          </a:p>
        </p:txBody>
      </p:sp>
      <p:sp>
        <p:nvSpPr>
          <p:cNvPr id="30" name="object 30">
            <a:extLst>
              <a:ext uri="{FF2B5EF4-FFF2-40B4-BE49-F238E27FC236}">
                <a16:creationId xmlns:a16="http://schemas.microsoft.com/office/drawing/2014/main" id="{6B43007D-E887-B709-6570-D065ADEA3124}"/>
              </a:ext>
            </a:extLst>
          </p:cNvPr>
          <p:cNvSpPr txBox="1"/>
          <p:nvPr/>
        </p:nvSpPr>
        <p:spPr>
          <a:xfrm>
            <a:off x="3367787" y="1174119"/>
            <a:ext cx="719455" cy="80010"/>
          </a:xfrm>
          <a:prstGeom prst="rect">
            <a:avLst/>
          </a:prstGeom>
        </p:spPr>
        <p:txBody>
          <a:bodyPr vert="horz" wrap="square" lIns="0" tIns="13335" rIns="0" bIns="0" rtlCol="0">
            <a:spAutoFit/>
          </a:bodyPr>
          <a:lstStyle/>
          <a:p>
            <a:pPr marL="12700">
              <a:lnSpc>
                <a:spcPct val="100000"/>
              </a:lnSpc>
              <a:spcBef>
                <a:spcPts val="105"/>
              </a:spcBef>
            </a:pPr>
            <a:r>
              <a:rPr sz="350" dirty="0">
                <a:latin typeface="Times New Roman"/>
                <a:cs typeface="Times New Roman"/>
              </a:rPr>
              <a:t>Faculty</a:t>
            </a:r>
            <a:r>
              <a:rPr sz="350" spc="5" dirty="0">
                <a:latin typeface="Times New Roman"/>
                <a:cs typeface="Times New Roman"/>
              </a:rPr>
              <a:t> </a:t>
            </a:r>
            <a:r>
              <a:rPr sz="350" dirty="0">
                <a:latin typeface="Times New Roman"/>
                <a:cs typeface="Times New Roman"/>
              </a:rPr>
              <a:t>of</a:t>
            </a:r>
            <a:r>
              <a:rPr sz="350" spc="10" dirty="0">
                <a:latin typeface="Times New Roman"/>
                <a:cs typeface="Times New Roman"/>
              </a:rPr>
              <a:t> </a:t>
            </a:r>
            <a:r>
              <a:rPr sz="350" dirty="0">
                <a:latin typeface="Times New Roman"/>
                <a:cs typeface="Times New Roman"/>
              </a:rPr>
              <a:t>Sport</a:t>
            </a:r>
            <a:r>
              <a:rPr sz="350" spc="10" dirty="0">
                <a:latin typeface="Times New Roman"/>
                <a:cs typeface="Times New Roman"/>
              </a:rPr>
              <a:t> </a:t>
            </a:r>
            <a:r>
              <a:rPr sz="350" dirty="0">
                <a:latin typeface="Times New Roman"/>
                <a:cs typeface="Times New Roman"/>
              </a:rPr>
              <a:t>Education</a:t>
            </a:r>
            <a:r>
              <a:rPr sz="350" spc="5" dirty="0">
                <a:latin typeface="Times New Roman"/>
                <a:cs typeface="Times New Roman"/>
              </a:rPr>
              <a:t> </a:t>
            </a:r>
            <a:r>
              <a:rPr sz="350" dirty="0">
                <a:latin typeface="Times New Roman"/>
                <a:cs typeface="Times New Roman"/>
              </a:rPr>
              <a:t>and</a:t>
            </a:r>
            <a:r>
              <a:rPr sz="350" spc="10" dirty="0">
                <a:latin typeface="Times New Roman"/>
                <a:cs typeface="Times New Roman"/>
              </a:rPr>
              <a:t> </a:t>
            </a:r>
            <a:r>
              <a:rPr sz="350" spc="-10" dirty="0">
                <a:latin typeface="Times New Roman"/>
                <a:cs typeface="Times New Roman"/>
              </a:rPr>
              <a:t>Health</a:t>
            </a:r>
            <a:endParaRPr sz="350">
              <a:latin typeface="Times New Roman"/>
              <a:cs typeface="Times New Roman"/>
            </a:endParaRPr>
          </a:p>
        </p:txBody>
      </p:sp>
      <p:sp>
        <p:nvSpPr>
          <p:cNvPr id="31" name="object 31">
            <a:extLst>
              <a:ext uri="{FF2B5EF4-FFF2-40B4-BE49-F238E27FC236}">
                <a16:creationId xmlns:a16="http://schemas.microsoft.com/office/drawing/2014/main" id="{EC5D1293-C135-2778-5508-D001ACBB3425}"/>
              </a:ext>
            </a:extLst>
          </p:cNvPr>
          <p:cNvSpPr txBox="1"/>
          <p:nvPr/>
        </p:nvSpPr>
        <p:spPr>
          <a:xfrm>
            <a:off x="3341863" y="1040227"/>
            <a:ext cx="779780" cy="80010"/>
          </a:xfrm>
          <a:prstGeom prst="rect">
            <a:avLst/>
          </a:prstGeom>
        </p:spPr>
        <p:txBody>
          <a:bodyPr vert="horz" wrap="square" lIns="0" tIns="13335" rIns="0" bIns="0" rtlCol="0">
            <a:spAutoFit/>
          </a:bodyPr>
          <a:lstStyle/>
          <a:p>
            <a:pPr marL="12700">
              <a:lnSpc>
                <a:spcPct val="100000"/>
              </a:lnSpc>
              <a:spcBef>
                <a:spcPts val="105"/>
              </a:spcBef>
            </a:pPr>
            <a:r>
              <a:rPr sz="350" b="1" i="1" spc="-20" dirty="0">
                <a:solidFill>
                  <a:srgbClr val="FF1616"/>
                </a:solidFill>
                <a:latin typeface="Times New Roman"/>
                <a:cs typeface="Times New Roman"/>
              </a:rPr>
              <a:t>Physical</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Education,</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Health,</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and</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Recreation</a:t>
            </a:r>
            <a:endParaRPr sz="350">
              <a:latin typeface="Times New Roman"/>
              <a:cs typeface="Times New Roman"/>
            </a:endParaRPr>
          </a:p>
        </p:txBody>
      </p:sp>
      <p:pic>
        <p:nvPicPr>
          <p:cNvPr id="32" name="object 32">
            <a:extLst>
              <a:ext uri="{FF2B5EF4-FFF2-40B4-BE49-F238E27FC236}">
                <a16:creationId xmlns:a16="http://schemas.microsoft.com/office/drawing/2014/main" id="{E0C5BFF8-8E2C-73B3-44A0-04ABEACAB77A}"/>
              </a:ext>
            </a:extLst>
          </p:cNvPr>
          <p:cNvPicPr/>
          <p:nvPr/>
        </p:nvPicPr>
        <p:blipFill>
          <a:blip r:embed="rId8" cstate="print"/>
          <a:stretch>
            <a:fillRect/>
          </a:stretch>
        </p:blipFill>
        <p:spPr>
          <a:xfrm>
            <a:off x="0" y="840177"/>
            <a:ext cx="1740030" cy="6743699"/>
          </a:xfrm>
          <a:prstGeom prst="rect">
            <a:avLst/>
          </a:prstGeom>
        </p:spPr>
      </p:pic>
    </p:spTree>
    <p:extLst>
      <p:ext uri="{BB962C8B-B14F-4D97-AF65-F5344CB8AC3E}">
        <p14:creationId xmlns:p14="http://schemas.microsoft.com/office/powerpoint/2010/main" val="41953301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773FD6B-9956-E4FA-6101-067D431A6EE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A70AC56-7788-86EB-3231-4CECC6177EB7}"/>
              </a:ext>
            </a:extLst>
          </p:cNvPr>
          <p:cNvSpPr/>
          <p:nvPr/>
        </p:nvSpPr>
        <p:spPr>
          <a:xfrm>
            <a:off x="0" y="32934"/>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4F4F4"/>
          </a:solidFill>
        </p:spPr>
        <p:txBody>
          <a:bodyPr wrap="square" lIns="0" tIns="0" rIns="0" bIns="0" rtlCol="0"/>
          <a:lstStyle/>
          <a:p>
            <a:endParaRPr/>
          </a:p>
        </p:txBody>
      </p:sp>
      <p:grpSp>
        <p:nvGrpSpPr>
          <p:cNvPr id="3" name="object 3">
            <a:extLst>
              <a:ext uri="{FF2B5EF4-FFF2-40B4-BE49-F238E27FC236}">
                <a16:creationId xmlns:a16="http://schemas.microsoft.com/office/drawing/2014/main" id="{AC708E2D-93D7-0902-4EBC-3DB4040E185A}"/>
              </a:ext>
            </a:extLst>
          </p:cNvPr>
          <p:cNvGrpSpPr/>
          <p:nvPr/>
        </p:nvGrpSpPr>
        <p:grpSpPr>
          <a:xfrm>
            <a:off x="15075389" y="0"/>
            <a:ext cx="3213100" cy="3331210"/>
            <a:chOff x="15075389" y="0"/>
            <a:chExt cx="3213100" cy="3331210"/>
          </a:xfrm>
        </p:grpSpPr>
        <p:sp>
          <p:nvSpPr>
            <p:cNvPr id="4" name="object 4">
              <a:extLst>
                <a:ext uri="{FF2B5EF4-FFF2-40B4-BE49-F238E27FC236}">
                  <a16:creationId xmlns:a16="http://schemas.microsoft.com/office/drawing/2014/main" id="{947A59E5-6E0D-4B64-9B98-7905B31567EA}"/>
                </a:ext>
              </a:extLst>
            </p:cNvPr>
            <p:cNvSpPr/>
            <p:nvPr/>
          </p:nvSpPr>
          <p:spPr>
            <a:xfrm>
              <a:off x="15075389" y="0"/>
              <a:ext cx="3213100" cy="3331210"/>
            </a:xfrm>
            <a:custGeom>
              <a:avLst/>
              <a:gdLst/>
              <a:ahLst/>
              <a:cxnLst/>
              <a:rect l="l" t="t" r="r" b="b"/>
              <a:pathLst>
                <a:path w="3213100" h="3331210">
                  <a:moveTo>
                    <a:pt x="3212608" y="3330762"/>
                  </a:moveTo>
                  <a:lnTo>
                    <a:pt x="0" y="109201"/>
                  </a:lnTo>
                  <a:lnTo>
                    <a:pt x="0" y="0"/>
                  </a:lnTo>
                  <a:lnTo>
                    <a:pt x="897024" y="0"/>
                  </a:lnTo>
                  <a:lnTo>
                    <a:pt x="3212608" y="2314917"/>
                  </a:lnTo>
                  <a:lnTo>
                    <a:pt x="3212608" y="3330762"/>
                  </a:lnTo>
                  <a:close/>
                </a:path>
              </a:pathLst>
            </a:custGeom>
            <a:solidFill>
              <a:srgbClr val="1B53A8"/>
            </a:solidFill>
          </p:spPr>
          <p:txBody>
            <a:bodyPr wrap="square" lIns="0" tIns="0" rIns="0" bIns="0" rtlCol="0"/>
            <a:lstStyle/>
            <a:p>
              <a:endParaRPr/>
            </a:p>
          </p:txBody>
        </p:sp>
        <p:sp>
          <p:nvSpPr>
            <p:cNvPr id="5" name="object 5">
              <a:extLst>
                <a:ext uri="{FF2B5EF4-FFF2-40B4-BE49-F238E27FC236}">
                  <a16:creationId xmlns:a16="http://schemas.microsoft.com/office/drawing/2014/main" id="{3E75E725-AB3D-E2A8-9F95-5626492A0089}"/>
                </a:ext>
              </a:extLst>
            </p:cNvPr>
            <p:cNvSpPr/>
            <p:nvPr/>
          </p:nvSpPr>
          <p:spPr>
            <a:xfrm>
              <a:off x="16809175" y="0"/>
              <a:ext cx="1478915" cy="2315210"/>
            </a:xfrm>
            <a:custGeom>
              <a:avLst/>
              <a:gdLst/>
              <a:ahLst/>
              <a:cxnLst/>
              <a:rect l="l" t="t" r="r" b="b"/>
              <a:pathLst>
                <a:path w="1478915" h="2315210">
                  <a:moveTo>
                    <a:pt x="1478822" y="2314917"/>
                  </a:moveTo>
                  <a:lnTo>
                    <a:pt x="0" y="836094"/>
                  </a:lnTo>
                  <a:lnTo>
                    <a:pt x="1454988" y="0"/>
                  </a:lnTo>
                  <a:lnTo>
                    <a:pt x="1478822" y="0"/>
                  </a:lnTo>
                  <a:lnTo>
                    <a:pt x="1478822" y="2314917"/>
                  </a:lnTo>
                  <a:close/>
                </a:path>
              </a:pathLst>
            </a:custGeom>
            <a:solidFill>
              <a:srgbClr val="0C336F"/>
            </a:solidFill>
          </p:spPr>
          <p:txBody>
            <a:bodyPr wrap="square" lIns="0" tIns="0" rIns="0" bIns="0" rtlCol="0"/>
            <a:lstStyle/>
            <a:p>
              <a:endParaRPr/>
            </a:p>
          </p:txBody>
        </p:sp>
      </p:grpSp>
      <p:grpSp>
        <p:nvGrpSpPr>
          <p:cNvPr id="6" name="object 6">
            <a:extLst>
              <a:ext uri="{FF2B5EF4-FFF2-40B4-BE49-F238E27FC236}">
                <a16:creationId xmlns:a16="http://schemas.microsoft.com/office/drawing/2014/main" id="{FC8FFAD1-8EB6-B21A-C440-B7D573722164}"/>
              </a:ext>
            </a:extLst>
          </p:cNvPr>
          <p:cNvGrpSpPr/>
          <p:nvPr/>
        </p:nvGrpSpPr>
        <p:grpSpPr>
          <a:xfrm>
            <a:off x="0" y="3259390"/>
            <a:ext cx="18288000" cy="7028180"/>
            <a:chOff x="0" y="3259390"/>
            <a:chExt cx="18288000" cy="7028180"/>
          </a:xfrm>
        </p:grpSpPr>
        <p:sp>
          <p:nvSpPr>
            <p:cNvPr id="7" name="object 7">
              <a:extLst>
                <a:ext uri="{FF2B5EF4-FFF2-40B4-BE49-F238E27FC236}">
                  <a16:creationId xmlns:a16="http://schemas.microsoft.com/office/drawing/2014/main" id="{EFC85721-9857-4120-D98C-5551E7B4B233}"/>
                </a:ext>
              </a:extLst>
            </p:cNvPr>
            <p:cNvSpPr/>
            <p:nvPr/>
          </p:nvSpPr>
          <p:spPr>
            <a:xfrm>
              <a:off x="0" y="7694571"/>
              <a:ext cx="4640580" cy="2592705"/>
            </a:xfrm>
            <a:custGeom>
              <a:avLst/>
              <a:gdLst/>
              <a:ahLst/>
              <a:cxnLst/>
              <a:rect l="l" t="t" r="r" b="b"/>
              <a:pathLst>
                <a:path w="4640580" h="2592704">
                  <a:moveTo>
                    <a:pt x="0" y="0"/>
                  </a:moveTo>
                  <a:lnTo>
                    <a:pt x="4640490" y="0"/>
                  </a:lnTo>
                  <a:lnTo>
                    <a:pt x="4640490" y="2592428"/>
                  </a:lnTo>
                  <a:lnTo>
                    <a:pt x="0" y="2592428"/>
                  </a:lnTo>
                  <a:lnTo>
                    <a:pt x="0" y="0"/>
                  </a:lnTo>
                  <a:close/>
                </a:path>
              </a:pathLst>
            </a:custGeom>
            <a:solidFill>
              <a:srgbClr val="0C336F"/>
            </a:solidFill>
          </p:spPr>
          <p:txBody>
            <a:bodyPr wrap="square" lIns="0" tIns="0" rIns="0" bIns="0" rtlCol="0"/>
            <a:lstStyle/>
            <a:p>
              <a:endParaRPr/>
            </a:p>
          </p:txBody>
        </p:sp>
        <p:sp>
          <p:nvSpPr>
            <p:cNvPr id="8" name="object 8">
              <a:extLst>
                <a:ext uri="{FF2B5EF4-FFF2-40B4-BE49-F238E27FC236}">
                  <a16:creationId xmlns:a16="http://schemas.microsoft.com/office/drawing/2014/main" id="{F7241221-7A11-5C5F-4231-D2AB679AF606}"/>
                </a:ext>
              </a:extLst>
            </p:cNvPr>
            <p:cNvSpPr/>
            <p:nvPr/>
          </p:nvSpPr>
          <p:spPr>
            <a:xfrm>
              <a:off x="7927219" y="9764381"/>
              <a:ext cx="10361295" cy="523240"/>
            </a:xfrm>
            <a:custGeom>
              <a:avLst/>
              <a:gdLst/>
              <a:ahLst/>
              <a:cxnLst/>
              <a:rect l="l" t="t" r="r" b="b"/>
              <a:pathLst>
                <a:path w="10361295" h="523240">
                  <a:moveTo>
                    <a:pt x="10360780" y="522618"/>
                  </a:moveTo>
                  <a:lnTo>
                    <a:pt x="0" y="522618"/>
                  </a:lnTo>
                  <a:lnTo>
                    <a:pt x="0" y="0"/>
                  </a:lnTo>
                  <a:lnTo>
                    <a:pt x="10360780" y="0"/>
                  </a:lnTo>
                  <a:lnTo>
                    <a:pt x="10360780" y="522618"/>
                  </a:lnTo>
                  <a:close/>
                </a:path>
              </a:pathLst>
            </a:custGeom>
            <a:solidFill>
              <a:srgbClr val="0A2957"/>
            </a:solidFill>
          </p:spPr>
          <p:txBody>
            <a:bodyPr wrap="square" lIns="0" tIns="0" rIns="0" bIns="0" rtlCol="0"/>
            <a:lstStyle/>
            <a:p>
              <a:endParaRPr/>
            </a:p>
          </p:txBody>
        </p:sp>
        <p:sp>
          <p:nvSpPr>
            <p:cNvPr id="9" name="object 9">
              <a:extLst>
                <a:ext uri="{FF2B5EF4-FFF2-40B4-BE49-F238E27FC236}">
                  <a16:creationId xmlns:a16="http://schemas.microsoft.com/office/drawing/2014/main" id="{B63A72FF-88D7-9C5C-F22C-39F2250E6B02}"/>
                </a:ext>
              </a:extLst>
            </p:cNvPr>
            <p:cNvSpPr/>
            <p:nvPr/>
          </p:nvSpPr>
          <p:spPr>
            <a:xfrm>
              <a:off x="3327265" y="7690376"/>
              <a:ext cx="3564254" cy="2597150"/>
            </a:xfrm>
            <a:custGeom>
              <a:avLst/>
              <a:gdLst/>
              <a:ahLst/>
              <a:cxnLst/>
              <a:rect l="l" t="t" r="r" b="b"/>
              <a:pathLst>
                <a:path w="3564254" h="2597150">
                  <a:moveTo>
                    <a:pt x="3564065" y="1542580"/>
                  </a:moveTo>
                  <a:lnTo>
                    <a:pt x="2673049" y="0"/>
                  </a:lnTo>
                  <a:lnTo>
                    <a:pt x="891016" y="0"/>
                  </a:lnTo>
                  <a:lnTo>
                    <a:pt x="0" y="1542580"/>
                  </a:lnTo>
                  <a:lnTo>
                    <a:pt x="608829" y="2596622"/>
                  </a:lnTo>
                  <a:lnTo>
                    <a:pt x="2955235" y="2596622"/>
                  </a:lnTo>
                  <a:lnTo>
                    <a:pt x="3564065" y="1542580"/>
                  </a:lnTo>
                  <a:close/>
                </a:path>
              </a:pathLst>
            </a:custGeom>
            <a:solidFill>
              <a:srgbClr val="1B53A8"/>
            </a:solidFill>
          </p:spPr>
          <p:txBody>
            <a:bodyPr wrap="square" lIns="0" tIns="0" rIns="0" bIns="0" rtlCol="0"/>
            <a:lstStyle/>
            <a:p>
              <a:endParaRPr/>
            </a:p>
          </p:txBody>
        </p:sp>
        <p:sp>
          <p:nvSpPr>
            <p:cNvPr id="10" name="object 10">
              <a:extLst>
                <a:ext uri="{FF2B5EF4-FFF2-40B4-BE49-F238E27FC236}">
                  <a16:creationId xmlns:a16="http://schemas.microsoft.com/office/drawing/2014/main" id="{EC299FCF-E16B-7C8F-E78C-908F230946D3}"/>
                </a:ext>
              </a:extLst>
            </p:cNvPr>
            <p:cNvSpPr/>
            <p:nvPr/>
          </p:nvSpPr>
          <p:spPr>
            <a:xfrm>
              <a:off x="6269366" y="9234217"/>
              <a:ext cx="2998470" cy="1052830"/>
            </a:xfrm>
            <a:custGeom>
              <a:avLst/>
              <a:gdLst/>
              <a:ahLst/>
              <a:cxnLst/>
              <a:rect l="l" t="t" r="r" b="b"/>
              <a:pathLst>
                <a:path w="2998470" h="1052829">
                  <a:moveTo>
                    <a:pt x="2998236" y="1052782"/>
                  </a:moveTo>
                  <a:lnTo>
                    <a:pt x="2390134" y="0"/>
                  </a:lnTo>
                  <a:lnTo>
                    <a:pt x="608101" y="0"/>
                  </a:lnTo>
                  <a:lnTo>
                    <a:pt x="0" y="1052781"/>
                  </a:lnTo>
                  <a:lnTo>
                    <a:pt x="2998236" y="1052782"/>
                  </a:lnTo>
                  <a:close/>
                </a:path>
              </a:pathLst>
            </a:custGeom>
            <a:solidFill>
              <a:srgbClr val="0C336F"/>
            </a:solidFill>
          </p:spPr>
          <p:txBody>
            <a:bodyPr wrap="square" lIns="0" tIns="0" rIns="0" bIns="0" rtlCol="0"/>
            <a:lstStyle/>
            <a:p>
              <a:endParaRPr/>
            </a:p>
          </p:txBody>
        </p:sp>
        <p:sp>
          <p:nvSpPr>
            <p:cNvPr id="11" name="object 11">
              <a:extLst>
                <a:ext uri="{FF2B5EF4-FFF2-40B4-BE49-F238E27FC236}">
                  <a16:creationId xmlns:a16="http://schemas.microsoft.com/office/drawing/2014/main" id="{A0CC9012-94B5-B9FD-AB7A-AB6BAE0AE7BE}"/>
                </a:ext>
              </a:extLst>
            </p:cNvPr>
            <p:cNvSpPr/>
            <p:nvPr/>
          </p:nvSpPr>
          <p:spPr>
            <a:xfrm>
              <a:off x="4483693" y="9227916"/>
              <a:ext cx="3006090" cy="1059180"/>
            </a:xfrm>
            <a:custGeom>
              <a:avLst/>
              <a:gdLst/>
              <a:ahLst/>
              <a:cxnLst/>
              <a:rect l="l" t="t" r="r" b="b"/>
              <a:pathLst>
                <a:path w="3006090" h="1059179">
                  <a:moveTo>
                    <a:pt x="3005516" y="1059083"/>
                  </a:moveTo>
                  <a:lnTo>
                    <a:pt x="2393774" y="0"/>
                  </a:lnTo>
                  <a:lnTo>
                    <a:pt x="611741" y="0"/>
                  </a:lnTo>
                  <a:lnTo>
                    <a:pt x="0" y="1059083"/>
                  </a:lnTo>
                  <a:lnTo>
                    <a:pt x="94507" y="1059083"/>
                  </a:lnTo>
                  <a:lnTo>
                    <a:pt x="659632" y="80657"/>
                  </a:lnTo>
                  <a:lnTo>
                    <a:pt x="2347144" y="80657"/>
                  </a:lnTo>
                  <a:lnTo>
                    <a:pt x="2912269" y="1059083"/>
                  </a:lnTo>
                  <a:lnTo>
                    <a:pt x="3005516" y="1059083"/>
                  </a:lnTo>
                  <a:close/>
                </a:path>
              </a:pathLst>
            </a:custGeom>
            <a:solidFill>
              <a:srgbClr val="0A2957"/>
            </a:solidFill>
          </p:spPr>
          <p:txBody>
            <a:bodyPr wrap="square" lIns="0" tIns="0" rIns="0" bIns="0" rtlCol="0"/>
            <a:lstStyle/>
            <a:p>
              <a:endParaRPr/>
            </a:p>
          </p:txBody>
        </p:sp>
        <p:pic>
          <p:nvPicPr>
            <p:cNvPr id="12" name="object 12">
              <a:extLst>
                <a:ext uri="{FF2B5EF4-FFF2-40B4-BE49-F238E27FC236}">
                  <a16:creationId xmlns:a16="http://schemas.microsoft.com/office/drawing/2014/main" id="{2671BF96-5F14-9ADA-2CDB-5FF6AE0FB3FB}"/>
                </a:ext>
              </a:extLst>
            </p:cNvPr>
            <p:cNvPicPr/>
            <p:nvPr/>
          </p:nvPicPr>
          <p:blipFill>
            <a:blip r:embed="rId2" cstate="print"/>
            <a:stretch>
              <a:fillRect/>
            </a:stretch>
          </p:blipFill>
          <p:spPr>
            <a:xfrm>
              <a:off x="16497051" y="3259390"/>
              <a:ext cx="1790947" cy="6743699"/>
            </a:xfrm>
            <a:prstGeom prst="rect">
              <a:avLst/>
            </a:prstGeom>
          </p:spPr>
        </p:pic>
      </p:grpSp>
      <p:sp>
        <p:nvSpPr>
          <p:cNvPr id="13" name="object 13">
            <a:extLst>
              <a:ext uri="{FF2B5EF4-FFF2-40B4-BE49-F238E27FC236}">
                <a16:creationId xmlns:a16="http://schemas.microsoft.com/office/drawing/2014/main" id="{17D47904-8C97-01D0-46FB-3D641F021D2B}"/>
              </a:ext>
            </a:extLst>
          </p:cNvPr>
          <p:cNvSpPr txBox="1"/>
          <p:nvPr/>
        </p:nvSpPr>
        <p:spPr>
          <a:xfrm>
            <a:off x="1543685" y="3765581"/>
            <a:ext cx="6000115" cy="2552878"/>
          </a:xfrm>
          <a:prstGeom prst="rect">
            <a:avLst/>
          </a:prstGeom>
        </p:spPr>
        <p:txBody>
          <a:bodyPr vert="horz" wrap="square" lIns="0" tIns="139065" rIns="0" bIns="0" rtlCol="0">
            <a:spAutoFit/>
          </a:bodyPr>
          <a:lstStyle/>
          <a:p>
            <a:pPr marL="12700" marR="5080">
              <a:lnSpc>
                <a:spcPts val="9670"/>
              </a:lnSpc>
              <a:spcBef>
                <a:spcPts val="1095"/>
              </a:spcBef>
            </a:pPr>
            <a:r>
              <a:rPr lang="en-US" sz="8000" b="1" spc="-40" dirty="0">
                <a:solidFill>
                  <a:srgbClr val="0A2957"/>
                </a:solidFill>
                <a:latin typeface="Trebuchet MS"/>
                <a:cs typeface="Trebuchet MS"/>
              </a:rPr>
              <a:t>Research Methode</a:t>
            </a:r>
            <a:endParaRPr sz="8000" dirty="0">
              <a:latin typeface="Trebuchet MS"/>
              <a:cs typeface="Trebuchet MS"/>
            </a:endParaRPr>
          </a:p>
        </p:txBody>
      </p:sp>
      <p:sp>
        <p:nvSpPr>
          <p:cNvPr id="19" name="object 19">
            <a:extLst>
              <a:ext uri="{FF2B5EF4-FFF2-40B4-BE49-F238E27FC236}">
                <a16:creationId xmlns:a16="http://schemas.microsoft.com/office/drawing/2014/main" id="{B1DB03CB-B700-194C-858D-331E112F59F5}"/>
              </a:ext>
            </a:extLst>
          </p:cNvPr>
          <p:cNvSpPr txBox="1"/>
          <p:nvPr/>
        </p:nvSpPr>
        <p:spPr>
          <a:xfrm>
            <a:off x="8146953" y="2353089"/>
            <a:ext cx="8297953" cy="4075475"/>
          </a:xfrm>
          <a:prstGeom prst="rect">
            <a:avLst/>
          </a:prstGeom>
        </p:spPr>
        <p:txBody>
          <a:bodyPr vert="horz" wrap="square" lIns="0" tIns="12700" rIns="0" bIns="0" rtlCol="0">
            <a:spAutoFit/>
          </a:bodyPr>
          <a:lstStyle/>
          <a:p>
            <a:pPr marL="12700">
              <a:lnSpc>
                <a:spcPct val="100000"/>
              </a:lnSpc>
              <a:spcBef>
                <a:spcPts val="100"/>
              </a:spcBef>
            </a:pPr>
            <a:r>
              <a:rPr lang="en-US" sz="2400" dirty="0"/>
              <a:t>This study employed a Systematic Literature Review (SLR) based on the PRISMA 2020 guidelines. Literature was retrieved from five international databases: Scopus, PubMed, ScienceDirect, Web of Science, and Google Scholar. Original experimental and quasi-experimental studies published between 2014 and 2025 were selected according to predefined inclusion and exclusion criteria. A total of 10 eligible studies were included and analyzed using a narrative synthesis approach to compare study characteristics and summarize the evidence on the effectiveness of honey supplementation in athletes.</a:t>
            </a:r>
            <a:endParaRPr sz="2200" dirty="0">
              <a:latin typeface="Trebuchet MS"/>
              <a:cs typeface="Trebuchet MS"/>
            </a:endParaRPr>
          </a:p>
        </p:txBody>
      </p:sp>
      <p:grpSp>
        <p:nvGrpSpPr>
          <p:cNvPr id="20" name="object 20">
            <a:extLst>
              <a:ext uri="{FF2B5EF4-FFF2-40B4-BE49-F238E27FC236}">
                <a16:creationId xmlns:a16="http://schemas.microsoft.com/office/drawing/2014/main" id="{EE023E4B-CB6B-636B-4C07-98A29034D56D}"/>
              </a:ext>
            </a:extLst>
          </p:cNvPr>
          <p:cNvGrpSpPr/>
          <p:nvPr/>
        </p:nvGrpSpPr>
        <p:grpSpPr>
          <a:xfrm>
            <a:off x="308965" y="373605"/>
            <a:ext cx="5601335" cy="933450"/>
            <a:chOff x="308965" y="373605"/>
            <a:chExt cx="5601335" cy="933450"/>
          </a:xfrm>
        </p:grpSpPr>
        <p:sp>
          <p:nvSpPr>
            <p:cNvPr id="21" name="object 21">
              <a:extLst>
                <a:ext uri="{FF2B5EF4-FFF2-40B4-BE49-F238E27FC236}">
                  <a16:creationId xmlns:a16="http://schemas.microsoft.com/office/drawing/2014/main" id="{1B0DA995-F99B-9C98-82F9-5515E39FF9EF}"/>
                </a:ext>
              </a:extLst>
            </p:cNvPr>
            <p:cNvSpPr/>
            <p:nvPr/>
          </p:nvSpPr>
          <p:spPr>
            <a:xfrm>
              <a:off x="308965" y="373605"/>
              <a:ext cx="5601335" cy="933450"/>
            </a:xfrm>
            <a:custGeom>
              <a:avLst/>
              <a:gdLst/>
              <a:ahLst/>
              <a:cxnLst/>
              <a:rect l="l" t="t" r="r" b="b"/>
              <a:pathLst>
                <a:path w="5601335" h="933450">
                  <a:moveTo>
                    <a:pt x="5134756" y="933145"/>
                  </a:moveTo>
                  <a:lnTo>
                    <a:pt x="466572" y="933145"/>
                  </a:lnTo>
                  <a:lnTo>
                    <a:pt x="418868" y="930736"/>
                  </a:lnTo>
                  <a:lnTo>
                    <a:pt x="372541" y="923666"/>
                  </a:lnTo>
                  <a:lnTo>
                    <a:pt x="327828" y="912169"/>
                  </a:lnTo>
                  <a:lnTo>
                    <a:pt x="284961" y="896479"/>
                  </a:lnTo>
                  <a:lnTo>
                    <a:pt x="244176" y="876832"/>
                  </a:lnTo>
                  <a:lnTo>
                    <a:pt x="205707" y="853462"/>
                  </a:lnTo>
                  <a:lnTo>
                    <a:pt x="169789" y="826602"/>
                  </a:lnTo>
                  <a:lnTo>
                    <a:pt x="136655" y="796489"/>
                  </a:lnTo>
                  <a:lnTo>
                    <a:pt x="106542" y="763356"/>
                  </a:lnTo>
                  <a:lnTo>
                    <a:pt x="79683" y="727437"/>
                  </a:lnTo>
                  <a:lnTo>
                    <a:pt x="56312" y="688968"/>
                  </a:lnTo>
                  <a:lnTo>
                    <a:pt x="36665" y="648183"/>
                  </a:lnTo>
                  <a:lnTo>
                    <a:pt x="20976" y="605317"/>
                  </a:lnTo>
                  <a:lnTo>
                    <a:pt x="9479" y="560603"/>
                  </a:lnTo>
                  <a:lnTo>
                    <a:pt x="2408" y="514277"/>
                  </a:lnTo>
                  <a:lnTo>
                    <a:pt x="0" y="466572"/>
                  </a:lnTo>
                  <a:lnTo>
                    <a:pt x="2408" y="418868"/>
                  </a:lnTo>
                  <a:lnTo>
                    <a:pt x="9479" y="372541"/>
                  </a:lnTo>
                  <a:lnTo>
                    <a:pt x="20976" y="327828"/>
                  </a:lnTo>
                  <a:lnTo>
                    <a:pt x="36665" y="284961"/>
                  </a:lnTo>
                  <a:lnTo>
                    <a:pt x="56312" y="244176"/>
                  </a:lnTo>
                  <a:lnTo>
                    <a:pt x="79683" y="205707"/>
                  </a:lnTo>
                  <a:lnTo>
                    <a:pt x="106542" y="169789"/>
                  </a:lnTo>
                  <a:lnTo>
                    <a:pt x="136655" y="136655"/>
                  </a:lnTo>
                  <a:lnTo>
                    <a:pt x="169789" y="106542"/>
                  </a:lnTo>
                  <a:lnTo>
                    <a:pt x="205707" y="79683"/>
                  </a:lnTo>
                  <a:lnTo>
                    <a:pt x="244176" y="56312"/>
                  </a:lnTo>
                  <a:lnTo>
                    <a:pt x="284961" y="36665"/>
                  </a:lnTo>
                  <a:lnTo>
                    <a:pt x="327828" y="20976"/>
                  </a:lnTo>
                  <a:lnTo>
                    <a:pt x="372541" y="9479"/>
                  </a:lnTo>
                  <a:lnTo>
                    <a:pt x="418868" y="2408"/>
                  </a:lnTo>
                  <a:lnTo>
                    <a:pt x="466572" y="0"/>
                  </a:lnTo>
                  <a:lnTo>
                    <a:pt x="5134756" y="0"/>
                  </a:lnTo>
                  <a:lnTo>
                    <a:pt x="5182461" y="2408"/>
                  </a:lnTo>
                  <a:lnTo>
                    <a:pt x="5228787" y="9479"/>
                  </a:lnTo>
                  <a:lnTo>
                    <a:pt x="5273501" y="20976"/>
                  </a:lnTo>
                  <a:lnTo>
                    <a:pt x="5316367" y="36665"/>
                  </a:lnTo>
                  <a:lnTo>
                    <a:pt x="5357152" y="56312"/>
                  </a:lnTo>
                  <a:lnTo>
                    <a:pt x="5395621" y="79683"/>
                  </a:lnTo>
                  <a:lnTo>
                    <a:pt x="5431540" y="106542"/>
                  </a:lnTo>
                  <a:lnTo>
                    <a:pt x="5464673" y="136655"/>
                  </a:lnTo>
                  <a:lnTo>
                    <a:pt x="5494786" y="169789"/>
                  </a:lnTo>
                  <a:lnTo>
                    <a:pt x="5521646" y="205707"/>
                  </a:lnTo>
                  <a:lnTo>
                    <a:pt x="5545016" y="244176"/>
                  </a:lnTo>
                  <a:lnTo>
                    <a:pt x="5564663" y="284961"/>
                  </a:lnTo>
                  <a:lnTo>
                    <a:pt x="5580353" y="327828"/>
                  </a:lnTo>
                  <a:lnTo>
                    <a:pt x="5591850" y="372541"/>
                  </a:lnTo>
                  <a:lnTo>
                    <a:pt x="5598920" y="418868"/>
                  </a:lnTo>
                  <a:lnTo>
                    <a:pt x="5601329" y="466572"/>
                  </a:lnTo>
                  <a:lnTo>
                    <a:pt x="5598920" y="514277"/>
                  </a:lnTo>
                  <a:lnTo>
                    <a:pt x="5591850" y="560603"/>
                  </a:lnTo>
                  <a:lnTo>
                    <a:pt x="5580353" y="605317"/>
                  </a:lnTo>
                  <a:lnTo>
                    <a:pt x="5564663" y="648183"/>
                  </a:lnTo>
                  <a:lnTo>
                    <a:pt x="5545016" y="688968"/>
                  </a:lnTo>
                  <a:lnTo>
                    <a:pt x="5521646" y="727437"/>
                  </a:lnTo>
                  <a:lnTo>
                    <a:pt x="5494786" y="763356"/>
                  </a:lnTo>
                  <a:lnTo>
                    <a:pt x="5464673" y="796489"/>
                  </a:lnTo>
                  <a:lnTo>
                    <a:pt x="5431540" y="826602"/>
                  </a:lnTo>
                  <a:lnTo>
                    <a:pt x="5395621" y="853462"/>
                  </a:lnTo>
                  <a:lnTo>
                    <a:pt x="5357152" y="876832"/>
                  </a:lnTo>
                  <a:lnTo>
                    <a:pt x="5316367" y="896479"/>
                  </a:lnTo>
                  <a:lnTo>
                    <a:pt x="5273501" y="912169"/>
                  </a:lnTo>
                  <a:lnTo>
                    <a:pt x="5228787" y="923666"/>
                  </a:lnTo>
                  <a:lnTo>
                    <a:pt x="5182461" y="930736"/>
                  </a:lnTo>
                  <a:lnTo>
                    <a:pt x="5134756" y="933145"/>
                  </a:lnTo>
                  <a:close/>
                </a:path>
              </a:pathLst>
            </a:custGeom>
            <a:solidFill>
              <a:srgbClr val="FFFFFF"/>
            </a:solidFill>
          </p:spPr>
          <p:txBody>
            <a:bodyPr wrap="square" lIns="0" tIns="0" rIns="0" bIns="0" rtlCol="0"/>
            <a:lstStyle/>
            <a:p>
              <a:endParaRPr/>
            </a:p>
          </p:txBody>
        </p:sp>
        <p:pic>
          <p:nvPicPr>
            <p:cNvPr id="22" name="object 22">
              <a:extLst>
                <a:ext uri="{FF2B5EF4-FFF2-40B4-BE49-F238E27FC236}">
                  <a16:creationId xmlns:a16="http://schemas.microsoft.com/office/drawing/2014/main" id="{B4AF4B46-1FFA-43C0-6B6C-F19C17D653D3}"/>
                </a:ext>
              </a:extLst>
            </p:cNvPr>
            <p:cNvPicPr/>
            <p:nvPr/>
          </p:nvPicPr>
          <p:blipFill>
            <a:blip r:embed="rId3" cstate="print"/>
            <a:stretch>
              <a:fillRect/>
            </a:stretch>
          </p:blipFill>
          <p:spPr>
            <a:xfrm>
              <a:off x="434343" y="559592"/>
              <a:ext cx="1923467" cy="561882"/>
            </a:xfrm>
            <a:prstGeom prst="rect">
              <a:avLst/>
            </a:prstGeom>
          </p:spPr>
        </p:pic>
        <p:pic>
          <p:nvPicPr>
            <p:cNvPr id="23" name="object 23">
              <a:extLst>
                <a:ext uri="{FF2B5EF4-FFF2-40B4-BE49-F238E27FC236}">
                  <a16:creationId xmlns:a16="http://schemas.microsoft.com/office/drawing/2014/main" id="{FDA6D07A-696A-33B7-142B-67CC97B66577}"/>
                </a:ext>
              </a:extLst>
            </p:cNvPr>
            <p:cNvPicPr/>
            <p:nvPr/>
          </p:nvPicPr>
          <p:blipFill>
            <a:blip r:embed="rId4" cstate="print"/>
            <a:stretch>
              <a:fillRect/>
            </a:stretch>
          </p:blipFill>
          <p:spPr>
            <a:xfrm>
              <a:off x="2354169" y="594832"/>
              <a:ext cx="880718" cy="470413"/>
            </a:xfrm>
            <a:prstGeom prst="rect">
              <a:avLst/>
            </a:prstGeom>
          </p:spPr>
        </p:pic>
        <p:pic>
          <p:nvPicPr>
            <p:cNvPr id="24" name="object 24">
              <a:extLst>
                <a:ext uri="{FF2B5EF4-FFF2-40B4-BE49-F238E27FC236}">
                  <a16:creationId xmlns:a16="http://schemas.microsoft.com/office/drawing/2014/main" id="{56F95D75-0AE4-553E-5D64-ADCAAEE01B2A}"/>
                </a:ext>
              </a:extLst>
            </p:cNvPr>
            <p:cNvPicPr/>
            <p:nvPr/>
          </p:nvPicPr>
          <p:blipFill>
            <a:blip r:embed="rId5" cstate="print"/>
            <a:stretch>
              <a:fillRect/>
            </a:stretch>
          </p:blipFill>
          <p:spPr>
            <a:xfrm>
              <a:off x="5032140" y="469834"/>
              <a:ext cx="739594" cy="718686"/>
            </a:xfrm>
            <a:prstGeom prst="rect">
              <a:avLst/>
            </a:prstGeom>
          </p:spPr>
        </p:pic>
        <p:pic>
          <p:nvPicPr>
            <p:cNvPr id="25" name="object 25">
              <a:extLst>
                <a:ext uri="{FF2B5EF4-FFF2-40B4-BE49-F238E27FC236}">
                  <a16:creationId xmlns:a16="http://schemas.microsoft.com/office/drawing/2014/main" id="{077B90B0-E250-D7A4-16F7-8B0D1BBABFF7}"/>
                </a:ext>
              </a:extLst>
            </p:cNvPr>
            <p:cNvPicPr/>
            <p:nvPr/>
          </p:nvPicPr>
          <p:blipFill>
            <a:blip r:embed="rId6" cstate="print"/>
            <a:stretch>
              <a:fillRect/>
            </a:stretch>
          </p:blipFill>
          <p:spPr>
            <a:xfrm>
              <a:off x="4233886" y="529289"/>
              <a:ext cx="726527" cy="621990"/>
            </a:xfrm>
            <a:prstGeom prst="rect">
              <a:avLst/>
            </a:prstGeom>
          </p:spPr>
        </p:pic>
        <p:pic>
          <p:nvPicPr>
            <p:cNvPr id="26" name="object 26">
              <a:extLst>
                <a:ext uri="{FF2B5EF4-FFF2-40B4-BE49-F238E27FC236}">
                  <a16:creationId xmlns:a16="http://schemas.microsoft.com/office/drawing/2014/main" id="{574A3955-A2BD-CAE6-D4B3-B482D18B745A}"/>
                </a:ext>
              </a:extLst>
            </p:cNvPr>
            <p:cNvPicPr/>
            <p:nvPr/>
          </p:nvPicPr>
          <p:blipFill>
            <a:blip r:embed="rId7" cstate="print"/>
            <a:stretch>
              <a:fillRect/>
            </a:stretch>
          </p:blipFill>
          <p:spPr>
            <a:xfrm>
              <a:off x="3326661" y="416885"/>
              <a:ext cx="810156" cy="368490"/>
            </a:xfrm>
            <a:prstGeom prst="rect">
              <a:avLst/>
            </a:prstGeom>
          </p:spPr>
        </p:pic>
      </p:grpSp>
      <p:sp>
        <p:nvSpPr>
          <p:cNvPr id="27" name="object 27">
            <a:extLst>
              <a:ext uri="{FF2B5EF4-FFF2-40B4-BE49-F238E27FC236}">
                <a16:creationId xmlns:a16="http://schemas.microsoft.com/office/drawing/2014/main" id="{D9C4D438-C575-B5B3-B860-997E2A74806B}"/>
              </a:ext>
            </a:extLst>
          </p:cNvPr>
          <p:cNvSpPr txBox="1"/>
          <p:nvPr/>
        </p:nvSpPr>
        <p:spPr>
          <a:xfrm>
            <a:off x="3322692" y="736670"/>
            <a:ext cx="810260" cy="384175"/>
          </a:xfrm>
          <a:prstGeom prst="rect">
            <a:avLst/>
          </a:prstGeom>
        </p:spPr>
        <p:txBody>
          <a:bodyPr vert="horz" wrap="square" lIns="0" tIns="12700" rIns="0" bIns="0" rtlCol="0">
            <a:spAutoFit/>
          </a:bodyPr>
          <a:lstStyle/>
          <a:p>
            <a:pPr marL="12700">
              <a:lnSpc>
                <a:spcPct val="100000"/>
              </a:lnSpc>
              <a:spcBef>
                <a:spcPts val="100"/>
              </a:spcBef>
            </a:pPr>
            <a:r>
              <a:rPr sz="2350" b="1" spc="-110" dirty="0">
                <a:solidFill>
                  <a:srgbClr val="33820D"/>
                </a:solidFill>
                <a:latin typeface="Times New Roman"/>
                <a:cs typeface="Times New Roman"/>
              </a:rPr>
              <a:t>PEH</a:t>
            </a:r>
            <a:r>
              <a:rPr sz="2350" b="1" spc="-1595" dirty="0">
                <a:solidFill>
                  <a:srgbClr val="33820D"/>
                </a:solidFill>
                <a:latin typeface="Times New Roman"/>
                <a:cs typeface="Times New Roman"/>
              </a:rPr>
              <a:t>R</a:t>
            </a:r>
            <a:endParaRPr sz="2350">
              <a:latin typeface="Times New Roman"/>
              <a:cs typeface="Times New Roman"/>
            </a:endParaRPr>
          </a:p>
        </p:txBody>
      </p:sp>
      <p:sp>
        <p:nvSpPr>
          <p:cNvPr id="28" name="object 28">
            <a:extLst>
              <a:ext uri="{FF2B5EF4-FFF2-40B4-BE49-F238E27FC236}">
                <a16:creationId xmlns:a16="http://schemas.microsoft.com/office/drawing/2014/main" id="{B6B58EB8-F339-8E3F-01D4-A81392CF3547}"/>
              </a:ext>
            </a:extLst>
          </p:cNvPr>
          <p:cNvSpPr txBox="1"/>
          <p:nvPr/>
        </p:nvSpPr>
        <p:spPr>
          <a:xfrm>
            <a:off x="3330573" y="770359"/>
            <a:ext cx="801370" cy="76835"/>
          </a:xfrm>
          <a:prstGeom prst="rect">
            <a:avLst/>
          </a:prstGeom>
        </p:spPr>
        <p:txBody>
          <a:bodyPr vert="horz" wrap="square" lIns="0" tIns="16510" rIns="0" bIns="0" rtlCol="0">
            <a:spAutoFit/>
          </a:bodyPr>
          <a:lstStyle/>
          <a:p>
            <a:pPr marL="12700">
              <a:lnSpc>
                <a:spcPct val="100000"/>
              </a:lnSpc>
              <a:spcBef>
                <a:spcPts val="130"/>
              </a:spcBef>
            </a:pPr>
            <a:r>
              <a:rPr sz="300" b="1" dirty="0">
                <a:solidFill>
                  <a:srgbClr val="FF1616"/>
                </a:solidFill>
                <a:latin typeface="Times New Roman"/>
                <a:cs typeface="Times New Roman"/>
              </a:rPr>
              <a:t>UNIVERSITAS</a:t>
            </a:r>
            <a:r>
              <a:rPr sz="300" b="1" spc="80" dirty="0">
                <a:solidFill>
                  <a:srgbClr val="FF1616"/>
                </a:solidFill>
                <a:latin typeface="Times New Roman"/>
                <a:cs typeface="Times New Roman"/>
              </a:rPr>
              <a:t> </a:t>
            </a:r>
            <a:r>
              <a:rPr sz="300" b="1" dirty="0">
                <a:solidFill>
                  <a:srgbClr val="FF1616"/>
                </a:solidFill>
                <a:latin typeface="Times New Roman"/>
                <a:cs typeface="Times New Roman"/>
              </a:rPr>
              <a:t>PENDIDIKAN</a:t>
            </a:r>
            <a:r>
              <a:rPr sz="300" b="1" spc="85" dirty="0">
                <a:solidFill>
                  <a:srgbClr val="FF1616"/>
                </a:solidFill>
                <a:latin typeface="Times New Roman"/>
                <a:cs typeface="Times New Roman"/>
              </a:rPr>
              <a:t> </a:t>
            </a:r>
            <a:r>
              <a:rPr sz="300" b="1" spc="-10" dirty="0">
                <a:solidFill>
                  <a:srgbClr val="FF1616"/>
                </a:solidFill>
                <a:latin typeface="Times New Roman"/>
                <a:cs typeface="Times New Roman"/>
              </a:rPr>
              <a:t>INDONESIA</a:t>
            </a:r>
            <a:endParaRPr sz="300">
              <a:latin typeface="Times New Roman"/>
              <a:cs typeface="Times New Roman"/>
            </a:endParaRPr>
          </a:p>
        </p:txBody>
      </p:sp>
      <p:sp>
        <p:nvSpPr>
          <p:cNvPr id="29" name="object 29">
            <a:extLst>
              <a:ext uri="{FF2B5EF4-FFF2-40B4-BE49-F238E27FC236}">
                <a16:creationId xmlns:a16="http://schemas.microsoft.com/office/drawing/2014/main" id="{EB5A200C-73A3-D84E-EEA4-BC4F9183CAF7}"/>
              </a:ext>
            </a:extLst>
          </p:cNvPr>
          <p:cNvSpPr txBox="1"/>
          <p:nvPr/>
        </p:nvSpPr>
        <p:spPr>
          <a:xfrm>
            <a:off x="3336430" y="1085260"/>
            <a:ext cx="790575" cy="133350"/>
          </a:xfrm>
          <a:prstGeom prst="rect">
            <a:avLst/>
          </a:prstGeom>
        </p:spPr>
        <p:txBody>
          <a:bodyPr vert="horz" wrap="square" lIns="0" tIns="13335" rIns="0" bIns="0" rtlCol="0">
            <a:spAutoFit/>
          </a:bodyPr>
          <a:lstStyle/>
          <a:p>
            <a:pPr marL="12700">
              <a:lnSpc>
                <a:spcPct val="100000"/>
              </a:lnSpc>
              <a:spcBef>
                <a:spcPts val="105"/>
              </a:spcBef>
            </a:pPr>
            <a:r>
              <a:rPr sz="700" b="1" spc="-30" dirty="0">
                <a:solidFill>
                  <a:srgbClr val="008037"/>
                </a:solidFill>
                <a:latin typeface="Tahoma"/>
                <a:cs typeface="Tahoma"/>
              </a:rPr>
              <a:t>STUDY</a:t>
            </a:r>
            <a:r>
              <a:rPr sz="700" b="1" spc="-5" dirty="0">
                <a:solidFill>
                  <a:srgbClr val="008037"/>
                </a:solidFill>
                <a:latin typeface="Tahoma"/>
                <a:cs typeface="Tahoma"/>
              </a:rPr>
              <a:t> </a:t>
            </a:r>
            <a:r>
              <a:rPr sz="700" b="1" spc="-10" dirty="0">
                <a:solidFill>
                  <a:srgbClr val="008037"/>
                </a:solidFill>
                <a:latin typeface="Tahoma"/>
                <a:cs typeface="Tahoma"/>
              </a:rPr>
              <a:t>PROGRAM</a:t>
            </a:r>
            <a:endParaRPr sz="700">
              <a:latin typeface="Tahoma"/>
              <a:cs typeface="Tahoma"/>
            </a:endParaRPr>
          </a:p>
        </p:txBody>
      </p:sp>
      <p:sp>
        <p:nvSpPr>
          <p:cNvPr id="30" name="object 30">
            <a:extLst>
              <a:ext uri="{FF2B5EF4-FFF2-40B4-BE49-F238E27FC236}">
                <a16:creationId xmlns:a16="http://schemas.microsoft.com/office/drawing/2014/main" id="{F0C0C25E-FECE-EB49-26E0-067D6E838802}"/>
              </a:ext>
            </a:extLst>
          </p:cNvPr>
          <p:cNvSpPr txBox="1"/>
          <p:nvPr/>
        </p:nvSpPr>
        <p:spPr>
          <a:xfrm>
            <a:off x="3367787" y="1174119"/>
            <a:ext cx="719455" cy="80010"/>
          </a:xfrm>
          <a:prstGeom prst="rect">
            <a:avLst/>
          </a:prstGeom>
        </p:spPr>
        <p:txBody>
          <a:bodyPr vert="horz" wrap="square" lIns="0" tIns="13335" rIns="0" bIns="0" rtlCol="0">
            <a:spAutoFit/>
          </a:bodyPr>
          <a:lstStyle/>
          <a:p>
            <a:pPr marL="12700">
              <a:lnSpc>
                <a:spcPct val="100000"/>
              </a:lnSpc>
              <a:spcBef>
                <a:spcPts val="105"/>
              </a:spcBef>
            </a:pPr>
            <a:r>
              <a:rPr sz="350" dirty="0">
                <a:latin typeface="Times New Roman"/>
                <a:cs typeface="Times New Roman"/>
              </a:rPr>
              <a:t>Faculty</a:t>
            </a:r>
            <a:r>
              <a:rPr sz="350" spc="5" dirty="0">
                <a:latin typeface="Times New Roman"/>
                <a:cs typeface="Times New Roman"/>
              </a:rPr>
              <a:t> </a:t>
            </a:r>
            <a:r>
              <a:rPr sz="350" dirty="0">
                <a:latin typeface="Times New Roman"/>
                <a:cs typeface="Times New Roman"/>
              </a:rPr>
              <a:t>of</a:t>
            </a:r>
            <a:r>
              <a:rPr sz="350" spc="10" dirty="0">
                <a:latin typeface="Times New Roman"/>
                <a:cs typeface="Times New Roman"/>
              </a:rPr>
              <a:t> </a:t>
            </a:r>
            <a:r>
              <a:rPr sz="350" dirty="0">
                <a:latin typeface="Times New Roman"/>
                <a:cs typeface="Times New Roman"/>
              </a:rPr>
              <a:t>Sport</a:t>
            </a:r>
            <a:r>
              <a:rPr sz="350" spc="10" dirty="0">
                <a:latin typeface="Times New Roman"/>
                <a:cs typeface="Times New Roman"/>
              </a:rPr>
              <a:t> </a:t>
            </a:r>
            <a:r>
              <a:rPr sz="350" dirty="0">
                <a:latin typeface="Times New Roman"/>
                <a:cs typeface="Times New Roman"/>
              </a:rPr>
              <a:t>Education</a:t>
            </a:r>
            <a:r>
              <a:rPr sz="350" spc="5" dirty="0">
                <a:latin typeface="Times New Roman"/>
                <a:cs typeface="Times New Roman"/>
              </a:rPr>
              <a:t> </a:t>
            </a:r>
            <a:r>
              <a:rPr sz="350" dirty="0">
                <a:latin typeface="Times New Roman"/>
                <a:cs typeface="Times New Roman"/>
              </a:rPr>
              <a:t>and</a:t>
            </a:r>
            <a:r>
              <a:rPr sz="350" spc="10" dirty="0">
                <a:latin typeface="Times New Roman"/>
                <a:cs typeface="Times New Roman"/>
              </a:rPr>
              <a:t> </a:t>
            </a:r>
            <a:r>
              <a:rPr sz="350" spc="-10" dirty="0">
                <a:latin typeface="Times New Roman"/>
                <a:cs typeface="Times New Roman"/>
              </a:rPr>
              <a:t>Health</a:t>
            </a:r>
            <a:endParaRPr sz="350">
              <a:latin typeface="Times New Roman"/>
              <a:cs typeface="Times New Roman"/>
            </a:endParaRPr>
          </a:p>
        </p:txBody>
      </p:sp>
      <p:sp>
        <p:nvSpPr>
          <p:cNvPr id="31" name="object 31">
            <a:extLst>
              <a:ext uri="{FF2B5EF4-FFF2-40B4-BE49-F238E27FC236}">
                <a16:creationId xmlns:a16="http://schemas.microsoft.com/office/drawing/2014/main" id="{25EA93FF-25BD-157C-8DF4-F5F6F8BFFB02}"/>
              </a:ext>
            </a:extLst>
          </p:cNvPr>
          <p:cNvSpPr txBox="1"/>
          <p:nvPr/>
        </p:nvSpPr>
        <p:spPr>
          <a:xfrm>
            <a:off x="3341863" y="1040227"/>
            <a:ext cx="779780" cy="80010"/>
          </a:xfrm>
          <a:prstGeom prst="rect">
            <a:avLst/>
          </a:prstGeom>
        </p:spPr>
        <p:txBody>
          <a:bodyPr vert="horz" wrap="square" lIns="0" tIns="13335" rIns="0" bIns="0" rtlCol="0">
            <a:spAutoFit/>
          </a:bodyPr>
          <a:lstStyle/>
          <a:p>
            <a:pPr marL="12700">
              <a:lnSpc>
                <a:spcPct val="100000"/>
              </a:lnSpc>
              <a:spcBef>
                <a:spcPts val="105"/>
              </a:spcBef>
            </a:pPr>
            <a:r>
              <a:rPr sz="350" b="1" i="1" spc="-20" dirty="0">
                <a:solidFill>
                  <a:srgbClr val="FF1616"/>
                </a:solidFill>
                <a:latin typeface="Times New Roman"/>
                <a:cs typeface="Times New Roman"/>
              </a:rPr>
              <a:t>Physical</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Education,</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Health,</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and</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Recreation</a:t>
            </a:r>
            <a:endParaRPr sz="350">
              <a:latin typeface="Times New Roman"/>
              <a:cs typeface="Times New Roman"/>
            </a:endParaRPr>
          </a:p>
        </p:txBody>
      </p:sp>
      <p:pic>
        <p:nvPicPr>
          <p:cNvPr id="32" name="object 32">
            <a:extLst>
              <a:ext uri="{FF2B5EF4-FFF2-40B4-BE49-F238E27FC236}">
                <a16:creationId xmlns:a16="http://schemas.microsoft.com/office/drawing/2014/main" id="{D3331230-44A7-4A06-1D19-E661232B5A74}"/>
              </a:ext>
            </a:extLst>
          </p:cNvPr>
          <p:cNvPicPr/>
          <p:nvPr/>
        </p:nvPicPr>
        <p:blipFill>
          <a:blip r:embed="rId8" cstate="print"/>
          <a:stretch>
            <a:fillRect/>
          </a:stretch>
        </p:blipFill>
        <p:spPr>
          <a:xfrm>
            <a:off x="0" y="840177"/>
            <a:ext cx="1740030" cy="6743699"/>
          </a:xfrm>
          <a:prstGeom prst="rect">
            <a:avLst/>
          </a:prstGeom>
        </p:spPr>
      </p:pic>
    </p:spTree>
    <p:extLst>
      <p:ext uri="{BB962C8B-B14F-4D97-AF65-F5344CB8AC3E}">
        <p14:creationId xmlns:p14="http://schemas.microsoft.com/office/powerpoint/2010/main" val="2572340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2402CCC-7E64-4160-2EC0-240E232F930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B3472CB-0AF8-519A-7C0C-3A579B0EBCCB}"/>
              </a:ext>
            </a:extLst>
          </p:cNvPr>
          <p:cNvSpPr/>
          <p:nvPr/>
        </p:nvSpPr>
        <p:spPr>
          <a:xfrm>
            <a:off x="0" y="32934"/>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4F4F4"/>
          </a:solidFill>
        </p:spPr>
        <p:txBody>
          <a:bodyPr wrap="square" lIns="0" tIns="0" rIns="0" bIns="0" rtlCol="0"/>
          <a:lstStyle/>
          <a:p>
            <a:endParaRPr dirty="0"/>
          </a:p>
        </p:txBody>
      </p:sp>
      <p:grpSp>
        <p:nvGrpSpPr>
          <p:cNvPr id="3" name="object 3">
            <a:extLst>
              <a:ext uri="{FF2B5EF4-FFF2-40B4-BE49-F238E27FC236}">
                <a16:creationId xmlns:a16="http://schemas.microsoft.com/office/drawing/2014/main" id="{0A013277-BF40-464C-979B-43BDDF39AF7D}"/>
              </a:ext>
            </a:extLst>
          </p:cNvPr>
          <p:cNvGrpSpPr/>
          <p:nvPr/>
        </p:nvGrpSpPr>
        <p:grpSpPr>
          <a:xfrm>
            <a:off x="15075389" y="0"/>
            <a:ext cx="3213100" cy="3331210"/>
            <a:chOff x="15075389" y="0"/>
            <a:chExt cx="3213100" cy="3331210"/>
          </a:xfrm>
        </p:grpSpPr>
        <p:sp>
          <p:nvSpPr>
            <p:cNvPr id="4" name="object 4">
              <a:extLst>
                <a:ext uri="{FF2B5EF4-FFF2-40B4-BE49-F238E27FC236}">
                  <a16:creationId xmlns:a16="http://schemas.microsoft.com/office/drawing/2014/main" id="{1ADA43F4-D705-9461-6201-B3514909DD4E}"/>
                </a:ext>
              </a:extLst>
            </p:cNvPr>
            <p:cNvSpPr/>
            <p:nvPr/>
          </p:nvSpPr>
          <p:spPr>
            <a:xfrm>
              <a:off x="15075389" y="0"/>
              <a:ext cx="3213100" cy="3331210"/>
            </a:xfrm>
            <a:custGeom>
              <a:avLst/>
              <a:gdLst/>
              <a:ahLst/>
              <a:cxnLst/>
              <a:rect l="l" t="t" r="r" b="b"/>
              <a:pathLst>
                <a:path w="3213100" h="3331210">
                  <a:moveTo>
                    <a:pt x="3212608" y="3330762"/>
                  </a:moveTo>
                  <a:lnTo>
                    <a:pt x="0" y="109201"/>
                  </a:lnTo>
                  <a:lnTo>
                    <a:pt x="0" y="0"/>
                  </a:lnTo>
                  <a:lnTo>
                    <a:pt x="897024" y="0"/>
                  </a:lnTo>
                  <a:lnTo>
                    <a:pt x="3212608" y="2314917"/>
                  </a:lnTo>
                  <a:lnTo>
                    <a:pt x="3212608" y="3330762"/>
                  </a:lnTo>
                  <a:close/>
                </a:path>
              </a:pathLst>
            </a:custGeom>
            <a:solidFill>
              <a:srgbClr val="1B53A8"/>
            </a:solidFill>
          </p:spPr>
          <p:txBody>
            <a:bodyPr wrap="square" lIns="0" tIns="0" rIns="0" bIns="0" rtlCol="0"/>
            <a:lstStyle/>
            <a:p>
              <a:endParaRPr/>
            </a:p>
          </p:txBody>
        </p:sp>
        <p:sp>
          <p:nvSpPr>
            <p:cNvPr id="5" name="object 5">
              <a:extLst>
                <a:ext uri="{FF2B5EF4-FFF2-40B4-BE49-F238E27FC236}">
                  <a16:creationId xmlns:a16="http://schemas.microsoft.com/office/drawing/2014/main" id="{5A27CB18-8823-98C6-C361-A1EA4440711A}"/>
                </a:ext>
              </a:extLst>
            </p:cNvPr>
            <p:cNvSpPr/>
            <p:nvPr/>
          </p:nvSpPr>
          <p:spPr>
            <a:xfrm>
              <a:off x="16809175" y="0"/>
              <a:ext cx="1478915" cy="2315210"/>
            </a:xfrm>
            <a:custGeom>
              <a:avLst/>
              <a:gdLst/>
              <a:ahLst/>
              <a:cxnLst/>
              <a:rect l="l" t="t" r="r" b="b"/>
              <a:pathLst>
                <a:path w="1478915" h="2315210">
                  <a:moveTo>
                    <a:pt x="1478822" y="2314917"/>
                  </a:moveTo>
                  <a:lnTo>
                    <a:pt x="0" y="836094"/>
                  </a:lnTo>
                  <a:lnTo>
                    <a:pt x="1454988" y="0"/>
                  </a:lnTo>
                  <a:lnTo>
                    <a:pt x="1478822" y="0"/>
                  </a:lnTo>
                  <a:lnTo>
                    <a:pt x="1478822" y="2314917"/>
                  </a:lnTo>
                  <a:close/>
                </a:path>
              </a:pathLst>
            </a:custGeom>
            <a:solidFill>
              <a:srgbClr val="0C336F"/>
            </a:solidFill>
          </p:spPr>
          <p:txBody>
            <a:bodyPr wrap="square" lIns="0" tIns="0" rIns="0" bIns="0" rtlCol="0"/>
            <a:lstStyle/>
            <a:p>
              <a:endParaRPr/>
            </a:p>
          </p:txBody>
        </p:sp>
      </p:grpSp>
      <p:grpSp>
        <p:nvGrpSpPr>
          <p:cNvPr id="6" name="object 6">
            <a:extLst>
              <a:ext uri="{FF2B5EF4-FFF2-40B4-BE49-F238E27FC236}">
                <a16:creationId xmlns:a16="http://schemas.microsoft.com/office/drawing/2014/main" id="{73AF3D44-FEA4-F178-3969-8223BFEC596C}"/>
              </a:ext>
            </a:extLst>
          </p:cNvPr>
          <p:cNvGrpSpPr/>
          <p:nvPr/>
        </p:nvGrpSpPr>
        <p:grpSpPr>
          <a:xfrm>
            <a:off x="0" y="3259390"/>
            <a:ext cx="18288000" cy="7028180"/>
            <a:chOff x="0" y="3259390"/>
            <a:chExt cx="18288000" cy="7028180"/>
          </a:xfrm>
        </p:grpSpPr>
        <p:sp>
          <p:nvSpPr>
            <p:cNvPr id="7" name="object 7">
              <a:extLst>
                <a:ext uri="{FF2B5EF4-FFF2-40B4-BE49-F238E27FC236}">
                  <a16:creationId xmlns:a16="http://schemas.microsoft.com/office/drawing/2014/main" id="{FF53C8E8-B7FD-E0D8-FB91-B2804A649D4E}"/>
                </a:ext>
              </a:extLst>
            </p:cNvPr>
            <p:cNvSpPr/>
            <p:nvPr/>
          </p:nvSpPr>
          <p:spPr>
            <a:xfrm>
              <a:off x="0" y="7694571"/>
              <a:ext cx="4640580" cy="2592705"/>
            </a:xfrm>
            <a:custGeom>
              <a:avLst/>
              <a:gdLst/>
              <a:ahLst/>
              <a:cxnLst/>
              <a:rect l="l" t="t" r="r" b="b"/>
              <a:pathLst>
                <a:path w="4640580" h="2592704">
                  <a:moveTo>
                    <a:pt x="0" y="0"/>
                  </a:moveTo>
                  <a:lnTo>
                    <a:pt x="4640490" y="0"/>
                  </a:lnTo>
                  <a:lnTo>
                    <a:pt x="4640490" y="2592428"/>
                  </a:lnTo>
                  <a:lnTo>
                    <a:pt x="0" y="2592428"/>
                  </a:lnTo>
                  <a:lnTo>
                    <a:pt x="0" y="0"/>
                  </a:lnTo>
                  <a:close/>
                </a:path>
              </a:pathLst>
            </a:custGeom>
            <a:solidFill>
              <a:srgbClr val="0C336F"/>
            </a:solidFill>
          </p:spPr>
          <p:txBody>
            <a:bodyPr wrap="square" lIns="0" tIns="0" rIns="0" bIns="0" rtlCol="0"/>
            <a:lstStyle/>
            <a:p>
              <a:endParaRPr/>
            </a:p>
          </p:txBody>
        </p:sp>
        <p:sp>
          <p:nvSpPr>
            <p:cNvPr id="8" name="object 8">
              <a:extLst>
                <a:ext uri="{FF2B5EF4-FFF2-40B4-BE49-F238E27FC236}">
                  <a16:creationId xmlns:a16="http://schemas.microsoft.com/office/drawing/2014/main" id="{95BA31D3-5D43-4E11-F26A-6F3624A4A0A5}"/>
                </a:ext>
              </a:extLst>
            </p:cNvPr>
            <p:cNvSpPr/>
            <p:nvPr/>
          </p:nvSpPr>
          <p:spPr>
            <a:xfrm>
              <a:off x="7927219" y="9764381"/>
              <a:ext cx="10361295" cy="523240"/>
            </a:xfrm>
            <a:custGeom>
              <a:avLst/>
              <a:gdLst/>
              <a:ahLst/>
              <a:cxnLst/>
              <a:rect l="l" t="t" r="r" b="b"/>
              <a:pathLst>
                <a:path w="10361295" h="523240">
                  <a:moveTo>
                    <a:pt x="10360780" y="522618"/>
                  </a:moveTo>
                  <a:lnTo>
                    <a:pt x="0" y="522618"/>
                  </a:lnTo>
                  <a:lnTo>
                    <a:pt x="0" y="0"/>
                  </a:lnTo>
                  <a:lnTo>
                    <a:pt x="10360780" y="0"/>
                  </a:lnTo>
                  <a:lnTo>
                    <a:pt x="10360780" y="522618"/>
                  </a:lnTo>
                  <a:close/>
                </a:path>
              </a:pathLst>
            </a:custGeom>
            <a:solidFill>
              <a:srgbClr val="0A2957"/>
            </a:solidFill>
          </p:spPr>
          <p:txBody>
            <a:bodyPr wrap="square" lIns="0" tIns="0" rIns="0" bIns="0" rtlCol="0"/>
            <a:lstStyle/>
            <a:p>
              <a:endParaRPr/>
            </a:p>
          </p:txBody>
        </p:sp>
        <p:sp>
          <p:nvSpPr>
            <p:cNvPr id="9" name="object 9">
              <a:extLst>
                <a:ext uri="{FF2B5EF4-FFF2-40B4-BE49-F238E27FC236}">
                  <a16:creationId xmlns:a16="http://schemas.microsoft.com/office/drawing/2014/main" id="{D6AC1A34-25F4-6008-7104-E295A70CD7A3}"/>
                </a:ext>
              </a:extLst>
            </p:cNvPr>
            <p:cNvSpPr/>
            <p:nvPr/>
          </p:nvSpPr>
          <p:spPr>
            <a:xfrm>
              <a:off x="3327265" y="7690376"/>
              <a:ext cx="3564254" cy="2597150"/>
            </a:xfrm>
            <a:custGeom>
              <a:avLst/>
              <a:gdLst/>
              <a:ahLst/>
              <a:cxnLst/>
              <a:rect l="l" t="t" r="r" b="b"/>
              <a:pathLst>
                <a:path w="3564254" h="2597150">
                  <a:moveTo>
                    <a:pt x="3564065" y="1542580"/>
                  </a:moveTo>
                  <a:lnTo>
                    <a:pt x="2673049" y="0"/>
                  </a:lnTo>
                  <a:lnTo>
                    <a:pt x="891016" y="0"/>
                  </a:lnTo>
                  <a:lnTo>
                    <a:pt x="0" y="1542580"/>
                  </a:lnTo>
                  <a:lnTo>
                    <a:pt x="608829" y="2596622"/>
                  </a:lnTo>
                  <a:lnTo>
                    <a:pt x="2955235" y="2596622"/>
                  </a:lnTo>
                  <a:lnTo>
                    <a:pt x="3564065" y="1542580"/>
                  </a:lnTo>
                  <a:close/>
                </a:path>
              </a:pathLst>
            </a:custGeom>
            <a:solidFill>
              <a:srgbClr val="1B53A8"/>
            </a:solidFill>
          </p:spPr>
          <p:txBody>
            <a:bodyPr wrap="square" lIns="0" tIns="0" rIns="0" bIns="0" rtlCol="0"/>
            <a:lstStyle/>
            <a:p>
              <a:endParaRPr/>
            </a:p>
          </p:txBody>
        </p:sp>
        <p:sp>
          <p:nvSpPr>
            <p:cNvPr id="10" name="object 10">
              <a:extLst>
                <a:ext uri="{FF2B5EF4-FFF2-40B4-BE49-F238E27FC236}">
                  <a16:creationId xmlns:a16="http://schemas.microsoft.com/office/drawing/2014/main" id="{D9910B78-527B-1E29-0D08-19BC43F782D4}"/>
                </a:ext>
              </a:extLst>
            </p:cNvPr>
            <p:cNvSpPr/>
            <p:nvPr/>
          </p:nvSpPr>
          <p:spPr>
            <a:xfrm>
              <a:off x="6269366" y="9234217"/>
              <a:ext cx="2998470" cy="1052830"/>
            </a:xfrm>
            <a:custGeom>
              <a:avLst/>
              <a:gdLst/>
              <a:ahLst/>
              <a:cxnLst/>
              <a:rect l="l" t="t" r="r" b="b"/>
              <a:pathLst>
                <a:path w="2998470" h="1052829">
                  <a:moveTo>
                    <a:pt x="2998236" y="1052782"/>
                  </a:moveTo>
                  <a:lnTo>
                    <a:pt x="2390134" y="0"/>
                  </a:lnTo>
                  <a:lnTo>
                    <a:pt x="608101" y="0"/>
                  </a:lnTo>
                  <a:lnTo>
                    <a:pt x="0" y="1052781"/>
                  </a:lnTo>
                  <a:lnTo>
                    <a:pt x="2998236" y="1052782"/>
                  </a:lnTo>
                  <a:close/>
                </a:path>
              </a:pathLst>
            </a:custGeom>
            <a:solidFill>
              <a:srgbClr val="0C336F"/>
            </a:solidFill>
          </p:spPr>
          <p:txBody>
            <a:bodyPr wrap="square" lIns="0" tIns="0" rIns="0" bIns="0" rtlCol="0"/>
            <a:lstStyle/>
            <a:p>
              <a:endParaRPr/>
            </a:p>
          </p:txBody>
        </p:sp>
        <p:sp>
          <p:nvSpPr>
            <p:cNvPr id="11" name="object 11">
              <a:extLst>
                <a:ext uri="{FF2B5EF4-FFF2-40B4-BE49-F238E27FC236}">
                  <a16:creationId xmlns:a16="http://schemas.microsoft.com/office/drawing/2014/main" id="{107C752F-9ECB-1FDC-C1C4-400F0E032579}"/>
                </a:ext>
              </a:extLst>
            </p:cNvPr>
            <p:cNvSpPr/>
            <p:nvPr/>
          </p:nvSpPr>
          <p:spPr>
            <a:xfrm>
              <a:off x="4483693" y="9227916"/>
              <a:ext cx="3006090" cy="1059180"/>
            </a:xfrm>
            <a:custGeom>
              <a:avLst/>
              <a:gdLst/>
              <a:ahLst/>
              <a:cxnLst/>
              <a:rect l="l" t="t" r="r" b="b"/>
              <a:pathLst>
                <a:path w="3006090" h="1059179">
                  <a:moveTo>
                    <a:pt x="3005516" y="1059083"/>
                  </a:moveTo>
                  <a:lnTo>
                    <a:pt x="2393774" y="0"/>
                  </a:lnTo>
                  <a:lnTo>
                    <a:pt x="611741" y="0"/>
                  </a:lnTo>
                  <a:lnTo>
                    <a:pt x="0" y="1059083"/>
                  </a:lnTo>
                  <a:lnTo>
                    <a:pt x="94507" y="1059083"/>
                  </a:lnTo>
                  <a:lnTo>
                    <a:pt x="659632" y="80657"/>
                  </a:lnTo>
                  <a:lnTo>
                    <a:pt x="2347144" y="80657"/>
                  </a:lnTo>
                  <a:lnTo>
                    <a:pt x="2912269" y="1059083"/>
                  </a:lnTo>
                  <a:lnTo>
                    <a:pt x="3005516" y="1059083"/>
                  </a:lnTo>
                  <a:close/>
                </a:path>
              </a:pathLst>
            </a:custGeom>
            <a:solidFill>
              <a:srgbClr val="0A2957"/>
            </a:solidFill>
          </p:spPr>
          <p:txBody>
            <a:bodyPr wrap="square" lIns="0" tIns="0" rIns="0" bIns="0" rtlCol="0"/>
            <a:lstStyle/>
            <a:p>
              <a:endParaRPr/>
            </a:p>
          </p:txBody>
        </p:sp>
        <p:pic>
          <p:nvPicPr>
            <p:cNvPr id="12" name="object 12">
              <a:extLst>
                <a:ext uri="{FF2B5EF4-FFF2-40B4-BE49-F238E27FC236}">
                  <a16:creationId xmlns:a16="http://schemas.microsoft.com/office/drawing/2014/main" id="{AB7EBF72-AFB4-AC13-0FB5-37B99B3F7F04}"/>
                </a:ext>
              </a:extLst>
            </p:cNvPr>
            <p:cNvPicPr/>
            <p:nvPr/>
          </p:nvPicPr>
          <p:blipFill>
            <a:blip r:embed="rId2" cstate="print"/>
            <a:stretch>
              <a:fillRect/>
            </a:stretch>
          </p:blipFill>
          <p:spPr>
            <a:xfrm>
              <a:off x="16497051" y="3259390"/>
              <a:ext cx="1790947" cy="6743699"/>
            </a:xfrm>
            <a:prstGeom prst="rect">
              <a:avLst/>
            </a:prstGeom>
          </p:spPr>
        </p:pic>
      </p:grpSp>
      <p:sp>
        <p:nvSpPr>
          <p:cNvPr id="13" name="object 13">
            <a:extLst>
              <a:ext uri="{FF2B5EF4-FFF2-40B4-BE49-F238E27FC236}">
                <a16:creationId xmlns:a16="http://schemas.microsoft.com/office/drawing/2014/main" id="{36B242D8-BCAE-7EBD-387B-49E76F7484B0}"/>
              </a:ext>
            </a:extLst>
          </p:cNvPr>
          <p:cNvSpPr txBox="1"/>
          <p:nvPr/>
        </p:nvSpPr>
        <p:spPr>
          <a:xfrm>
            <a:off x="1543685" y="2600311"/>
            <a:ext cx="6551123" cy="3796809"/>
          </a:xfrm>
          <a:prstGeom prst="rect">
            <a:avLst/>
          </a:prstGeom>
        </p:spPr>
        <p:txBody>
          <a:bodyPr vert="horz" wrap="square" lIns="0" tIns="139065" rIns="0" bIns="0" rtlCol="0">
            <a:spAutoFit/>
          </a:bodyPr>
          <a:lstStyle/>
          <a:p>
            <a:pPr marL="12700" marR="5080">
              <a:lnSpc>
                <a:spcPts val="9670"/>
              </a:lnSpc>
              <a:spcBef>
                <a:spcPts val="1095"/>
              </a:spcBef>
            </a:pPr>
            <a:r>
              <a:rPr lang="en-US" sz="8000" b="1" spc="-40" dirty="0">
                <a:solidFill>
                  <a:srgbClr val="0A2957"/>
                </a:solidFill>
                <a:latin typeface="Trebuchet MS"/>
                <a:cs typeface="Trebuchet MS"/>
              </a:rPr>
              <a:t>Literature Identification Result</a:t>
            </a:r>
            <a:endParaRPr sz="8000" dirty="0">
              <a:latin typeface="Trebuchet MS"/>
              <a:cs typeface="Trebuchet MS"/>
            </a:endParaRPr>
          </a:p>
        </p:txBody>
      </p:sp>
      <p:sp>
        <p:nvSpPr>
          <p:cNvPr id="19" name="object 19">
            <a:extLst>
              <a:ext uri="{FF2B5EF4-FFF2-40B4-BE49-F238E27FC236}">
                <a16:creationId xmlns:a16="http://schemas.microsoft.com/office/drawing/2014/main" id="{F85EB60A-6CE1-1C87-C5A6-B410CF5749B5}"/>
              </a:ext>
            </a:extLst>
          </p:cNvPr>
          <p:cNvSpPr txBox="1"/>
          <p:nvPr/>
        </p:nvSpPr>
        <p:spPr>
          <a:xfrm>
            <a:off x="8146953" y="2353089"/>
            <a:ext cx="8297953" cy="3706143"/>
          </a:xfrm>
          <a:prstGeom prst="rect">
            <a:avLst/>
          </a:prstGeom>
        </p:spPr>
        <p:txBody>
          <a:bodyPr vert="horz" wrap="square" lIns="0" tIns="12700" rIns="0" bIns="0" rtlCol="0">
            <a:spAutoFit/>
          </a:bodyPr>
          <a:lstStyle/>
          <a:p>
            <a:pPr marL="12700">
              <a:lnSpc>
                <a:spcPct val="100000"/>
              </a:lnSpc>
              <a:spcBef>
                <a:spcPts val="100"/>
              </a:spcBef>
            </a:pPr>
            <a:r>
              <a:rPr lang="en-US" sz="2400" dirty="0"/>
              <a:t>The literature search initially identified </a:t>
            </a:r>
            <a:r>
              <a:rPr lang="en-US" sz="2400" b="1" dirty="0"/>
              <a:t>50 articles</a:t>
            </a:r>
            <a:r>
              <a:rPr lang="en-US" sz="2400" dirty="0"/>
              <a:t> relevant to the research topic. After removing duplicate records, </a:t>
            </a:r>
            <a:r>
              <a:rPr lang="en-US" sz="2400" b="1" dirty="0"/>
              <a:t>35 articles</a:t>
            </a:r>
            <a:r>
              <a:rPr lang="en-US" sz="2400" dirty="0"/>
              <a:t> remained for title and abstract screening. Subsequently, full-text assessment was conducted based on the predefined inclusion and exclusion criteria. Following the selection process, </a:t>
            </a:r>
            <a:r>
              <a:rPr lang="en-US" sz="2400" b="1" dirty="0"/>
              <a:t>10 studies</a:t>
            </a:r>
            <a:r>
              <a:rPr lang="en-US" sz="2400" dirty="0"/>
              <a:t> met all eligibility criteria and were included in the final analysis. The entire selection procedure was performed systematically according to the </a:t>
            </a:r>
            <a:r>
              <a:rPr lang="en-US" sz="2400" b="1" dirty="0"/>
              <a:t>PRISMA 2020</a:t>
            </a:r>
            <a:r>
              <a:rPr lang="en-US" sz="2400" dirty="0"/>
              <a:t> guidelines, ensuring transparency, methodological rigor, and the reliability of the review process.</a:t>
            </a:r>
            <a:endParaRPr sz="2200" dirty="0">
              <a:latin typeface="Trebuchet MS"/>
              <a:cs typeface="Trebuchet MS"/>
            </a:endParaRPr>
          </a:p>
        </p:txBody>
      </p:sp>
      <p:grpSp>
        <p:nvGrpSpPr>
          <p:cNvPr id="20" name="object 20">
            <a:extLst>
              <a:ext uri="{FF2B5EF4-FFF2-40B4-BE49-F238E27FC236}">
                <a16:creationId xmlns:a16="http://schemas.microsoft.com/office/drawing/2014/main" id="{990A9216-A33C-3646-6FC7-365D17BED75B}"/>
              </a:ext>
            </a:extLst>
          </p:cNvPr>
          <p:cNvGrpSpPr/>
          <p:nvPr/>
        </p:nvGrpSpPr>
        <p:grpSpPr>
          <a:xfrm>
            <a:off x="308965" y="373605"/>
            <a:ext cx="5601335" cy="933450"/>
            <a:chOff x="308965" y="373605"/>
            <a:chExt cx="5601335" cy="933450"/>
          </a:xfrm>
        </p:grpSpPr>
        <p:sp>
          <p:nvSpPr>
            <p:cNvPr id="21" name="object 21">
              <a:extLst>
                <a:ext uri="{FF2B5EF4-FFF2-40B4-BE49-F238E27FC236}">
                  <a16:creationId xmlns:a16="http://schemas.microsoft.com/office/drawing/2014/main" id="{54F5303B-C91F-C62B-847E-24ABFE2702DD}"/>
                </a:ext>
              </a:extLst>
            </p:cNvPr>
            <p:cNvSpPr/>
            <p:nvPr/>
          </p:nvSpPr>
          <p:spPr>
            <a:xfrm>
              <a:off x="308965" y="373605"/>
              <a:ext cx="5601335" cy="933450"/>
            </a:xfrm>
            <a:custGeom>
              <a:avLst/>
              <a:gdLst/>
              <a:ahLst/>
              <a:cxnLst/>
              <a:rect l="l" t="t" r="r" b="b"/>
              <a:pathLst>
                <a:path w="5601335" h="933450">
                  <a:moveTo>
                    <a:pt x="5134756" y="933145"/>
                  </a:moveTo>
                  <a:lnTo>
                    <a:pt x="466572" y="933145"/>
                  </a:lnTo>
                  <a:lnTo>
                    <a:pt x="418868" y="930736"/>
                  </a:lnTo>
                  <a:lnTo>
                    <a:pt x="372541" y="923666"/>
                  </a:lnTo>
                  <a:lnTo>
                    <a:pt x="327828" y="912169"/>
                  </a:lnTo>
                  <a:lnTo>
                    <a:pt x="284961" y="896479"/>
                  </a:lnTo>
                  <a:lnTo>
                    <a:pt x="244176" y="876832"/>
                  </a:lnTo>
                  <a:lnTo>
                    <a:pt x="205707" y="853462"/>
                  </a:lnTo>
                  <a:lnTo>
                    <a:pt x="169789" y="826602"/>
                  </a:lnTo>
                  <a:lnTo>
                    <a:pt x="136655" y="796489"/>
                  </a:lnTo>
                  <a:lnTo>
                    <a:pt x="106542" y="763356"/>
                  </a:lnTo>
                  <a:lnTo>
                    <a:pt x="79683" y="727437"/>
                  </a:lnTo>
                  <a:lnTo>
                    <a:pt x="56312" y="688968"/>
                  </a:lnTo>
                  <a:lnTo>
                    <a:pt x="36665" y="648183"/>
                  </a:lnTo>
                  <a:lnTo>
                    <a:pt x="20976" y="605317"/>
                  </a:lnTo>
                  <a:lnTo>
                    <a:pt x="9479" y="560603"/>
                  </a:lnTo>
                  <a:lnTo>
                    <a:pt x="2408" y="514277"/>
                  </a:lnTo>
                  <a:lnTo>
                    <a:pt x="0" y="466572"/>
                  </a:lnTo>
                  <a:lnTo>
                    <a:pt x="2408" y="418868"/>
                  </a:lnTo>
                  <a:lnTo>
                    <a:pt x="9479" y="372541"/>
                  </a:lnTo>
                  <a:lnTo>
                    <a:pt x="20976" y="327828"/>
                  </a:lnTo>
                  <a:lnTo>
                    <a:pt x="36665" y="284961"/>
                  </a:lnTo>
                  <a:lnTo>
                    <a:pt x="56312" y="244176"/>
                  </a:lnTo>
                  <a:lnTo>
                    <a:pt x="79683" y="205707"/>
                  </a:lnTo>
                  <a:lnTo>
                    <a:pt x="106542" y="169789"/>
                  </a:lnTo>
                  <a:lnTo>
                    <a:pt x="136655" y="136655"/>
                  </a:lnTo>
                  <a:lnTo>
                    <a:pt x="169789" y="106542"/>
                  </a:lnTo>
                  <a:lnTo>
                    <a:pt x="205707" y="79683"/>
                  </a:lnTo>
                  <a:lnTo>
                    <a:pt x="244176" y="56312"/>
                  </a:lnTo>
                  <a:lnTo>
                    <a:pt x="284961" y="36665"/>
                  </a:lnTo>
                  <a:lnTo>
                    <a:pt x="327828" y="20976"/>
                  </a:lnTo>
                  <a:lnTo>
                    <a:pt x="372541" y="9479"/>
                  </a:lnTo>
                  <a:lnTo>
                    <a:pt x="418868" y="2408"/>
                  </a:lnTo>
                  <a:lnTo>
                    <a:pt x="466572" y="0"/>
                  </a:lnTo>
                  <a:lnTo>
                    <a:pt x="5134756" y="0"/>
                  </a:lnTo>
                  <a:lnTo>
                    <a:pt x="5182461" y="2408"/>
                  </a:lnTo>
                  <a:lnTo>
                    <a:pt x="5228787" y="9479"/>
                  </a:lnTo>
                  <a:lnTo>
                    <a:pt x="5273501" y="20976"/>
                  </a:lnTo>
                  <a:lnTo>
                    <a:pt x="5316367" y="36665"/>
                  </a:lnTo>
                  <a:lnTo>
                    <a:pt x="5357152" y="56312"/>
                  </a:lnTo>
                  <a:lnTo>
                    <a:pt x="5395621" y="79683"/>
                  </a:lnTo>
                  <a:lnTo>
                    <a:pt x="5431540" y="106542"/>
                  </a:lnTo>
                  <a:lnTo>
                    <a:pt x="5464673" y="136655"/>
                  </a:lnTo>
                  <a:lnTo>
                    <a:pt x="5494786" y="169789"/>
                  </a:lnTo>
                  <a:lnTo>
                    <a:pt x="5521646" y="205707"/>
                  </a:lnTo>
                  <a:lnTo>
                    <a:pt x="5545016" y="244176"/>
                  </a:lnTo>
                  <a:lnTo>
                    <a:pt x="5564663" y="284961"/>
                  </a:lnTo>
                  <a:lnTo>
                    <a:pt x="5580353" y="327828"/>
                  </a:lnTo>
                  <a:lnTo>
                    <a:pt x="5591850" y="372541"/>
                  </a:lnTo>
                  <a:lnTo>
                    <a:pt x="5598920" y="418868"/>
                  </a:lnTo>
                  <a:lnTo>
                    <a:pt x="5601329" y="466572"/>
                  </a:lnTo>
                  <a:lnTo>
                    <a:pt x="5598920" y="514277"/>
                  </a:lnTo>
                  <a:lnTo>
                    <a:pt x="5591850" y="560603"/>
                  </a:lnTo>
                  <a:lnTo>
                    <a:pt x="5580353" y="605317"/>
                  </a:lnTo>
                  <a:lnTo>
                    <a:pt x="5564663" y="648183"/>
                  </a:lnTo>
                  <a:lnTo>
                    <a:pt x="5545016" y="688968"/>
                  </a:lnTo>
                  <a:lnTo>
                    <a:pt x="5521646" y="727437"/>
                  </a:lnTo>
                  <a:lnTo>
                    <a:pt x="5494786" y="763356"/>
                  </a:lnTo>
                  <a:lnTo>
                    <a:pt x="5464673" y="796489"/>
                  </a:lnTo>
                  <a:lnTo>
                    <a:pt x="5431540" y="826602"/>
                  </a:lnTo>
                  <a:lnTo>
                    <a:pt x="5395621" y="853462"/>
                  </a:lnTo>
                  <a:lnTo>
                    <a:pt x="5357152" y="876832"/>
                  </a:lnTo>
                  <a:lnTo>
                    <a:pt x="5316367" y="896479"/>
                  </a:lnTo>
                  <a:lnTo>
                    <a:pt x="5273501" y="912169"/>
                  </a:lnTo>
                  <a:lnTo>
                    <a:pt x="5228787" y="923666"/>
                  </a:lnTo>
                  <a:lnTo>
                    <a:pt x="5182461" y="930736"/>
                  </a:lnTo>
                  <a:lnTo>
                    <a:pt x="5134756" y="933145"/>
                  </a:lnTo>
                  <a:close/>
                </a:path>
              </a:pathLst>
            </a:custGeom>
            <a:solidFill>
              <a:srgbClr val="FFFFFF"/>
            </a:solidFill>
          </p:spPr>
          <p:txBody>
            <a:bodyPr wrap="square" lIns="0" tIns="0" rIns="0" bIns="0" rtlCol="0"/>
            <a:lstStyle/>
            <a:p>
              <a:endParaRPr/>
            </a:p>
          </p:txBody>
        </p:sp>
        <p:pic>
          <p:nvPicPr>
            <p:cNvPr id="22" name="object 22">
              <a:extLst>
                <a:ext uri="{FF2B5EF4-FFF2-40B4-BE49-F238E27FC236}">
                  <a16:creationId xmlns:a16="http://schemas.microsoft.com/office/drawing/2014/main" id="{08350BA8-DD28-36CC-8535-C371B2162ADD}"/>
                </a:ext>
              </a:extLst>
            </p:cNvPr>
            <p:cNvPicPr/>
            <p:nvPr/>
          </p:nvPicPr>
          <p:blipFill>
            <a:blip r:embed="rId3" cstate="print"/>
            <a:stretch>
              <a:fillRect/>
            </a:stretch>
          </p:blipFill>
          <p:spPr>
            <a:xfrm>
              <a:off x="434343" y="559592"/>
              <a:ext cx="1923467" cy="561882"/>
            </a:xfrm>
            <a:prstGeom prst="rect">
              <a:avLst/>
            </a:prstGeom>
          </p:spPr>
        </p:pic>
        <p:pic>
          <p:nvPicPr>
            <p:cNvPr id="23" name="object 23">
              <a:extLst>
                <a:ext uri="{FF2B5EF4-FFF2-40B4-BE49-F238E27FC236}">
                  <a16:creationId xmlns:a16="http://schemas.microsoft.com/office/drawing/2014/main" id="{9345AECB-F967-208F-19FE-7830B48E4843}"/>
                </a:ext>
              </a:extLst>
            </p:cNvPr>
            <p:cNvPicPr/>
            <p:nvPr/>
          </p:nvPicPr>
          <p:blipFill>
            <a:blip r:embed="rId4" cstate="print"/>
            <a:stretch>
              <a:fillRect/>
            </a:stretch>
          </p:blipFill>
          <p:spPr>
            <a:xfrm>
              <a:off x="2354169" y="594832"/>
              <a:ext cx="880718" cy="470413"/>
            </a:xfrm>
            <a:prstGeom prst="rect">
              <a:avLst/>
            </a:prstGeom>
          </p:spPr>
        </p:pic>
        <p:pic>
          <p:nvPicPr>
            <p:cNvPr id="24" name="object 24">
              <a:extLst>
                <a:ext uri="{FF2B5EF4-FFF2-40B4-BE49-F238E27FC236}">
                  <a16:creationId xmlns:a16="http://schemas.microsoft.com/office/drawing/2014/main" id="{3CAF8723-A267-E0A8-2BD6-EF967FBBBAED}"/>
                </a:ext>
              </a:extLst>
            </p:cNvPr>
            <p:cNvPicPr/>
            <p:nvPr/>
          </p:nvPicPr>
          <p:blipFill>
            <a:blip r:embed="rId5" cstate="print"/>
            <a:stretch>
              <a:fillRect/>
            </a:stretch>
          </p:blipFill>
          <p:spPr>
            <a:xfrm>
              <a:off x="5032140" y="469834"/>
              <a:ext cx="739594" cy="718686"/>
            </a:xfrm>
            <a:prstGeom prst="rect">
              <a:avLst/>
            </a:prstGeom>
          </p:spPr>
        </p:pic>
        <p:pic>
          <p:nvPicPr>
            <p:cNvPr id="25" name="object 25">
              <a:extLst>
                <a:ext uri="{FF2B5EF4-FFF2-40B4-BE49-F238E27FC236}">
                  <a16:creationId xmlns:a16="http://schemas.microsoft.com/office/drawing/2014/main" id="{F45FC4D0-666F-7BE5-0B82-95B6DC3456AD}"/>
                </a:ext>
              </a:extLst>
            </p:cNvPr>
            <p:cNvPicPr/>
            <p:nvPr/>
          </p:nvPicPr>
          <p:blipFill>
            <a:blip r:embed="rId6" cstate="print"/>
            <a:stretch>
              <a:fillRect/>
            </a:stretch>
          </p:blipFill>
          <p:spPr>
            <a:xfrm>
              <a:off x="4233886" y="529289"/>
              <a:ext cx="726527" cy="621990"/>
            </a:xfrm>
            <a:prstGeom prst="rect">
              <a:avLst/>
            </a:prstGeom>
          </p:spPr>
        </p:pic>
        <p:pic>
          <p:nvPicPr>
            <p:cNvPr id="26" name="object 26">
              <a:extLst>
                <a:ext uri="{FF2B5EF4-FFF2-40B4-BE49-F238E27FC236}">
                  <a16:creationId xmlns:a16="http://schemas.microsoft.com/office/drawing/2014/main" id="{173A16A3-DF5F-3EAA-A57B-573223CF1741}"/>
                </a:ext>
              </a:extLst>
            </p:cNvPr>
            <p:cNvPicPr/>
            <p:nvPr/>
          </p:nvPicPr>
          <p:blipFill>
            <a:blip r:embed="rId7" cstate="print"/>
            <a:stretch>
              <a:fillRect/>
            </a:stretch>
          </p:blipFill>
          <p:spPr>
            <a:xfrm>
              <a:off x="3326661" y="416885"/>
              <a:ext cx="810156" cy="368490"/>
            </a:xfrm>
            <a:prstGeom prst="rect">
              <a:avLst/>
            </a:prstGeom>
          </p:spPr>
        </p:pic>
      </p:grpSp>
      <p:sp>
        <p:nvSpPr>
          <p:cNvPr id="27" name="object 27">
            <a:extLst>
              <a:ext uri="{FF2B5EF4-FFF2-40B4-BE49-F238E27FC236}">
                <a16:creationId xmlns:a16="http://schemas.microsoft.com/office/drawing/2014/main" id="{381ABAB3-C9F5-CDD5-102E-A9301F83B108}"/>
              </a:ext>
            </a:extLst>
          </p:cNvPr>
          <p:cNvSpPr txBox="1"/>
          <p:nvPr/>
        </p:nvSpPr>
        <p:spPr>
          <a:xfrm>
            <a:off x="3322692" y="736670"/>
            <a:ext cx="810260" cy="384175"/>
          </a:xfrm>
          <a:prstGeom prst="rect">
            <a:avLst/>
          </a:prstGeom>
        </p:spPr>
        <p:txBody>
          <a:bodyPr vert="horz" wrap="square" lIns="0" tIns="12700" rIns="0" bIns="0" rtlCol="0">
            <a:spAutoFit/>
          </a:bodyPr>
          <a:lstStyle/>
          <a:p>
            <a:pPr marL="12700">
              <a:lnSpc>
                <a:spcPct val="100000"/>
              </a:lnSpc>
              <a:spcBef>
                <a:spcPts val="100"/>
              </a:spcBef>
            </a:pPr>
            <a:r>
              <a:rPr sz="2350" b="1" spc="-110" dirty="0">
                <a:solidFill>
                  <a:srgbClr val="33820D"/>
                </a:solidFill>
                <a:latin typeface="Times New Roman"/>
                <a:cs typeface="Times New Roman"/>
              </a:rPr>
              <a:t>PEH</a:t>
            </a:r>
            <a:r>
              <a:rPr sz="2350" b="1" spc="-1595" dirty="0">
                <a:solidFill>
                  <a:srgbClr val="33820D"/>
                </a:solidFill>
                <a:latin typeface="Times New Roman"/>
                <a:cs typeface="Times New Roman"/>
              </a:rPr>
              <a:t>R</a:t>
            </a:r>
            <a:endParaRPr sz="2350">
              <a:latin typeface="Times New Roman"/>
              <a:cs typeface="Times New Roman"/>
            </a:endParaRPr>
          </a:p>
        </p:txBody>
      </p:sp>
      <p:sp>
        <p:nvSpPr>
          <p:cNvPr id="28" name="object 28">
            <a:extLst>
              <a:ext uri="{FF2B5EF4-FFF2-40B4-BE49-F238E27FC236}">
                <a16:creationId xmlns:a16="http://schemas.microsoft.com/office/drawing/2014/main" id="{3A37E773-6111-A72D-1630-C7526FEC7524}"/>
              </a:ext>
            </a:extLst>
          </p:cNvPr>
          <p:cNvSpPr txBox="1"/>
          <p:nvPr/>
        </p:nvSpPr>
        <p:spPr>
          <a:xfrm>
            <a:off x="3330573" y="770359"/>
            <a:ext cx="801370" cy="76835"/>
          </a:xfrm>
          <a:prstGeom prst="rect">
            <a:avLst/>
          </a:prstGeom>
        </p:spPr>
        <p:txBody>
          <a:bodyPr vert="horz" wrap="square" lIns="0" tIns="16510" rIns="0" bIns="0" rtlCol="0">
            <a:spAutoFit/>
          </a:bodyPr>
          <a:lstStyle/>
          <a:p>
            <a:pPr marL="12700">
              <a:lnSpc>
                <a:spcPct val="100000"/>
              </a:lnSpc>
              <a:spcBef>
                <a:spcPts val="130"/>
              </a:spcBef>
            </a:pPr>
            <a:r>
              <a:rPr sz="300" b="1" dirty="0">
                <a:solidFill>
                  <a:srgbClr val="FF1616"/>
                </a:solidFill>
                <a:latin typeface="Times New Roman"/>
                <a:cs typeface="Times New Roman"/>
              </a:rPr>
              <a:t>UNIVERSITAS</a:t>
            </a:r>
            <a:r>
              <a:rPr sz="300" b="1" spc="80" dirty="0">
                <a:solidFill>
                  <a:srgbClr val="FF1616"/>
                </a:solidFill>
                <a:latin typeface="Times New Roman"/>
                <a:cs typeface="Times New Roman"/>
              </a:rPr>
              <a:t> </a:t>
            </a:r>
            <a:r>
              <a:rPr sz="300" b="1" dirty="0">
                <a:solidFill>
                  <a:srgbClr val="FF1616"/>
                </a:solidFill>
                <a:latin typeface="Times New Roman"/>
                <a:cs typeface="Times New Roman"/>
              </a:rPr>
              <a:t>PENDIDIKAN</a:t>
            </a:r>
            <a:r>
              <a:rPr sz="300" b="1" spc="85" dirty="0">
                <a:solidFill>
                  <a:srgbClr val="FF1616"/>
                </a:solidFill>
                <a:latin typeface="Times New Roman"/>
                <a:cs typeface="Times New Roman"/>
              </a:rPr>
              <a:t> </a:t>
            </a:r>
            <a:r>
              <a:rPr sz="300" b="1" spc="-10" dirty="0">
                <a:solidFill>
                  <a:srgbClr val="FF1616"/>
                </a:solidFill>
                <a:latin typeface="Times New Roman"/>
                <a:cs typeface="Times New Roman"/>
              </a:rPr>
              <a:t>INDONESIA</a:t>
            </a:r>
            <a:endParaRPr sz="300">
              <a:latin typeface="Times New Roman"/>
              <a:cs typeface="Times New Roman"/>
            </a:endParaRPr>
          </a:p>
        </p:txBody>
      </p:sp>
      <p:sp>
        <p:nvSpPr>
          <p:cNvPr id="29" name="object 29">
            <a:extLst>
              <a:ext uri="{FF2B5EF4-FFF2-40B4-BE49-F238E27FC236}">
                <a16:creationId xmlns:a16="http://schemas.microsoft.com/office/drawing/2014/main" id="{899CF839-B475-98FB-78A1-5E9F3A0D0F82}"/>
              </a:ext>
            </a:extLst>
          </p:cNvPr>
          <p:cNvSpPr txBox="1"/>
          <p:nvPr/>
        </p:nvSpPr>
        <p:spPr>
          <a:xfrm>
            <a:off x="3336430" y="1085260"/>
            <a:ext cx="790575" cy="133350"/>
          </a:xfrm>
          <a:prstGeom prst="rect">
            <a:avLst/>
          </a:prstGeom>
        </p:spPr>
        <p:txBody>
          <a:bodyPr vert="horz" wrap="square" lIns="0" tIns="13335" rIns="0" bIns="0" rtlCol="0">
            <a:spAutoFit/>
          </a:bodyPr>
          <a:lstStyle/>
          <a:p>
            <a:pPr marL="12700">
              <a:lnSpc>
                <a:spcPct val="100000"/>
              </a:lnSpc>
              <a:spcBef>
                <a:spcPts val="105"/>
              </a:spcBef>
            </a:pPr>
            <a:r>
              <a:rPr sz="700" b="1" spc="-30" dirty="0">
                <a:solidFill>
                  <a:srgbClr val="008037"/>
                </a:solidFill>
                <a:latin typeface="Tahoma"/>
                <a:cs typeface="Tahoma"/>
              </a:rPr>
              <a:t>STUDY</a:t>
            </a:r>
            <a:r>
              <a:rPr sz="700" b="1" spc="-5" dirty="0">
                <a:solidFill>
                  <a:srgbClr val="008037"/>
                </a:solidFill>
                <a:latin typeface="Tahoma"/>
                <a:cs typeface="Tahoma"/>
              </a:rPr>
              <a:t> </a:t>
            </a:r>
            <a:r>
              <a:rPr sz="700" b="1" spc="-10" dirty="0">
                <a:solidFill>
                  <a:srgbClr val="008037"/>
                </a:solidFill>
                <a:latin typeface="Tahoma"/>
                <a:cs typeface="Tahoma"/>
              </a:rPr>
              <a:t>PROGRAM</a:t>
            </a:r>
            <a:endParaRPr sz="700">
              <a:latin typeface="Tahoma"/>
              <a:cs typeface="Tahoma"/>
            </a:endParaRPr>
          </a:p>
        </p:txBody>
      </p:sp>
      <p:sp>
        <p:nvSpPr>
          <p:cNvPr id="30" name="object 30">
            <a:extLst>
              <a:ext uri="{FF2B5EF4-FFF2-40B4-BE49-F238E27FC236}">
                <a16:creationId xmlns:a16="http://schemas.microsoft.com/office/drawing/2014/main" id="{43117FCC-3308-95B1-7AFA-54A4636E9916}"/>
              </a:ext>
            </a:extLst>
          </p:cNvPr>
          <p:cNvSpPr txBox="1"/>
          <p:nvPr/>
        </p:nvSpPr>
        <p:spPr>
          <a:xfrm>
            <a:off x="3367787" y="1174119"/>
            <a:ext cx="719455" cy="80010"/>
          </a:xfrm>
          <a:prstGeom prst="rect">
            <a:avLst/>
          </a:prstGeom>
        </p:spPr>
        <p:txBody>
          <a:bodyPr vert="horz" wrap="square" lIns="0" tIns="13335" rIns="0" bIns="0" rtlCol="0">
            <a:spAutoFit/>
          </a:bodyPr>
          <a:lstStyle/>
          <a:p>
            <a:pPr marL="12700">
              <a:lnSpc>
                <a:spcPct val="100000"/>
              </a:lnSpc>
              <a:spcBef>
                <a:spcPts val="105"/>
              </a:spcBef>
            </a:pPr>
            <a:r>
              <a:rPr sz="350" dirty="0">
                <a:latin typeface="Times New Roman"/>
                <a:cs typeface="Times New Roman"/>
              </a:rPr>
              <a:t>Faculty</a:t>
            </a:r>
            <a:r>
              <a:rPr sz="350" spc="5" dirty="0">
                <a:latin typeface="Times New Roman"/>
                <a:cs typeface="Times New Roman"/>
              </a:rPr>
              <a:t> </a:t>
            </a:r>
            <a:r>
              <a:rPr sz="350" dirty="0">
                <a:latin typeface="Times New Roman"/>
                <a:cs typeface="Times New Roman"/>
              </a:rPr>
              <a:t>of</a:t>
            </a:r>
            <a:r>
              <a:rPr sz="350" spc="10" dirty="0">
                <a:latin typeface="Times New Roman"/>
                <a:cs typeface="Times New Roman"/>
              </a:rPr>
              <a:t> </a:t>
            </a:r>
            <a:r>
              <a:rPr sz="350" dirty="0">
                <a:latin typeface="Times New Roman"/>
                <a:cs typeface="Times New Roman"/>
              </a:rPr>
              <a:t>Sport</a:t>
            </a:r>
            <a:r>
              <a:rPr sz="350" spc="10" dirty="0">
                <a:latin typeface="Times New Roman"/>
                <a:cs typeface="Times New Roman"/>
              </a:rPr>
              <a:t> </a:t>
            </a:r>
            <a:r>
              <a:rPr sz="350" dirty="0">
                <a:latin typeface="Times New Roman"/>
                <a:cs typeface="Times New Roman"/>
              </a:rPr>
              <a:t>Education</a:t>
            </a:r>
            <a:r>
              <a:rPr sz="350" spc="5" dirty="0">
                <a:latin typeface="Times New Roman"/>
                <a:cs typeface="Times New Roman"/>
              </a:rPr>
              <a:t> </a:t>
            </a:r>
            <a:r>
              <a:rPr sz="350" dirty="0">
                <a:latin typeface="Times New Roman"/>
                <a:cs typeface="Times New Roman"/>
              </a:rPr>
              <a:t>and</a:t>
            </a:r>
            <a:r>
              <a:rPr sz="350" spc="10" dirty="0">
                <a:latin typeface="Times New Roman"/>
                <a:cs typeface="Times New Roman"/>
              </a:rPr>
              <a:t> </a:t>
            </a:r>
            <a:r>
              <a:rPr sz="350" spc="-10" dirty="0">
                <a:latin typeface="Times New Roman"/>
                <a:cs typeface="Times New Roman"/>
              </a:rPr>
              <a:t>Health</a:t>
            </a:r>
            <a:endParaRPr sz="350">
              <a:latin typeface="Times New Roman"/>
              <a:cs typeface="Times New Roman"/>
            </a:endParaRPr>
          </a:p>
        </p:txBody>
      </p:sp>
      <p:sp>
        <p:nvSpPr>
          <p:cNvPr id="31" name="object 31">
            <a:extLst>
              <a:ext uri="{FF2B5EF4-FFF2-40B4-BE49-F238E27FC236}">
                <a16:creationId xmlns:a16="http://schemas.microsoft.com/office/drawing/2014/main" id="{780E8AD4-70D0-2A4C-652C-58F32003C784}"/>
              </a:ext>
            </a:extLst>
          </p:cNvPr>
          <p:cNvSpPr txBox="1"/>
          <p:nvPr/>
        </p:nvSpPr>
        <p:spPr>
          <a:xfrm>
            <a:off x="3341863" y="1040227"/>
            <a:ext cx="779780" cy="80010"/>
          </a:xfrm>
          <a:prstGeom prst="rect">
            <a:avLst/>
          </a:prstGeom>
        </p:spPr>
        <p:txBody>
          <a:bodyPr vert="horz" wrap="square" lIns="0" tIns="13335" rIns="0" bIns="0" rtlCol="0">
            <a:spAutoFit/>
          </a:bodyPr>
          <a:lstStyle/>
          <a:p>
            <a:pPr marL="12700">
              <a:lnSpc>
                <a:spcPct val="100000"/>
              </a:lnSpc>
              <a:spcBef>
                <a:spcPts val="105"/>
              </a:spcBef>
            </a:pPr>
            <a:r>
              <a:rPr sz="350" b="1" i="1" spc="-20" dirty="0">
                <a:solidFill>
                  <a:srgbClr val="FF1616"/>
                </a:solidFill>
                <a:latin typeface="Times New Roman"/>
                <a:cs typeface="Times New Roman"/>
              </a:rPr>
              <a:t>Physical</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Education,</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Health,</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and</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Recreation</a:t>
            </a:r>
            <a:endParaRPr sz="350">
              <a:latin typeface="Times New Roman"/>
              <a:cs typeface="Times New Roman"/>
            </a:endParaRPr>
          </a:p>
        </p:txBody>
      </p:sp>
      <p:pic>
        <p:nvPicPr>
          <p:cNvPr id="32" name="object 32">
            <a:extLst>
              <a:ext uri="{FF2B5EF4-FFF2-40B4-BE49-F238E27FC236}">
                <a16:creationId xmlns:a16="http://schemas.microsoft.com/office/drawing/2014/main" id="{9CAD313C-FF09-1B72-A42E-F85B84B9B77D}"/>
              </a:ext>
            </a:extLst>
          </p:cNvPr>
          <p:cNvPicPr/>
          <p:nvPr/>
        </p:nvPicPr>
        <p:blipFill>
          <a:blip r:embed="rId8" cstate="print"/>
          <a:stretch>
            <a:fillRect/>
          </a:stretch>
        </p:blipFill>
        <p:spPr>
          <a:xfrm>
            <a:off x="0" y="840177"/>
            <a:ext cx="1740030" cy="6743699"/>
          </a:xfrm>
          <a:prstGeom prst="rect">
            <a:avLst/>
          </a:prstGeom>
        </p:spPr>
      </p:pic>
    </p:spTree>
    <p:extLst>
      <p:ext uri="{BB962C8B-B14F-4D97-AF65-F5344CB8AC3E}">
        <p14:creationId xmlns:p14="http://schemas.microsoft.com/office/powerpoint/2010/main" val="5369270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4A54B6C-CFEC-E8B0-A759-8CF31BE194B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E0EB62D-86E9-2E01-101C-154370B34A23}"/>
              </a:ext>
            </a:extLst>
          </p:cNvPr>
          <p:cNvSpPr/>
          <p:nvPr/>
        </p:nvSpPr>
        <p:spPr>
          <a:xfrm>
            <a:off x="0" y="32934"/>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4F4F4"/>
          </a:solidFill>
        </p:spPr>
        <p:txBody>
          <a:bodyPr wrap="square" lIns="0" tIns="0" rIns="0" bIns="0" rtlCol="0"/>
          <a:lstStyle/>
          <a:p>
            <a:endParaRPr dirty="0"/>
          </a:p>
        </p:txBody>
      </p:sp>
      <p:grpSp>
        <p:nvGrpSpPr>
          <p:cNvPr id="3" name="object 3">
            <a:extLst>
              <a:ext uri="{FF2B5EF4-FFF2-40B4-BE49-F238E27FC236}">
                <a16:creationId xmlns:a16="http://schemas.microsoft.com/office/drawing/2014/main" id="{7AECF5D8-DE74-B6BA-E6AD-68EDE724A68C}"/>
              </a:ext>
            </a:extLst>
          </p:cNvPr>
          <p:cNvGrpSpPr/>
          <p:nvPr/>
        </p:nvGrpSpPr>
        <p:grpSpPr>
          <a:xfrm>
            <a:off x="15075389" y="0"/>
            <a:ext cx="3213100" cy="3331210"/>
            <a:chOff x="15075389" y="0"/>
            <a:chExt cx="3213100" cy="3331210"/>
          </a:xfrm>
        </p:grpSpPr>
        <p:sp>
          <p:nvSpPr>
            <p:cNvPr id="4" name="object 4">
              <a:extLst>
                <a:ext uri="{FF2B5EF4-FFF2-40B4-BE49-F238E27FC236}">
                  <a16:creationId xmlns:a16="http://schemas.microsoft.com/office/drawing/2014/main" id="{DFA41233-23B8-B18F-00AA-349404252079}"/>
                </a:ext>
              </a:extLst>
            </p:cNvPr>
            <p:cNvSpPr/>
            <p:nvPr/>
          </p:nvSpPr>
          <p:spPr>
            <a:xfrm>
              <a:off x="15075389" y="0"/>
              <a:ext cx="3213100" cy="3331210"/>
            </a:xfrm>
            <a:custGeom>
              <a:avLst/>
              <a:gdLst/>
              <a:ahLst/>
              <a:cxnLst/>
              <a:rect l="l" t="t" r="r" b="b"/>
              <a:pathLst>
                <a:path w="3213100" h="3331210">
                  <a:moveTo>
                    <a:pt x="3212608" y="3330762"/>
                  </a:moveTo>
                  <a:lnTo>
                    <a:pt x="0" y="109201"/>
                  </a:lnTo>
                  <a:lnTo>
                    <a:pt x="0" y="0"/>
                  </a:lnTo>
                  <a:lnTo>
                    <a:pt x="897024" y="0"/>
                  </a:lnTo>
                  <a:lnTo>
                    <a:pt x="3212608" y="2314917"/>
                  </a:lnTo>
                  <a:lnTo>
                    <a:pt x="3212608" y="3330762"/>
                  </a:lnTo>
                  <a:close/>
                </a:path>
              </a:pathLst>
            </a:custGeom>
            <a:solidFill>
              <a:srgbClr val="1B53A8"/>
            </a:solidFill>
          </p:spPr>
          <p:txBody>
            <a:bodyPr wrap="square" lIns="0" tIns="0" rIns="0" bIns="0" rtlCol="0"/>
            <a:lstStyle/>
            <a:p>
              <a:endParaRPr/>
            </a:p>
          </p:txBody>
        </p:sp>
        <p:sp>
          <p:nvSpPr>
            <p:cNvPr id="5" name="object 5">
              <a:extLst>
                <a:ext uri="{FF2B5EF4-FFF2-40B4-BE49-F238E27FC236}">
                  <a16:creationId xmlns:a16="http://schemas.microsoft.com/office/drawing/2014/main" id="{CC97105B-547B-2D25-52E2-A3498F23E474}"/>
                </a:ext>
              </a:extLst>
            </p:cNvPr>
            <p:cNvSpPr/>
            <p:nvPr/>
          </p:nvSpPr>
          <p:spPr>
            <a:xfrm>
              <a:off x="16809175" y="0"/>
              <a:ext cx="1478915" cy="2315210"/>
            </a:xfrm>
            <a:custGeom>
              <a:avLst/>
              <a:gdLst/>
              <a:ahLst/>
              <a:cxnLst/>
              <a:rect l="l" t="t" r="r" b="b"/>
              <a:pathLst>
                <a:path w="1478915" h="2315210">
                  <a:moveTo>
                    <a:pt x="1478822" y="2314917"/>
                  </a:moveTo>
                  <a:lnTo>
                    <a:pt x="0" y="836094"/>
                  </a:lnTo>
                  <a:lnTo>
                    <a:pt x="1454988" y="0"/>
                  </a:lnTo>
                  <a:lnTo>
                    <a:pt x="1478822" y="0"/>
                  </a:lnTo>
                  <a:lnTo>
                    <a:pt x="1478822" y="2314917"/>
                  </a:lnTo>
                  <a:close/>
                </a:path>
              </a:pathLst>
            </a:custGeom>
            <a:solidFill>
              <a:srgbClr val="0C336F"/>
            </a:solidFill>
          </p:spPr>
          <p:txBody>
            <a:bodyPr wrap="square" lIns="0" tIns="0" rIns="0" bIns="0" rtlCol="0"/>
            <a:lstStyle/>
            <a:p>
              <a:endParaRPr/>
            </a:p>
          </p:txBody>
        </p:sp>
      </p:grpSp>
      <p:grpSp>
        <p:nvGrpSpPr>
          <p:cNvPr id="6" name="object 6">
            <a:extLst>
              <a:ext uri="{FF2B5EF4-FFF2-40B4-BE49-F238E27FC236}">
                <a16:creationId xmlns:a16="http://schemas.microsoft.com/office/drawing/2014/main" id="{3DDCC127-5F37-4717-12B4-8F98B2681D1F}"/>
              </a:ext>
            </a:extLst>
          </p:cNvPr>
          <p:cNvGrpSpPr/>
          <p:nvPr/>
        </p:nvGrpSpPr>
        <p:grpSpPr>
          <a:xfrm>
            <a:off x="0" y="3259390"/>
            <a:ext cx="18288000" cy="7028180"/>
            <a:chOff x="0" y="3259390"/>
            <a:chExt cx="18288000" cy="7028180"/>
          </a:xfrm>
        </p:grpSpPr>
        <p:sp>
          <p:nvSpPr>
            <p:cNvPr id="7" name="object 7">
              <a:extLst>
                <a:ext uri="{FF2B5EF4-FFF2-40B4-BE49-F238E27FC236}">
                  <a16:creationId xmlns:a16="http://schemas.microsoft.com/office/drawing/2014/main" id="{028E98B8-A25A-9E27-4435-D20613D25B88}"/>
                </a:ext>
              </a:extLst>
            </p:cNvPr>
            <p:cNvSpPr/>
            <p:nvPr/>
          </p:nvSpPr>
          <p:spPr>
            <a:xfrm>
              <a:off x="0" y="7694571"/>
              <a:ext cx="4640580" cy="2592705"/>
            </a:xfrm>
            <a:custGeom>
              <a:avLst/>
              <a:gdLst/>
              <a:ahLst/>
              <a:cxnLst/>
              <a:rect l="l" t="t" r="r" b="b"/>
              <a:pathLst>
                <a:path w="4640580" h="2592704">
                  <a:moveTo>
                    <a:pt x="0" y="0"/>
                  </a:moveTo>
                  <a:lnTo>
                    <a:pt x="4640490" y="0"/>
                  </a:lnTo>
                  <a:lnTo>
                    <a:pt x="4640490" y="2592428"/>
                  </a:lnTo>
                  <a:lnTo>
                    <a:pt x="0" y="2592428"/>
                  </a:lnTo>
                  <a:lnTo>
                    <a:pt x="0" y="0"/>
                  </a:lnTo>
                  <a:close/>
                </a:path>
              </a:pathLst>
            </a:custGeom>
            <a:solidFill>
              <a:srgbClr val="0C336F"/>
            </a:solidFill>
          </p:spPr>
          <p:txBody>
            <a:bodyPr wrap="square" lIns="0" tIns="0" rIns="0" bIns="0" rtlCol="0"/>
            <a:lstStyle/>
            <a:p>
              <a:endParaRPr/>
            </a:p>
          </p:txBody>
        </p:sp>
        <p:sp>
          <p:nvSpPr>
            <p:cNvPr id="8" name="object 8">
              <a:extLst>
                <a:ext uri="{FF2B5EF4-FFF2-40B4-BE49-F238E27FC236}">
                  <a16:creationId xmlns:a16="http://schemas.microsoft.com/office/drawing/2014/main" id="{EE1E7646-E75E-0DCF-7D09-8B95F144D1EF}"/>
                </a:ext>
              </a:extLst>
            </p:cNvPr>
            <p:cNvSpPr/>
            <p:nvPr/>
          </p:nvSpPr>
          <p:spPr>
            <a:xfrm>
              <a:off x="7927219" y="9764381"/>
              <a:ext cx="10361295" cy="523240"/>
            </a:xfrm>
            <a:custGeom>
              <a:avLst/>
              <a:gdLst/>
              <a:ahLst/>
              <a:cxnLst/>
              <a:rect l="l" t="t" r="r" b="b"/>
              <a:pathLst>
                <a:path w="10361295" h="523240">
                  <a:moveTo>
                    <a:pt x="10360780" y="522618"/>
                  </a:moveTo>
                  <a:lnTo>
                    <a:pt x="0" y="522618"/>
                  </a:lnTo>
                  <a:lnTo>
                    <a:pt x="0" y="0"/>
                  </a:lnTo>
                  <a:lnTo>
                    <a:pt x="10360780" y="0"/>
                  </a:lnTo>
                  <a:lnTo>
                    <a:pt x="10360780" y="522618"/>
                  </a:lnTo>
                  <a:close/>
                </a:path>
              </a:pathLst>
            </a:custGeom>
            <a:solidFill>
              <a:srgbClr val="0A2957"/>
            </a:solidFill>
          </p:spPr>
          <p:txBody>
            <a:bodyPr wrap="square" lIns="0" tIns="0" rIns="0" bIns="0" rtlCol="0"/>
            <a:lstStyle/>
            <a:p>
              <a:endParaRPr/>
            </a:p>
          </p:txBody>
        </p:sp>
        <p:sp>
          <p:nvSpPr>
            <p:cNvPr id="9" name="object 9">
              <a:extLst>
                <a:ext uri="{FF2B5EF4-FFF2-40B4-BE49-F238E27FC236}">
                  <a16:creationId xmlns:a16="http://schemas.microsoft.com/office/drawing/2014/main" id="{F534FB03-4E50-66EC-2999-6C08153C2589}"/>
                </a:ext>
              </a:extLst>
            </p:cNvPr>
            <p:cNvSpPr/>
            <p:nvPr/>
          </p:nvSpPr>
          <p:spPr>
            <a:xfrm>
              <a:off x="3327265" y="7690376"/>
              <a:ext cx="3564254" cy="2597150"/>
            </a:xfrm>
            <a:custGeom>
              <a:avLst/>
              <a:gdLst/>
              <a:ahLst/>
              <a:cxnLst/>
              <a:rect l="l" t="t" r="r" b="b"/>
              <a:pathLst>
                <a:path w="3564254" h="2597150">
                  <a:moveTo>
                    <a:pt x="3564065" y="1542580"/>
                  </a:moveTo>
                  <a:lnTo>
                    <a:pt x="2673049" y="0"/>
                  </a:lnTo>
                  <a:lnTo>
                    <a:pt x="891016" y="0"/>
                  </a:lnTo>
                  <a:lnTo>
                    <a:pt x="0" y="1542580"/>
                  </a:lnTo>
                  <a:lnTo>
                    <a:pt x="608829" y="2596622"/>
                  </a:lnTo>
                  <a:lnTo>
                    <a:pt x="2955235" y="2596622"/>
                  </a:lnTo>
                  <a:lnTo>
                    <a:pt x="3564065" y="1542580"/>
                  </a:lnTo>
                  <a:close/>
                </a:path>
              </a:pathLst>
            </a:custGeom>
            <a:solidFill>
              <a:srgbClr val="1B53A8"/>
            </a:solidFill>
          </p:spPr>
          <p:txBody>
            <a:bodyPr wrap="square" lIns="0" tIns="0" rIns="0" bIns="0" rtlCol="0"/>
            <a:lstStyle/>
            <a:p>
              <a:endParaRPr/>
            </a:p>
          </p:txBody>
        </p:sp>
        <p:sp>
          <p:nvSpPr>
            <p:cNvPr id="10" name="object 10">
              <a:extLst>
                <a:ext uri="{FF2B5EF4-FFF2-40B4-BE49-F238E27FC236}">
                  <a16:creationId xmlns:a16="http://schemas.microsoft.com/office/drawing/2014/main" id="{C643304C-E885-3A2F-E87A-72BDC534363A}"/>
                </a:ext>
              </a:extLst>
            </p:cNvPr>
            <p:cNvSpPr/>
            <p:nvPr/>
          </p:nvSpPr>
          <p:spPr>
            <a:xfrm>
              <a:off x="6269366" y="9234217"/>
              <a:ext cx="2998470" cy="1052830"/>
            </a:xfrm>
            <a:custGeom>
              <a:avLst/>
              <a:gdLst/>
              <a:ahLst/>
              <a:cxnLst/>
              <a:rect l="l" t="t" r="r" b="b"/>
              <a:pathLst>
                <a:path w="2998470" h="1052829">
                  <a:moveTo>
                    <a:pt x="2998236" y="1052782"/>
                  </a:moveTo>
                  <a:lnTo>
                    <a:pt x="2390134" y="0"/>
                  </a:lnTo>
                  <a:lnTo>
                    <a:pt x="608101" y="0"/>
                  </a:lnTo>
                  <a:lnTo>
                    <a:pt x="0" y="1052781"/>
                  </a:lnTo>
                  <a:lnTo>
                    <a:pt x="2998236" y="1052782"/>
                  </a:lnTo>
                  <a:close/>
                </a:path>
              </a:pathLst>
            </a:custGeom>
            <a:solidFill>
              <a:srgbClr val="0C336F"/>
            </a:solidFill>
          </p:spPr>
          <p:txBody>
            <a:bodyPr wrap="square" lIns="0" tIns="0" rIns="0" bIns="0" rtlCol="0"/>
            <a:lstStyle/>
            <a:p>
              <a:endParaRPr/>
            </a:p>
          </p:txBody>
        </p:sp>
        <p:sp>
          <p:nvSpPr>
            <p:cNvPr id="11" name="object 11">
              <a:extLst>
                <a:ext uri="{FF2B5EF4-FFF2-40B4-BE49-F238E27FC236}">
                  <a16:creationId xmlns:a16="http://schemas.microsoft.com/office/drawing/2014/main" id="{3DB3EEFA-F850-8275-FB3D-52C0900E0D08}"/>
                </a:ext>
              </a:extLst>
            </p:cNvPr>
            <p:cNvSpPr/>
            <p:nvPr/>
          </p:nvSpPr>
          <p:spPr>
            <a:xfrm>
              <a:off x="4483693" y="9227916"/>
              <a:ext cx="3006090" cy="1059180"/>
            </a:xfrm>
            <a:custGeom>
              <a:avLst/>
              <a:gdLst/>
              <a:ahLst/>
              <a:cxnLst/>
              <a:rect l="l" t="t" r="r" b="b"/>
              <a:pathLst>
                <a:path w="3006090" h="1059179">
                  <a:moveTo>
                    <a:pt x="3005516" y="1059083"/>
                  </a:moveTo>
                  <a:lnTo>
                    <a:pt x="2393774" y="0"/>
                  </a:lnTo>
                  <a:lnTo>
                    <a:pt x="611741" y="0"/>
                  </a:lnTo>
                  <a:lnTo>
                    <a:pt x="0" y="1059083"/>
                  </a:lnTo>
                  <a:lnTo>
                    <a:pt x="94507" y="1059083"/>
                  </a:lnTo>
                  <a:lnTo>
                    <a:pt x="659632" y="80657"/>
                  </a:lnTo>
                  <a:lnTo>
                    <a:pt x="2347144" y="80657"/>
                  </a:lnTo>
                  <a:lnTo>
                    <a:pt x="2912269" y="1059083"/>
                  </a:lnTo>
                  <a:lnTo>
                    <a:pt x="3005516" y="1059083"/>
                  </a:lnTo>
                  <a:close/>
                </a:path>
              </a:pathLst>
            </a:custGeom>
            <a:solidFill>
              <a:srgbClr val="0A2957"/>
            </a:solidFill>
          </p:spPr>
          <p:txBody>
            <a:bodyPr wrap="square" lIns="0" tIns="0" rIns="0" bIns="0" rtlCol="0"/>
            <a:lstStyle/>
            <a:p>
              <a:endParaRPr/>
            </a:p>
          </p:txBody>
        </p:sp>
        <p:pic>
          <p:nvPicPr>
            <p:cNvPr id="12" name="object 12">
              <a:extLst>
                <a:ext uri="{FF2B5EF4-FFF2-40B4-BE49-F238E27FC236}">
                  <a16:creationId xmlns:a16="http://schemas.microsoft.com/office/drawing/2014/main" id="{38928F03-2324-E3B9-B4EC-0C51C7E67475}"/>
                </a:ext>
              </a:extLst>
            </p:cNvPr>
            <p:cNvPicPr/>
            <p:nvPr/>
          </p:nvPicPr>
          <p:blipFill>
            <a:blip r:embed="rId2" cstate="print"/>
            <a:stretch>
              <a:fillRect/>
            </a:stretch>
          </p:blipFill>
          <p:spPr>
            <a:xfrm>
              <a:off x="16497051" y="3259390"/>
              <a:ext cx="1790947" cy="6743699"/>
            </a:xfrm>
            <a:prstGeom prst="rect">
              <a:avLst/>
            </a:prstGeom>
          </p:spPr>
        </p:pic>
      </p:grpSp>
      <p:sp>
        <p:nvSpPr>
          <p:cNvPr id="13" name="object 13">
            <a:extLst>
              <a:ext uri="{FF2B5EF4-FFF2-40B4-BE49-F238E27FC236}">
                <a16:creationId xmlns:a16="http://schemas.microsoft.com/office/drawing/2014/main" id="{04DD49FF-5790-3418-D3BC-93325A9BAC38}"/>
              </a:ext>
            </a:extLst>
          </p:cNvPr>
          <p:cNvSpPr txBox="1"/>
          <p:nvPr/>
        </p:nvSpPr>
        <p:spPr>
          <a:xfrm>
            <a:off x="2126375" y="3614811"/>
            <a:ext cx="6551123" cy="1308948"/>
          </a:xfrm>
          <a:prstGeom prst="rect">
            <a:avLst/>
          </a:prstGeom>
        </p:spPr>
        <p:txBody>
          <a:bodyPr vert="horz" wrap="square" lIns="0" tIns="139065" rIns="0" bIns="0" rtlCol="0">
            <a:spAutoFit/>
          </a:bodyPr>
          <a:lstStyle/>
          <a:p>
            <a:pPr marL="12700" marR="5080">
              <a:lnSpc>
                <a:spcPts val="9670"/>
              </a:lnSpc>
              <a:spcBef>
                <a:spcPts val="1095"/>
              </a:spcBef>
            </a:pPr>
            <a:r>
              <a:rPr lang="en-US" sz="8000" b="1" spc="-40" dirty="0">
                <a:solidFill>
                  <a:srgbClr val="0A2957"/>
                </a:solidFill>
                <a:latin typeface="Trebuchet MS"/>
                <a:cs typeface="Trebuchet MS"/>
              </a:rPr>
              <a:t>Result</a:t>
            </a:r>
            <a:endParaRPr sz="8000" dirty="0">
              <a:latin typeface="Trebuchet MS"/>
              <a:cs typeface="Trebuchet MS"/>
            </a:endParaRPr>
          </a:p>
        </p:txBody>
      </p:sp>
      <p:sp>
        <p:nvSpPr>
          <p:cNvPr id="19" name="object 19">
            <a:extLst>
              <a:ext uri="{FF2B5EF4-FFF2-40B4-BE49-F238E27FC236}">
                <a16:creationId xmlns:a16="http://schemas.microsoft.com/office/drawing/2014/main" id="{35BB88B7-C3CB-D629-73C6-8FC79C552532}"/>
              </a:ext>
            </a:extLst>
          </p:cNvPr>
          <p:cNvSpPr txBox="1"/>
          <p:nvPr/>
        </p:nvSpPr>
        <p:spPr>
          <a:xfrm>
            <a:off x="8146953" y="2353089"/>
            <a:ext cx="8297953" cy="5183470"/>
          </a:xfrm>
          <a:prstGeom prst="rect">
            <a:avLst/>
          </a:prstGeom>
        </p:spPr>
        <p:txBody>
          <a:bodyPr vert="horz" wrap="square" lIns="0" tIns="12700" rIns="0" bIns="0" rtlCol="0">
            <a:spAutoFit/>
          </a:bodyPr>
          <a:lstStyle/>
          <a:p>
            <a:r>
              <a:rPr lang="en-US" sz="2400" b="1" dirty="0"/>
              <a:t>Effect of Honey Supplementation on Stamina</a:t>
            </a:r>
          </a:p>
          <a:p>
            <a:endParaRPr lang="en-US" sz="2400" b="1" dirty="0"/>
          </a:p>
          <a:p>
            <a:r>
              <a:rPr lang="en-US" sz="2400" dirty="0"/>
              <a:t>The findings indicate that honey supplementation has the potential to improve athletes' stamina by providing a readily available source of energy through its glucose and fructose content. These carbohydrates help maintain blood glucose levels during exercise, ensuring a continuous energy supply throughout physical activity. Several studies also reported that honey supplementation may enhance endurance performance, maintain power output, and delay the onset of fatigue during moderate- to high-intensity exercise. Therefore, honey may serve as a natural carbohydrate source capable of supporting athletic performance during both training and competition.</a:t>
            </a:r>
          </a:p>
        </p:txBody>
      </p:sp>
      <p:grpSp>
        <p:nvGrpSpPr>
          <p:cNvPr id="20" name="object 20">
            <a:extLst>
              <a:ext uri="{FF2B5EF4-FFF2-40B4-BE49-F238E27FC236}">
                <a16:creationId xmlns:a16="http://schemas.microsoft.com/office/drawing/2014/main" id="{53045D1F-8F7C-9993-E931-41B74EB53361}"/>
              </a:ext>
            </a:extLst>
          </p:cNvPr>
          <p:cNvGrpSpPr/>
          <p:nvPr/>
        </p:nvGrpSpPr>
        <p:grpSpPr>
          <a:xfrm>
            <a:off x="308965" y="373605"/>
            <a:ext cx="5601335" cy="933450"/>
            <a:chOff x="308965" y="373605"/>
            <a:chExt cx="5601335" cy="933450"/>
          </a:xfrm>
        </p:grpSpPr>
        <p:sp>
          <p:nvSpPr>
            <p:cNvPr id="21" name="object 21">
              <a:extLst>
                <a:ext uri="{FF2B5EF4-FFF2-40B4-BE49-F238E27FC236}">
                  <a16:creationId xmlns:a16="http://schemas.microsoft.com/office/drawing/2014/main" id="{A5028348-4B0B-9125-69E1-97C2AE9D5FF4}"/>
                </a:ext>
              </a:extLst>
            </p:cNvPr>
            <p:cNvSpPr/>
            <p:nvPr/>
          </p:nvSpPr>
          <p:spPr>
            <a:xfrm>
              <a:off x="308965" y="373605"/>
              <a:ext cx="5601335" cy="933450"/>
            </a:xfrm>
            <a:custGeom>
              <a:avLst/>
              <a:gdLst/>
              <a:ahLst/>
              <a:cxnLst/>
              <a:rect l="l" t="t" r="r" b="b"/>
              <a:pathLst>
                <a:path w="5601335" h="933450">
                  <a:moveTo>
                    <a:pt x="5134756" y="933145"/>
                  </a:moveTo>
                  <a:lnTo>
                    <a:pt x="466572" y="933145"/>
                  </a:lnTo>
                  <a:lnTo>
                    <a:pt x="418868" y="930736"/>
                  </a:lnTo>
                  <a:lnTo>
                    <a:pt x="372541" y="923666"/>
                  </a:lnTo>
                  <a:lnTo>
                    <a:pt x="327828" y="912169"/>
                  </a:lnTo>
                  <a:lnTo>
                    <a:pt x="284961" y="896479"/>
                  </a:lnTo>
                  <a:lnTo>
                    <a:pt x="244176" y="876832"/>
                  </a:lnTo>
                  <a:lnTo>
                    <a:pt x="205707" y="853462"/>
                  </a:lnTo>
                  <a:lnTo>
                    <a:pt x="169789" y="826602"/>
                  </a:lnTo>
                  <a:lnTo>
                    <a:pt x="136655" y="796489"/>
                  </a:lnTo>
                  <a:lnTo>
                    <a:pt x="106542" y="763356"/>
                  </a:lnTo>
                  <a:lnTo>
                    <a:pt x="79683" y="727437"/>
                  </a:lnTo>
                  <a:lnTo>
                    <a:pt x="56312" y="688968"/>
                  </a:lnTo>
                  <a:lnTo>
                    <a:pt x="36665" y="648183"/>
                  </a:lnTo>
                  <a:lnTo>
                    <a:pt x="20976" y="605317"/>
                  </a:lnTo>
                  <a:lnTo>
                    <a:pt x="9479" y="560603"/>
                  </a:lnTo>
                  <a:lnTo>
                    <a:pt x="2408" y="514277"/>
                  </a:lnTo>
                  <a:lnTo>
                    <a:pt x="0" y="466572"/>
                  </a:lnTo>
                  <a:lnTo>
                    <a:pt x="2408" y="418868"/>
                  </a:lnTo>
                  <a:lnTo>
                    <a:pt x="9479" y="372541"/>
                  </a:lnTo>
                  <a:lnTo>
                    <a:pt x="20976" y="327828"/>
                  </a:lnTo>
                  <a:lnTo>
                    <a:pt x="36665" y="284961"/>
                  </a:lnTo>
                  <a:lnTo>
                    <a:pt x="56312" y="244176"/>
                  </a:lnTo>
                  <a:lnTo>
                    <a:pt x="79683" y="205707"/>
                  </a:lnTo>
                  <a:lnTo>
                    <a:pt x="106542" y="169789"/>
                  </a:lnTo>
                  <a:lnTo>
                    <a:pt x="136655" y="136655"/>
                  </a:lnTo>
                  <a:lnTo>
                    <a:pt x="169789" y="106542"/>
                  </a:lnTo>
                  <a:lnTo>
                    <a:pt x="205707" y="79683"/>
                  </a:lnTo>
                  <a:lnTo>
                    <a:pt x="244176" y="56312"/>
                  </a:lnTo>
                  <a:lnTo>
                    <a:pt x="284961" y="36665"/>
                  </a:lnTo>
                  <a:lnTo>
                    <a:pt x="327828" y="20976"/>
                  </a:lnTo>
                  <a:lnTo>
                    <a:pt x="372541" y="9479"/>
                  </a:lnTo>
                  <a:lnTo>
                    <a:pt x="418868" y="2408"/>
                  </a:lnTo>
                  <a:lnTo>
                    <a:pt x="466572" y="0"/>
                  </a:lnTo>
                  <a:lnTo>
                    <a:pt x="5134756" y="0"/>
                  </a:lnTo>
                  <a:lnTo>
                    <a:pt x="5182461" y="2408"/>
                  </a:lnTo>
                  <a:lnTo>
                    <a:pt x="5228787" y="9479"/>
                  </a:lnTo>
                  <a:lnTo>
                    <a:pt x="5273501" y="20976"/>
                  </a:lnTo>
                  <a:lnTo>
                    <a:pt x="5316367" y="36665"/>
                  </a:lnTo>
                  <a:lnTo>
                    <a:pt x="5357152" y="56312"/>
                  </a:lnTo>
                  <a:lnTo>
                    <a:pt x="5395621" y="79683"/>
                  </a:lnTo>
                  <a:lnTo>
                    <a:pt x="5431540" y="106542"/>
                  </a:lnTo>
                  <a:lnTo>
                    <a:pt x="5464673" y="136655"/>
                  </a:lnTo>
                  <a:lnTo>
                    <a:pt x="5494786" y="169789"/>
                  </a:lnTo>
                  <a:lnTo>
                    <a:pt x="5521646" y="205707"/>
                  </a:lnTo>
                  <a:lnTo>
                    <a:pt x="5545016" y="244176"/>
                  </a:lnTo>
                  <a:lnTo>
                    <a:pt x="5564663" y="284961"/>
                  </a:lnTo>
                  <a:lnTo>
                    <a:pt x="5580353" y="327828"/>
                  </a:lnTo>
                  <a:lnTo>
                    <a:pt x="5591850" y="372541"/>
                  </a:lnTo>
                  <a:lnTo>
                    <a:pt x="5598920" y="418868"/>
                  </a:lnTo>
                  <a:lnTo>
                    <a:pt x="5601329" y="466572"/>
                  </a:lnTo>
                  <a:lnTo>
                    <a:pt x="5598920" y="514277"/>
                  </a:lnTo>
                  <a:lnTo>
                    <a:pt x="5591850" y="560603"/>
                  </a:lnTo>
                  <a:lnTo>
                    <a:pt x="5580353" y="605317"/>
                  </a:lnTo>
                  <a:lnTo>
                    <a:pt x="5564663" y="648183"/>
                  </a:lnTo>
                  <a:lnTo>
                    <a:pt x="5545016" y="688968"/>
                  </a:lnTo>
                  <a:lnTo>
                    <a:pt x="5521646" y="727437"/>
                  </a:lnTo>
                  <a:lnTo>
                    <a:pt x="5494786" y="763356"/>
                  </a:lnTo>
                  <a:lnTo>
                    <a:pt x="5464673" y="796489"/>
                  </a:lnTo>
                  <a:lnTo>
                    <a:pt x="5431540" y="826602"/>
                  </a:lnTo>
                  <a:lnTo>
                    <a:pt x="5395621" y="853462"/>
                  </a:lnTo>
                  <a:lnTo>
                    <a:pt x="5357152" y="876832"/>
                  </a:lnTo>
                  <a:lnTo>
                    <a:pt x="5316367" y="896479"/>
                  </a:lnTo>
                  <a:lnTo>
                    <a:pt x="5273501" y="912169"/>
                  </a:lnTo>
                  <a:lnTo>
                    <a:pt x="5228787" y="923666"/>
                  </a:lnTo>
                  <a:lnTo>
                    <a:pt x="5182461" y="930736"/>
                  </a:lnTo>
                  <a:lnTo>
                    <a:pt x="5134756" y="933145"/>
                  </a:lnTo>
                  <a:close/>
                </a:path>
              </a:pathLst>
            </a:custGeom>
            <a:solidFill>
              <a:srgbClr val="FFFFFF"/>
            </a:solidFill>
          </p:spPr>
          <p:txBody>
            <a:bodyPr wrap="square" lIns="0" tIns="0" rIns="0" bIns="0" rtlCol="0"/>
            <a:lstStyle/>
            <a:p>
              <a:endParaRPr/>
            </a:p>
          </p:txBody>
        </p:sp>
        <p:pic>
          <p:nvPicPr>
            <p:cNvPr id="22" name="object 22">
              <a:extLst>
                <a:ext uri="{FF2B5EF4-FFF2-40B4-BE49-F238E27FC236}">
                  <a16:creationId xmlns:a16="http://schemas.microsoft.com/office/drawing/2014/main" id="{4DE79C7E-40DF-3C96-20DF-D5FD05F6561A}"/>
                </a:ext>
              </a:extLst>
            </p:cNvPr>
            <p:cNvPicPr/>
            <p:nvPr/>
          </p:nvPicPr>
          <p:blipFill>
            <a:blip r:embed="rId3" cstate="print"/>
            <a:stretch>
              <a:fillRect/>
            </a:stretch>
          </p:blipFill>
          <p:spPr>
            <a:xfrm>
              <a:off x="434343" y="559592"/>
              <a:ext cx="1923467" cy="561882"/>
            </a:xfrm>
            <a:prstGeom prst="rect">
              <a:avLst/>
            </a:prstGeom>
          </p:spPr>
        </p:pic>
        <p:pic>
          <p:nvPicPr>
            <p:cNvPr id="23" name="object 23">
              <a:extLst>
                <a:ext uri="{FF2B5EF4-FFF2-40B4-BE49-F238E27FC236}">
                  <a16:creationId xmlns:a16="http://schemas.microsoft.com/office/drawing/2014/main" id="{4575C856-CAE8-CB62-B18B-FA80D1B13D78}"/>
                </a:ext>
              </a:extLst>
            </p:cNvPr>
            <p:cNvPicPr/>
            <p:nvPr/>
          </p:nvPicPr>
          <p:blipFill>
            <a:blip r:embed="rId4" cstate="print"/>
            <a:stretch>
              <a:fillRect/>
            </a:stretch>
          </p:blipFill>
          <p:spPr>
            <a:xfrm>
              <a:off x="2354169" y="594832"/>
              <a:ext cx="880718" cy="470413"/>
            </a:xfrm>
            <a:prstGeom prst="rect">
              <a:avLst/>
            </a:prstGeom>
          </p:spPr>
        </p:pic>
        <p:pic>
          <p:nvPicPr>
            <p:cNvPr id="24" name="object 24">
              <a:extLst>
                <a:ext uri="{FF2B5EF4-FFF2-40B4-BE49-F238E27FC236}">
                  <a16:creationId xmlns:a16="http://schemas.microsoft.com/office/drawing/2014/main" id="{95D59FFE-5A76-A8F5-1F4B-8E3D34E4C22F}"/>
                </a:ext>
              </a:extLst>
            </p:cNvPr>
            <p:cNvPicPr/>
            <p:nvPr/>
          </p:nvPicPr>
          <p:blipFill>
            <a:blip r:embed="rId5" cstate="print"/>
            <a:stretch>
              <a:fillRect/>
            </a:stretch>
          </p:blipFill>
          <p:spPr>
            <a:xfrm>
              <a:off x="5032140" y="469834"/>
              <a:ext cx="739594" cy="718686"/>
            </a:xfrm>
            <a:prstGeom prst="rect">
              <a:avLst/>
            </a:prstGeom>
          </p:spPr>
        </p:pic>
        <p:pic>
          <p:nvPicPr>
            <p:cNvPr id="25" name="object 25">
              <a:extLst>
                <a:ext uri="{FF2B5EF4-FFF2-40B4-BE49-F238E27FC236}">
                  <a16:creationId xmlns:a16="http://schemas.microsoft.com/office/drawing/2014/main" id="{60BF8587-DB2D-2A21-23D5-E4932F657A6E}"/>
                </a:ext>
              </a:extLst>
            </p:cNvPr>
            <p:cNvPicPr/>
            <p:nvPr/>
          </p:nvPicPr>
          <p:blipFill>
            <a:blip r:embed="rId6" cstate="print"/>
            <a:stretch>
              <a:fillRect/>
            </a:stretch>
          </p:blipFill>
          <p:spPr>
            <a:xfrm>
              <a:off x="4233886" y="529289"/>
              <a:ext cx="726527" cy="621990"/>
            </a:xfrm>
            <a:prstGeom prst="rect">
              <a:avLst/>
            </a:prstGeom>
          </p:spPr>
        </p:pic>
        <p:pic>
          <p:nvPicPr>
            <p:cNvPr id="26" name="object 26">
              <a:extLst>
                <a:ext uri="{FF2B5EF4-FFF2-40B4-BE49-F238E27FC236}">
                  <a16:creationId xmlns:a16="http://schemas.microsoft.com/office/drawing/2014/main" id="{4FD931A8-F1EE-52E9-E11C-52B74F0F2D25}"/>
                </a:ext>
              </a:extLst>
            </p:cNvPr>
            <p:cNvPicPr/>
            <p:nvPr/>
          </p:nvPicPr>
          <p:blipFill>
            <a:blip r:embed="rId7" cstate="print"/>
            <a:stretch>
              <a:fillRect/>
            </a:stretch>
          </p:blipFill>
          <p:spPr>
            <a:xfrm>
              <a:off x="3326661" y="416885"/>
              <a:ext cx="810156" cy="368490"/>
            </a:xfrm>
            <a:prstGeom prst="rect">
              <a:avLst/>
            </a:prstGeom>
          </p:spPr>
        </p:pic>
      </p:grpSp>
      <p:sp>
        <p:nvSpPr>
          <p:cNvPr id="27" name="object 27">
            <a:extLst>
              <a:ext uri="{FF2B5EF4-FFF2-40B4-BE49-F238E27FC236}">
                <a16:creationId xmlns:a16="http://schemas.microsoft.com/office/drawing/2014/main" id="{8073D079-9B00-275C-732B-5A84583CC16A}"/>
              </a:ext>
            </a:extLst>
          </p:cNvPr>
          <p:cNvSpPr txBox="1"/>
          <p:nvPr/>
        </p:nvSpPr>
        <p:spPr>
          <a:xfrm>
            <a:off x="3322692" y="736670"/>
            <a:ext cx="810260" cy="384175"/>
          </a:xfrm>
          <a:prstGeom prst="rect">
            <a:avLst/>
          </a:prstGeom>
        </p:spPr>
        <p:txBody>
          <a:bodyPr vert="horz" wrap="square" lIns="0" tIns="12700" rIns="0" bIns="0" rtlCol="0">
            <a:spAutoFit/>
          </a:bodyPr>
          <a:lstStyle/>
          <a:p>
            <a:pPr marL="12700">
              <a:lnSpc>
                <a:spcPct val="100000"/>
              </a:lnSpc>
              <a:spcBef>
                <a:spcPts val="100"/>
              </a:spcBef>
            </a:pPr>
            <a:r>
              <a:rPr sz="2350" b="1" spc="-110" dirty="0">
                <a:solidFill>
                  <a:srgbClr val="33820D"/>
                </a:solidFill>
                <a:latin typeface="Times New Roman"/>
                <a:cs typeface="Times New Roman"/>
              </a:rPr>
              <a:t>PEH</a:t>
            </a:r>
            <a:r>
              <a:rPr sz="2350" b="1" spc="-1595" dirty="0">
                <a:solidFill>
                  <a:srgbClr val="33820D"/>
                </a:solidFill>
                <a:latin typeface="Times New Roman"/>
                <a:cs typeface="Times New Roman"/>
              </a:rPr>
              <a:t>R</a:t>
            </a:r>
            <a:endParaRPr sz="2350">
              <a:latin typeface="Times New Roman"/>
              <a:cs typeface="Times New Roman"/>
            </a:endParaRPr>
          </a:p>
        </p:txBody>
      </p:sp>
      <p:sp>
        <p:nvSpPr>
          <p:cNvPr id="28" name="object 28">
            <a:extLst>
              <a:ext uri="{FF2B5EF4-FFF2-40B4-BE49-F238E27FC236}">
                <a16:creationId xmlns:a16="http://schemas.microsoft.com/office/drawing/2014/main" id="{07572BE6-8FBF-6919-92AA-B16510A382E6}"/>
              </a:ext>
            </a:extLst>
          </p:cNvPr>
          <p:cNvSpPr txBox="1"/>
          <p:nvPr/>
        </p:nvSpPr>
        <p:spPr>
          <a:xfrm>
            <a:off x="3330573" y="770359"/>
            <a:ext cx="801370" cy="76835"/>
          </a:xfrm>
          <a:prstGeom prst="rect">
            <a:avLst/>
          </a:prstGeom>
        </p:spPr>
        <p:txBody>
          <a:bodyPr vert="horz" wrap="square" lIns="0" tIns="16510" rIns="0" bIns="0" rtlCol="0">
            <a:spAutoFit/>
          </a:bodyPr>
          <a:lstStyle/>
          <a:p>
            <a:pPr marL="12700">
              <a:lnSpc>
                <a:spcPct val="100000"/>
              </a:lnSpc>
              <a:spcBef>
                <a:spcPts val="130"/>
              </a:spcBef>
            </a:pPr>
            <a:r>
              <a:rPr sz="300" b="1" dirty="0">
                <a:solidFill>
                  <a:srgbClr val="FF1616"/>
                </a:solidFill>
                <a:latin typeface="Times New Roman"/>
                <a:cs typeface="Times New Roman"/>
              </a:rPr>
              <a:t>UNIVERSITAS</a:t>
            </a:r>
            <a:r>
              <a:rPr sz="300" b="1" spc="80" dirty="0">
                <a:solidFill>
                  <a:srgbClr val="FF1616"/>
                </a:solidFill>
                <a:latin typeface="Times New Roman"/>
                <a:cs typeface="Times New Roman"/>
              </a:rPr>
              <a:t> </a:t>
            </a:r>
            <a:r>
              <a:rPr sz="300" b="1" dirty="0">
                <a:solidFill>
                  <a:srgbClr val="FF1616"/>
                </a:solidFill>
                <a:latin typeface="Times New Roman"/>
                <a:cs typeface="Times New Roman"/>
              </a:rPr>
              <a:t>PENDIDIKAN</a:t>
            </a:r>
            <a:r>
              <a:rPr sz="300" b="1" spc="85" dirty="0">
                <a:solidFill>
                  <a:srgbClr val="FF1616"/>
                </a:solidFill>
                <a:latin typeface="Times New Roman"/>
                <a:cs typeface="Times New Roman"/>
              </a:rPr>
              <a:t> </a:t>
            </a:r>
            <a:r>
              <a:rPr sz="300" b="1" spc="-10" dirty="0">
                <a:solidFill>
                  <a:srgbClr val="FF1616"/>
                </a:solidFill>
                <a:latin typeface="Times New Roman"/>
                <a:cs typeface="Times New Roman"/>
              </a:rPr>
              <a:t>INDONESIA</a:t>
            </a:r>
            <a:endParaRPr sz="300">
              <a:latin typeface="Times New Roman"/>
              <a:cs typeface="Times New Roman"/>
            </a:endParaRPr>
          </a:p>
        </p:txBody>
      </p:sp>
      <p:sp>
        <p:nvSpPr>
          <p:cNvPr id="29" name="object 29">
            <a:extLst>
              <a:ext uri="{FF2B5EF4-FFF2-40B4-BE49-F238E27FC236}">
                <a16:creationId xmlns:a16="http://schemas.microsoft.com/office/drawing/2014/main" id="{57E81B28-C0E6-4367-3294-C75D653AF879}"/>
              </a:ext>
            </a:extLst>
          </p:cNvPr>
          <p:cNvSpPr txBox="1"/>
          <p:nvPr/>
        </p:nvSpPr>
        <p:spPr>
          <a:xfrm>
            <a:off x="3336430" y="1085260"/>
            <a:ext cx="790575" cy="133350"/>
          </a:xfrm>
          <a:prstGeom prst="rect">
            <a:avLst/>
          </a:prstGeom>
        </p:spPr>
        <p:txBody>
          <a:bodyPr vert="horz" wrap="square" lIns="0" tIns="13335" rIns="0" bIns="0" rtlCol="0">
            <a:spAutoFit/>
          </a:bodyPr>
          <a:lstStyle/>
          <a:p>
            <a:pPr marL="12700">
              <a:lnSpc>
                <a:spcPct val="100000"/>
              </a:lnSpc>
              <a:spcBef>
                <a:spcPts val="105"/>
              </a:spcBef>
            </a:pPr>
            <a:r>
              <a:rPr sz="700" b="1" spc="-30" dirty="0">
                <a:solidFill>
                  <a:srgbClr val="008037"/>
                </a:solidFill>
                <a:latin typeface="Tahoma"/>
                <a:cs typeface="Tahoma"/>
              </a:rPr>
              <a:t>STUDY</a:t>
            </a:r>
            <a:r>
              <a:rPr sz="700" b="1" spc="-5" dirty="0">
                <a:solidFill>
                  <a:srgbClr val="008037"/>
                </a:solidFill>
                <a:latin typeface="Tahoma"/>
                <a:cs typeface="Tahoma"/>
              </a:rPr>
              <a:t> </a:t>
            </a:r>
            <a:r>
              <a:rPr sz="700" b="1" spc="-10" dirty="0">
                <a:solidFill>
                  <a:srgbClr val="008037"/>
                </a:solidFill>
                <a:latin typeface="Tahoma"/>
                <a:cs typeface="Tahoma"/>
              </a:rPr>
              <a:t>PROGRAM</a:t>
            </a:r>
            <a:endParaRPr sz="700">
              <a:latin typeface="Tahoma"/>
              <a:cs typeface="Tahoma"/>
            </a:endParaRPr>
          </a:p>
        </p:txBody>
      </p:sp>
      <p:sp>
        <p:nvSpPr>
          <p:cNvPr id="30" name="object 30">
            <a:extLst>
              <a:ext uri="{FF2B5EF4-FFF2-40B4-BE49-F238E27FC236}">
                <a16:creationId xmlns:a16="http://schemas.microsoft.com/office/drawing/2014/main" id="{F1922278-01E6-41CE-E13A-87217B2DF322}"/>
              </a:ext>
            </a:extLst>
          </p:cNvPr>
          <p:cNvSpPr txBox="1"/>
          <p:nvPr/>
        </p:nvSpPr>
        <p:spPr>
          <a:xfrm>
            <a:off x="3367787" y="1174119"/>
            <a:ext cx="719455" cy="80010"/>
          </a:xfrm>
          <a:prstGeom prst="rect">
            <a:avLst/>
          </a:prstGeom>
        </p:spPr>
        <p:txBody>
          <a:bodyPr vert="horz" wrap="square" lIns="0" tIns="13335" rIns="0" bIns="0" rtlCol="0">
            <a:spAutoFit/>
          </a:bodyPr>
          <a:lstStyle/>
          <a:p>
            <a:pPr marL="12700">
              <a:lnSpc>
                <a:spcPct val="100000"/>
              </a:lnSpc>
              <a:spcBef>
                <a:spcPts val="105"/>
              </a:spcBef>
            </a:pPr>
            <a:r>
              <a:rPr sz="350" dirty="0">
                <a:latin typeface="Times New Roman"/>
                <a:cs typeface="Times New Roman"/>
              </a:rPr>
              <a:t>Faculty</a:t>
            </a:r>
            <a:r>
              <a:rPr sz="350" spc="5" dirty="0">
                <a:latin typeface="Times New Roman"/>
                <a:cs typeface="Times New Roman"/>
              </a:rPr>
              <a:t> </a:t>
            </a:r>
            <a:r>
              <a:rPr sz="350" dirty="0">
                <a:latin typeface="Times New Roman"/>
                <a:cs typeface="Times New Roman"/>
              </a:rPr>
              <a:t>of</a:t>
            </a:r>
            <a:r>
              <a:rPr sz="350" spc="10" dirty="0">
                <a:latin typeface="Times New Roman"/>
                <a:cs typeface="Times New Roman"/>
              </a:rPr>
              <a:t> </a:t>
            </a:r>
            <a:r>
              <a:rPr sz="350" dirty="0">
                <a:latin typeface="Times New Roman"/>
                <a:cs typeface="Times New Roman"/>
              </a:rPr>
              <a:t>Sport</a:t>
            </a:r>
            <a:r>
              <a:rPr sz="350" spc="10" dirty="0">
                <a:latin typeface="Times New Roman"/>
                <a:cs typeface="Times New Roman"/>
              </a:rPr>
              <a:t> </a:t>
            </a:r>
            <a:r>
              <a:rPr sz="350" dirty="0">
                <a:latin typeface="Times New Roman"/>
                <a:cs typeface="Times New Roman"/>
              </a:rPr>
              <a:t>Education</a:t>
            </a:r>
            <a:r>
              <a:rPr sz="350" spc="5" dirty="0">
                <a:latin typeface="Times New Roman"/>
                <a:cs typeface="Times New Roman"/>
              </a:rPr>
              <a:t> </a:t>
            </a:r>
            <a:r>
              <a:rPr sz="350" dirty="0">
                <a:latin typeface="Times New Roman"/>
                <a:cs typeface="Times New Roman"/>
              </a:rPr>
              <a:t>and</a:t>
            </a:r>
            <a:r>
              <a:rPr sz="350" spc="10" dirty="0">
                <a:latin typeface="Times New Roman"/>
                <a:cs typeface="Times New Roman"/>
              </a:rPr>
              <a:t> </a:t>
            </a:r>
            <a:r>
              <a:rPr sz="350" spc="-10" dirty="0">
                <a:latin typeface="Times New Roman"/>
                <a:cs typeface="Times New Roman"/>
              </a:rPr>
              <a:t>Health</a:t>
            </a:r>
            <a:endParaRPr sz="350">
              <a:latin typeface="Times New Roman"/>
              <a:cs typeface="Times New Roman"/>
            </a:endParaRPr>
          </a:p>
        </p:txBody>
      </p:sp>
      <p:sp>
        <p:nvSpPr>
          <p:cNvPr id="31" name="object 31">
            <a:extLst>
              <a:ext uri="{FF2B5EF4-FFF2-40B4-BE49-F238E27FC236}">
                <a16:creationId xmlns:a16="http://schemas.microsoft.com/office/drawing/2014/main" id="{344A5F66-6883-8BE3-5C8C-FF5E587E4E61}"/>
              </a:ext>
            </a:extLst>
          </p:cNvPr>
          <p:cNvSpPr txBox="1"/>
          <p:nvPr/>
        </p:nvSpPr>
        <p:spPr>
          <a:xfrm>
            <a:off x="3341863" y="1040227"/>
            <a:ext cx="779780" cy="80010"/>
          </a:xfrm>
          <a:prstGeom prst="rect">
            <a:avLst/>
          </a:prstGeom>
        </p:spPr>
        <p:txBody>
          <a:bodyPr vert="horz" wrap="square" lIns="0" tIns="13335" rIns="0" bIns="0" rtlCol="0">
            <a:spAutoFit/>
          </a:bodyPr>
          <a:lstStyle/>
          <a:p>
            <a:pPr marL="12700">
              <a:lnSpc>
                <a:spcPct val="100000"/>
              </a:lnSpc>
              <a:spcBef>
                <a:spcPts val="105"/>
              </a:spcBef>
            </a:pPr>
            <a:r>
              <a:rPr sz="350" b="1" i="1" spc="-20" dirty="0">
                <a:solidFill>
                  <a:srgbClr val="FF1616"/>
                </a:solidFill>
                <a:latin typeface="Times New Roman"/>
                <a:cs typeface="Times New Roman"/>
              </a:rPr>
              <a:t>Physical</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Education,</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Health,</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and</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Recreation</a:t>
            </a:r>
            <a:endParaRPr sz="350">
              <a:latin typeface="Times New Roman"/>
              <a:cs typeface="Times New Roman"/>
            </a:endParaRPr>
          </a:p>
        </p:txBody>
      </p:sp>
      <p:pic>
        <p:nvPicPr>
          <p:cNvPr id="32" name="object 32">
            <a:extLst>
              <a:ext uri="{FF2B5EF4-FFF2-40B4-BE49-F238E27FC236}">
                <a16:creationId xmlns:a16="http://schemas.microsoft.com/office/drawing/2014/main" id="{1F81796E-5838-FAB9-63F6-D6FC5EE1EBB9}"/>
              </a:ext>
            </a:extLst>
          </p:cNvPr>
          <p:cNvPicPr/>
          <p:nvPr/>
        </p:nvPicPr>
        <p:blipFill>
          <a:blip r:embed="rId8" cstate="print"/>
          <a:stretch>
            <a:fillRect/>
          </a:stretch>
        </p:blipFill>
        <p:spPr>
          <a:xfrm>
            <a:off x="0" y="840177"/>
            <a:ext cx="1740030" cy="6743699"/>
          </a:xfrm>
          <a:prstGeom prst="rect">
            <a:avLst/>
          </a:prstGeom>
        </p:spPr>
      </p:pic>
    </p:spTree>
    <p:extLst>
      <p:ext uri="{BB962C8B-B14F-4D97-AF65-F5344CB8AC3E}">
        <p14:creationId xmlns:p14="http://schemas.microsoft.com/office/powerpoint/2010/main" val="37258733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D76178A-50DC-C78F-8216-B1AFBAC8679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4CD9A9F-26F0-6A66-2F39-F5643435E0F7}"/>
              </a:ext>
            </a:extLst>
          </p:cNvPr>
          <p:cNvSpPr/>
          <p:nvPr/>
        </p:nvSpPr>
        <p:spPr>
          <a:xfrm>
            <a:off x="0" y="32934"/>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4F4F4"/>
          </a:solidFill>
        </p:spPr>
        <p:txBody>
          <a:bodyPr wrap="square" lIns="0" tIns="0" rIns="0" bIns="0" rtlCol="0"/>
          <a:lstStyle/>
          <a:p>
            <a:endParaRPr dirty="0"/>
          </a:p>
        </p:txBody>
      </p:sp>
      <p:grpSp>
        <p:nvGrpSpPr>
          <p:cNvPr id="3" name="object 3">
            <a:extLst>
              <a:ext uri="{FF2B5EF4-FFF2-40B4-BE49-F238E27FC236}">
                <a16:creationId xmlns:a16="http://schemas.microsoft.com/office/drawing/2014/main" id="{353366DF-CFFF-7A8C-2BDF-C54BC222E7C6}"/>
              </a:ext>
            </a:extLst>
          </p:cNvPr>
          <p:cNvGrpSpPr/>
          <p:nvPr/>
        </p:nvGrpSpPr>
        <p:grpSpPr>
          <a:xfrm>
            <a:off x="15075389" y="0"/>
            <a:ext cx="3213100" cy="3331210"/>
            <a:chOff x="15075389" y="0"/>
            <a:chExt cx="3213100" cy="3331210"/>
          </a:xfrm>
        </p:grpSpPr>
        <p:sp>
          <p:nvSpPr>
            <p:cNvPr id="4" name="object 4">
              <a:extLst>
                <a:ext uri="{FF2B5EF4-FFF2-40B4-BE49-F238E27FC236}">
                  <a16:creationId xmlns:a16="http://schemas.microsoft.com/office/drawing/2014/main" id="{A21557B9-0548-FA3C-C4B4-72563DD60C88}"/>
                </a:ext>
              </a:extLst>
            </p:cNvPr>
            <p:cNvSpPr/>
            <p:nvPr/>
          </p:nvSpPr>
          <p:spPr>
            <a:xfrm>
              <a:off x="15075389" y="0"/>
              <a:ext cx="3213100" cy="3331210"/>
            </a:xfrm>
            <a:custGeom>
              <a:avLst/>
              <a:gdLst/>
              <a:ahLst/>
              <a:cxnLst/>
              <a:rect l="l" t="t" r="r" b="b"/>
              <a:pathLst>
                <a:path w="3213100" h="3331210">
                  <a:moveTo>
                    <a:pt x="3212608" y="3330762"/>
                  </a:moveTo>
                  <a:lnTo>
                    <a:pt x="0" y="109201"/>
                  </a:lnTo>
                  <a:lnTo>
                    <a:pt x="0" y="0"/>
                  </a:lnTo>
                  <a:lnTo>
                    <a:pt x="897024" y="0"/>
                  </a:lnTo>
                  <a:lnTo>
                    <a:pt x="3212608" y="2314917"/>
                  </a:lnTo>
                  <a:lnTo>
                    <a:pt x="3212608" y="3330762"/>
                  </a:lnTo>
                  <a:close/>
                </a:path>
              </a:pathLst>
            </a:custGeom>
            <a:solidFill>
              <a:srgbClr val="1B53A8"/>
            </a:solidFill>
          </p:spPr>
          <p:txBody>
            <a:bodyPr wrap="square" lIns="0" tIns="0" rIns="0" bIns="0" rtlCol="0"/>
            <a:lstStyle/>
            <a:p>
              <a:endParaRPr/>
            </a:p>
          </p:txBody>
        </p:sp>
        <p:sp>
          <p:nvSpPr>
            <p:cNvPr id="5" name="object 5">
              <a:extLst>
                <a:ext uri="{FF2B5EF4-FFF2-40B4-BE49-F238E27FC236}">
                  <a16:creationId xmlns:a16="http://schemas.microsoft.com/office/drawing/2014/main" id="{7AEA05CD-4506-2ED3-4A08-BDFFA0FF5E89}"/>
                </a:ext>
              </a:extLst>
            </p:cNvPr>
            <p:cNvSpPr/>
            <p:nvPr/>
          </p:nvSpPr>
          <p:spPr>
            <a:xfrm>
              <a:off x="16809175" y="0"/>
              <a:ext cx="1478915" cy="2315210"/>
            </a:xfrm>
            <a:custGeom>
              <a:avLst/>
              <a:gdLst/>
              <a:ahLst/>
              <a:cxnLst/>
              <a:rect l="l" t="t" r="r" b="b"/>
              <a:pathLst>
                <a:path w="1478915" h="2315210">
                  <a:moveTo>
                    <a:pt x="1478822" y="2314917"/>
                  </a:moveTo>
                  <a:lnTo>
                    <a:pt x="0" y="836094"/>
                  </a:lnTo>
                  <a:lnTo>
                    <a:pt x="1454988" y="0"/>
                  </a:lnTo>
                  <a:lnTo>
                    <a:pt x="1478822" y="0"/>
                  </a:lnTo>
                  <a:lnTo>
                    <a:pt x="1478822" y="2314917"/>
                  </a:lnTo>
                  <a:close/>
                </a:path>
              </a:pathLst>
            </a:custGeom>
            <a:solidFill>
              <a:srgbClr val="0C336F"/>
            </a:solidFill>
          </p:spPr>
          <p:txBody>
            <a:bodyPr wrap="square" lIns="0" tIns="0" rIns="0" bIns="0" rtlCol="0"/>
            <a:lstStyle/>
            <a:p>
              <a:endParaRPr/>
            </a:p>
          </p:txBody>
        </p:sp>
      </p:grpSp>
      <p:grpSp>
        <p:nvGrpSpPr>
          <p:cNvPr id="6" name="object 6">
            <a:extLst>
              <a:ext uri="{FF2B5EF4-FFF2-40B4-BE49-F238E27FC236}">
                <a16:creationId xmlns:a16="http://schemas.microsoft.com/office/drawing/2014/main" id="{6CDC97C2-CD22-2DFF-C57F-95DB093067B5}"/>
              </a:ext>
            </a:extLst>
          </p:cNvPr>
          <p:cNvGrpSpPr/>
          <p:nvPr/>
        </p:nvGrpSpPr>
        <p:grpSpPr>
          <a:xfrm>
            <a:off x="0" y="3259390"/>
            <a:ext cx="18288000" cy="7028180"/>
            <a:chOff x="0" y="3259390"/>
            <a:chExt cx="18288000" cy="7028180"/>
          </a:xfrm>
        </p:grpSpPr>
        <p:sp>
          <p:nvSpPr>
            <p:cNvPr id="7" name="object 7">
              <a:extLst>
                <a:ext uri="{FF2B5EF4-FFF2-40B4-BE49-F238E27FC236}">
                  <a16:creationId xmlns:a16="http://schemas.microsoft.com/office/drawing/2014/main" id="{0577F115-F7BD-57C0-0E23-1F3B31C19018}"/>
                </a:ext>
              </a:extLst>
            </p:cNvPr>
            <p:cNvSpPr/>
            <p:nvPr/>
          </p:nvSpPr>
          <p:spPr>
            <a:xfrm>
              <a:off x="0" y="7694571"/>
              <a:ext cx="4640580" cy="2592705"/>
            </a:xfrm>
            <a:custGeom>
              <a:avLst/>
              <a:gdLst/>
              <a:ahLst/>
              <a:cxnLst/>
              <a:rect l="l" t="t" r="r" b="b"/>
              <a:pathLst>
                <a:path w="4640580" h="2592704">
                  <a:moveTo>
                    <a:pt x="0" y="0"/>
                  </a:moveTo>
                  <a:lnTo>
                    <a:pt x="4640490" y="0"/>
                  </a:lnTo>
                  <a:lnTo>
                    <a:pt x="4640490" y="2592428"/>
                  </a:lnTo>
                  <a:lnTo>
                    <a:pt x="0" y="2592428"/>
                  </a:lnTo>
                  <a:lnTo>
                    <a:pt x="0" y="0"/>
                  </a:lnTo>
                  <a:close/>
                </a:path>
              </a:pathLst>
            </a:custGeom>
            <a:solidFill>
              <a:srgbClr val="0C336F"/>
            </a:solidFill>
          </p:spPr>
          <p:txBody>
            <a:bodyPr wrap="square" lIns="0" tIns="0" rIns="0" bIns="0" rtlCol="0"/>
            <a:lstStyle/>
            <a:p>
              <a:endParaRPr/>
            </a:p>
          </p:txBody>
        </p:sp>
        <p:sp>
          <p:nvSpPr>
            <p:cNvPr id="8" name="object 8">
              <a:extLst>
                <a:ext uri="{FF2B5EF4-FFF2-40B4-BE49-F238E27FC236}">
                  <a16:creationId xmlns:a16="http://schemas.microsoft.com/office/drawing/2014/main" id="{6B037580-4E94-5309-B53F-9917E385D07D}"/>
                </a:ext>
              </a:extLst>
            </p:cNvPr>
            <p:cNvSpPr/>
            <p:nvPr/>
          </p:nvSpPr>
          <p:spPr>
            <a:xfrm>
              <a:off x="7927219" y="9764381"/>
              <a:ext cx="10361295" cy="523240"/>
            </a:xfrm>
            <a:custGeom>
              <a:avLst/>
              <a:gdLst/>
              <a:ahLst/>
              <a:cxnLst/>
              <a:rect l="l" t="t" r="r" b="b"/>
              <a:pathLst>
                <a:path w="10361295" h="523240">
                  <a:moveTo>
                    <a:pt x="10360780" y="522618"/>
                  </a:moveTo>
                  <a:lnTo>
                    <a:pt x="0" y="522618"/>
                  </a:lnTo>
                  <a:lnTo>
                    <a:pt x="0" y="0"/>
                  </a:lnTo>
                  <a:lnTo>
                    <a:pt x="10360780" y="0"/>
                  </a:lnTo>
                  <a:lnTo>
                    <a:pt x="10360780" y="522618"/>
                  </a:lnTo>
                  <a:close/>
                </a:path>
              </a:pathLst>
            </a:custGeom>
            <a:solidFill>
              <a:srgbClr val="0A2957"/>
            </a:solidFill>
          </p:spPr>
          <p:txBody>
            <a:bodyPr wrap="square" lIns="0" tIns="0" rIns="0" bIns="0" rtlCol="0"/>
            <a:lstStyle/>
            <a:p>
              <a:endParaRPr/>
            </a:p>
          </p:txBody>
        </p:sp>
        <p:sp>
          <p:nvSpPr>
            <p:cNvPr id="9" name="object 9">
              <a:extLst>
                <a:ext uri="{FF2B5EF4-FFF2-40B4-BE49-F238E27FC236}">
                  <a16:creationId xmlns:a16="http://schemas.microsoft.com/office/drawing/2014/main" id="{D8A0BB4E-00DC-05B1-8900-00B7C6A46847}"/>
                </a:ext>
              </a:extLst>
            </p:cNvPr>
            <p:cNvSpPr/>
            <p:nvPr/>
          </p:nvSpPr>
          <p:spPr>
            <a:xfrm>
              <a:off x="3327265" y="7690376"/>
              <a:ext cx="3564254" cy="2597150"/>
            </a:xfrm>
            <a:custGeom>
              <a:avLst/>
              <a:gdLst/>
              <a:ahLst/>
              <a:cxnLst/>
              <a:rect l="l" t="t" r="r" b="b"/>
              <a:pathLst>
                <a:path w="3564254" h="2597150">
                  <a:moveTo>
                    <a:pt x="3564065" y="1542580"/>
                  </a:moveTo>
                  <a:lnTo>
                    <a:pt x="2673049" y="0"/>
                  </a:lnTo>
                  <a:lnTo>
                    <a:pt x="891016" y="0"/>
                  </a:lnTo>
                  <a:lnTo>
                    <a:pt x="0" y="1542580"/>
                  </a:lnTo>
                  <a:lnTo>
                    <a:pt x="608829" y="2596622"/>
                  </a:lnTo>
                  <a:lnTo>
                    <a:pt x="2955235" y="2596622"/>
                  </a:lnTo>
                  <a:lnTo>
                    <a:pt x="3564065" y="1542580"/>
                  </a:lnTo>
                  <a:close/>
                </a:path>
              </a:pathLst>
            </a:custGeom>
            <a:solidFill>
              <a:srgbClr val="1B53A8"/>
            </a:solidFill>
          </p:spPr>
          <p:txBody>
            <a:bodyPr wrap="square" lIns="0" tIns="0" rIns="0" bIns="0" rtlCol="0"/>
            <a:lstStyle/>
            <a:p>
              <a:endParaRPr/>
            </a:p>
          </p:txBody>
        </p:sp>
        <p:sp>
          <p:nvSpPr>
            <p:cNvPr id="10" name="object 10">
              <a:extLst>
                <a:ext uri="{FF2B5EF4-FFF2-40B4-BE49-F238E27FC236}">
                  <a16:creationId xmlns:a16="http://schemas.microsoft.com/office/drawing/2014/main" id="{C82C151B-A161-4317-B3A0-84F6CB9FE1BB}"/>
                </a:ext>
              </a:extLst>
            </p:cNvPr>
            <p:cNvSpPr/>
            <p:nvPr/>
          </p:nvSpPr>
          <p:spPr>
            <a:xfrm>
              <a:off x="6269366" y="9234217"/>
              <a:ext cx="2998470" cy="1052830"/>
            </a:xfrm>
            <a:custGeom>
              <a:avLst/>
              <a:gdLst/>
              <a:ahLst/>
              <a:cxnLst/>
              <a:rect l="l" t="t" r="r" b="b"/>
              <a:pathLst>
                <a:path w="2998470" h="1052829">
                  <a:moveTo>
                    <a:pt x="2998236" y="1052782"/>
                  </a:moveTo>
                  <a:lnTo>
                    <a:pt x="2390134" y="0"/>
                  </a:lnTo>
                  <a:lnTo>
                    <a:pt x="608101" y="0"/>
                  </a:lnTo>
                  <a:lnTo>
                    <a:pt x="0" y="1052781"/>
                  </a:lnTo>
                  <a:lnTo>
                    <a:pt x="2998236" y="1052782"/>
                  </a:lnTo>
                  <a:close/>
                </a:path>
              </a:pathLst>
            </a:custGeom>
            <a:solidFill>
              <a:srgbClr val="0C336F"/>
            </a:solidFill>
          </p:spPr>
          <p:txBody>
            <a:bodyPr wrap="square" lIns="0" tIns="0" rIns="0" bIns="0" rtlCol="0"/>
            <a:lstStyle/>
            <a:p>
              <a:endParaRPr/>
            </a:p>
          </p:txBody>
        </p:sp>
        <p:sp>
          <p:nvSpPr>
            <p:cNvPr id="11" name="object 11">
              <a:extLst>
                <a:ext uri="{FF2B5EF4-FFF2-40B4-BE49-F238E27FC236}">
                  <a16:creationId xmlns:a16="http://schemas.microsoft.com/office/drawing/2014/main" id="{B08D92B2-E204-1EF6-F53A-136C41958902}"/>
                </a:ext>
              </a:extLst>
            </p:cNvPr>
            <p:cNvSpPr/>
            <p:nvPr/>
          </p:nvSpPr>
          <p:spPr>
            <a:xfrm>
              <a:off x="4483693" y="9227916"/>
              <a:ext cx="3006090" cy="1059180"/>
            </a:xfrm>
            <a:custGeom>
              <a:avLst/>
              <a:gdLst/>
              <a:ahLst/>
              <a:cxnLst/>
              <a:rect l="l" t="t" r="r" b="b"/>
              <a:pathLst>
                <a:path w="3006090" h="1059179">
                  <a:moveTo>
                    <a:pt x="3005516" y="1059083"/>
                  </a:moveTo>
                  <a:lnTo>
                    <a:pt x="2393774" y="0"/>
                  </a:lnTo>
                  <a:lnTo>
                    <a:pt x="611741" y="0"/>
                  </a:lnTo>
                  <a:lnTo>
                    <a:pt x="0" y="1059083"/>
                  </a:lnTo>
                  <a:lnTo>
                    <a:pt x="94507" y="1059083"/>
                  </a:lnTo>
                  <a:lnTo>
                    <a:pt x="659632" y="80657"/>
                  </a:lnTo>
                  <a:lnTo>
                    <a:pt x="2347144" y="80657"/>
                  </a:lnTo>
                  <a:lnTo>
                    <a:pt x="2912269" y="1059083"/>
                  </a:lnTo>
                  <a:lnTo>
                    <a:pt x="3005516" y="1059083"/>
                  </a:lnTo>
                  <a:close/>
                </a:path>
              </a:pathLst>
            </a:custGeom>
            <a:solidFill>
              <a:srgbClr val="0A2957"/>
            </a:solidFill>
          </p:spPr>
          <p:txBody>
            <a:bodyPr wrap="square" lIns="0" tIns="0" rIns="0" bIns="0" rtlCol="0"/>
            <a:lstStyle/>
            <a:p>
              <a:endParaRPr/>
            </a:p>
          </p:txBody>
        </p:sp>
        <p:pic>
          <p:nvPicPr>
            <p:cNvPr id="12" name="object 12">
              <a:extLst>
                <a:ext uri="{FF2B5EF4-FFF2-40B4-BE49-F238E27FC236}">
                  <a16:creationId xmlns:a16="http://schemas.microsoft.com/office/drawing/2014/main" id="{225C3CFD-4D7D-B595-C7F7-7CB19D074F94}"/>
                </a:ext>
              </a:extLst>
            </p:cNvPr>
            <p:cNvPicPr/>
            <p:nvPr/>
          </p:nvPicPr>
          <p:blipFill>
            <a:blip r:embed="rId2" cstate="print"/>
            <a:stretch>
              <a:fillRect/>
            </a:stretch>
          </p:blipFill>
          <p:spPr>
            <a:xfrm>
              <a:off x="16497051" y="3259390"/>
              <a:ext cx="1790947" cy="6743699"/>
            </a:xfrm>
            <a:prstGeom prst="rect">
              <a:avLst/>
            </a:prstGeom>
          </p:spPr>
        </p:pic>
      </p:grpSp>
      <p:sp>
        <p:nvSpPr>
          <p:cNvPr id="13" name="object 13">
            <a:extLst>
              <a:ext uri="{FF2B5EF4-FFF2-40B4-BE49-F238E27FC236}">
                <a16:creationId xmlns:a16="http://schemas.microsoft.com/office/drawing/2014/main" id="{CB41A3E2-990B-2C54-1BEF-B04E18657A45}"/>
              </a:ext>
            </a:extLst>
          </p:cNvPr>
          <p:cNvSpPr txBox="1"/>
          <p:nvPr/>
        </p:nvSpPr>
        <p:spPr>
          <a:xfrm>
            <a:off x="2126375" y="3614811"/>
            <a:ext cx="6551123" cy="1308948"/>
          </a:xfrm>
          <a:prstGeom prst="rect">
            <a:avLst/>
          </a:prstGeom>
        </p:spPr>
        <p:txBody>
          <a:bodyPr vert="horz" wrap="square" lIns="0" tIns="139065" rIns="0" bIns="0" rtlCol="0">
            <a:spAutoFit/>
          </a:bodyPr>
          <a:lstStyle/>
          <a:p>
            <a:pPr marL="12700" marR="5080">
              <a:lnSpc>
                <a:spcPts val="9670"/>
              </a:lnSpc>
              <a:spcBef>
                <a:spcPts val="1095"/>
              </a:spcBef>
            </a:pPr>
            <a:r>
              <a:rPr lang="en-US" sz="8000" b="1" spc="-40" dirty="0">
                <a:solidFill>
                  <a:srgbClr val="0A2957"/>
                </a:solidFill>
                <a:latin typeface="Trebuchet MS"/>
                <a:cs typeface="Trebuchet MS"/>
              </a:rPr>
              <a:t>Result</a:t>
            </a:r>
            <a:endParaRPr sz="8000" dirty="0">
              <a:latin typeface="Trebuchet MS"/>
              <a:cs typeface="Trebuchet MS"/>
            </a:endParaRPr>
          </a:p>
        </p:txBody>
      </p:sp>
      <p:sp>
        <p:nvSpPr>
          <p:cNvPr id="19" name="object 19">
            <a:extLst>
              <a:ext uri="{FF2B5EF4-FFF2-40B4-BE49-F238E27FC236}">
                <a16:creationId xmlns:a16="http://schemas.microsoft.com/office/drawing/2014/main" id="{43EBBE7F-8C82-98C0-6B97-B706E99C5FE4}"/>
              </a:ext>
            </a:extLst>
          </p:cNvPr>
          <p:cNvSpPr txBox="1"/>
          <p:nvPr/>
        </p:nvSpPr>
        <p:spPr>
          <a:xfrm>
            <a:off x="8146953" y="1941230"/>
            <a:ext cx="8297953" cy="5183470"/>
          </a:xfrm>
          <a:prstGeom prst="rect">
            <a:avLst/>
          </a:prstGeom>
        </p:spPr>
        <p:txBody>
          <a:bodyPr vert="horz" wrap="square" lIns="0" tIns="12700" rIns="0" bIns="0" rtlCol="0">
            <a:spAutoFit/>
          </a:bodyPr>
          <a:lstStyle/>
          <a:p>
            <a:r>
              <a:rPr lang="en-US" sz="2400" b="1" dirty="0"/>
              <a:t>Effect of Honey Supplementation on Muscle Endurance</a:t>
            </a:r>
          </a:p>
          <a:p>
            <a:endParaRPr lang="en-US" sz="2400" b="1" dirty="0"/>
          </a:p>
          <a:p>
            <a:r>
              <a:rPr lang="en-US" sz="2400" dirty="0"/>
              <a:t>In addition to serving as an energy source, honey contains bioactive compounds such as flavonoids and phenolic compounds with antioxidant properties. These compounds help reduce the production of </a:t>
            </a:r>
            <a:r>
              <a:rPr lang="en-US" sz="2400" b="1" dirty="0"/>
              <a:t>Reactive Oxygen Species (ROS)</a:t>
            </a:r>
            <a:r>
              <a:rPr lang="en-US" sz="2400" dirty="0"/>
              <a:t> generated during intense exercise, thereby decreasing oxidative stress and minimizing muscle cell damage. Several studies also demonstrated that honey supplementation may regulate post-exercise inflammatory responses, preserve muscle function, and improve the ability of muscles to sustain repeated contractions during physical activity. These findings suggest that honey may contribute to enhanced muscle endurance in athletes.</a:t>
            </a:r>
          </a:p>
        </p:txBody>
      </p:sp>
      <p:grpSp>
        <p:nvGrpSpPr>
          <p:cNvPr id="20" name="object 20">
            <a:extLst>
              <a:ext uri="{FF2B5EF4-FFF2-40B4-BE49-F238E27FC236}">
                <a16:creationId xmlns:a16="http://schemas.microsoft.com/office/drawing/2014/main" id="{8B703D26-1B66-9D04-0178-8B2D479FABC0}"/>
              </a:ext>
            </a:extLst>
          </p:cNvPr>
          <p:cNvGrpSpPr/>
          <p:nvPr/>
        </p:nvGrpSpPr>
        <p:grpSpPr>
          <a:xfrm>
            <a:off x="308965" y="373605"/>
            <a:ext cx="5601335" cy="933450"/>
            <a:chOff x="308965" y="373605"/>
            <a:chExt cx="5601335" cy="933450"/>
          </a:xfrm>
        </p:grpSpPr>
        <p:sp>
          <p:nvSpPr>
            <p:cNvPr id="21" name="object 21">
              <a:extLst>
                <a:ext uri="{FF2B5EF4-FFF2-40B4-BE49-F238E27FC236}">
                  <a16:creationId xmlns:a16="http://schemas.microsoft.com/office/drawing/2014/main" id="{95749F0B-8A67-6552-826F-CB7DEEC64DBC}"/>
                </a:ext>
              </a:extLst>
            </p:cNvPr>
            <p:cNvSpPr/>
            <p:nvPr/>
          </p:nvSpPr>
          <p:spPr>
            <a:xfrm>
              <a:off x="308965" y="373605"/>
              <a:ext cx="5601335" cy="933450"/>
            </a:xfrm>
            <a:custGeom>
              <a:avLst/>
              <a:gdLst/>
              <a:ahLst/>
              <a:cxnLst/>
              <a:rect l="l" t="t" r="r" b="b"/>
              <a:pathLst>
                <a:path w="5601335" h="933450">
                  <a:moveTo>
                    <a:pt x="5134756" y="933145"/>
                  </a:moveTo>
                  <a:lnTo>
                    <a:pt x="466572" y="933145"/>
                  </a:lnTo>
                  <a:lnTo>
                    <a:pt x="418868" y="930736"/>
                  </a:lnTo>
                  <a:lnTo>
                    <a:pt x="372541" y="923666"/>
                  </a:lnTo>
                  <a:lnTo>
                    <a:pt x="327828" y="912169"/>
                  </a:lnTo>
                  <a:lnTo>
                    <a:pt x="284961" y="896479"/>
                  </a:lnTo>
                  <a:lnTo>
                    <a:pt x="244176" y="876832"/>
                  </a:lnTo>
                  <a:lnTo>
                    <a:pt x="205707" y="853462"/>
                  </a:lnTo>
                  <a:lnTo>
                    <a:pt x="169789" y="826602"/>
                  </a:lnTo>
                  <a:lnTo>
                    <a:pt x="136655" y="796489"/>
                  </a:lnTo>
                  <a:lnTo>
                    <a:pt x="106542" y="763356"/>
                  </a:lnTo>
                  <a:lnTo>
                    <a:pt x="79683" y="727437"/>
                  </a:lnTo>
                  <a:lnTo>
                    <a:pt x="56312" y="688968"/>
                  </a:lnTo>
                  <a:lnTo>
                    <a:pt x="36665" y="648183"/>
                  </a:lnTo>
                  <a:lnTo>
                    <a:pt x="20976" y="605317"/>
                  </a:lnTo>
                  <a:lnTo>
                    <a:pt x="9479" y="560603"/>
                  </a:lnTo>
                  <a:lnTo>
                    <a:pt x="2408" y="514277"/>
                  </a:lnTo>
                  <a:lnTo>
                    <a:pt x="0" y="466572"/>
                  </a:lnTo>
                  <a:lnTo>
                    <a:pt x="2408" y="418868"/>
                  </a:lnTo>
                  <a:lnTo>
                    <a:pt x="9479" y="372541"/>
                  </a:lnTo>
                  <a:lnTo>
                    <a:pt x="20976" y="327828"/>
                  </a:lnTo>
                  <a:lnTo>
                    <a:pt x="36665" y="284961"/>
                  </a:lnTo>
                  <a:lnTo>
                    <a:pt x="56312" y="244176"/>
                  </a:lnTo>
                  <a:lnTo>
                    <a:pt x="79683" y="205707"/>
                  </a:lnTo>
                  <a:lnTo>
                    <a:pt x="106542" y="169789"/>
                  </a:lnTo>
                  <a:lnTo>
                    <a:pt x="136655" y="136655"/>
                  </a:lnTo>
                  <a:lnTo>
                    <a:pt x="169789" y="106542"/>
                  </a:lnTo>
                  <a:lnTo>
                    <a:pt x="205707" y="79683"/>
                  </a:lnTo>
                  <a:lnTo>
                    <a:pt x="244176" y="56312"/>
                  </a:lnTo>
                  <a:lnTo>
                    <a:pt x="284961" y="36665"/>
                  </a:lnTo>
                  <a:lnTo>
                    <a:pt x="327828" y="20976"/>
                  </a:lnTo>
                  <a:lnTo>
                    <a:pt x="372541" y="9479"/>
                  </a:lnTo>
                  <a:lnTo>
                    <a:pt x="418868" y="2408"/>
                  </a:lnTo>
                  <a:lnTo>
                    <a:pt x="466572" y="0"/>
                  </a:lnTo>
                  <a:lnTo>
                    <a:pt x="5134756" y="0"/>
                  </a:lnTo>
                  <a:lnTo>
                    <a:pt x="5182461" y="2408"/>
                  </a:lnTo>
                  <a:lnTo>
                    <a:pt x="5228787" y="9479"/>
                  </a:lnTo>
                  <a:lnTo>
                    <a:pt x="5273501" y="20976"/>
                  </a:lnTo>
                  <a:lnTo>
                    <a:pt x="5316367" y="36665"/>
                  </a:lnTo>
                  <a:lnTo>
                    <a:pt x="5357152" y="56312"/>
                  </a:lnTo>
                  <a:lnTo>
                    <a:pt x="5395621" y="79683"/>
                  </a:lnTo>
                  <a:lnTo>
                    <a:pt x="5431540" y="106542"/>
                  </a:lnTo>
                  <a:lnTo>
                    <a:pt x="5464673" y="136655"/>
                  </a:lnTo>
                  <a:lnTo>
                    <a:pt x="5494786" y="169789"/>
                  </a:lnTo>
                  <a:lnTo>
                    <a:pt x="5521646" y="205707"/>
                  </a:lnTo>
                  <a:lnTo>
                    <a:pt x="5545016" y="244176"/>
                  </a:lnTo>
                  <a:lnTo>
                    <a:pt x="5564663" y="284961"/>
                  </a:lnTo>
                  <a:lnTo>
                    <a:pt x="5580353" y="327828"/>
                  </a:lnTo>
                  <a:lnTo>
                    <a:pt x="5591850" y="372541"/>
                  </a:lnTo>
                  <a:lnTo>
                    <a:pt x="5598920" y="418868"/>
                  </a:lnTo>
                  <a:lnTo>
                    <a:pt x="5601329" y="466572"/>
                  </a:lnTo>
                  <a:lnTo>
                    <a:pt x="5598920" y="514277"/>
                  </a:lnTo>
                  <a:lnTo>
                    <a:pt x="5591850" y="560603"/>
                  </a:lnTo>
                  <a:lnTo>
                    <a:pt x="5580353" y="605317"/>
                  </a:lnTo>
                  <a:lnTo>
                    <a:pt x="5564663" y="648183"/>
                  </a:lnTo>
                  <a:lnTo>
                    <a:pt x="5545016" y="688968"/>
                  </a:lnTo>
                  <a:lnTo>
                    <a:pt x="5521646" y="727437"/>
                  </a:lnTo>
                  <a:lnTo>
                    <a:pt x="5494786" y="763356"/>
                  </a:lnTo>
                  <a:lnTo>
                    <a:pt x="5464673" y="796489"/>
                  </a:lnTo>
                  <a:lnTo>
                    <a:pt x="5431540" y="826602"/>
                  </a:lnTo>
                  <a:lnTo>
                    <a:pt x="5395621" y="853462"/>
                  </a:lnTo>
                  <a:lnTo>
                    <a:pt x="5357152" y="876832"/>
                  </a:lnTo>
                  <a:lnTo>
                    <a:pt x="5316367" y="896479"/>
                  </a:lnTo>
                  <a:lnTo>
                    <a:pt x="5273501" y="912169"/>
                  </a:lnTo>
                  <a:lnTo>
                    <a:pt x="5228787" y="923666"/>
                  </a:lnTo>
                  <a:lnTo>
                    <a:pt x="5182461" y="930736"/>
                  </a:lnTo>
                  <a:lnTo>
                    <a:pt x="5134756" y="933145"/>
                  </a:lnTo>
                  <a:close/>
                </a:path>
              </a:pathLst>
            </a:custGeom>
            <a:solidFill>
              <a:srgbClr val="FFFFFF"/>
            </a:solidFill>
          </p:spPr>
          <p:txBody>
            <a:bodyPr wrap="square" lIns="0" tIns="0" rIns="0" bIns="0" rtlCol="0"/>
            <a:lstStyle/>
            <a:p>
              <a:endParaRPr/>
            </a:p>
          </p:txBody>
        </p:sp>
        <p:pic>
          <p:nvPicPr>
            <p:cNvPr id="22" name="object 22">
              <a:extLst>
                <a:ext uri="{FF2B5EF4-FFF2-40B4-BE49-F238E27FC236}">
                  <a16:creationId xmlns:a16="http://schemas.microsoft.com/office/drawing/2014/main" id="{4D00F82D-7F69-3181-3EDD-578D1E6929B2}"/>
                </a:ext>
              </a:extLst>
            </p:cNvPr>
            <p:cNvPicPr/>
            <p:nvPr/>
          </p:nvPicPr>
          <p:blipFill>
            <a:blip r:embed="rId3" cstate="print"/>
            <a:stretch>
              <a:fillRect/>
            </a:stretch>
          </p:blipFill>
          <p:spPr>
            <a:xfrm>
              <a:off x="434343" y="559592"/>
              <a:ext cx="1923467" cy="561882"/>
            </a:xfrm>
            <a:prstGeom prst="rect">
              <a:avLst/>
            </a:prstGeom>
          </p:spPr>
        </p:pic>
        <p:pic>
          <p:nvPicPr>
            <p:cNvPr id="23" name="object 23">
              <a:extLst>
                <a:ext uri="{FF2B5EF4-FFF2-40B4-BE49-F238E27FC236}">
                  <a16:creationId xmlns:a16="http://schemas.microsoft.com/office/drawing/2014/main" id="{723F5F91-26DF-E43A-6C22-7A19B97F4660}"/>
                </a:ext>
              </a:extLst>
            </p:cNvPr>
            <p:cNvPicPr/>
            <p:nvPr/>
          </p:nvPicPr>
          <p:blipFill>
            <a:blip r:embed="rId4" cstate="print"/>
            <a:stretch>
              <a:fillRect/>
            </a:stretch>
          </p:blipFill>
          <p:spPr>
            <a:xfrm>
              <a:off x="2354169" y="594832"/>
              <a:ext cx="880718" cy="470413"/>
            </a:xfrm>
            <a:prstGeom prst="rect">
              <a:avLst/>
            </a:prstGeom>
          </p:spPr>
        </p:pic>
        <p:pic>
          <p:nvPicPr>
            <p:cNvPr id="24" name="object 24">
              <a:extLst>
                <a:ext uri="{FF2B5EF4-FFF2-40B4-BE49-F238E27FC236}">
                  <a16:creationId xmlns:a16="http://schemas.microsoft.com/office/drawing/2014/main" id="{4EA4CCEE-AD4A-3F7F-3571-F651A62A54F9}"/>
                </a:ext>
              </a:extLst>
            </p:cNvPr>
            <p:cNvPicPr/>
            <p:nvPr/>
          </p:nvPicPr>
          <p:blipFill>
            <a:blip r:embed="rId5" cstate="print"/>
            <a:stretch>
              <a:fillRect/>
            </a:stretch>
          </p:blipFill>
          <p:spPr>
            <a:xfrm>
              <a:off x="5032140" y="469834"/>
              <a:ext cx="739594" cy="718686"/>
            </a:xfrm>
            <a:prstGeom prst="rect">
              <a:avLst/>
            </a:prstGeom>
          </p:spPr>
        </p:pic>
        <p:pic>
          <p:nvPicPr>
            <p:cNvPr id="25" name="object 25">
              <a:extLst>
                <a:ext uri="{FF2B5EF4-FFF2-40B4-BE49-F238E27FC236}">
                  <a16:creationId xmlns:a16="http://schemas.microsoft.com/office/drawing/2014/main" id="{C3BD3025-3843-DD7F-3C8A-C51E3E29C7D3}"/>
                </a:ext>
              </a:extLst>
            </p:cNvPr>
            <p:cNvPicPr/>
            <p:nvPr/>
          </p:nvPicPr>
          <p:blipFill>
            <a:blip r:embed="rId6" cstate="print"/>
            <a:stretch>
              <a:fillRect/>
            </a:stretch>
          </p:blipFill>
          <p:spPr>
            <a:xfrm>
              <a:off x="4233886" y="529289"/>
              <a:ext cx="726527" cy="621990"/>
            </a:xfrm>
            <a:prstGeom prst="rect">
              <a:avLst/>
            </a:prstGeom>
          </p:spPr>
        </p:pic>
        <p:pic>
          <p:nvPicPr>
            <p:cNvPr id="26" name="object 26">
              <a:extLst>
                <a:ext uri="{FF2B5EF4-FFF2-40B4-BE49-F238E27FC236}">
                  <a16:creationId xmlns:a16="http://schemas.microsoft.com/office/drawing/2014/main" id="{87D50AD1-C00B-D67B-A83E-D119755C3EA6}"/>
                </a:ext>
              </a:extLst>
            </p:cNvPr>
            <p:cNvPicPr/>
            <p:nvPr/>
          </p:nvPicPr>
          <p:blipFill>
            <a:blip r:embed="rId7" cstate="print"/>
            <a:stretch>
              <a:fillRect/>
            </a:stretch>
          </p:blipFill>
          <p:spPr>
            <a:xfrm>
              <a:off x="3326661" y="416885"/>
              <a:ext cx="810156" cy="368490"/>
            </a:xfrm>
            <a:prstGeom prst="rect">
              <a:avLst/>
            </a:prstGeom>
          </p:spPr>
        </p:pic>
      </p:grpSp>
      <p:sp>
        <p:nvSpPr>
          <p:cNvPr id="27" name="object 27">
            <a:extLst>
              <a:ext uri="{FF2B5EF4-FFF2-40B4-BE49-F238E27FC236}">
                <a16:creationId xmlns:a16="http://schemas.microsoft.com/office/drawing/2014/main" id="{0AA20117-7CCB-7445-8499-6AFB0DA04806}"/>
              </a:ext>
            </a:extLst>
          </p:cNvPr>
          <p:cNvSpPr txBox="1"/>
          <p:nvPr/>
        </p:nvSpPr>
        <p:spPr>
          <a:xfrm>
            <a:off x="3322692" y="736670"/>
            <a:ext cx="810260" cy="384175"/>
          </a:xfrm>
          <a:prstGeom prst="rect">
            <a:avLst/>
          </a:prstGeom>
        </p:spPr>
        <p:txBody>
          <a:bodyPr vert="horz" wrap="square" lIns="0" tIns="12700" rIns="0" bIns="0" rtlCol="0">
            <a:spAutoFit/>
          </a:bodyPr>
          <a:lstStyle/>
          <a:p>
            <a:pPr marL="12700">
              <a:lnSpc>
                <a:spcPct val="100000"/>
              </a:lnSpc>
              <a:spcBef>
                <a:spcPts val="100"/>
              </a:spcBef>
            </a:pPr>
            <a:r>
              <a:rPr sz="2350" b="1" spc="-110" dirty="0">
                <a:solidFill>
                  <a:srgbClr val="33820D"/>
                </a:solidFill>
                <a:latin typeface="Times New Roman"/>
                <a:cs typeface="Times New Roman"/>
              </a:rPr>
              <a:t>PEH</a:t>
            </a:r>
            <a:r>
              <a:rPr sz="2350" b="1" spc="-1595" dirty="0">
                <a:solidFill>
                  <a:srgbClr val="33820D"/>
                </a:solidFill>
                <a:latin typeface="Times New Roman"/>
                <a:cs typeface="Times New Roman"/>
              </a:rPr>
              <a:t>R</a:t>
            </a:r>
            <a:endParaRPr sz="2350">
              <a:latin typeface="Times New Roman"/>
              <a:cs typeface="Times New Roman"/>
            </a:endParaRPr>
          </a:p>
        </p:txBody>
      </p:sp>
      <p:sp>
        <p:nvSpPr>
          <p:cNvPr id="28" name="object 28">
            <a:extLst>
              <a:ext uri="{FF2B5EF4-FFF2-40B4-BE49-F238E27FC236}">
                <a16:creationId xmlns:a16="http://schemas.microsoft.com/office/drawing/2014/main" id="{9EA9ACD5-20CA-C201-3D16-E8812B254A51}"/>
              </a:ext>
            </a:extLst>
          </p:cNvPr>
          <p:cNvSpPr txBox="1"/>
          <p:nvPr/>
        </p:nvSpPr>
        <p:spPr>
          <a:xfrm>
            <a:off x="3330573" y="770359"/>
            <a:ext cx="801370" cy="76835"/>
          </a:xfrm>
          <a:prstGeom prst="rect">
            <a:avLst/>
          </a:prstGeom>
        </p:spPr>
        <p:txBody>
          <a:bodyPr vert="horz" wrap="square" lIns="0" tIns="16510" rIns="0" bIns="0" rtlCol="0">
            <a:spAutoFit/>
          </a:bodyPr>
          <a:lstStyle/>
          <a:p>
            <a:pPr marL="12700">
              <a:lnSpc>
                <a:spcPct val="100000"/>
              </a:lnSpc>
              <a:spcBef>
                <a:spcPts val="130"/>
              </a:spcBef>
            </a:pPr>
            <a:r>
              <a:rPr sz="300" b="1" dirty="0">
                <a:solidFill>
                  <a:srgbClr val="FF1616"/>
                </a:solidFill>
                <a:latin typeface="Times New Roman"/>
                <a:cs typeface="Times New Roman"/>
              </a:rPr>
              <a:t>UNIVERSITAS</a:t>
            </a:r>
            <a:r>
              <a:rPr sz="300" b="1" spc="80" dirty="0">
                <a:solidFill>
                  <a:srgbClr val="FF1616"/>
                </a:solidFill>
                <a:latin typeface="Times New Roman"/>
                <a:cs typeface="Times New Roman"/>
              </a:rPr>
              <a:t> </a:t>
            </a:r>
            <a:r>
              <a:rPr sz="300" b="1" dirty="0">
                <a:solidFill>
                  <a:srgbClr val="FF1616"/>
                </a:solidFill>
                <a:latin typeface="Times New Roman"/>
                <a:cs typeface="Times New Roman"/>
              </a:rPr>
              <a:t>PENDIDIKAN</a:t>
            </a:r>
            <a:r>
              <a:rPr sz="300" b="1" spc="85" dirty="0">
                <a:solidFill>
                  <a:srgbClr val="FF1616"/>
                </a:solidFill>
                <a:latin typeface="Times New Roman"/>
                <a:cs typeface="Times New Roman"/>
              </a:rPr>
              <a:t> </a:t>
            </a:r>
            <a:r>
              <a:rPr sz="300" b="1" spc="-10" dirty="0">
                <a:solidFill>
                  <a:srgbClr val="FF1616"/>
                </a:solidFill>
                <a:latin typeface="Times New Roman"/>
                <a:cs typeface="Times New Roman"/>
              </a:rPr>
              <a:t>INDONESIA</a:t>
            </a:r>
            <a:endParaRPr sz="300">
              <a:latin typeface="Times New Roman"/>
              <a:cs typeface="Times New Roman"/>
            </a:endParaRPr>
          </a:p>
        </p:txBody>
      </p:sp>
      <p:sp>
        <p:nvSpPr>
          <p:cNvPr id="29" name="object 29">
            <a:extLst>
              <a:ext uri="{FF2B5EF4-FFF2-40B4-BE49-F238E27FC236}">
                <a16:creationId xmlns:a16="http://schemas.microsoft.com/office/drawing/2014/main" id="{92D3A9EF-1CA2-F901-F16D-FF9495719058}"/>
              </a:ext>
            </a:extLst>
          </p:cNvPr>
          <p:cNvSpPr txBox="1"/>
          <p:nvPr/>
        </p:nvSpPr>
        <p:spPr>
          <a:xfrm>
            <a:off x="3336430" y="1085260"/>
            <a:ext cx="790575" cy="133350"/>
          </a:xfrm>
          <a:prstGeom prst="rect">
            <a:avLst/>
          </a:prstGeom>
        </p:spPr>
        <p:txBody>
          <a:bodyPr vert="horz" wrap="square" lIns="0" tIns="13335" rIns="0" bIns="0" rtlCol="0">
            <a:spAutoFit/>
          </a:bodyPr>
          <a:lstStyle/>
          <a:p>
            <a:pPr marL="12700">
              <a:lnSpc>
                <a:spcPct val="100000"/>
              </a:lnSpc>
              <a:spcBef>
                <a:spcPts val="105"/>
              </a:spcBef>
            </a:pPr>
            <a:r>
              <a:rPr sz="700" b="1" spc="-30" dirty="0">
                <a:solidFill>
                  <a:srgbClr val="008037"/>
                </a:solidFill>
                <a:latin typeface="Tahoma"/>
                <a:cs typeface="Tahoma"/>
              </a:rPr>
              <a:t>STUDY</a:t>
            </a:r>
            <a:r>
              <a:rPr sz="700" b="1" spc="-5" dirty="0">
                <a:solidFill>
                  <a:srgbClr val="008037"/>
                </a:solidFill>
                <a:latin typeface="Tahoma"/>
                <a:cs typeface="Tahoma"/>
              </a:rPr>
              <a:t> </a:t>
            </a:r>
            <a:r>
              <a:rPr sz="700" b="1" spc="-10" dirty="0">
                <a:solidFill>
                  <a:srgbClr val="008037"/>
                </a:solidFill>
                <a:latin typeface="Tahoma"/>
                <a:cs typeface="Tahoma"/>
              </a:rPr>
              <a:t>PROGRAM</a:t>
            </a:r>
            <a:endParaRPr sz="700">
              <a:latin typeface="Tahoma"/>
              <a:cs typeface="Tahoma"/>
            </a:endParaRPr>
          </a:p>
        </p:txBody>
      </p:sp>
      <p:sp>
        <p:nvSpPr>
          <p:cNvPr id="30" name="object 30">
            <a:extLst>
              <a:ext uri="{FF2B5EF4-FFF2-40B4-BE49-F238E27FC236}">
                <a16:creationId xmlns:a16="http://schemas.microsoft.com/office/drawing/2014/main" id="{D70150DB-04C1-9A16-D000-6939C12098F6}"/>
              </a:ext>
            </a:extLst>
          </p:cNvPr>
          <p:cNvSpPr txBox="1"/>
          <p:nvPr/>
        </p:nvSpPr>
        <p:spPr>
          <a:xfrm>
            <a:off x="3367787" y="1174119"/>
            <a:ext cx="719455" cy="80010"/>
          </a:xfrm>
          <a:prstGeom prst="rect">
            <a:avLst/>
          </a:prstGeom>
        </p:spPr>
        <p:txBody>
          <a:bodyPr vert="horz" wrap="square" lIns="0" tIns="13335" rIns="0" bIns="0" rtlCol="0">
            <a:spAutoFit/>
          </a:bodyPr>
          <a:lstStyle/>
          <a:p>
            <a:pPr marL="12700">
              <a:lnSpc>
                <a:spcPct val="100000"/>
              </a:lnSpc>
              <a:spcBef>
                <a:spcPts val="105"/>
              </a:spcBef>
            </a:pPr>
            <a:r>
              <a:rPr sz="350" dirty="0">
                <a:latin typeface="Times New Roman"/>
                <a:cs typeface="Times New Roman"/>
              </a:rPr>
              <a:t>Faculty</a:t>
            </a:r>
            <a:r>
              <a:rPr sz="350" spc="5" dirty="0">
                <a:latin typeface="Times New Roman"/>
                <a:cs typeface="Times New Roman"/>
              </a:rPr>
              <a:t> </a:t>
            </a:r>
            <a:r>
              <a:rPr sz="350" dirty="0">
                <a:latin typeface="Times New Roman"/>
                <a:cs typeface="Times New Roman"/>
              </a:rPr>
              <a:t>of</a:t>
            </a:r>
            <a:r>
              <a:rPr sz="350" spc="10" dirty="0">
                <a:latin typeface="Times New Roman"/>
                <a:cs typeface="Times New Roman"/>
              </a:rPr>
              <a:t> </a:t>
            </a:r>
            <a:r>
              <a:rPr sz="350" dirty="0">
                <a:latin typeface="Times New Roman"/>
                <a:cs typeface="Times New Roman"/>
              </a:rPr>
              <a:t>Sport</a:t>
            </a:r>
            <a:r>
              <a:rPr sz="350" spc="10" dirty="0">
                <a:latin typeface="Times New Roman"/>
                <a:cs typeface="Times New Roman"/>
              </a:rPr>
              <a:t> </a:t>
            </a:r>
            <a:r>
              <a:rPr sz="350" dirty="0">
                <a:latin typeface="Times New Roman"/>
                <a:cs typeface="Times New Roman"/>
              </a:rPr>
              <a:t>Education</a:t>
            </a:r>
            <a:r>
              <a:rPr sz="350" spc="5" dirty="0">
                <a:latin typeface="Times New Roman"/>
                <a:cs typeface="Times New Roman"/>
              </a:rPr>
              <a:t> </a:t>
            </a:r>
            <a:r>
              <a:rPr sz="350" dirty="0">
                <a:latin typeface="Times New Roman"/>
                <a:cs typeface="Times New Roman"/>
              </a:rPr>
              <a:t>and</a:t>
            </a:r>
            <a:r>
              <a:rPr sz="350" spc="10" dirty="0">
                <a:latin typeface="Times New Roman"/>
                <a:cs typeface="Times New Roman"/>
              </a:rPr>
              <a:t> </a:t>
            </a:r>
            <a:r>
              <a:rPr sz="350" spc="-10" dirty="0">
                <a:latin typeface="Times New Roman"/>
                <a:cs typeface="Times New Roman"/>
              </a:rPr>
              <a:t>Health</a:t>
            </a:r>
            <a:endParaRPr sz="350">
              <a:latin typeface="Times New Roman"/>
              <a:cs typeface="Times New Roman"/>
            </a:endParaRPr>
          </a:p>
        </p:txBody>
      </p:sp>
      <p:sp>
        <p:nvSpPr>
          <p:cNvPr id="31" name="object 31">
            <a:extLst>
              <a:ext uri="{FF2B5EF4-FFF2-40B4-BE49-F238E27FC236}">
                <a16:creationId xmlns:a16="http://schemas.microsoft.com/office/drawing/2014/main" id="{1988B7BF-6CDB-4720-6ECB-ED3DAA0F5CD5}"/>
              </a:ext>
            </a:extLst>
          </p:cNvPr>
          <p:cNvSpPr txBox="1"/>
          <p:nvPr/>
        </p:nvSpPr>
        <p:spPr>
          <a:xfrm>
            <a:off x="3341863" y="1040227"/>
            <a:ext cx="779780" cy="80010"/>
          </a:xfrm>
          <a:prstGeom prst="rect">
            <a:avLst/>
          </a:prstGeom>
        </p:spPr>
        <p:txBody>
          <a:bodyPr vert="horz" wrap="square" lIns="0" tIns="13335" rIns="0" bIns="0" rtlCol="0">
            <a:spAutoFit/>
          </a:bodyPr>
          <a:lstStyle/>
          <a:p>
            <a:pPr marL="12700">
              <a:lnSpc>
                <a:spcPct val="100000"/>
              </a:lnSpc>
              <a:spcBef>
                <a:spcPts val="105"/>
              </a:spcBef>
            </a:pPr>
            <a:r>
              <a:rPr sz="350" b="1" i="1" spc="-20" dirty="0">
                <a:solidFill>
                  <a:srgbClr val="FF1616"/>
                </a:solidFill>
                <a:latin typeface="Times New Roman"/>
                <a:cs typeface="Times New Roman"/>
              </a:rPr>
              <a:t>Physical</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Education,</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Health,</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and</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Recreation</a:t>
            </a:r>
            <a:endParaRPr sz="350">
              <a:latin typeface="Times New Roman"/>
              <a:cs typeface="Times New Roman"/>
            </a:endParaRPr>
          </a:p>
        </p:txBody>
      </p:sp>
      <p:pic>
        <p:nvPicPr>
          <p:cNvPr id="32" name="object 32">
            <a:extLst>
              <a:ext uri="{FF2B5EF4-FFF2-40B4-BE49-F238E27FC236}">
                <a16:creationId xmlns:a16="http://schemas.microsoft.com/office/drawing/2014/main" id="{321020C7-E67E-38ED-4E81-9534D4627A13}"/>
              </a:ext>
            </a:extLst>
          </p:cNvPr>
          <p:cNvPicPr/>
          <p:nvPr/>
        </p:nvPicPr>
        <p:blipFill>
          <a:blip r:embed="rId8" cstate="print"/>
          <a:stretch>
            <a:fillRect/>
          </a:stretch>
        </p:blipFill>
        <p:spPr>
          <a:xfrm>
            <a:off x="0" y="840177"/>
            <a:ext cx="1740030" cy="6743699"/>
          </a:xfrm>
          <a:prstGeom prst="rect">
            <a:avLst/>
          </a:prstGeom>
        </p:spPr>
      </p:pic>
    </p:spTree>
    <p:extLst>
      <p:ext uri="{BB962C8B-B14F-4D97-AF65-F5344CB8AC3E}">
        <p14:creationId xmlns:p14="http://schemas.microsoft.com/office/powerpoint/2010/main" val="952010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0A46E71-FAD7-D381-E724-630430FA3EE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36C72E5-7CBD-0D24-0AA3-CCE3A9E79B10}"/>
              </a:ext>
            </a:extLst>
          </p:cNvPr>
          <p:cNvSpPr/>
          <p:nvPr/>
        </p:nvSpPr>
        <p:spPr>
          <a:xfrm>
            <a:off x="0" y="32934"/>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4F4F4"/>
          </a:solidFill>
        </p:spPr>
        <p:txBody>
          <a:bodyPr wrap="square" lIns="0" tIns="0" rIns="0" bIns="0" rtlCol="0"/>
          <a:lstStyle/>
          <a:p>
            <a:endParaRPr dirty="0"/>
          </a:p>
        </p:txBody>
      </p:sp>
      <p:grpSp>
        <p:nvGrpSpPr>
          <p:cNvPr id="3" name="object 3">
            <a:extLst>
              <a:ext uri="{FF2B5EF4-FFF2-40B4-BE49-F238E27FC236}">
                <a16:creationId xmlns:a16="http://schemas.microsoft.com/office/drawing/2014/main" id="{BED75AA6-9B3C-E0D1-F683-DC62B5802D82}"/>
              </a:ext>
            </a:extLst>
          </p:cNvPr>
          <p:cNvGrpSpPr/>
          <p:nvPr/>
        </p:nvGrpSpPr>
        <p:grpSpPr>
          <a:xfrm>
            <a:off x="15075389" y="0"/>
            <a:ext cx="3213100" cy="3331210"/>
            <a:chOff x="15075389" y="0"/>
            <a:chExt cx="3213100" cy="3331210"/>
          </a:xfrm>
        </p:grpSpPr>
        <p:sp>
          <p:nvSpPr>
            <p:cNvPr id="4" name="object 4">
              <a:extLst>
                <a:ext uri="{FF2B5EF4-FFF2-40B4-BE49-F238E27FC236}">
                  <a16:creationId xmlns:a16="http://schemas.microsoft.com/office/drawing/2014/main" id="{3E6B8001-D955-7DD5-9A75-346877034B49}"/>
                </a:ext>
              </a:extLst>
            </p:cNvPr>
            <p:cNvSpPr/>
            <p:nvPr/>
          </p:nvSpPr>
          <p:spPr>
            <a:xfrm>
              <a:off x="15075389" y="0"/>
              <a:ext cx="3213100" cy="3331210"/>
            </a:xfrm>
            <a:custGeom>
              <a:avLst/>
              <a:gdLst/>
              <a:ahLst/>
              <a:cxnLst/>
              <a:rect l="l" t="t" r="r" b="b"/>
              <a:pathLst>
                <a:path w="3213100" h="3331210">
                  <a:moveTo>
                    <a:pt x="3212608" y="3330762"/>
                  </a:moveTo>
                  <a:lnTo>
                    <a:pt x="0" y="109201"/>
                  </a:lnTo>
                  <a:lnTo>
                    <a:pt x="0" y="0"/>
                  </a:lnTo>
                  <a:lnTo>
                    <a:pt x="897024" y="0"/>
                  </a:lnTo>
                  <a:lnTo>
                    <a:pt x="3212608" y="2314917"/>
                  </a:lnTo>
                  <a:lnTo>
                    <a:pt x="3212608" y="3330762"/>
                  </a:lnTo>
                  <a:close/>
                </a:path>
              </a:pathLst>
            </a:custGeom>
            <a:solidFill>
              <a:srgbClr val="1B53A8"/>
            </a:solidFill>
          </p:spPr>
          <p:txBody>
            <a:bodyPr wrap="square" lIns="0" tIns="0" rIns="0" bIns="0" rtlCol="0"/>
            <a:lstStyle/>
            <a:p>
              <a:endParaRPr/>
            </a:p>
          </p:txBody>
        </p:sp>
        <p:sp>
          <p:nvSpPr>
            <p:cNvPr id="5" name="object 5">
              <a:extLst>
                <a:ext uri="{FF2B5EF4-FFF2-40B4-BE49-F238E27FC236}">
                  <a16:creationId xmlns:a16="http://schemas.microsoft.com/office/drawing/2014/main" id="{E6B56F80-2BD8-C538-72DE-7B52CCBE3D34}"/>
                </a:ext>
              </a:extLst>
            </p:cNvPr>
            <p:cNvSpPr/>
            <p:nvPr/>
          </p:nvSpPr>
          <p:spPr>
            <a:xfrm>
              <a:off x="16809175" y="0"/>
              <a:ext cx="1478915" cy="2315210"/>
            </a:xfrm>
            <a:custGeom>
              <a:avLst/>
              <a:gdLst/>
              <a:ahLst/>
              <a:cxnLst/>
              <a:rect l="l" t="t" r="r" b="b"/>
              <a:pathLst>
                <a:path w="1478915" h="2315210">
                  <a:moveTo>
                    <a:pt x="1478822" y="2314917"/>
                  </a:moveTo>
                  <a:lnTo>
                    <a:pt x="0" y="836094"/>
                  </a:lnTo>
                  <a:lnTo>
                    <a:pt x="1454988" y="0"/>
                  </a:lnTo>
                  <a:lnTo>
                    <a:pt x="1478822" y="0"/>
                  </a:lnTo>
                  <a:lnTo>
                    <a:pt x="1478822" y="2314917"/>
                  </a:lnTo>
                  <a:close/>
                </a:path>
              </a:pathLst>
            </a:custGeom>
            <a:solidFill>
              <a:srgbClr val="0C336F"/>
            </a:solidFill>
          </p:spPr>
          <p:txBody>
            <a:bodyPr wrap="square" lIns="0" tIns="0" rIns="0" bIns="0" rtlCol="0"/>
            <a:lstStyle/>
            <a:p>
              <a:endParaRPr/>
            </a:p>
          </p:txBody>
        </p:sp>
      </p:grpSp>
      <p:grpSp>
        <p:nvGrpSpPr>
          <p:cNvPr id="6" name="object 6">
            <a:extLst>
              <a:ext uri="{FF2B5EF4-FFF2-40B4-BE49-F238E27FC236}">
                <a16:creationId xmlns:a16="http://schemas.microsoft.com/office/drawing/2014/main" id="{4A0F036F-FB23-E2C2-53DC-1CFAAD6F7E62}"/>
              </a:ext>
            </a:extLst>
          </p:cNvPr>
          <p:cNvGrpSpPr/>
          <p:nvPr/>
        </p:nvGrpSpPr>
        <p:grpSpPr>
          <a:xfrm>
            <a:off x="0" y="3259390"/>
            <a:ext cx="18288000" cy="7028180"/>
            <a:chOff x="0" y="3259390"/>
            <a:chExt cx="18288000" cy="7028180"/>
          </a:xfrm>
        </p:grpSpPr>
        <p:sp>
          <p:nvSpPr>
            <p:cNvPr id="7" name="object 7">
              <a:extLst>
                <a:ext uri="{FF2B5EF4-FFF2-40B4-BE49-F238E27FC236}">
                  <a16:creationId xmlns:a16="http://schemas.microsoft.com/office/drawing/2014/main" id="{ECF29CD1-C757-A275-3E19-1DC09D4C7B2E}"/>
                </a:ext>
              </a:extLst>
            </p:cNvPr>
            <p:cNvSpPr/>
            <p:nvPr/>
          </p:nvSpPr>
          <p:spPr>
            <a:xfrm>
              <a:off x="0" y="7694571"/>
              <a:ext cx="4640580" cy="2592705"/>
            </a:xfrm>
            <a:custGeom>
              <a:avLst/>
              <a:gdLst/>
              <a:ahLst/>
              <a:cxnLst/>
              <a:rect l="l" t="t" r="r" b="b"/>
              <a:pathLst>
                <a:path w="4640580" h="2592704">
                  <a:moveTo>
                    <a:pt x="0" y="0"/>
                  </a:moveTo>
                  <a:lnTo>
                    <a:pt x="4640490" y="0"/>
                  </a:lnTo>
                  <a:lnTo>
                    <a:pt x="4640490" y="2592428"/>
                  </a:lnTo>
                  <a:lnTo>
                    <a:pt x="0" y="2592428"/>
                  </a:lnTo>
                  <a:lnTo>
                    <a:pt x="0" y="0"/>
                  </a:lnTo>
                  <a:close/>
                </a:path>
              </a:pathLst>
            </a:custGeom>
            <a:solidFill>
              <a:srgbClr val="0C336F"/>
            </a:solidFill>
          </p:spPr>
          <p:txBody>
            <a:bodyPr wrap="square" lIns="0" tIns="0" rIns="0" bIns="0" rtlCol="0"/>
            <a:lstStyle/>
            <a:p>
              <a:endParaRPr/>
            </a:p>
          </p:txBody>
        </p:sp>
        <p:sp>
          <p:nvSpPr>
            <p:cNvPr id="8" name="object 8">
              <a:extLst>
                <a:ext uri="{FF2B5EF4-FFF2-40B4-BE49-F238E27FC236}">
                  <a16:creationId xmlns:a16="http://schemas.microsoft.com/office/drawing/2014/main" id="{5DC36A27-85A8-0166-2B83-BC2C71C18796}"/>
                </a:ext>
              </a:extLst>
            </p:cNvPr>
            <p:cNvSpPr/>
            <p:nvPr/>
          </p:nvSpPr>
          <p:spPr>
            <a:xfrm>
              <a:off x="7927219" y="9764381"/>
              <a:ext cx="10361295" cy="523240"/>
            </a:xfrm>
            <a:custGeom>
              <a:avLst/>
              <a:gdLst/>
              <a:ahLst/>
              <a:cxnLst/>
              <a:rect l="l" t="t" r="r" b="b"/>
              <a:pathLst>
                <a:path w="10361295" h="523240">
                  <a:moveTo>
                    <a:pt x="10360780" y="522618"/>
                  </a:moveTo>
                  <a:lnTo>
                    <a:pt x="0" y="522618"/>
                  </a:lnTo>
                  <a:lnTo>
                    <a:pt x="0" y="0"/>
                  </a:lnTo>
                  <a:lnTo>
                    <a:pt x="10360780" y="0"/>
                  </a:lnTo>
                  <a:lnTo>
                    <a:pt x="10360780" y="522618"/>
                  </a:lnTo>
                  <a:close/>
                </a:path>
              </a:pathLst>
            </a:custGeom>
            <a:solidFill>
              <a:srgbClr val="0A2957"/>
            </a:solidFill>
          </p:spPr>
          <p:txBody>
            <a:bodyPr wrap="square" lIns="0" tIns="0" rIns="0" bIns="0" rtlCol="0"/>
            <a:lstStyle/>
            <a:p>
              <a:endParaRPr/>
            </a:p>
          </p:txBody>
        </p:sp>
        <p:sp>
          <p:nvSpPr>
            <p:cNvPr id="9" name="object 9">
              <a:extLst>
                <a:ext uri="{FF2B5EF4-FFF2-40B4-BE49-F238E27FC236}">
                  <a16:creationId xmlns:a16="http://schemas.microsoft.com/office/drawing/2014/main" id="{FD844AC7-6752-D966-D1C3-D1E60595DB39}"/>
                </a:ext>
              </a:extLst>
            </p:cNvPr>
            <p:cNvSpPr/>
            <p:nvPr/>
          </p:nvSpPr>
          <p:spPr>
            <a:xfrm>
              <a:off x="3327265" y="7690376"/>
              <a:ext cx="3564254" cy="2597150"/>
            </a:xfrm>
            <a:custGeom>
              <a:avLst/>
              <a:gdLst/>
              <a:ahLst/>
              <a:cxnLst/>
              <a:rect l="l" t="t" r="r" b="b"/>
              <a:pathLst>
                <a:path w="3564254" h="2597150">
                  <a:moveTo>
                    <a:pt x="3564065" y="1542580"/>
                  </a:moveTo>
                  <a:lnTo>
                    <a:pt x="2673049" y="0"/>
                  </a:lnTo>
                  <a:lnTo>
                    <a:pt x="891016" y="0"/>
                  </a:lnTo>
                  <a:lnTo>
                    <a:pt x="0" y="1542580"/>
                  </a:lnTo>
                  <a:lnTo>
                    <a:pt x="608829" y="2596622"/>
                  </a:lnTo>
                  <a:lnTo>
                    <a:pt x="2955235" y="2596622"/>
                  </a:lnTo>
                  <a:lnTo>
                    <a:pt x="3564065" y="1542580"/>
                  </a:lnTo>
                  <a:close/>
                </a:path>
              </a:pathLst>
            </a:custGeom>
            <a:solidFill>
              <a:srgbClr val="1B53A8"/>
            </a:solidFill>
          </p:spPr>
          <p:txBody>
            <a:bodyPr wrap="square" lIns="0" tIns="0" rIns="0" bIns="0" rtlCol="0"/>
            <a:lstStyle/>
            <a:p>
              <a:endParaRPr/>
            </a:p>
          </p:txBody>
        </p:sp>
        <p:sp>
          <p:nvSpPr>
            <p:cNvPr id="10" name="object 10">
              <a:extLst>
                <a:ext uri="{FF2B5EF4-FFF2-40B4-BE49-F238E27FC236}">
                  <a16:creationId xmlns:a16="http://schemas.microsoft.com/office/drawing/2014/main" id="{AF5D9B67-F8FA-784A-2077-9379B68D00BB}"/>
                </a:ext>
              </a:extLst>
            </p:cNvPr>
            <p:cNvSpPr/>
            <p:nvPr/>
          </p:nvSpPr>
          <p:spPr>
            <a:xfrm>
              <a:off x="6269366" y="9234217"/>
              <a:ext cx="2998470" cy="1052830"/>
            </a:xfrm>
            <a:custGeom>
              <a:avLst/>
              <a:gdLst/>
              <a:ahLst/>
              <a:cxnLst/>
              <a:rect l="l" t="t" r="r" b="b"/>
              <a:pathLst>
                <a:path w="2998470" h="1052829">
                  <a:moveTo>
                    <a:pt x="2998236" y="1052782"/>
                  </a:moveTo>
                  <a:lnTo>
                    <a:pt x="2390134" y="0"/>
                  </a:lnTo>
                  <a:lnTo>
                    <a:pt x="608101" y="0"/>
                  </a:lnTo>
                  <a:lnTo>
                    <a:pt x="0" y="1052781"/>
                  </a:lnTo>
                  <a:lnTo>
                    <a:pt x="2998236" y="1052782"/>
                  </a:lnTo>
                  <a:close/>
                </a:path>
              </a:pathLst>
            </a:custGeom>
            <a:solidFill>
              <a:srgbClr val="0C336F"/>
            </a:solidFill>
          </p:spPr>
          <p:txBody>
            <a:bodyPr wrap="square" lIns="0" tIns="0" rIns="0" bIns="0" rtlCol="0"/>
            <a:lstStyle/>
            <a:p>
              <a:endParaRPr/>
            </a:p>
          </p:txBody>
        </p:sp>
        <p:sp>
          <p:nvSpPr>
            <p:cNvPr id="11" name="object 11">
              <a:extLst>
                <a:ext uri="{FF2B5EF4-FFF2-40B4-BE49-F238E27FC236}">
                  <a16:creationId xmlns:a16="http://schemas.microsoft.com/office/drawing/2014/main" id="{8EC00EA6-FE0D-7FE1-6E03-81A5A4FC6C02}"/>
                </a:ext>
              </a:extLst>
            </p:cNvPr>
            <p:cNvSpPr/>
            <p:nvPr/>
          </p:nvSpPr>
          <p:spPr>
            <a:xfrm>
              <a:off x="4483693" y="9227916"/>
              <a:ext cx="3006090" cy="1059180"/>
            </a:xfrm>
            <a:custGeom>
              <a:avLst/>
              <a:gdLst/>
              <a:ahLst/>
              <a:cxnLst/>
              <a:rect l="l" t="t" r="r" b="b"/>
              <a:pathLst>
                <a:path w="3006090" h="1059179">
                  <a:moveTo>
                    <a:pt x="3005516" y="1059083"/>
                  </a:moveTo>
                  <a:lnTo>
                    <a:pt x="2393774" y="0"/>
                  </a:lnTo>
                  <a:lnTo>
                    <a:pt x="611741" y="0"/>
                  </a:lnTo>
                  <a:lnTo>
                    <a:pt x="0" y="1059083"/>
                  </a:lnTo>
                  <a:lnTo>
                    <a:pt x="94507" y="1059083"/>
                  </a:lnTo>
                  <a:lnTo>
                    <a:pt x="659632" y="80657"/>
                  </a:lnTo>
                  <a:lnTo>
                    <a:pt x="2347144" y="80657"/>
                  </a:lnTo>
                  <a:lnTo>
                    <a:pt x="2912269" y="1059083"/>
                  </a:lnTo>
                  <a:lnTo>
                    <a:pt x="3005516" y="1059083"/>
                  </a:lnTo>
                  <a:close/>
                </a:path>
              </a:pathLst>
            </a:custGeom>
            <a:solidFill>
              <a:srgbClr val="0A2957"/>
            </a:solidFill>
          </p:spPr>
          <p:txBody>
            <a:bodyPr wrap="square" lIns="0" tIns="0" rIns="0" bIns="0" rtlCol="0"/>
            <a:lstStyle/>
            <a:p>
              <a:endParaRPr/>
            </a:p>
          </p:txBody>
        </p:sp>
        <p:pic>
          <p:nvPicPr>
            <p:cNvPr id="12" name="object 12">
              <a:extLst>
                <a:ext uri="{FF2B5EF4-FFF2-40B4-BE49-F238E27FC236}">
                  <a16:creationId xmlns:a16="http://schemas.microsoft.com/office/drawing/2014/main" id="{6F8B5E9D-090D-B54F-7782-6F6CBD924675}"/>
                </a:ext>
              </a:extLst>
            </p:cNvPr>
            <p:cNvPicPr/>
            <p:nvPr/>
          </p:nvPicPr>
          <p:blipFill>
            <a:blip r:embed="rId2" cstate="print"/>
            <a:stretch>
              <a:fillRect/>
            </a:stretch>
          </p:blipFill>
          <p:spPr>
            <a:xfrm>
              <a:off x="16497051" y="3259390"/>
              <a:ext cx="1790947" cy="6743699"/>
            </a:xfrm>
            <a:prstGeom prst="rect">
              <a:avLst/>
            </a:prstGeom>
          </p:spPr>
        </p:pic>
      </p:grpSp>
      <p:sp>
        <p:nvSpPr>
          <p:cNvPr id="13" name="object 13">
            <a:extLst>
              <a:ext uri="{FF2B5EF4-FFF2-40B4-BE49-F238E27FC236}">
                <a16:creationId xmlns:a16="http://schemas.microsoft.com/office/drawing/2014/main" id="{ACFB85AC-14EE-4F83-5B53-3CF6A89E4255}"/>
              </a:ext>
            </a:extLst>
          </p:cNvPr>
          <p:cNvSpPr txBox="1"/>
          <p:nvPr/>
        </p:nvSpPr>
        <p:spPr>
          <a:xfrm>
            <a:off x="2126375" y="3614811"/>
            <a:ext cx="6551123" cy="1308948"/>
          </a:xfrm>
          <a:prstGeom prst="rect">
            <a:avLst/>
          </a:prstGeom>
        </p:spPr>
        <p:txBody>
          <a:bodyPr vert="horz" wrap="square" lIns="0" tIns="139065" rIns="0" bIns="0" rtlCol="0">
            <a:spAutoFit/>
          </a:bodyPr>
          <a:lstStyle/>
          <a:p>
            <a:pPr marL="12700" marR="5080">
              <a:lnSpc>
                <a:spcPts val="9670"/>
              </a:lnSpc>
              <a:spcBef>
                <a:spcPts val="1095"/>
              </a:spcBef>
            </a:pPr>
            <a:r>
              <a:rPr lang="en-US" sz="8000" b="1" spc="-40" dirty="0">
                <a:solidFill>
                  <a:srgbClr val="0A2957"/>
                </a:solidFill>
                <a:latin typeface="Trebuchet MS"/>
                <a:cs typeface="Trebuchet MS"/>
              </a:rPr>
              <a:t>Result</a:t>
            </a:r>
            <a:endParaRPr sz="8000" dirty="0">
              <a:latin typeface="Trebuchet MS"/>
              <a:cs typeface="Trebuchet MS"/>
            </a:endParaRPr>
          </a:p>
        </p:txBody>
      </p:sp>
      <p:sp>
        <p:nvSpPr>
          <p:cNvPr id="19" name="object 19">
            <a:extLst>
              <a:ext uri="{FF2B5EF4-FFF2-40B4-BE49-F238E27FC236}">
                <a16:creationId xmlns:a16="http://schemas.microsoft.com/office/drawing/2014/main" id="{D63D9DE2-7A37-4D94-DF68-AB0852EDCCBA}"/>
              </a:ext>
            </a:extLst>
          </p:cNvPr>
          <p:cNvSpPr txBox="1"/>
          <p:nvPr/>
        </p:nvSpPr>
        <p:spPr>
          <a:xfrm>
            <a:off x="7489783" y="1941230"/>
            <a:ext cx="8955123" cy="4814138"/>
          </a:xfrm>
          <a:prstGeom prst="rect">
            <a:avLst/>
          </a:prstGeom>
        </p:spPr>
        <p:txBody>
          <a:bodyPr vert="horz" wrap="square" lIns="0" tIns="12700" rIns="0" bIns="0" rtlCol="0">
            <a:spAutoFit/>
          </a:bodyPr>
          <a:lstStyle/>
          <a:p>
            <a:r>
              <a:rPr lang="en-US" sz="2400" b="1" dirty="0"/>
              <a:t>Effect of Honey Supplementation on Physiological Recovery</a:t>
            </a:r>
          </a:p>
          <a:p>
            <a:endParaRPr lang="en-US" sz="2400" b="1" dirty="0"/>
          </a:p>
          <a:p>
            <a:r>
              <a:rPr lang="en-US" sz="2400" dirty="0"/>
              <a:t>The reviewed studies indicate that honey supplementation may accelerate physiological recovery following exercise. Its antioxidant compounds help reduce oxidative stress, while its anti-inflammatory properties assist in regulating the inflammatory response induced by intense physical activity. Furthermore, several studies reported that honey supplementation may support immune function, promote faster recovery of muscle strength, and reduce </a:t>
            </a:r>
            <a:r>
              <a:rPr lang="en-US" sz="2400" b="1" dirty="0"/>
              <a:t>Delayed Onset Muscle Soreness (DOMS)</a:t>
            </a:r>
            <a:r>
              <a:rPr lang="en-US" sz="2400" dirty="0"/>
              <a:t> after exercise. Collectively, these findings suggest that honey may facilitate a more effective recovery process, enabling athletes to return to training in an improved physiological condition.</a:t>
            </a:r>
          </a:p>
        </p:txBody>
      </p:sp>
      <p:grpSp>
        <p:nvGrpSpPr>
          <p:cNvPr id="20" name="object 20">
            <a:extLst>
              <a:ext uri="{FF2B5EF4-FFF2-40B4-BE49-F238E27FC236}">
                <a16:creationId xmlns:a16="http://schemas.microsoft.com/office/drawing/2014/main" id="{95F75B28-5A82-7384-C6AC-19A4D27EC899}"/>
              </a:ext>
            </a:extLst>
          </p:cNvPr>
          <p:cNvGrpSpPr/>
          <p:nvPr/>
        </p:nvGrpSpPr>
        <p:grpSpPr>
          <a:xfrm>
            <a:off x="308965" y="373605"/>
            <a:ext cx="5601335" cy="933450"/>
            <a:chOff x="308965" y="373605"/>
            <a:chExt cx="5601335" cy="933450"/>
          </a:xfrm>
        </p:grpSpPr>
        <p:sp>
          <p:nvSpPr>
            <p:cNvPr id="21" name="object 21">
              <a:extLst>
                <a:ext uri="{FF2B5EF4-FFF2-40B4-BE49-F238E27FC236}">
                  <a16:creationId xmlns:a16="http://schemas.microsoft.com/office/drawing/2014/main" id="{119B578B-BFCE-4B8C-06DA-0DEE5E9215FC}"/>
                </a:ext>
              </a:extLst>
            </p:cNvPr>
            <p:cNvSpPr/>
            <p:nvPr/>
          </p:nvSpPr>
          <p:spPr>
            <a:xfrm>
              <a:off x="308965" y="373605"/>
              <a:ext cx="5601335" cy="933450"/>
            </a:xfrm>
            <a:custGeom>
              <a:avLst/>
              <a:gdLst/>
              <a:ahLst/>
              <a:cxnLst/>
              <a:rect l="l" t="t" r="r" b="b"/>
              <a:pathLst>
                <a:path w="5601335" h="933450">
                  <a:moveTo>
                    <a:pt x="5134756" y="933145"/>
                  </a:moveTo>
                  <a:lnTo>
                    <a:pt x="466572" y="933145"/>
                  </a:lnTo>
                  <a:lnTo>
                    <a:pt x="418868" y="930736"/>
                  </a:lnTo>
                  <a:lnTo>
                    <a:pt x="372541" y="923666"/>
                  </a:lnTo>
                  <a:lnTo>
                    <a:pt x="327828" y="912169"/>
                  </a:lnTo>
                  <a:lnTo>
                    <a:pt x="284961" y="896479"/>
                  </a:lnTo>
                  <a:lnTo>
                    <a:pt x="244176" y="876832"/>
                  </a:lnTo>
                  <a:lnTo>
                    <a:pt x="205707" y="853462"/>
                  </a:lnTo>
                  <a:lnTo>
                    <a:pt x="169789" y="826602"/>
                  </a:lnTo>
                  <a:lnTo>
                    <a:pt x="136655" y="796489"/>
                  </a:lnTo>
                  <a:lnTo>
                    <a:pt x="106542" y="763356"/>
                  </a:lnTo>
                  <a:lnTo>
                    <a:pt x="79683" y="727437"/>
                  </a:lnTo>
                  <a:lnTo>
                    <a:pt x="56312" y="688968"/>
                  </a:lnTo>
                  <a:lnTo>
                    <a:pt x="36665" y="648183"/>
                  </a:lnTo>
                  <a:lnTo>
                    <a:pt x="20976" y="605317"/>
                  </a:lnTo>
                  <a:lnTo>
                    <a:pt x="9479" y="560603"/>
                  </a:lnTo>
                  <a:lnTo>
                    <a:pt x="2408" y="514277"/>
                  </a:lnTo>
                  <a:lnTo>
                    <a:pt x="0" y="466572"/>
                  </a:lnTo>
                  <a:lnTo>
                    <a:pt x="2408" y="418868"/>
                  </a:lnTo>
                  <a:lnTo>
                    <a:pt x="9479" y="372541"/>
                  </a:lnTo>
                  <a:lnTo>
                    <a:pt x="20976" y="327828"/>
                  </a:lnTo>
                  <a:lnTo>
                    <a:pt x="36665" y="284961"/>
                  </a:lnTo>
                  <a:lnTo>
                    <a:pt x="56312" y="244176"/>
                  </a:lnTo>
                  <a:lnTo>
                    <a:pt x="79683" y="205707"/>
                  </a:lnTo>
                  <a:lnTo>
                    <a:pt x="106542" y="169789"/>
                  </a:lnTo>
                  <a:lnTo>
                    <a:pt x="136655" y="136655"/>
                  </a:lnTo>
                  <a:lnTo>
                    <a:pt x="169789" y="106542"/>
                  </a:lnTo>
                  <a:lnTo>
                    <a:pt x="205707" y="79683"/>
                  </a:lnTo>
                  <a:lnTo>
                    <a:pt x="244176" y="56312"/>
                  </a:lnTo>
                  <a:lnTo>
                    <a:pt x="284961" y="36665"/>
                  </a:lnTo>
                  <a:lnTo>
                    <a:pt x="327828" y="20976"/>
                  </a:lnTo>
                  <a:lnTo>
                    <a:pt x="372541" y="9479"/>
                  </a:lnTo>
                  <a:lnTo>
                    <a:pt x="418868" y="2408"/>
                  </a:lnTo>
                  <a:lnTo>
                    <a:pt x="466572" y="0"/>
                  </a:lnTo>
                  <a:lnTo>
                    <a:pt x="5134756" y="0"/>
                  </a:lnTo>
                  <a:lnTo>
                    <a:pt x="5182461" y="2408"/>
                  </a:lnTo>
                  <a:lnTo>
                    <a:pt x="5228787" y="9479"/>
                  </a:lnTo>
                  <a:lnTo>
                    <a:pt x="5273501" y="20976"/>
                  </a:lnTo>
                  <a:lnTo>
                    <a:pt x="5316367" y="36665"/>
                  </a:lnTo>
                  <a:lnTo>
                    <a:pt x="5357152" y="56312"/>
                  </a:lnTo>
                  <a:lnTo>
                    <a:pt x="5395621" y="79683"/>
                  </a:lnTo>
                  <a:lnTo>
                    <a:pt x="5431540" y="106542"/>
                  </a:lnTo>
                  <a:lnTo>
                    <a:pt x="5464673" y="136655"/>
                  </a:lnTo>
                  <a:lnTo>
                    <a:pt x="5494786" y="169789"/>
                  </a:lnTo>
                  <a:lnTo>
                    <a:pt x="5521646" y="205707"/>
                  </a:lnTo>
                  <a:lnTo>
                    <a:pt x="5545016" y="244176"/>
                  </a:lnTo>
                  <a:lnTo>
                    <a:pt x="5564663" y="284961"/>
                  </a:lnTo>
                  <a:lnTo>
                    <a:pt x="5580353" y="327828"/>
                  </a:lnTo>
                  <a:lnTo>
                    <a:pt x="5591850" y="372541"/>
                  </a:lnTo>
                  <a:lnTo>
                    <a:pt x="5598920" y="418868"/>
                  </a:lnTo>
                  <a:lnTo>
                    <a:pt x="5601329" y="466572"/>
                  </a:lnTo>
                  <a:lnTo>
                    <a:pt x="5598920" y="514277"/>
                  </a:lnTo>
                  <a:lnTo>
                    <a:pt x="5591850" y="560603"/>
                  </a:lnTo>
                  <a:lnTo>
                    <a:pt x="5580353" y="605317"/>
                  </a:lnTo>
                  <a:lnTo>
                    <a:pt x="5564663" y="648183"/>
                  </a:lnTo>
                  <a:lnTo>
                    <a:pt x="5545016" y="688968"/>
                  </a:lnTo>
                  <a:lnTo>
                    <a:pt x="5521646" y="727437"/>
                  </a:lnTo>
                  <a:lnTo>
                    <a:pt x="5494786" y="763356"/>
                  </a:lnTo>
                  <a:lnTo>
                    <a:pt x="5464673" y="796489"/>
                  </a:lnTo>
                  <a:lnTo>
                    <a:pt x="5431540" y="826602"/>
                  </a:lnTo>
                  <a:lnTo>
                    <a:pt x="5395621" y="853462"/>
                  </a:lnTo>
                  <a:lnTo>
                    <a:pt x="5357152" y="876832"/>
                  </a:lnTo>
                  <a:lnTo>
                    <a:pt x="5316367" y="896479"/>
                  </a:lnTo>
                  <a:lnTo>
                    <a:pt x="5273501" y="912169"/>
                  </a:lnTo>
                  <a:lnTo>
                    <a:pt x="5228787" y="923666"/>
                  </a:lnTo>
                  <a:lnTo>
                    <a:pt x="5182461" y="930736"/>
                  </a:lnTo>
                  <a:lnTo>
                    <a:pt x="5134756" y="933145"/>
                  </a:lnTo>
                  <a:close/>
                </a:path>
              </a:pathLst>
            </a:custGeom>
            <a:solidFill>
              <a:srgbClr val="FFFFFF"/>
            </a:solidFill>
          </p:spPr>
          <p:txBody>
            <a:bodyPr wrap="square" lIns="0" tIns="0" rIns="0" bIns="0" rtlCol="0"/>
            <a:lstStyle/>
            <a:p>
              <a:endParaRPr/>
            </a:p>
          </p:txBody>
        </p:sp>
        <p:pic>
          <p:nvPicPr>
            <p:cNvPr id="22" name="object 22">
              <a:extLst>
                <a:ext uri="{FF2B5EF4-FFF2-40B4-BE49-F238E27FC236}">
                  <a16:creationId xmlns:a16="http://schemas.microsoft.com/office/drawing/2014/main" id="{BA0A136E-60D7-A9A8-D66A-A817CA4E63F9}"/>
                </a:ext>
              </a:extLst>
            </p:cNvPr>
            <p:cNvPicPr/>
            <p:nvPr/>
          </p:nvPicPr>
          <p:blipFill>
            <a:blip r:embed="rId3" cstate="print"/>
            <a:stretch>
              <a:fillRect/>
            </a:stretch>
          </p:blipFill>
          <p:spPr>
            <a:xfrm>
              <a:off x="434343" y="559592"/>
              <a:ext cx="1923467" cy="561882"/>
            </a:xfrm>
            <a:prstGeom prst="rect">
              <a:avLst/>
            </a:prstGeom>
          </p:spPr>
        </p:pic>
        <p:pic>
          <p:nvPicPr>
            <p:cNvPr id="23" name="object 23">
              <a:extLst>
                <a:ext uri="{FF2B5EF4-FFF2-40B4-BE49-F238E27FC236}">
                  <a16:creationId xmlns:a16="http://schemas.microsoft.com/office/drawing/2014/main" id="{5B91CFF3-9B48-37BF-0691-BF9764E75A97}"/>
                </a:ext>
              </a:extLst>
            </p:cNvPr>
            <p:cNvPicPr/>
            <p:nvPr/>
          </p:nvPicPr>
          <p:blipFill>
            <a:blip r:embed="rId4" cstate="print"/>
            <a:stretch>
              <a:fillRect/>
            </a:stretch>
          </p:blipFill>
          <p:spPr>
            <a:xfrm>
              <a:off x="2354169" y="594832"/>
              <a:ext cx="880718" cy="470413"/>
            </a:xfrm>
            <a:prstGeom prst="rect">
              <a:avLst/>
            </a:prstGeom>
          </p:spPr>
        </p:pic>
        <p:pic>
          <p:nvPicPr>
            <p:cNvPr id="24" name="object 24">
              <a:extLst>
                <a:ext uri="{FF2B5EF4-FFF2-40B4-BE49-F238E27FC236}">
                  <a16:creationId xmlns:a16="http://schemas.microsoft.com/office/drawing/2014/main" id="{7300C210-C8E4-8266-49BC-1A258FFD7E57}"/>
                </a:ext>
              </a:extLst>
            </p:cNvPr>
            <p:cNvPicPr/>
            <p:nvPr/>
          </p:nvPicPr>
          <p:blipFill>
            <a:blip r:embed="rId5" cstate="print"/>
            <a:stretch>
              <a:fillRect/>
            </a:stretch>
          </p:blipFill>
          <p:spPr>
            <a:xfrm>
              <a:off x="5032140" y="469834"/>
              <a:ext cx="739594" cy="718686"/>
            </a:xfrm>
            <a:prstGeom prst="rect">
              <a:avLst/>
            </a:prstGeom>
          </p:spPr>
        </p:pic>
        <p:pic>
          <p:nvPicPr>
            <p:cNvPr id="25" name="object 25">
              <a:extLst>
                <a:ext uri="{FF2B5EF4-FFF2-40B4-BE49-F238E27FC236}">
                  <a16:creationId xmlns:a16="http://schemas.microsoft.com/office/drawing/2014/main" id="{94BA5C3C-1814-D2B2-1972-D23118DAEE06}"/>
                </a:ext>
              </a:extLst>
            </p:cNvPr>
            <p:cNvPicPr/>
            <p:nvPr/>
          </p:nvPicPr>
          <p:blipFill>
            <a:blip r:embed="rId6" cstate="print"/>
            <a:stretch>
              <a:fillRect/>
            </a:stretch>
          </p:blipFill>
          <p:spPr>
            <a:xfrm>
              <a:off x="4233886" y="529289"/>
              <a:ext cx="726527" cy="621990"/>
            </a:xfrm>
            <a:prstGeom prst="rect">
              <a:avLst/>
            </a:prstGeom>
          </p:spPr>
        </p:pic>
        <p:pic>
          <p:nvPicPr>
            <p:cNvPr id="26" name="object 26">
              <a:extLst>
                <a:ext uri="{FF2B5EF4-FFF2-40B4-BE49-F238E27FC236}">
                  <a16:creationId xmlns:a16="http://schemas.microsoft.com/office/drawing/2014/main" id="{F431D7FA-5903-FC61-8419-3DE00D7147A2}"/>
                </a:ext>
              </a:extLst>
            </p:cNvPr>
            <p:cNvPicPr/>
            <p:nvPr/>
          </p:nvPicPr>
          <p:blipFill>
            <a:blip r:embed="rId7" cstate="print"/>
            <a:stretch>
              <a:fillRect/>
            </a:stretch>
          </p:blipFill>
          <p:spPr>
            <a:xfrm>
              <a:off x="3326661" y="416885"/>
              <a:ext cx="810156" cy="368490"/>
            </a:xfrm>
            <a:prstGeom prst="rect">
              <a:avLst/>
            </a:prstGeom>
          </p:spPr>
        </p:pic>
      </p:grpSp>
      <p:sp>
        <p:nvSpPr>
          <p:cNvPr id="27" name="object 27">
            <a:extLst>
              <a:ext uri="{FF2B5EF4-FFF2-40B4-BE49-F238E27FC236}">
                <a16:creationId xmlns:a16="http://schemas.microsoft.com/office/drawing/2014/main" id="{1BAA9BB7-258A-B40F-7025-591E20BD6020}"/>
              </a:ext>
            </a:extLst>
          </p:cNvPr>
          <p:cNvSpPr txBox="1"/>
          <p:nvPr/>
        </p:nvSpPr>
        <p:spPr>
          <a:xfrm>
            <a:off x="3322692" y="736670"/>
            <a:ext cx="810260" cy="384175"/>
          </a:xfrm>
          <a:prstGeom prst="rect">
            <a:avLst/>
          </a:prstGeom>
        </p:spPr>
        <p:txBody>
          <a:bodyPr vert="horz" wrap="square" lIns="0" tIns="12700" rIns="0" bIns="0" rtlCol="0">
            <a:spAutoFit/>
          </a:bodyPr>
          <a:lstStyle/>
          <a:p>
            <a:pPr marL="12700">
              <a:lnSpc>
                <a:spcPct val="100000"/>
              </a:lnSpc>
              <a:spcBef>
                <a:spcPts val="100"/>
              </a:spcBef>
            </a:pPr>
            <a:r>
              <a:rPr sz="2350" b="1" spc="-110" dirty="0">
                <a:solidFill>
                  <a:srgbClr val="33820D"/>
                </a:solidFill>
                <a:latin typeface="Times New Roman"/>
                <a:cs typeface="Times New Roman"/>
              </a:rPr>
              <a:t>PEH</a:t>
            </a:r>
            <a:r>
              <a:rPr sz="2350" b="1" spc="-1595" dirty="0">
                <a:solidFill>
                  <a:srgbClr val="33820D"/>
                </a:solidFill>
                <a:latin typeface="Times New Roman"/>
                <a:cs typeface="Times New Roman"/>
              </a:rPr>
              <a:t>R</a:t>
            </a:r>
            <a:endParaRPr sz="2350">
              <a:latin typeface="Times New Roman"/>
              <a:cs typeface="Times New Roman"/>
            </a:endParaRPr>
          </a:p>
        </p:txBody>
      </p:sp>
      <p:sp>
        <p:nvSpPr>
          <p:cNvPr id="28" name="object 28">
            <a:extLst>
              <a:ext uri="{FF2B5EF4-FFF2-40B4-BE49-F238E27FC236}">
                <a16:creationId xmlns:a16="http://schemas.microsoft.com/office/drawing/2014/main" id="{FAE655F5-6E7F-36E2-1277-BA17CAED8BF2}"/>
              </a:ext>
            </a:extLst>
          </p:cNvPr>
          <p:cNvSpPr txBox="1"/>
          <p:nvPr/>
        </p:nvSpPr>
        <p:spPr>
          <a:xfrm>
            <a:off x="3330573" y="770359"/>
            <a:ext cx="801370" cy="76835"/>
          </a:xfrm>
          <a:prstGeom prst="rect">
            <a:avLst/>
          </a:prstGeom>
        </p:spPr>
        <p:txBody>
          <a:bodyPr vert="horz" wrap="square" lIns="0" tIns="16510" rIns="0" bIns="0" rtlCol="0">
            <a:spAutoFit/>
          </a:bodyPr>
          <a:lstStyle/>
          <a:p>
            <a:pPr marL="12700">
              <a:lnSpc>
                <a:spcPct val="100000"/>
              </a:lnSpc>
              <a:spcBef>
                <a:spcPts val="130"/>
              </a:spcBef>
            </a:pPr>
            <a:r>
              <a:rPr sz="300" b="1" dirty="0">
                <a:solidFill>
                  <a:srgbClr val="FF1616"/>
                </a:solidFill>
                <a:latin typeface="Times New Roman"/>
                <a:cs typeface="Times New Roman"/>
              </a:rPr>
              <a:t>UNIVERSITAS</a:t>
            </a:r>
            <a:r>
              <a:rPr sz="300" b="1" spc="80" dirty="0">
                <a:solidFill>
                  <a:srgbClr val="FF1616"/>
                </a:solidFill>
                <a:latin typeface="Times New Roman"/>
                <a:cs typeface="Times New Roman"/>
              </a:rPr>
              <a:t> </a:t>
            </a:r>
            <a:r>
              <a:rPr sz="300" b="1" dirty="0">
                <a:solidFill>
                  <a:srgbClr val="FF1616"/>
                </a:solidFill>
                <a:latin typeface="Times New Roman"/>
                <a:cs typeface="Times New Roman"/>
              </a:rPr>
              <a:t>PENDIDIKAN</a:t>
            </a:r>
            <a:r>
              <a:rPr sz="300" b="1" spc="85" dirty="0">
                <a:solidFill>
                  <a:srgbClr val="FF1616"/>
                </a:solidFill>
                <a:latin typeface="Times New Roman"/>
                <a:cs typeface="Times New Roman"/>
              </a:rPr>
              <a:t> </a:t>
            </a:r>
            <a:r>
              <a:rPr sz="300" b="1" spc="-10" dirty="0">
                <a:solidFill>
                  <a:srgbClr val="FF1616"/>
                </a:solidFill>
                <a:latin typeface="Times New Roman"/>
                <a:cs typeface="Times New Roman"/>
              </a:rPr>
              <a:t>INDONESIA</a:t>
            </a:r>
            <a:endParaRPr sz="300">
              <a:latin typeface="Times New Roman"/>
              <a:cs typeface="Times New Roman"/>
            </a:endParaRPr>
          </a:p>
        </p:txBody>
      </p:sp>
      <p:sp>
        <p:nvSpPr>
          <p:cNvPr id="29" name="object 29">
            <a:extLst>
              <a:ext uri="{FF2B5EF4-FFF2-40B4-BE49-F238E27FC236}">
                <a16:creationId xmlns:a16="http://schemas.microsoft.com/office/drawing/2014/main" id="{490F09DD-4015-0454-68F0-5F426DB9660C}"/>
              </a:ext>
            </a:extLst>
          </p:cNvPr>
          <p:cNvSpPr txBox="1"/>
          <p:nvPr/>
        </p:nvSpPr>
        <p:spPr>
          <a:xfrm>
            <a:off x="3336430" y="1085260"/>
            <a:ext cx="790575" cy="133350"/>
          </a:xfrm>
          <a:prstGeom prst="rect">
            <a:avLst/>
          </a:prstGeom>
        </p:spPr>
        <p:txBody>
          <a:bodyPr vert="horz" wrap="square" lIns="0" tIns="13335" rIns="0" bIns="0" rtlCol="0">
            <a:spAutoFit/>
          </a:bodyPr>
          <a:lstStyle/>
          <a:p>
            <a:pPr marL="12700">
              <a:lnSpc>
                <a:spcPct val="100000"/>
              </a:lnSpc>
              <a:spcBef>
                <a:spcPts val="105"/>
              </a:spcBef>
            </a:pPr>
            <a:r>
              <a:rPr sz="700" b="1" spc="-30" dirty="0">
                <a:solidFill>
                  <a:srgbClr val="008037"/>
                </a:solidFill>
                <a:latin typeface="Tahoma"/>
                <a:cs typeface="Tahoma"/>
              </a:rPr>
              <a:t>STUDY</a:t>
            </a:r>
            <a:r>
              <a:rPr sz="700" b="1" spc="-5" dirty="0">
                <a:solidFill>
                  <a:srgbClr val="008037"/>
                </a:solidFill>
                <a:latin typeface="Tahoma"/>
                <a:cs typeface="Tahoma"/>
              </a:rPr>
              <a:t> </a:t>
            </a:r>
            <a:r>
              <a:rPr sz="700" b="1" spc="-10" dirty="0">
                <a:solidFill>
                  <a:srgbClr val="008037"/>
                </a:solidFill>
                <a:latin typeface="Tahoma"/>
                <a:cs typeface="Tahoma"/>
              </a:rPr>
              <a:t>PROGRAM</a:t>
            </a:r>
            <a:endParaRPr sz="700">
              <a:latin typeface="Tahoma"/>
              <a:cs typeface="Tahoma"/>
            </a:endParaRPr>
          </a:p>
        </p:txBody>
      </p:sp>
      <p:sp>
        <p:nvSpPr>
          <p:cNvPr id="30" name="object 30">
            <a:extLst>
              <a:ext uri="{FF2B5EF4-FFF2-40B4-BE49-F238E27FC236}">
                <a16:creationId xmlns:a16="http://schemas.microsoft.com/office/drawing/2014/main" id="{38C91A92-62D1-DF1A-7E29-C6ADD3EAF4D2}"/>
              </a:ext>
            </a:extLst>
          </p:cNvPr>
          <p:cNvSpPr txBox="1"/>
          <p:nvPr/>
        </p:nvSpPr>
        <p:spPr>
          <a:xfrm>
            <a:off x="3367787" y="1174119"/>
            <a:ext cx="719455" cy="80010"/>
          </a:xfrm>
          <a:prstGeom prst="rect">
            <a:avLst/>
          </a:prstGeom>
        </p:spPr>
        <p:txBody>
          <a:bodyPr vert="horz" wrap="square" lIns="0" tIns="13335" rIns="0" bIns="0" rtlCol="0">
            <a:spAutoFit/>
          </a:bodyPr>
          <a:lstStyle/>
          <a:p>
            <a:pPr marL="12700">
              <a:lnSpc>
                <a:spcPct val="100000"/>
              </a:lnSpc>
              <a:spcBef>
                <a:spcPts val="105"/>
              </a:spcBef>
            </a:pPr>
            <a:r>
              <a:rPr sz="350" dirty="0">
                <a:latin typeface="Times New Roman"/>
                <a:cs typeface="Times New Roman"/>
              </a:rPr>
              <a:t>Faculty</a:t>
            </a:r>
            <a:r>
              <a:rPr sz="350" spc="5" dirty="0">
                <a:latin typeface="Times New Roman"/>
                <a:cs typeface="Times New Roman"/>
              </a:rPr>
              <a:t> </a:t>
            </a:r>
            <a:r>
              <a:rPr sz="350" dirty="0">
                <a:latin typeface="Times New Roman"/>
                <a:cs typeface="Times New Roman"/>
              </a:rPr>
              <a:t>of</a:t>
            </a:r>
            <a:r>
              <a:rPr sz="350" spc="10" dirty="0">
                <a:latin typeface="Times New Roman"/>
                <a:cs typeface="Times New Roman"/>
              </a:rPr>
              <a:t> </a:t>
            </a:r>
            <a:r>
              <a:rPr sz="350" dirty="0">
                <a:latin typeface="Times New Roman"/>
                <a:cs typeface="Times New Roman"/>
              </a:rPr>
              <a:t>Sport</a:t>
            </a:r>
            <a:r>
              <a:rPr sz="350" spc="10" dirty="0">
                <a:latin typeface="Times New Roman"/>
                <a:cs typeface="Times New Roman"/>
              </a:rPr>
              <a:t> </a:t>
            </a:r>
            <a:r>
              <a:rPr sz="350" dirty="0">
                <a:latin typeface="Times New Roman"/>
                <a:cs typeface="Times New Roman"/>
              </a:rPr>
              <a:t>Education</a:t>
            </a:r>
            <a:r>
              <a:rPr sz="350" spc="5" dirty="0">
                <a:latin typeface="Times New Roman"/>
                <a:cs typeface="Times New Roman"/>
              </a:rPr>
              <a:t> </a:t>
            </a:r>
            <a:r>
              <a:rPr sz="350" dirty="0">
                <a:latin typeface="Times New Roman"/>
                <a:cs typeface="Times New Roman"/>
              </a:rPr>
              <a:t>and</a:t>
            </a:r>
            <a:r>
              <a:rPr sz="350" spc="10" dirty="0">
                <a:latin typeface="Times New Roman"/>
                <a:cs typeface="Times New Roman"/>
              </a:rPr>
              <a:t> </a:t>
            </a:r>
            <a:r>
              <a:rPr sz="350" spc="-10" dirty="0">
                <a:latin typeface="Times New Roman"/>
                <a:cs typeface="Times New Roman"/>
              </a:rPr>
              <a:t>Health</a:t>
            </a:r>
            <a:endParaRPr sz="350">
              <a:latin typeface="Times New Roman"/>
              <a:cs typeface="Times New Roman"/>
            </a:endParaRPr>
          </a:p>
        </p:txBody>
      </p:sp>
      <p:sp>
        <p:nvSpPr>
          <p:cNvPr id="31" name="object 31">
            <a:extLst>
              <a:ext uri="{FF2B5EF4-FFF2-40B4-BE49-F238E27FC236}">
                <a16:creationId xmlns:a16="http://schemas.microsoft.com/office/drawing/2014/main" id="{F6AE86C2-67AA-DB7C-4FEA-9AF5D47CF0A5}"/>
              </a:ext>
            </a:extLst>
          </p:cNvPr>
          <p:cNvSpPr txBox="1"/>
          <p:nvPr/>
        </p:nvSpPr>
        <p:spPr>
          <a:xfrm>
            <a:off x="3341863" y="1040227"/>
            <a:ext cx="779780" cy="80010"/>
          </a:xfrm>
          <a:prstGeom prst="rect">
            <a:avLst/>
          </a:prstGeom>
        </p:spPr>
        <p:txBody>
          <a:bodyPr vert="horz" wrap="square" lIns="0" tIns="13335" rIns="0" bIns="0" rtlCol="0">
            <a:spAutoFit/>
          </a:bodyPr>
          <a:lstStyle/>
          <a:p>
            <a:pPr marL="12700">
              <a:lnSpc>
                <a:spcPct val="100000"/>
              </a:lnSpc>
              <a:spcBef>
                <a:spcPts val="105"/>
              </a:spcBef>
            </a:pPr>
            <a:r>
              <a:rPr sz="350" b="1" i="1" spc="-20" dirty="0">
                <a:solidFill>
                  <a:srgbClr val="FF1616"/>
                </a:solidFill>
                <a:latin typeface="Times New Roman"/>
                <a:cs typeface="Times New Roman"/>
              </a:rPr>
              <a:t>Physical</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Education,</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Health,</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and</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Recreation</a:t>
            </a:r>
            <a:endParaRPr sz="350">
              <a:latin typeface="Times New Roman"/>
              <a:cs typeface="Times New Roman"/>
            </a:endParaRPr>
          </a:p>
        </p:txBody>
      </p:sp>
      <p:pic>
        <p:nvPicPr>
          <p:cNvPr id="32" name="object 32">
            <a:extLst>
              <a:ext uri="{FF2B5EF4-FFF2-40B4-BE49-F238E27FC236}">
                <a16:creationId xmlns:a16="http://schemas.microsoft.com/office/drawing/2014/main" id="{84D2137F-8F80-120E-0619-13DC55C05687}"/>
              </a:ext>
            </a:extLst>
          </p:cNvPr>
          <p:cNvPicPr/>
          <p:nvPr/>
        </p:nvPicPr>
        <p:blipFill>
          <a:blip r:embed="rId8" cstate="print"/>
          <a:stretch>
            <a:fillRect/>
          </a:stretch>
        </p:blipFill>
        <p:spPr>
          <a:xfrm>
            <a:off x="0" y="840177"/>
            <a:ext cx="1740030" cy="6743699"/>
          </a:xfrm>
          <a:prstGeom prst="rect">
            <a:avLst/>
          </a:prstGeom>
        </p:spPr>
      </p:pic>
    </p:spTree>
    <p:extLst>
      <p:ext uri="{BB962C8B-B14F-4D97-AF65-F5344CB8AC3E}">
        <p14:creationId xmlns:p14="http://schemas.microsoft.com/office/powerpoint/2010/main" val="9449076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TotalTime>
  <Words>1682</Words>
  <Application>Microsoft Office PowerPoint</Application>
  <PresentationFormat>Kustom</PresentationFormat>
  <Paragraphs>107</Paragraphs>
  <Slides>14</Slides>
  <Notes>0</Notes>
  <HiddenSlides>0</HiddenSlides>
  <MMClips>0</MMClips>
  <ScaleCrop>false</ScaleCrop>
  <HeadingPairs>
    <vt:vector size="6" baseType="variant">
      <vt:variant>
        <vt:lpstr>Font Dipakai</vt:lpstr>
      </vt:variant>
      <vt:variant>
        <vt:i4>5</vt:i4>
      </vt:variant>
      <vt:variant>
        <vt:lpstr>Tema</vt:lpstr>
      </vt:variant>
      <vt:variant>
        <vt:i4>1</vt:i4>
      </vt:variant>
      <vt:variant>
        <vt:lpstr>Judul Slide</vt:lpstr>
      </vt:variant>
      <vt:variant>
        <vt:i4>14</vt:i4>
      </vt:variant>
    </vt:vector>
  </HeadingPairs>
  <TitlesOfParts>
    <vt:vector size="20" baseType="lpstr">
      <vt:lpstr>Arial</vt:lpstr>
      <vt:lpstr>Calibri</vt:lpstr>
      <vt:lpstr>Tahoma</vt:lpstr>
      <vt:lpstr>Times New Roman</vt:lpstr>
      <vt:lpstr>Trebuchet MS</vt:lpstr>
      <vt:lpstr>Office Theme</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6th ISPESH 2026</dc:title>
  <dc:creator>Dywa Ikal Mutaqin</dc:creator>
  <cp:keywords>DAFJ2F31raw,BAEpeVsBW3g,0</cp:keywords>
  <cp:lastModifiedBy>hilmi najib</cp:lastModifiedBy>
  <cp:revision>1</cp:revision>
  <dcterms:created xsi:type="dcterms:W3CDTF">2026-07-18T15:39:03Z</dcterms:created>
  <dcterms:modified xsi:type="dcterms:W3CDTF">2026-07-18T16:00:43Z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verter">
    <vt:lpwstr>SolidFramework v10.0.19910.1</vt:lpwstr>
  </property>
  <property fmtid="{D5CDD505-2E9C-101B-9397-08002B2CF9AE}" pid="3" name="Created">
    <vt:filetime>2026-07-01T00:00:00Z</vt:filetime>
  </property>
  <property fmtid="{D5CDD505-2E9C-101B-9397-08002B2CF9AE}" pid="4" name="Creator">
    <vt:lpwstr>Canva</vt:lpwstr>
  </property>
  <property fmtid="{D5CDD505-2E9C-101B-9397-08002B2CF9AE}" pid="5" name="LastSaved">
    <vt:filetime>2026-07-18T00:00:00Z</vt:filetime>
  </property>
  <property fmtid="{D5CDD505-2E9C-101B-9397-08002B2CF9AE}" pid="6" name="Producer">
    <vt:lpwstr>Canva</vt:lpwstr>
  </property>
</Properties>
</file>