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61" r:id="rId3"/>
    <p:sldId id="260" r:id="rId4"/>
    <p:sldId id="262" r:id="rId5"/>
    <p:sldId id="271" r:id="rId6"/>
    <p:sldId id="263" r:id="rId7"/>
    <p:sldId id="269" r:id="rId8"/>
    <p:sldId id="266" r:id="rId9"/>
    <p:sldId id="272" r:id="rId10"/>
    <p:sldId id="267" r:id="rId11"/>
    <p:sldId id="268" r:id="rId12"/>
    <p:sldId id="270" r:id="rId13"/>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820" y="2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a:p>
        </p:txBody>
      </p:sp>
      <p:pic>
        <p:nvPicPr>
          <p:cNvPr id="17" name="bg object 17"/>
          <p:cNvPicPr/>
          <p:nvPr/>
        </p:nvPicPr>
        <p:blipFill>
          <a:blip r:embed="rId7" cstate="print"/>
          <a:stretch>
            <a:fillRect/>
          </a:stretch>
        </p:blipFill>
        <p:spPr>
          <a:xfrm>
            <a:off x="0" y="0"/>
            <a:ext cx="5634691" cy="4540174"/>
          </a:xfrm>
          <a:prstGeom prst="rect">
            <a:avLst/>
          </a:prstGeom>
        </p:spPr>
      </p:pic>
      <p:sp>
        <p:nvSpPr>
          <p:cNvPr id="18" name="bg object 18"/>
          <p:cNvSpPr/>
          <p:nvPr/>
        </p:nvSpPr>
        <p:spPr>
          <a:xfrm>
            <a:off x="308965" y="373605"/>
            <a:ext cx="5601335" cy="933450"/>
          </a:xfrm>
          <a:custGeom>
            <a:avLst/>
            <a:gdLst/>
            <a:ahLst/>
            <a:cxnLst/>
            <a:rect l="l" t="t" r="r" b="b"/>
            <a:pathLst>
              <a:path w="5601335" h="933450">
                <a:moveTo>
                  <a:pt x="5134756" y="933145"/>
                </a:moveTo>
                <a:lnTo>
                  <a:pt x="466572" y="933145"/>
                </a:lnTo>
                <a:lnTo>
                  <a:pt x="418868" y="930736"/>
                </a:lnTo>
                <a:lnTo>
                  <a:pt x="372541" y="923666"/>
                </a:lnTo>
                <a:lnTo>
                  <a:pt x="327828" y="912169"/>
                </a:lnTo>
                <a:lnTo>
                  <a:pt x="284961" y="896479"/>
                </a:lnTo>
                <a:lnTo>
                  <a:pt x="244176" y="876832"/>
                </a:lnTo>
                <a:lnTo>
                  <a:pt x="205707" y="853462"/>
                </a:lnTo>
                <a:lnTo>
                  <a:pt x="169789" y="826602"/>
                </a:lnTo>
                <a:lnTo>
                  <a:pt x="136655" y="796489"/>
                </a:lnTo>
                <a:lnTo>
                  <a:pt x="106542" y="763356"/>
                </a:lnTo>
                <a:lnTo>
                  <a:pt x="79683" y="727437"/>
                </a:lnTo>
                <a:lnTo>
                  <a:pt x="56312" y="688968"/>
                </a:lnTo>
                <a:lnTo>
                  <a:pt x="36665" y="648183"/>
                </a:lnTo>
                <a:lnTo>
                  <a:pt x="20976" y="605317"/>
                </a:lnTo>
                <a:lnTo>
                  <a:pt x="9479" y="560603"/>
                </a:lnTo>
                <a:lnTo>
                  <a:pt x="2408" y="514277"/>
                </a:lnTo>
                <a:lnTo>
                  <a:pt x="0" y="466572"/>
                </a:lnTo>
                <a:lnTo>
                  <a:pt x="2408" y="418868"/>
                </a:lnTo>
                <a:lnTo>
                  <a:pt x="9479" y="372541"/>
                </a:lnTo>
                <a:lnTo>
                  <a:pt x="20976" y="327828"/>
                </a:lnTo>
                <a:lnTo>
                  <a:pt x="36665" y="284961"/>
                </a:lnTo>
                <a:lnTo>
                  <a:pt x="56312" y="244176"/>
                </a:lnTo>
                <a:lnTo>
                  <a:pt x="79683" y="205707"/>
                </a:lnTo>
                <a:lnTo>
                  <a:pt x="106542" y="169789"/>
                </a:lnTo>
                <a:lnTo>
                  <a:pt x="136655" y="136655"/>
                </a:lnTo>
                <a:lnTo>
                  <a:pt x="169789" y="106542"/>
                </a:lnTo>
                <a:lnTo>
                  <a:pt x="205707" y="79683"/>
                </a:lnTo>
                <a:lnTo>
                  <a:pt x="244176" y="56312"/>
                </a:lnTo>
                <a:lnTo>
                  <a:pt x="284961" y="36665"/>
                </a:lnTo>
                <a:lnTo>
                  <a:pt x="327828" y="20976"/>
                </a:lnTo>
                <a:lnTo>
                  <a:pt x="372541" y="9479"/>
                </a:lnTo>
                <a:lnTo>
                  <a:pt x="418868" y="2408"/>
                </a:lnTo>
                <a:lnTo>
                  <a:pt x="466572" y="0"/>
                </a:lnTo>
                <a:lnTo>
                  <a:pt x="5134756" y="0"/>
                </a:lnTo>
                <a:lnTo>
                  <a:pt x="5182461" y="2408"/>
                </a:lnTo>
                <a:lnTo>
                  <a:pt x="5228787" y="9479"/>
                </a:lnTo>
                <a:lnTo>
                  <a:pt x="5273501" y="20976"/>
                </a:lnTo>
                <a:lnTo>
                  <a:pt x="5316367" y="36665"/>
                </a:lnTo>
                <a:lnTo>
                  <a:pt x="5357152" y="56312"/>
                </a:lnTo>
                <a:lnTo>
                  <a:pt x="5395621" y="79683"/>
                </a:lnTo>
                <a:lnTo>
                  <a:pt x="5431540" y="106542"/>
                </a:lnTo>
                <a:lnTo>
                  <a:pt x="5464673" y="136655"/>
                </a:lnTo>
                <a:lnTo>
                  <a:pt x="5494786" y="169789"/>
                </a:lnTo>
                <a:lnTo>
                  <a:pt x="5521646" y="205707"/>
                </a:lnTo>
                <a:lnTo>
                  <a:pt x="5545016" y="244176"/>
                </a:lnTo>
                <a:lnTo>
                  <a:pt x="5564663" y="284961"/>
                </a:lnTo>
                <a:lnTo>
                  <a:pt x="5580353" y="327828"/>
                </a:lnTo>
                <a:lnTo>
                  <a:pt x="5591850" y="372541"/>
                </a:lnTo>
                <a:lnTo>
                  <a:pt x="5598920" y="418868"/>
                </a:lnTo>
                <a:lnTo>
                  <a:pt x="5601329" y="466572"/>
                </a:lnTo>
                <a:lnTo>
                  <a:pt x="5598920" y="514277"/>
                </a:lnTo>
                <a:lnTo>
                  <a:pt x="5591850" y="560603"/>
                </a:lnTo>
                <a:lnTo>
                  <a:pt x="5580353" y="605317"/>
                </a:lnTo>
                <a:lnTo>
                  <a:pt x="5564663" y="648183"/>
                </a:lnTo>
                <a:lnTo>
                  <a:pt x="5545016" y="688968"/>
                </a:lnTo>
                <a:lnTo>
                  <a:pt x="5521646" y="727437"/>
                </a:lnTo>
                <a:lnTo>
                  <a:pt x="5494786" y="763356"/>
                </a:lnTo>
                <a:lnTo>
                  <a:pt x="5464673" y="796489"/>
                </a:lnTo>
                <a:lnTo>
                  <a:pt x="5431540" y="826602"/>
                </a:lnTo>
                <a:lnTo>
                  <a:pt x="5395621" y="853462"/>
                </a:lnTo>
                <a:lnTo>
                  <a:pt x="5357152" y="876832"/>
                </a:lnTo>
                <a:lnTo>
                  <a:pt x="5316367" y="896479"/>
                </a:lnTo>
                <a:lnTo>
                  <a:pt x="5273501" y="912169"/>
                </a:lnTo>
                <a:lnTo>
                  <a:pt x="5228787" y="923666"/>
                </a:lnTo>
                <a:lnTo>
                  <a:pt x="5182461" y="930736"/>
                </a:lnTo>
                <a:lnTo>
                  <a:pt x="5134756" y="933145"/>
                </a:lnTo>
                <a:close/>
              </a:path>
            </a:pathLst>
          </a:custGeom>
          <a:solidFill>
            <a:srgbClr val="FFFFFF"/>
          </a:solidFill>
        </p:spPr>
        <p:txBody>
          <a:bodyPr wrap="square" lIns="0" tIns="0" rIns="0" bIns="0" rtlCol="0"/>
          <a:lstStyle/>
          <a:p>
            <a:endParaRPr/>
          </a:p>
        </p:txBody>
      </p:sp>
      <p:pic>
        <p:nvPicPr>
          <p:cNvPr id="19" name="bg object 19"/>
          <p:cNvPicPr/>
          <p:nvPr/>
        </p:nvPicPr>
        <p:blipFill>
          <a:blip r:embed="rId8" cstate="print"/>
          <a:stretch>
            <a:fillRect/>
          </a:stretch>
        </p:blipFill>
        <p:spPr>
          <a:xfrm>
            <a:off x="434343" y="559592"/>
            <a:ext cx="1923467" cy="561882"/>
          </a:xfrm>
          <a:prstGeom prst="rect">
            <a:avLst/>
          </a:prstGeom>
        </p:spPr>
      </p:pic>
      <p:pic>
        <p:nvPicPr>
          <p:cNvPr id="20" name="bg object 20"/>
          <p:cNvPicPr/>
          <p:nvPr/>
        </p:nvPicPr>
        <p:blipFill>
          <a:blip r:embed="rId9" cstate="print"/>
          <a:stretch>
            <a:fillRect/>
          </a:stretch>
        </p:blipFill>
        <p:spPr>
          <a:xfrm>
            <a:off x="2354169" y="594832"/>
            <a:ext cx="880718" cy="470413"/>
          </a:xfrm>
          <a:prstGeom prst="rect">
            <a:avLst/>
          </a:prstGeom>
        </p:spPr>
      </p:pic>
      <p:pic>
        <p:nvPicPr>
          <p:cNvPr id="21" name="bg object 21"/>
          <p:cNvPicPr/>
          <p:nvPr/>
        </p:nvPicPr>
        <p:blipFill>
          <a:blip r:embed="rId10" cstate="print"/>
          <a:stretch>
            <a:fillRect/>
          </a:stretch>
        </p:blipFill>
        <p:spPr>
          <a:xfrm>
            <a:off x="5032140" y="469834"/>
            <a:ext cx="739594" cy="718686"/>
          </a:xfrm>
          <a:prstGeom prst="rect">
            <a:avLst/>
          </a:prstGeom>
        </p:spPr>
      </p:pic>
      <p:pic>
        <p:nvPicPr>
          <p:cNvPr id="22" name="bg object 22"/>
          <p:cNvPicPr/>
          <p:nvPr/>
        </p:nvPicPr>
        <p:blipFill>
          <a:blip r:embed="rId11" cstate="print"/>
          <a:stretch>
            <a:fillRect/>
          </a:stretch>
        </p:blipFill>
        <p:spPr>
          <a:xfrm>
            <a:off x="4233886" y="529289"/>
            <a:ext cx="726527" cy="621990"/>
          </a:xfrm>
          <a:prstGeom prst="rect">
            <a:avLst/>
          </a:prstGeom>
        </p:spPr>
      </p:pic>
      <p:pic>
        <p:nvPicPr>
          <p:cNvPr id="23" name="bg object 23"/>
          <p:cNvPicPr/>
          <p:nvPr/>
        </p:nvPicPr>
        <p:blipFill>
          <a:blip r:embed="rId12" cstate="print"/>
          <a:stretch>
            <a:fillRect/>
          </a:stretch>
        </p:blipFill>
        <p:spPr>
          <a:xfrm>
            <a:off x="3326662" y="416884"/>
            <a:ext cx="810156" cy="368490"/>
          </a:xfrm>
          <a:prstGeom prst="rect">
            <a:avLst/>
          </a:prstGeom>
        </p:spPr>
      </p:pic>
      <p:sp>
        <p:nvSpPr>
          <p:cNvPr id="2" name="Holder 2"/>
          <p:cNvSpPr>
            <a:spLocks noGrp="1"/>
          </p:cNvSpPr>
          <p:nvPr>
            <p:ph type="title"/>
          </p:nvPr>
        </p:nvSpPr>
        <p:spPr>
          <a:xfrm>
            <a:off x="914400" y="411480"/>
            <a:ext cx="16459200" cy="164592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914400" y="2366010"/>
            <a:ext cx="1645920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7/23/2026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hyperlink" Target="https://doi.org/10.1080/1750984X.2014.932423" TargetMode="External"/><Relationship Id="rId5" Type="http://schemas.openxmlformats.org/officeDocument/2006/relationships/hyperlink" Target="https://doi.org/10.1016/j.psychsport.2016.11.001" TargetMode="External"/><Relationship Id="rId4" Type="http://schemas.openxmlformats.org/officeDocument/2006/relationships/hyperlink" Target="https://doi.org/10.1080/17430437.2016.1207771"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files.eric.ed.gov/fulltext/ED603548.pdf" TargetMode="External"/><Relationship Id="rId2" Type="http://schemas.openxmlformats.org/officeDocument/2006/relationships/image" Target="../media/image7.png"/><Relationship Id="rId1" Type="http://schemas.openxmlformats.org/officeDocument/2006/relationships/slideLayout" Target="../slideLayouts/slideLayout5.xml"/><Relationship Id="rId6" Type="http://schemas.openxmlformats.org/officeDocument/2006/relationships/hyperlink" Target="https://doi.org/10.1080/10413200591010139" TargetMode="External"/><Relationship Id="rId5" Type="http://schemas.openxmlformats.org/officeDocument/2006/relationships/hyperlink" Target="https://doi.org/10.1080/00336297.2013.867275" TargetMode="External"/><Relationship Id="rId4" Type="http://schemas.openxmlformats.org/officeDocument/2006/relationships/hyperlink" Target="https://doi.org/10.1080/10413200.2016.1164764"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5315504" y="-12700"/>
            <a:ext cx="2997896" cy="10286999"/>
          </a:xfrm>
          <a:prstGeom prst="rect">
            <a:avLst/>
          </a:prstGeom>
        </p:spPr>
      </p:pic>
      <p:pic>
        <p:nvPicPr>
          <p:cNvPr id="8" name="object 8"/>
          <p:cNvPicPr/>
          <p:nvPr/>
        </p:nvPicPr>
        <p:blipFill>
          <a:blip r:embed="rId3" cstate="print"/>
          <a:stretch>
            <a:fillRect/>
          </a:stretch>
        </p:blipFill>
        <p:spPr>
          <a:xfrm>
            <a:off x="0" y="8004844"/>
            <a:ext cx="8880991" cy="2282155"/>
          </a:xfrm>
          <a:prstGeom prst="rect">
            <a:avLst/>
          </a:prstGeom>
        </p:spPr>
      </p:pic>
      <p:sp>
        <p:nvSpPr>
          <p:cNvPr id="9" name="object 9"/>
          <p:cNvSpPr txBox="1"/>
          <p:nvPr/>
        </p:nvSpPr>
        <p:spPr>
          <a:xfrm>
            <a:off x="1447800" y="1624856"/>
            <a:ext cx="14376400" cy="8200899"/>
          </a:xfrm>
          <a:prstGeom prst="rect">
            <a:avLst/>
          </a:prstGeom>
        </p:spPr>
        <p:txBody>
          <a:bodyPr vert="horz" wrap="square" lIns="0" tIns="12700" rIns="0" bIns="0" rtlCol="0">
            <a:spAutoFit/>
          </a:bodyPr>
          <a:lstStyle/>
          <a:p>
            <a:pPr marL="0" marR="0" algn="ctr">
              <a:lnSpc>
                <a:spcPct val="107000"/>
              </a:lnSpc>
              <a:spcBef>
                <a:spcPts val="0"/>
              </a:spcBef>
              <a:spcAft>
                <a:spcPts val="800"/>
              </a:spcAft>
            </a:pPr>
            <a:r>
              <a:rPr lang="en-US" sz="4000" b="1" i="0" dirty="0">
                <a:solidFill>
                  <a:srgbClr val="333333"/>
                </a:solidFill>
                <a:effectLst/>
                <a:latin typeface="Open Sans" panose="020B0606030504020204" pitchFamily="34" charset="0"/>
              </a:rPr>
              <a:t>The Importance of Life Skills Integration in Youth Football Training Programs</a:t>
            </a:r>
          </a:p>
          <a:p>
            <a:pPr marL="0" marR="0" algn="ctr">
              <a:lnSpc>
                <a:spcPct val="107000"/>
              </a:lnSpc>
              <a:spcBef>
                <a:spcPts val="0"/>
              </a:spcBef>
              <a:spcAft>
                <a:spcPts val="800"/>
              </a:spcAft>
            </a:pP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4000" b="1" dirty="0">
                <a:latin typeface="Times New Roman" panose="02020603050405020304" pitchFamily="18" charset="0"/>
                <a:ea typeface="Calibri" panose="020F0502020204030204" pitchFamily="34" charset="0"/>
                <a:cs typeface="Times New Roman" panose="02020603050405020304" pitchFamily="18" charset="0"/>
              </a:rPr>
              <a:t>Muhamad </a:t>
            </a:r>
            <a:r>
              <a:rPr lang="en-US" sz="4000" b="1" dirty="0" err="1">
                <a:latin typeface="Times New Roman" panose="02020603050405020304" pitchFamily="18" charset="0"/>
                <a:ea typeface="Calibri" panose="020F0502020204030204" pitchFamily="34" charset="0"/>
                <a:cs typeface="Times New Roman" panose="02020603050405020304" pitchFamily="18" charset="0"/>
              </a:rPr>
              <a:t>Tafaqur</a:t>
            </a:r>
            <a:endParaRPr lang="en-US" sz="4000" b="1" dirty="0">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endParaRPr lang="en-US" sz="4000" b="1" dirty="0">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12700" marR="8210550">
              <a:lnSpc>
                <a:spcPct val="104099"/>
              </a:lnSpc>
              <a:spcBef>
                <a:spcPts val="11850"/>
              </a:spcBef>
            </a:pPr>
            <a:r>
              <a:rPr lang="en-US" sz="3350" b="1" spc="-20" dirty="0">
                <a:solidFill>
                  <a:srgbClr val="FFFFFF"/>
                </a:solidFill>
                <a:latin typeface="Trebuchet MS"/>
                <a:cs typeface="Trebuchet MS"/>
              </a:rPr>
              <a:t>Universitas Pendidikan Indonesia</a:t>
            </a:r>
            <a:r>
              <a:rPr sz="3350" b="1" spc="-20" dirty="0">
                <a:solidFill>
                  <a:srgbClr val="FFFFFF"/>
                </a:solidFill>
                <a:latin typeface="Trebuchet MS"/>
                <a:cs typeface="Trebuchet MS"/>
              </a:rPr>
              <a:t> </a:t>
            </a:r>
            <a:endParaRPr sz="3350" dirty="0">
              <a:latin typeface="Trebuchet MS"/>
              <a:cs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4998700" y="0"/>
            <a:ext cx="3289298" cy="10286999"/>
          </a:xfrm>
          <a:prstGeom prst="rect">
            <a:avLst/>
          </a:prstGeom>
        </p:spPr>
      </p:pic>
      <p:pic>
        <p:nvPicPr>
          <p:cNvPr id="8" name="object 8"/>
          <p:cNvPicPr/>
          <p:nvPr/>
        </p:nvPicPr>
        <p:blipFill>
          <a:blip r:embed="rId3" cstate="print"/>
          <a:stretch>
            <a:fillRect/>
          </a:stretch>
        </p:blipFill>
        <p:spPr>
          <a:xfrm>
            <a:off x="0" y="8662144"/>
            <a:ext cx="8880991" cy="1624855"/>
          </a:xfrm>
          <a:prstGeom prst="rect">
            <a:avLst/>
          </a:prstGeom>
        </p:spPr>
      </p:pic>
      <p:sp>
        <p:nvSpPr>
          <p:cNvPr id="9" name="object 9"/>
          <p:cNvSpPr txBox="1"/>
          <p:nvPr/>
        </p:nvSpPr>
        <p:spPr>
          <a:xfrm>
            <a:off x="1119560" y="920317"/>
            <a:ext cx="14554200" cy="3348289"/>
          </a:xfrm>
          <a:prstGeom prst="rect">
            <a:avLst/>
          </a:prstGeom>
        </p:spPr>
        <p:txBody>
          <a:bodyPr vert="horz" wrap="square" lIns="0" tIns="12700" rIns="0" bIns="0" rtlCol="0">
            <a:spAutoFit/>
          </a:bodyPr>
          <a:lstStyle/>
          <a:p>
            <a:pPr algn="ctr">
              <a:lnSpc>
                <a:spcPct val="107000"/>
              </a:lnSpc>
              <a:spcAft>
                <a:spcPts val="800"/>
              </a:spcAft>
            </a:pPr>
            <a:r>
              <a:rPr lang="en-US" sz="4000" b="1" spc="-10" dirty="0">
                <a:solidFill>
                  <a:srgbClr val="FF0000"/>
                </a:solidFill>
                <a:latin typeface="Trebuchet MS"/>
                <a:cs typeface="Trebuchet MS"/>
              </a:rPr>
              <a:t>Conclusion</a:t>
            </a:r>
          </a:p>
          <a:p>
            <a:pPr algn="ctr">
              <a:lnSpc>
                <a:spcPct val="107000"/>
              </a:lnSpc>
              <a:spcAft>
                <a:spcPts val="800"/>
              </a:spcAft>
            </a:pPr>
            <a:endParaRPr lang="en-US" sz="4000" b="1" spc="-10" dirty="0">
              <a:solidFill>
                <a:srgbClr val="FF0000"/>
              </a:solidFill>
              <a:latin typeface="Trebuchet MS"/>
              <a:cs typeface="Trebuchet MS"/>
            </a:endParaRPr>
          </a:p>
          <a:p>
            <a:pPr algn="just">
              <a:lnSpc>
                <a:spcPct val="107000"/>
              </a:lnSpc>
              <a:spcAft>
                <a:spcPts val="80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Life skills need to be developed from a young age to effectively interact with the environment and succeed in life. Football is an excellent tool for developing life skills for young people. Given the importance of life skills for young people, football coaches must be able to integrate life skills into their training programs, particularly those for youth.</a:t>
            </a:r>
            <a:endParaRPr lang="en-US" sz="2400" dirty="0">
              <a:latin typeface="Times New Roman" panose="02020603050405020304" pitchFamily="18" charset="0"/>
              <a:ea typeface="Times New Roman" panose="02020603050405020304" pitchFamily="18" charset="0"/>
            </a:endParaRPr>
          </a:p>
        </p:txBody>
      </p:sp>
      <p:grpSp>
        <p:nvGrpSpPr>
          <p:cNvPr id="10" name="Google Shape;2477;p44">
            <a:extLst>
              <a:ext uri="{FF2B5EF4-FFF2-40B4-BE49-F238E27FC236}">
                <a16:creationId xmlns:a16="http://schemas.microsoft.com/office/drawing/2014/main" id="{124A7D65-D5AC-4F5D-99EC-71EC57973D01}"/>
              </a:ext>
            </a:extLst>
          </p:cNvPr>
          <p:cNvGrpSpPr/>
          <p:nvPr/>
        </p:nvGrpSpPr>
        <p:grpSpPr>
          <a:xfrm>
            <a:off x="457200" y="2388387"/>
            <a:ext cx="466141" cy="457200"/>
            <a:chOff x="2522523" y="1875740"/>
            <a:chExt cx="448459" cy="448456"/>
          </a:xfrm>
        </p:grpSpPr>
        <p:sp>
          <p:nvSpPr>
            <p:cNvPr id="11" name="Google Shape;2478;p44">
              <a:extLst>
                <a:ext uri="{FF2B5EF4-FFF2-40B4-BE49-F238E27FC236}">
                  <a16:creationId xmlns:a16="http://schemas.microsoft.com/office/drawing/2014/main" id="{BF2E540B-AC85-4173-9182-32537078A560}"/>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79;p44">
              <a:extLst>
                <a:ext uri="{FF2B5EF4-FFF2-40B4-BE49-F238E27FC236}">
                  <a16:creationId xmlns:a16="http://schemas.microsoft.com/office/drawing/2014/main" id="{58F55B17-3421-4B24-961C-E8624D6D5334}"/>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2480;p44">
              <a:extLst>
                <a:ext uri="{FF2B5EF4-FFF2-40B4-BE49-F238E27FC236}">
                  <a16:creationId xmlns:a16="http://schemas.microsoft.com/office/drawing/2014/main" id="{67E5E99A-8342-41A9-A287-6F7F47471A09}"/>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81;p44">
              <a:extLst>
                <a:ext uri="{FF2B5EF4-FFF2-40B4-BE49-F238E27FC236}">
                  <a16:creationId xmlns:a16="http://schemas.microsoft.com/office/drawing/2014/main" id="{C09820A2-7A9F-4AE6-A7C1-E03293D45C3A}"/>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82;p44">
              <a:extLst>
                <a:ext uri="{FF2B5EF4-FFF2-40B4-BE49-F238E27FC236}">
                  <a16:creationId xmlns:a16="http://schemas.microsoft.com/office/drawing/2014/main" id="{1D026EA5-CD03-465B-A39D-A54BDE61F258}"/>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83;p44">
              <a:extLst>
                <a:ext uri="{FF2B5EF4-FFF2-40B4-BE49-F238E27FC236}">
                  <a16:creationId xmlns:a16="http://schemas.microsoft.com/office/drawing/2014/main" id="{56683652-3F66-4206-8A89-870D8DE3B12D}"/>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84;p44">
              <a:extLst>
                <a:ext uri="{FF2B5EF4-FFF2-40B4-BE49-F238E27FC236}">
                  <a16:creationId xmlns:a16="http://schemas.microsoft.com/office/drawing/2014/main" id="{A9345EBF-6DA4-451C-AEF3-FAA626945093}"/>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85;p44">
              <a:extLst>
                <a:ext uri="{FF2B5EF4-FFF2-40B4-BE49-F238E27FC236}">
                  <a16:creationId xmlns:a16="http://schemas.microsoft.com/office/drawing/2014/main" id="{12B3CE7B-8344-4FDF-BDC7-7284EA1A885C}"/>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86;p44">
              <a:extLst>
                <a:ext uri="{FF2B5EF4-FFF2-40B4-BE49-F238E27FC236}">
                  <a16:creationId xmlns:a16="http://schemas.microsoft.com/office/drawing/2014/main" id="{222B1F6B-F0B0-40AB-B9E5-652DF9784FFE}"/>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87;p44">
              <a:extLst>
                <a:ext uri="{FF2B5EF4-FFF2-40B4-BE49-F238E27FC236}">
                  <a16:creationId xmlns:a16="http://schemas.microsoft.com/office/drawing/2014/main" id="{527255C8-3018-457A-816A-9EA1579FE6E7}"/>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88;p44">
              <a:extLst>
                <a:ext uri="{FF2B5EF4-FFF2-40B4-BE49-F238E27FC236}">
                  <a16:creationId xmlns:a16="http://schemas.microsoft.com/office/drawing/2014/main" id="{53714634-1A7C-4403-B960-2964D06ED53A}"/>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9;p44">
              <a:extLst>
                <a:ext uri="{FF2B5EF4-FFF2-40B4-BE49-F238E27FC236}">
                  <a16:creationId xmlns:a16="http://schemas.microsoft.com/office/drawing/2014/main" id="{94DC1A5C-1101-4525-98BC-F5FFF2EEADA6}"/>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0;p44">
              <a:extLst>
                <a:ext uri="{FF2B5EF4-FFF2-40B4-BE49-F238E27FC236}">
                  <a16:creationId xmlns:a16="http://schemas.microsoft.com/office/drawing/2014/main" id="{ACC91B9C-3DD2-4E41-AE4F-4A740F6D1BF4}"/>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20241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4998700" y="0"/>
            <a:ext cx="3289298" cy="10286999"/>
          </a:xfrm>
          <a:prstGeom prst="rect">
            <a:avLst/>
          </a:prstGeom>
        </p:spPr>
      </p:pic>
      <p:pic>
        <p:nvPicPr>
          <p:cNvPr id="8" name="object 8"/>
          <p:cNvPicPr/>
          <p:nvPr/>
        </p:nvPicPr>
        <p:blipFill>
          <a:blip r:embed="rId3" cstate="print"/>
          <a:stretch>
            <a:fillRect/>
          </a:stretch>
        </p:blipFill>
        <p:spPr>
          <a:xfrm>
            <a:off x="0" y="8662144"/>
            <a:ext cx="8880991" cy="1624855"/>
          </a:xfrm>
          <a:prstGeom prst="rect">
            <a:avLst/>
          </a:prstGeom>
        </p:spPr>
      </p:pic>
      <p:sp>
        <p:nvSpPr>
          <p:cNvPr id="9" name="object 9"/>
          <p:cNvSpPr txBox="1"/>
          <p:nvPr/>
        </p:nvSpPr>
        <p:spPr>
          <a:xfrm>
            <a:off x="1119560" y="920317"/>
            <a:ext cx="14554200" cy="10693568"/>
          </a:xfrm>
          <a:prstGeom prst="rect">
            <a:avLst/>
          </a:prstGeom>
        </p:spPr>
        <p:txBody>
          <a:bodyPr vert="horz" wrap="square" lIns="0" tIns="12700" rIns="0" bIns="0" rtlCol="0">
            <a:spAutoFit/>
          </a:bodyPr>
          <a:lstStyle/>
          <a:p>
            <a:pPr algn="ctr">
              <a:lnSpc>
                <a:spcPct val="107000"/>
              </a:lnSpc>
              <a:spcAft>
                <a:spcPts val="800"/>
              </a:spcAft>
            </a:pPr>
            <a:r>
              <a:rPr lang="en-US" sz="4000" b="1" spc="-10" dirty="0">
                <a:solidFill>
                  <a:srgbClr val="FF0000"/>
                </a:solidFill>
                <a:latin typeface="Trebuchet MS"/>
                <a:cs typeface="Trebuchet MS"/>
              </a:rPr>
              <a:t>References</a:t>
            </a:r>
          </a:p>
          <a:p>
            <a:pPr algn="just">
              <a:lnSpc>
                <a:spcPct val="107000"/>
              </a:lnSpc>
              <a:spcAft>
                <a:spcPts val="800"/>
              </a:spcAft>
            </a:pP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Kemenkes</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Situasi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Kesehatan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Reproduksi</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cs typeface="Times New Roman" panose="02020603050405020304" pitchFamily="18" charset="0"/>
              </a:rPr>
              <a:t>Remaja</a:t>
            </a:r>
            <a:r>
              <a:rPr lang="en-US" sz="2400" dirty="0">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Gould D, Carson S. Life skills development through sport: current status and future directions. Int Rev Sport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Exerc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Psychol. 2008;1(1):58–78. </a:t>
            </a:r>
          </a:p>
          <a:p>
            <a:pPr algn="just">
              <a:lnSpc>
                <a:spcPct val="107000"/>
              </a:lnSpc>
              <a:spcAft>
                <a:spcPts val="800"/>
              </a:spcAft>
            </a:pP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Papacharisis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V, Goudas M, Danish SJ, Theodorakis Y. The effectiveness of teaching a life skills program in a sport context. J Appl Sport Psychol. 2005;17(3):247–54. </a:t>
            </a:r>
          </a:p>
          <a:p>
            <a:pPr algn="just">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Pierce S, Gould D,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Camiré</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M. Definition and model of life skills transfer. Int Rev Sport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Exerc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Psychol. 2017;10(1):186–211. </a:t>
            </a:r>
          </a:p>
          <a:p>
            <a:pPr algn="just">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Danish SJ,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Forneris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T, Wallace I. Journal of Applied School Sport-Based Life Skills Programming in the Schools. J Appl Sch Psychol. 2005;(November 2014):37–41</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UNICEF. Definition of Terms: Life Skills. 2003; Available from: http://www.unicef.org/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lifeskills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/index_7308.htm</a:t>
            </a:r>
          </a:p>
          <a:p>
            <a:pPr algn="just">
              <a:lnSpc>
                <a:spcPct val="107000"/>
              </a:lnSpc>
              <a:spcAft>
                <a:spcPts val="8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Cronin LD, Allen J. Development and initial validation of the Life Skills Scale for Sport. Psychol Sport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Exerc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[Internet]. 2017;28:105–19. Available from: </a:t>
            </a:r>
          </a:p>
          <a:p>
            <a:pPr algn="just">
              <a:lnSpc>
                <a:spcPct val="107000"/>
              </a:lnSpc>
              <a:spcAft>
                <a:spcPts val="80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Cope, E., Bailey, R., Parnell, D., &amp; Nicholls, A. (2017). Football, sport and the development of young people’s life skills.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Sport in Society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 789–801. </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https://doi.org/10.1080/17430437.2016.1207771</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Cronin, L. D., &amp; Allen, J. (2017). Development and initial validation of the Life Skills Scale for Sport.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Psychology of Sport and Exercise</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28</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105–119. </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https://doi.org/10.1016/j.psychsport.2016.11.001</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04800" marR="0" indent="-304800" algn="just">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McEwan, D., &amp; Beauchamp, M. R. (2014). Teamwork in sport: a theoretical and integrative review.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International Review of Sport and Exercise Psychology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229–250. </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https://doi.org/10.1080/1750984X.2014.932423</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04800" marR="0" indent="-304800" algn="just">
              <a:spcBef>
                <a:spcPts val="0"/>
              </a:spcBef>
              <a:spcAft>
                <a:spcPts val="0"/>
              </a:spcAft>
            </a:pP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Komarudin</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(2115).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Psikologi</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Olahraga. </a:t>
            </a:r>
            <a:r>
              <a:rPr lang="en-US"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Rosda</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1800" dirty="0">
              <a:solidFill>
                <a:srgbClr val="000000"/>
              </a:solidFill>
              <a:effectLst/>
              <a:latin typeface="Courier New" panose="02070309020205020404" pitchFamily="49" charset="0"/>
              <a:ea typeface="Calibri" panose="020F0502020204030204" pitchFamily="34" charset="0"/>
            </a:endParaRPr>
          </a:p>
          <a:p>
            <a:pPr algn="just">
              <a:lnSpc>
                <a:spcPct val="107000"/>
              </a:lnSpc>
              <a:spcAft>
                <a:spcPts val="800"/>
              </a:spcAft>
            </a:pPr>
            <a:endParaRPr lang="en-US" sz="1800" dirty="0">
              <a:solidFill>
                <a:srgbClr val="000000"/>
              </a:solidFill>
              <a:effectLst/>
              <a:latin typeface="Courier New" panose="02070309020205020404" pitchFamily="49" charset="0"/>
              <a:ea typeface="Calibri" panose="020F0502020204030204" pitchFamily="34" charset="0"/>
            </a:endParaRPr>
          </a:p>
          <a:p>
            <a:pPr algn="just">
              <a:lnSpc>
                <a:spcPct val="107000"/>
              </a:lnSpc>
              <a:spcAft>
                <a:spcPts val="800"/>
              </a:spcAft>
            </a:pPr>
            <a:endParaRPr lang="en-US" sz="1800" dirty="0">
              <a:solidFill>
                <a:srgbClr val="000000"/>
              </a:solidFill>
              <a:effectLst/>
              <a:latin typeface="Courier New" panose="02070309020205020404" pitchFamily="49" charset="0"/>
              <a:ea typeface="Calibri" panose="020F0502020204030204" pitchFamily="34" charset="0"/>
            </a:endParaRPr>
          </a:p>
          <a:p>
            <a:pPr algn="just">
              <a:lnSpc>
                <a:spcPct val="107000"/>
              </a:lnSpc>
              <a:spcAft>
                <a:spcPts val="800"/>
              </a:spcAft>
            </a:pP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70619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4998700" y="0"/>
            <a:ext cx="3289298" cy="10286999"/>
          </a:xfrm>
          <a:prstGeom prst="rect">
            <a:avLst/>
          </a:prstGeom>
        </p:spPr>
      </p:pic>
      <p:pic>
        <p:nvPicPr>
          <p:cNvPr id="8" name="object 8"/>
          <p:cNvPicPr/>
          <p:nvPr/>
        </p:nvPicPr>
        <p:blipFill>
          <a:blip r:embed="rId3" cstate="print"/>
          <a:stretch>
            <a:fillRect/>
          </a:stretch>
        </p:blipFill>
        <p:spPr>
          <a:xfrm>
            <a:off x="0" y="8662144"/>
            <a:ext cx="8880991" cy="1624855"/>
          </a:xfrm>
          <a:prstGeom prst="rect">
            <a:avLst/>
          </a:prstGeom>
        </p:spPr>
      </p:pic>
      <p:sp>
        <p:nvSpPr>
          <p:cNvPr id="9" name="object 9"/>
          <p:cNvSpPr txBox="1"/>
          <p:nvPr/>
        </p:nvSpPr>
        <p:spPr>
          <a:xfrm>
            <a:off x="1119560" y="920317"/>
            <a:ext cx="14554200" cy="9082486"/>
          </a:xfrm>
          <a:prstGeom prst="rect">
            <a:avLst/>
          </a:prstGeom>
        </p:spPr>
        <p:txBody>
          <a:bodyPr vert="horz" wrap="square" lIns="0" tIns="12700" rIns="0" bIns="0" rtlCol="0">
            <a:spAutoFit/>
          </a:bodyPr>
          <a:lstStyle/>
          <a:p>
            <a:pPr algn="ctr">
              <a:lnSpc>
                <a:spcPct val="107000"/>
              </a:lnSpc>
              <a:spcAft>
                <a:spcPts val="800"/>
              </a:spcAft>
            </a:pPr>
            <a:r>
              <a:rPr lang="en-US" sz="4000" b="1" spc="-10" dirty="0">
                <a:solidFill>
                  <a:srgbClr val="FF0000"/>
                </a:solidFill>
                <a:latin typeface="Trebuchet MS"/>
                <a:cs typeface="Trebuchet MS"/>
              </a:rPr>
              <a:t>References</a:t>
            </a:r>
          </a:p>
          <a:p>
            <a:pPr marL="304800" marR="0" indent="-304800" algn="just">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Partners for Local Development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Fondation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n.d</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(n.d.).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is Interpersonal Communication</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304800" indent="-304800" algn="just"/>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Patrick, N. J. (2008).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Sosial</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Skills for Teenagers and adults with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asperger</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London: Jessica Kingsley Publishers</a:t>
            </a:r>
          </a:p>
          <a:p>
            <a:pPr marL="304800" indent="-304800" algn="just"/>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Northhouse</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 G. (2001).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Leadership: Theory and practice (2nd ed.).</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(2nd ed). Thousand Oaks: Sage Publications</a:t>
            </a:r>
          </a:p>
          <a:p>
            <a:pPr marL="304800" marR="0" indent="-304800" algn="just">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Proctor, T. (2005).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Creative Solving for Managers</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304800" indent="-304800" algn="just"/>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Bean, C., &amp;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Forneris</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 (2016). Examining the Importance of Intentionally Structuring the Youth Sport Context to Facilitate Positive Youth Development.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Journal of Applied Sport Psychology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28</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410–425. </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https://doi.org/10.1080/10413200.2016.1164764</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04800" indent="-304800" algn="just"/>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Adair J. </a:t>
            </a:r>
            <a:r>
              <a:rPr lang="en-US" sz="2400" dirty="0" err="1">
                <a:effectLst/>
                <a:latin typeface="Times New Roman" panose="02020603050405020304" pitchFamily="18" charset="0"/>
                <a:ea typeface="Calibri" panose="020F0502020204030204" pitchFamily="34" charset="0"/>
                <a:cs typeface="Times New Roman" panose="02020603050405020304" pitchFamily="18" charset="0"/>
              </a:rPr>
              <a:t>Decesion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Making and Problem Solving Strategies (2nd Ed.). 2007; </a:t>
            </a:r>
          </a:p>
          <a:p>
            <a:pPr marL="304800" indent="-304800" algn="just"/>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Turnnidge</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J., </a:t>
            </a:r>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Côté</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J., &amp; Hancock, D. J. (2014). Positive Youth Development From Sport to Life: Explicit or Implicit Transfer?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Quest</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66</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203–217. </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5"/>
              </a:rPr>
              <a:t>https://doi.org/10.1080/00336297.2013.867275</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04800" indent="-304800" algn="just"/>
            <a:r>
              <a:rPr lang="en-US" sz="2400" dirty="0">
                <a:latin typeface="Times New Roman" panose="02020603050405020304" pitchFamily="18" charset="0"/>
                <a:cs typeface="Times New Roman" panose="02020603050405020304" pitchFamily="18" charset="0"/>
              </a:rPr>
              <a:t>Pierce, S., </a:t>
            </a:r>
            <a:r>
              <a:rPr lang="en-US" sz="2400" dirty="0" err="1">
                <a:latin typeface="Times New Roman" panose="02020603050405020304" pitchFamily="18" charset="0"/>
                <a:cs typeface="Times New Roman" panose="02020603050405020304" pitchFamily="18" charset="0"/>
              </a:rPr>
              <a:t>Kendellen</a:t>
            </a:r>
            <a:r>
              <a:rPr lang="en-US" sz="2400" dirty="0">
                <a:latin typeface="Times New Roman" panose="02020603050405020304" pitchFamily="18" charset="0"/>
                <a:cs typeface="Times New Roman" panose="02020603050405020304" pitchFamily="18" charset="0"/>
              </a:rPr>
              <a:t>, K., </a:t>
            </a:r>
            <a:r>
              <a:rPr lang="en-US" sz="2400" dirty="0" err="1">
                <a:latin typeface="Times New Roman" panose="02020603050405020304" pitchFamily="18" charset="0"/>
                <a:cs typeface="Times New Roman" panose="02020603050405020304" pitchFamily="18" charset="0"/>
              </a:rPr>
              <a:t>Camiré</a:t>
            </a:r>
            <a:r>
              <a:rPr lang="en-US" sz="2400" dirty="0">
                <a:latin typeface="Times New Roman" panose="02020603050405020304" pitchFamily="18" charset="0"/>
                <a:cs typeface="Times New Roman" panose="02020603050405020304" pitchFamily="18" charset="0"/>
              </a:rPr>
              <a:t>, M., &amp; Gould, D. (2018). Strategies for coaching for life skills transfer. Journal of Sport Psychology in Action, 9(1), 11–20. https://doi.org/10.1080/21520704.2016.1263982</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04800" indent="-304800" algn="just"/>
            <a:r>
              <a:rPr lang="en-US"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Papacharisis</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 Goudas, M., Danish, S. J., &amp; Theodorakis, Y. (2005). The effectiveness of teaching a life skills program in a sport context.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Journal of Applied Sport Psychology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17</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247–254. </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6"/>
              </a:rPr>
              <a:t>https://doi.org/10.1080/10413200591010139</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Burt, C.D., Forsyth, D. K. (2001). Relationship Between Supervisor Behavior Family Support and Perceived Time Management Ability.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New Zealand </a:t>
            </a:r>
            <a:r>
              <a:rPr lang="en-US" sz="2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Jurnal</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of Psychology</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30</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no.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4–8.</a:t>
            </a:r>
          </a:p>
          <a:p>
            <a:pPr marL="304800" marR="0" indent="-304800" algn="just">
              <a:spcBef>
                <a:spcPts val="0"/>
              </a:spcBef>
              <a:spcAft>
                <a:spcPts val="0"/>
              </a:spcAft>
            </a:pP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Kahn, J., Bailey, R., &amp; Jones, S. (2019). Coaching Social &amp; Emotional Skills in Youth Sports. </a:t>
            </a:r>
            <a:r>
              <a:rPr lang="en-US"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Aspen Institute</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24. Retrieved from </a:t>
            </a:r>
            <a:r>
              <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7"/>
              </a:rPr>
              <a:t>https://files.eric.ed.gov/fulltext/ED603548.pdf</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04800" marR="0" indent="-304800" algn="just">
              <a:spcBef>
                <a:spcPts val="0"/>
              </a:spcBef>
              <a:spcAft>
                <a:spcPts val="0"/>
              </a:spcAft>
            </a:pPr>
            <a:r>
              <a:rPr lang="fi-FI" sz="2400" dirty="0"/>
              <a:t>Kemenkes. (2015). Situasi Kesehatan Reproduksi Remaja.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1800" dirty="0">
              <a:solidFill>
                <a:srgbClr val="000000"/>
              </a:solidFill>
              <a:effectLst/>
              <a:latin typeface="Courier New" panose="02070309020205020404" pitchFamily="49" charset="0"/>
              <a:ea typeface="Calibri" panose="020F0502020204030204" pitchFamily="34" charset="0"/>
            </a:endParaRPr>
          </a:p>
          <a:p>
            <a:pPr algn="just">
              <a:lnSpc>
                <a:spcPct val="107000"/>
              </a:lnSpc>
              <a:spcAft>
                <a:spcPts val="800"/>
              </a:spcAft>
            </a:pP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31794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4998700" y="0"/>
            <a:ext cx="3289298" cy="10286999"/>
          </a:xfrm>
          <a:prstGeom prst="rect">
            <a:avLst/>
          </a:prstGeom>
        </p:spPr>
      </p:pic>
      <p:pic>
        <p:nvPicPr>
          <p:cNvPr id="8" name="object 8"/>
          <p:cNvPicPr/>
          <p:nvPr/>
        </p:nvPicPr>
        <p:blipFill>
          <a:blip r:embed="rId3" cstate="print"/>
          <a:stretch>
            <a:fillRect/>
          </a:stretch>
        </p:blipFill>
        <p:spPr>
          <a:xfrm>
            <a:off x="0" y="8662144"/>
            <a:ext cx="8880991" cy="1624855"/>
          </a:xfrm>
          <a:prstGeom prst="rect">
            <a:avLst/>
          </a:prstGeom>
        </p:spPr>
      </p:pic>
      <p:sp>
        <p:nvSpPr>
          <p:cNvPr id="9" name="object 9"/>
          <p:cNvSpPr txBox="1"/>
          <p:nvPr/>
        </p:nvSpPr>
        <p:spPr>
          <a:xfrm>
            <a:off x="1341212" y="1040227"/>
            <a:ext cx="14554200" cy="7745197"/>
          </a:xfrm>
          <a:prstGeom prst="rect">
            <a:avLst/>
          </a:prstGeom>
        </p:spPr>
        <p:txBody>
          <a:bodyPr vert="horz" wrap="square" lIns="0" tIns="12700" rIns="0" bIns="0" rtlCol="0">
            <a:spAutoFit/>
          </a:bodyPr>
          <a:lstStyle/>
          <a:p>
            <a:pPr algn="ctr">
              <a:lnSpc>
                <a:spcPct val="107000"/>
              </a:lnSpc>
              <a:spcAft>
                <a:spcPts val="800"/>
              </a:spcAft>
            </a:pPr>
            <a:r>
              <a:rPr lang="en-US" sz="4000" b="1" spc="-10" dirty="0">
                <a:solidFill>
                  <a:srgbClr val="FF0000"/>
                </a:solidFill>
                <a:latin typeface="Trebuchet MS"/>
                <a:cs typeface="Trebuchet MS"/>
              </a:rPr>
              <a:t>Introduction</a:t>
            </a:r>
          </a:p>
          <a:p>
            <a:pPr marL="12700" algn="just">
              <a:lnSpc>
                <a:spcPct val="100000"/>
              </a:lnSpc>
              <a:spcBef>
                <a:spcPts val="114"/>
              </a:spcBef>
            </a:pPr>
            <a:r>
              <a:rPr lang="en-US" sz="2800" spc="-165" dirty="0">
                <a:solidFill>
                  <a:schemeClr val="tx1"/>
                </a:solidFill>
                <a:latin typeface="Times New Roman" panose="02020603050405020304" pitchFamily="18" charset="0"/>
                <a:cs typeface="Times New Roman" panose="02020603050405020304" pitchFamily="18" charset="0"/>
              </a:rPr>
              <a:t>Adolescence is a period of rapid growth and development, both physically, psychologically, and intellectually. Adolescents are typically curious, enjoy adventure and challenges, and tend to take risks without careful consideration. If they make inappropriate decisions in the face of conflict, they will engage in risky behavior and may suffer short-term and long-term consequences, including various physical and psychosocial health problems (</a:t>
            </a:r>
            <a:r>
              <a:rPr lang="en-US" sz="2800" spc="-165" dirty="0">
                <a:solidFill>
                  <a:srgbClr val="FF0000"/>
                </a:solidFill>
                <a:latin typeface="Times New Roman" panose="02020603050405020304" pitchFamily="18" charset="0"/>
                <a:cs typeface="Times New Roman" panose="02020603050405020304" pitchFamily="18" charset="0"/>
              </a:rPr>
              <a:t>Ministry of Health, 2015).</a:t>
            </a:r>
          </a:p>
          <a:p>
            <a:pPr marL="12700" algn="just">
              <a:lnSpc>
                <a:spcPct val="100000"/>
              </a:lnSpc>
              <a:spcBef>
                <a:spcPts val="114"/>
              </a:spcBef>
            </a:pPr>
            <a:endParaRPr lang="en-US" sz="2800" spc="-165" dirty="0">
              <a:solidFill>
                <a:schemeClr val="tx1"/>
              </a:solidFill>
              <a:latin typeface="Times New Roman" panose="02020603050405020304" pitchFamily="18" charset="0"/>
              <a:cs typeface="Times New Roman" panose="02020603050405020304" pitchFamily="18" charset="0"/>
            </a:endParaRPr>
          </a:p>
          <a:p>
            <a:pPr marL="12700" algn="just">
              <a:lnSpc>
                <a:spcPct val="100000"/>
              </a:lnSpc>
              <a:spcBef>
                <a:spcPts val="114"/>
              </a:spcBef>
            </a:pPr>
            <a:r>
              <a:rPr lang="en-US" sz="2800" dirty="0">
                <a:solidFill>
                  <a:schemeClr val="tx1"/>
                </a:solidFill>
                <a:latin typeface="Times New Roman" panose="02020603050405020304" pitchFamily="18" charset="0"/>
                <a:cs typeface="Times New Roman" panose="02020603050405020304" pitchFamily="18" charset="0"/>
              </a:rPr>
              <a:t>For adolescents to lead successful and healthy lives, they need a variety of life skills development (Gould, 2008). Life skills are important to be developed in children and adolescents because they will prepare themselves for social life that changes from year to year so that they can survive (</a:t>
            </a:r>
            <a:r>
              <a:rPr lang="en-US" sz="2800" dirty="0" err="1">
                <a:solidFill>
                  <a:schemeClr val="tx1"/>
                </a:solidFill>
                <a:latin typeface="Times New Roman" panose="02020603050405020304" pitchFamily="18" charset="0"/>
                <a:cs typeface="Times New Roman" panose="02020603050405020304" pitchFamily="18" charset="0"/>
              </a:rPr>
              <a:t>Paparicharisis</a:t>
            </a:r>
            <a:r>
              <a:rPr lang="en-US" sz="2800" dirty="0">
                <a:solidFill>
                  <a:schemeClr val="tx1"/>
                </a:solidFill>
                <a:latin typeface="Times New Roman" panose="02020603050405020304" pitchFamily="18" charset="0"/>
                <a:cs typeface="Times New Roman" panose="02020603050405020304" pitchFamily="18" charset="0"/>
              </a:rPr>
              <a:t>, et all., 2025). Life skills development is very important especially for children and adolescents who will later use life skills to interact with their environment (Pierce, 2017)</a:t>
            </a:r>
          </a:p>
          <a:p>
            <a:pPr marL="12700" algn="just">
              <a:lnSpc>
                <a:spcPct val="100000"/>
              </a:lnSpc>
              <a:spcBef>
                <a:spcPts val="114"/>
              </a:spcBef>
            </a:pPr>
            <a:endParaRPr lang="en-US" sz="2800" spc="-165" dirty="0">
              <a:solidFill>
                <a:schemeClr val="tx1"/>
              </a:solidFill>
              <a:latin typeface="Times New Roman" panose="02020603050405020304" pitchFamily="18" charset="0"/>
              <a:cs typeface="Times New Roman" panose="02020603050405020304" pitchFamily="18" charset="0"/>
            </a:endParaRPr>
          </a:p>
          <a:p>
            <a:pPr marL="12700" algn="just">
              <a:spcBef>
                <a:spcPts val="114"/>
              </a:spcBef>
            </a:pPr>
            <a:r>
              <a:rPr lang="en-US" sz="2800" spc="-165" dirty="0">
                <a:solidFill>
                  <a:schemeClr val="tx1"/>
                </a:solidFill>
                <a:latin typeface="Times New Roman" panose="02020603050405020304" pitchFamily="18" charset="0"/>
                <a:cs typeface="Times New Roman" panose="02020603050405020304" pitchFamily="18" charset="0"/>
              </a:rPr>
              <a:t>Life skills are deﬁned as “those skills that enable individuals to succeed in the diﬀerent environments in which they live, such as school, home, and in their neighborhoods </a:t>
            </a:r>
            <a:r>
              <a:rPr lang="en-US" sz="2800" dirty="0">
                <a:solidFill>
                  <a:schemeClr val="tx1"/>
                </a:solidFill>
                <a:latin typeface="Times New Roman" panose="02020603050405020304" pitchFamily="18" charset="0"/>
                <a:cs typeface="Times New Roman" panose="02020603050405020304" pitchFamily="18" charset="0"/>
              </a:rPr>
              <a:t>(Danish, et. all : 2014). </a:t>
            </a:r>
            <a:r>
              <a:rPr lang="en-US" sz="2800" spc="-165" dirty="0">
                <a:solidFill>
                  <a:schemeClr val="tx1"/>
                </a:solidFill>
                <a:latin typeface="Times New Roman" panose="02020603050405020304" pitchFamily="18" charset="0"/>
                <a:cs typeface="Times New Roman" panose="02020603050405020304" pitchFamily="18" charset="0"/>
              </a:rPr>
              <a:t>"Life skills" are defined as psychosocial abilities for adaptive and positive </a:t>
            </a:r>
            <a:r>
              <a:rPr lang="en-US" sz="2800" spc="-165" dirty="0" err="1">
                <a:solidFill>
                  <a:schemeClr val="tx1"/>
                </a:solidFill>
                <a:latin typeface="Times New Roman" panose="02020603050405020304" pitchFamily="18" charset="0"/>
                <a:cs typeface="Times New Roman" panose="02020603050405020304" pitchFamily="18" charset="0"/>
              </a:rPr>
              <a:t>behaviour</a:t>
            </a:r>
            <a:r>
              <a:rPr lang="en-US" sz="2800" spc="-165" dirty="0">
                <a:solidFill>
                  <a:schemeClr val="tx1"/>
                </a:solidFill>
                <a:latin typeface="Times New Roman" panose="02020603050405020304" pitchFamily="18" charset="0"/>
                <a:cs typeface="Times New Roman" panose="02020603050405020304" pitchFamily="18" charset="0"/>
              </a:rPr>
              <a:t> that enable individuals to deal effectively with the demands and challenges of everyday life (</a:t>
            </a:r>
            <a:r>
              <a:rPr lang="en-US" sz="2800" spc="-165" dirty="0" err="1">
                <a:solidFill>
                  <a:schemeClr val="tx1"/>
                </a:solidFill>
                <a:latin typeface="Times New Roman" panose="02020603050405020304" pitchFamily="18" charset="0"/>
                <a:cs typeface="Times New Roman" panose="02020603050405020304" pitchFamily="18" charset="0"/>
              </a:rPr>
              <a:t>Unicef</a:t>
            </a:r>
            <a:r>
              <a:rPr lang="en-US" sz="2800" spc="-165" dirty="0">
                <a:solidFill>
                  <a:schemeClr val="tx1"/>
                </a:solidFill>
                <a:latin typeface="Times New Roman" panose="02020603050405020304" pitchFamily="18" charset="0"/>
                <a:cs typeface="Times New Roman" panose="02020603050405020304" pitchFamily="18" charset="0"/>
              </a:rPr>
              <a:t> , 2023)</a:t>
            </a:r>
          </a:p>
        </p:txBody>
      </p:sp>
      <p:grpSp>
        <p:nvGrpSpPr>
          <p:cNvPr id="10" name="Google Shape;2477;p44">
            <a:extLst>
              <a:ext uri="{FF2B5EF4-FFF2-40B4-BE49-F238E27FC236}">
                <a16:creationId xmlns:a16="http://schemas.microsoft.com/office/drawing/2014/main" id="{124A7D65-D5AC-4F5D-99EC-71EC57973D01}"/>
              </a:ext>
            </a:extLst>
          </p:cNvPr>
          <p:cNvGrpSpPr/>
          <p:nvPr/>
        </p:nvGrpSpPr>
        <p:grpSpPr>
          <a:xfrm>
            <a:off x="559192" y="1880751"/>
            <a:ext cx="466141" cy="457200"/>
            <a:chOff x="2522523" y="1875740"/>
            <a:chExt cx="448459" cy="448456"/>
          </a:xfrm>
        </p:grpSpPr>
        <p:sp>
          <p:nvSpPr>
            <p:cNvPr id="11" name="Google Shape;2478;p44">
              <a:extLst>
                <a:ext uri="{FF2B5EF4-FFF2-40B4-BE49-F238E27FC236}">
                  <a16:creationId xmlns:a16="http://schemas.microsoft.com/office/drawing/2014/main" id="{BF2E540B-AC85-4173-9182-32537078A560}"/>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79;p44">
              <a:extLst>
                <a:ext uri="{FF2B5EF4-FFF2-40B4-BE49-F238E27FC236}">
                  <a16:creationId xmlns:a16="http://schemas.microsoft.com/office/drawing/2014/main" id="{58F55B17-3421-4B24-961C-E8624D6D5334}"/>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2480;p44">
              <a:extLst>
                <a:ext uri="{FF2B5EF4-FFF2-40B4-BE49-F238E27FC236}">
                  <a16:creationId xmlns:a16="http://schemas.microsoft.com/office/drawing/2014/main" id="{67E5E99A-8342-41A9-A287-6F7F47471A09}"/>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81;p44">
              <a:extLst>
                <a:ext uri="{FF2B5EF4-FFF2-40B4-BE49-F238E27FC236}">
                  <a16:creationId xmlns:a16="http://schemas.microsoft.com/office/drawing/2014/main" id="{C09820A2-7A9F-4AE6-A7C1-E03293D45C3A}"/>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82;p44">
              <a:extLst>
                <a:ext uri="{FF2B5EF4-FFF2-40B4-BE49-F238E27FC236}">
                  <a16:creationId xmlns:a16="http://schemas.microsoft.com/office/drawing/2014/main" id="{1D026EA5-CD03-465B-A39D-A54BDE61F258}"/>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83;p44">
              <a:extLst>
                <a:ext uri="{FF2B5EF4-FFF2-40B4-BE49-F238E27FC236}">
                  <a16:creationId xmlns:a16="http://schemas.microsoft.com/office/drawing/2014/main" id="{56683652-3F66-4206-8A89-870D8DE3B12D}"/>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84;p44">
              <a:extLst>
                <a:ext uri="{FF2B5EF4-FFF2-40B4-BE49-F238E27FC236}">
                  <a16:creationId xmlns:a16="http://schemas.microsoft.com/office/drawing/2014/main" id="{A9345EBF-6DA4-451C-AEF3-FAA626945093}"/>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85;p44">
              <a:extLst>
                <a:ext uri="{FF2B5EF4-FFF2-40B4-BE49-F238E27FC236}">
                  <a16:creationId xmlns:a16="http://schemas.microsoft.com/office/drawing/2014/main" id="{12B3CE7B-8344-4FDF-BDC7-7284EA1A885C}"/>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86;p44">
              <a:extLst>
                <a:ext uri="{FF2B5EF4-FFF2-40B4-BE49-F238E27FC236}">
                  <a16:creationId xmlns:a16="http://schemas.microsoft.com/office/drawing/2014/main" id="{222B1F6B-F0B0-40AB-B9E5-652DF9784FFE}"/>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87;p44">
              <a:extLst>
                <a:ext uri="{FF2B5EF4-FFF2-40B4-BE49-F238E27FC236}">
                  <a16:creationId xmlns:a16="http://schemas.microsoft.com/office/drawing/2014/main" id="{527255C8-3018-457A-816A-9EA1579FE6E7}"/>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88;p44">
              <a:extLst>
                <a:ext uri="{FF2B5EF4-FFF2-40B4-BE49-F238E27FC236}">
                  <a16:creationId xmlns:a16="http://schemas.microsoft.com/office/drawing/2014/main" id="{53714634-1A7C-4403-B960-2964D06ED53A}"/>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9;p44">
              <a:extLst>
                <a:ext uri="{FF2B5EF4-FFF2-40B4-BE49-F238E27FC236}">
                  <a16:creationId xmlns:a16="http://schemas.microsoft.com/office/drawing/2014/main" id="{94DC1A5C-1101-4525-98BC-F5FFF2EEADA6}"/>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0;p44">
              <a:extLst>
                <a:ext uri="{FF2B5EF4-FFF2-40B4-BE49-F238E27FC236}">
                  <a16:creationId xmlns:a16="http://schemas.microsoft.com/office/drawing/2014/main" id="{ACC91B9C-3DD2-4E41-AE4F-4A740F6D1BF4}"/>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2477;p44">
            <a:extLst>
              <a:ext uri="{FF2B5EF4-FFF2-40B4-BE49-F238E27FC236}">
                <a16:creationId xmlns:a16="http://schemas.microsoft.com/office/drawing/2014/main" id="{EA170972-9432-4322-BAFE-FD1BC147CB05}"/>
              </a:ext>
            </a:extLst>
          </p:cNvPr>
          <p:cNvGrpSpPr/>
          <p:nvPr/>
        </p:nvGrpSpPr>
        <p:grpSpPr>
          <a:xfrm>
            <a:off x="522024" y="4471232"/>
            <a:ext cx="466141" cy="457200"/>
            <a:chOff x="2522523" y="1875740"/>
            <a:chExt cx="448459" cy="448456"/>
          </a:xfrm>
        </p:grpSpPr>
        <p:sp>
          <p:nvSpPr>
            <p:cNvPr id="39" name="Google Shape;2478;p44">
              <a:extLst>
                <a:ext uri="{FF2B5EF4-FFF2-40B4-BE49-F238E27FC236}">
                  <a16:creationId xmlns:a16="http://schemas.microsoft.com/office/drawing/2014/main" id="{2B9750FA-1930-479B-8A3A-7AF02CE467BF}"/>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479;p44">
              <a:extLst>
                <a:ext uri="{FF2B5EF4-FFF2-40B4-BE49-F238E27FC236}">
                  <a16:creationId xmlns:a16="http://schemas.microsoft.com/office/drawing/2014/main" id="{F7C7F983-2534-4B50-9742-71749B2BC4CB}"/>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2480;p44">
              <a:extLst>
                <a:ext uri="{FF2B5EF4-FFF2-40B4-BE49-F238E27FC236}">
                  <a16:creationId xmlns:a16="http://schemas.microsoft.com/office/drawing/2014/main" id="{0FCFECD8-6341-4F24-B0CF-49F279F7CD93}"/>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481;p44">
              <a:extLst>
                <a:ext uri="{FF2B5EF4-FFF2-40B4-BE49-F238E27FC236}">
                  <a16:creationId xmlns:a16="http://schemas.microsoft.com/office/drawing/2014/main" id="{49D9A2CA-6419-4174-AD3D-B720A5225130}"/>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482;p44">
              <a:extLst>
                <a:ext uri="{FF2B5EF4-FFF2-40B4-BE49-F238E27FC236}">
                  <a16:creationId xmlns:a16="http://schemas.microsoft.com/office/drawing/2014/main" id="{6E317251-ED32-4C7B-A760-768BEAF222F2}"/>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483;p44">
              <a:extLst>
                <a:ext uri="{FF2B5EF4-FFF2-40B4-BE49-F238E27FC236}">
                  <a16:creationId xmlns:a16="http://schemas.microsoft.com/office/drawing/2014/main" id="{19E38535-7512-46F9-AC30-8C255610B3D9}"/>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484;p44">
              <a:extLst>
                <a:ext uri="{FF2B5EF4-FFF2-40B4-BE49-F238E27FC236}">
                  <a16:creationId xmlns:a16="http://schemas.microsoft.com/office/drawing/2014/main" id="{E4BA5B90-3CB9-4671-88C8-4E4D3A2B73A8}"/>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485;p44">
              <a:extLst>
                <a:ext uri="{FF2B5EF4-FFF2-40B4-BE49-F238E27FC236}">
                  <a16:creationId xmlns:a16="http://schemas.microsoft.com/office/drawing/2014/main" id="{68D2BFE9-3955-4418-94BE-5E03BBDD64FB}"/>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486;p44">
              <a:extLst>
                <a:ext uri="{FF2B5EF4-FFF2-40B4-BE49-F238E27FC236}">
                  <a16:creationId xmlns:a16="http://schemas.microsoft.com/office/drawing/2014/main" id="{15713A83-C8BF-4C5E-8676-B2D15E5CC365}"/>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487;p44">
              <a:extLst>
                <a:ext uri="{FF2B5EF4-FFF2-40B4-BE49-F238E27FC236}">
                  <a16:creationId xmlns:a16="http://schemas.microsoft.com/office/drawing/2014/main" id="{AEA21DD0-099D-406C-AAA9-D2B62219A91F}"/>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488;p44">
              <a:extLst>
                <a:ext uri="{FF2B5EF4-FFF2-40B4-BE49-F238E27FC236}">
                  <a16:creationId xmlns:a16="http://schemas.microsoft.com/office/drawing/2014/main" id="{76C659EA-A198-4917-9C16-8976E3E97808}"/>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489;p44">
              <a:extLst>
                <a:ext uri="{FF2B5EF4-FFF2-40B4-BE49-F238E27FC236}">
                  <a16:creationId xmlns:a16="http://schemas.microsoft.com/office/drawing/2014/main" id="{A4713F06-7099-41C0-BC0A-966EC370B350}"/>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490;p44">
              <a:extLst>
                <a:ext uri="{FF2B5EF4-FFF2-40B4-BE49-F238E27FC236}">
                  <a16:creationId xmlns:a16="http://schemas.microsoft.com/office/drawing/2014/main" id="{4DAE12C0-ADEE-4BBC-A27E-54FED4F07C83}"/>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 name="Google Shape;2477;p44">
            <a:extLst>
              <a:ext uri="{FF2B5EF4-FFF2-40B4-BE49-F238E27FC236}">
                <a16:creationId xmlns:a16="http://schemas.microsoft.com/office/drawing/2014/main" id="{883E7C8B-292A-4BD4-86EB-74EF54AA2F52}"/>
              </a:ext>
            </a:extLst>
          </p:cNvPr>
          <p:cNvGrpSpPr/>
          <p:nvPr/>
        </p:nvGrpSpPr>
        <p:grpSpPr>
          <a:xfrm>
            <a:off x="573547" y="6999358"/>
            <a:ext cx="466141" cy="457200"/>
            <a:chOff x="2522523" y="1875740"/>
            <a:chExt cx="448459" cy="448456"/>
          </a:xfrm>
        </p:grpSpPr>
        <p:sp>
          <p:nvSpPr>
            <p:cNvPr id="95" name="Google Shape;2478;p44">
              <a:extLst>
                <a:ext uri="{FF2B5EF4-FFF2-40B4-BE49-F238E27FC236}">
                  <a16:creationId xmlns:a16="http://schemas.microsoft.com/office/drawing/2014/main" id="{42CBF6A0-8A5F-4350-B692-A6A7CF700317}"/>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479;p44">
              <a:extLst>
                <a:ext uri="{FF2B5EF4-FFF2-40B4-BE49-F238E27FC236}">
                  <a16:creationId xmlns:a16="http://schemas.microsoft.com/office/drawing/2014/main" id="{D3798DB4-7950-4F59-80AF-4099F6E34D9C}"/>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2480;p44">
              <a:extLst>
                <a:ext uri="{FF2B5EF4-FFF2-40B4-BE49-F238E27FC236}">
                  <a16:creationId xmlns:a16="http://schemas.microsoft.com/office/drawing/2014/main" id="{35375E69-C195-4B8C-AF00-F57E1C2E472D}"/>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481;p44">
              <a:extLst>
                <a:ext uri="{FF2B5EF4-FFF2-40B4-BE49-F238E27FC236}">
                  <a16:creationId xmlns:a16="http://schemas.microsoft.com/office/drawing/2014/main" id="{1BE3A223-6418-4342-97BC-91DBB734ED3D}"/>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482;p44">
              <a:extLst>
                <a:ext uri="{FF2B5EF4-FFF2-40B4-BE49-F238E27FC236}">
                  <a16:creationId xmlns:a16="http://schemas.microsoft.com/office/drawing/2014/main" id="{C38BF8DE-8C54-4753-B4BA-4AE39AC13C8C}"/>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483;p44">
              <a:extLst>
                <a:ext uri="{FF2B5EF4-FFF2-40B4-BE49-F238E27FC236}">
                  <a16:creationId xmlns:a16="http://schemas.microsoft.com/office/drawing/2014/main" id="{A6498F9C-40AC-4EB3-86B1-178D876C1F65}"/>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484;p44">
              <a:extLst>
                <a:ext uri="{FF2B5EF4-FFF2-40B4-BE49-F238E27FC236}">
                  <a16:creationId xmlns:a16="http://schemas.microsoft.com/office/drawing/2014/main" id="{6B316ED5-1CD0-49C6-BEE3-A595E9F4EB4F}"/>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485;p44">
              <a:extLst>
                <a:ext uri="{FF2B5EF4-FFF2-40B4-BE49-F238E27FC236}">
                  <a16:creationId xmlns:a16="http://schemas.microsoft.com/office/drawing/2014/main" id="{98D155AF-725C-495B-AF89-56E7DCFBC1EA}"/>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486;p44">
              <a:extLst>
                <a:ext uri="{FF2B5EF4-FFF2-40B4-BE49-F238E27FC236}">
                  <a16:creationId xmlns:a16="http://schemas.microsoft.com/office/drawing/2014/main" id="{0F5EE566-A116-4387-8577-FF6E97E29339}"/>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487;p44">
              <a:extLst>
                <a:ext uri="{FF2B5EF4-FFF2-40B4-BE49-F238E27FC236}">
                  <a16:creationId xmlns:a16="http://schemas.microsoft.com/office/drawing/2014/main" id="{9981B4DB-9377-49B0-86D6-248F4E6C3EBB}"/>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488;p44">
              <a:extLst>
                <a:ext uri="{FF2B5EF4-FFF2-40B4-BE49-F238E27FC236}">
                  <a16:creationId xmlns:a16="http://schemas.microsoft.com/office/drawing/2014/main" id="{4D182F5B-4D35-4388-9E18-D0F45D07541E}"/>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489;p44">
              <a:extLst>
                <a:ext uri="{FF2B5EF4-FFF2-40B4-BE49-F238E27FC236}">
                  <a16:creationId xmlns:a16="http://schemas.microsoft.com/office/drawing/2014/main" id="{1BD7286A-D230-44F4-8D58-6E251B02FA53}"/>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490;p44">
              <a:extLst>
                <a:ext uri="{FF2B5EF4-FFF2-40B4-BE49-F238E27FC236}">
                  <a16:creationId xmlns:a16="http://schemas.microsoft.com/office/drawing/2014/main" id="{E7A8F5C3-EFBD-4B7D-9E14-68524405F299}"/>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10822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4998700" y="0"/>
            <a:ext cx="3289298" cy="10286999"/>
          </a:xfrm>
          <a:prstGeom prst="rect">
            <a:avLst/>
          </a:prstGeom>
        </p:spPr>
      </p:pic>
      <p:pic>
        <p:nvPicPr>
          <p:cNvPr id="8" name="object 8"/>
          <p:cNvPicPr/>
          <p:nvPr/>
        </p:nvPicPr>
        <p:blipFill>
          <a:blip r:embed="rId3" cstate="print"/>
          <a:stretch>
            <a:fillRect/>
          </a:stretch>
        </p:blipFill>
        <p:spPr>
          <a:xfrm>
            <a:off x="0" y="8662144"/>
            <a:ext cx="8880991" cy="1624855"/>
          </a:xfrm>
          <a:prstGeom prst="rect">
            <a:avLst/>
          </a:prstGeom>
        </p:spPr>
      </p:pic>
      <p:sp>
        <p:nvSpPr>
          <p:cNvPr id="9" name="object 9"/>
          <p:cNvSpPr txBox="1"/>
          <p:nvPr/>
        </p:nvSpPr>
        <p:spPr>
          <a:xfrm>
            <a:off x="1219200" y="1294763"/>
            <a:ext cx="14554200" cy="11987641"/>
          </a:xfrm>
          <a:prstGeom prst="rect">
            <a:avLst/>
          </a:prstGeom>
        </p:spPr>
        <p:txBody>
          <a:bodyPr vert="horz" wrap="square" lIns="0" tIns="12700" rIns="0" bIns="0" rtlCol="0">
            <a:spAutoFit/>
          </a:bodyPr>
          <a:lstStyle/>
          <a:p>
            <a:pPr algn="ctr">
              <a:lnSpc>
                <a:spcPct val="107000"/>
              </a:lnSpc>
              <a:spcAft>
                <a:spcPts val="800"/>
              </a:spcAft>
            </a:pPr>
            <a:r>
              <a:rPr lang="en-US" sz="4000" b="1" spc="-10" dirty="0">
                <a:solidFill>
                  <a:srgbClr val="FF0000"/>
                </a:solidFill>
                <a:latin typeface="Trebuchet MS"/>
                <a:cs typeface="Trebuchet MS"/>
              </a:rPr>
              <a:t>Introduction</a:t>
            </a:r>
          </a:p>
          <a:p>
            <a:pPr algn="just">
              <a:lnSpc>
                <a:spcPct val="107000"/>
              </a:lnSpc>
              <a:spcAft>
                <a:spcPts val="800"/>
              </a:spcAft>
            </a:pPr>
            <a:r>
              <a:rPr lang="en-US" sz="3200" dirty="0">
                <a:solidFill>
                  <a:schemeClr val="tx1"/>
                </a:solidFill>
                <a:effectLst/>
                <a:latin typeface="Times New Roman" panose="02020603050405020304" pitchFamily="18" charset="0"/>
                <a:ea typeface="Times New Roman" panose="02020603050405020304" pitchFamily="18" charset="0"/>
              </a:rPr>
              <a:t>Cruz et al. (1996) in (Cecchini et al., 2007) commented that organizers of competitive sporting events, coaches, and parents place excessive emphasis on the outcome of sporting activities with a frequent emphasis on winning at all costs, which causes what was originally a fun game to become something very similar to work and can contribute to making youth behave aggressively. </a:t>
            </a:r>
          </a:p>
          <a:p>
            <a:pPr algn="just">
              <a:lnSpc>
                <a:spcPct val="107000"/>
              </a:lnSpc>
              <a:spcAft>
                <a:spcPts val="800"/>
              </a:spcAft>
            </a:pPr>
            <a:endParaRPr lang="en-US" sz="3200" dirty="0">
              <a:solidFill>
                <a:schemeClr val="tx1"/>
              </a:solidFill>
              <a:latin typeface="Times New Roman" panose="02020603050405020304" pitchFamily="18" charset="0"/>
              <a:ea typeface="Times New Roman" panose="02020603050405020304" pitchFamily="18" charset="0"/>
            </a:endParaRPr>
          </a:p>
          <a:p>
            <a:pPr algn="just">
              <a:lnSpc>
                <a:spcPct val="107000"/>
              </a:lnSpc>
              <a:spcAft>
                <a:spcPts val="800"/>
              </a:spcAft>
            </a:pPr>
            <a:r>
              <a:rPr lang="en-GB" sz="3200" dirty="0">
                <a:solidFill>
                  <a:schemeClr val="tx1"/>
                </a:solidFill>
                <a:effectLst/>
                <a:latin typeface="Times New Roman" panose="02020603050405020304" pitchFamily="18" charset="0"/>
                <a:ea typeface="Times New Roman" panose="02020603050405020304" pitchFamily="18" charset="0"/>
              </a:rPr>
              <a:t>Cope et al. (2017) stated that given the role of football as a global game involving participation across all levels of society from youth to adults, it is clear that more empirical work is needed to consider how life skills can be developed through this sport, and transferred to other life domains</a:t>
            </a:r>
          </a:p>
          <a:p>
            <a:pPr algn="just">
              <a:lnSpc>
                <a:spcPct val="107000"/>
              </a:lnSpc>
              <a:spcAft>
                <a:spcPts val="800"/>
              </a:spcAft>
            </a:pPr>
            <a:endParaRPr lang="en-GB" sz="3200" dirty="0">
              <a:solidFill>
                <a:schemeClr val="tx1"/>
              </a:solidFill>
              <a:latin typeface="Times New Roman" panose="02020603050405020304" pitchFamily="18" charset="0"/>
              <a:ea typeface="Times New Roman" panose="02020603050405020304" pitchFamily="18" charset="0"/>
            </a:endParaRPr>
          </a:p>
          <a:p>
            <a:pPr algn="just">
              <a:lnSpc>
                <a:spcPct val="107000"/>
              </a:lnSpc>
              <a:spcAft>
                <a:spcPts val="800"/>
              </a:spcAft>
            </a:pPr>
            <a:r>
              <a:rPr lang="en-US" sz="3200" dirty="0">
                <a:solidFill>
                  <a:schemeClr val="tx1"/>
                </a:solidFill>
                <a:effectLst/>
                <a:latin typeface="Times New Roman" panose="02020603050405020304" pitchFamily="18" charset="0"/>
                <a:ea typeface="Times New Roman" panose="02020603050405020304" pitchFamily="18" charset="0"/>
              </a:rPr>
              <a:t>The results of research by </a:t>
            </a:r>
            <a:r>
              <a:rPr lang="en-US" sz="3200" dirty="0" err="1">
                <a:solidFill>
                  <a:schemeClr val="tx1"/>
                </a:solidFill>
                <a:effectLst/>
                <a:latin typeface="Times New Roman" panose="02020603050405020304" pitchFamily="18" charset="0"/>
                <a:ea typeface="Times New Roman" panose="02020603050405020304" pitchFamily="18" charset="0"/>
              </a:rPr>
              <a:t>Papacharisis</a:t>
            </a:r>
            <a:r>
              <a:rPr lang="en-US" sz="3200" dirty="0">
                <a:solidFill>
                  <a:schemeClr val="tx1"/>
                </a:solidFill>
                <a:effectLst/>
                <a:latin typeface="Times New Roman" panose="02020603050405020304" pitchFamily="18" charset="0"/>
                <a:ea typeface="Times New Roman" panose="02020603050405020304" pitchFamily="18" charset="0"/>
              </a:rPr>
              <a:t> et al. (2005) show that when life skills training is applied appropriately in sports practice, the life skills learned do not sacrifice the learning of sports skills, instead young athletes can improve their performance.</a:t>
            </a:r>
            <a:endParaRPr lang="en-GB" sz="3200" dirty="0">
              <a:solidFill>
                <a:schemeClr val="tx1"/>
              </a:solidFill>
              <a:effectLst/>
              <a:latin typeface="Times New Roman" panose="02020603050405020304" pitchFamily="18" charset="0"/>
              <a:ea typeface="Times New Roman" panose="02020603050405020304" pitchFamily="18" charset="0"/>
            </a:endParaRPr>
          </a:p>
          <a:p>
            <a:pPr algn="just">
              <a:lnSpc>
                <a:spcPct val="107000"/>
              </a:lnSpc>
              <a:spcAft>
                <a:spcPts val="800"/>
              </a:spcAft>
            </a:pPr>
            <a:endParaRPr lang="en-GB" sz="3200" dirty="0">
              <a:solidFill>
                <a:schemeClr val="tx1"/>
              </a:solidFill>
              <a:latin typeface="Times New Roman" panose="02020603050405020304" pitchFamily="18" charset="0"/>
              <a:ea typeface="Times New Roman" panose="02020603050405020304" pitchFamily="18" charset="0"/>
            </a:endParaRPr>
          </a:p>
          <a:p>
            <a:pPr algn="just">
              <a:lnSpc>
                <a:spcPct val="107000"/>
              </a:lnSpc>
              <a:spcAft>
                <a:spcPts val="800"/>
              </a:spcAft>
            </a:pPr>
            <a:r>
              <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Considering how important life skills are for young people to be able to interact with their surroundings and achieve success in their lives, soccer coaches must integrate life skills into their training programs, especially in training programs for young ages.</a:t>
            </a:r>
            <a:r>
              <a:rPr lang="en-US" sz="3200" dirty="0">
                <a:solidFill>
                  <a:schemeClr val="tx1"/>
                </a:solidFill>
                <a:effectLst/>
                <a:latin typeface="Times New Roman" panose="02020603050405020304" pitchFamily="18" charset="0"/>
                <a:ea typeface="Cambria" panose="02040503050406030204" pitchFamily="18" charset="0"/>
                <a:cs typeface="Times New Roman" panose="02020603050405020304" pitchFamily="18" charset="0"/>
              </a:rPr>
              <a:t> </a:t>
            </a:r>
            <a:endPar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12700" algn="just">
              <a:lnSpc>
                <a:spcPct val="100000"/>
              </a:lnSpc>
              <a:spcBef>
                <a:spcPts val="114"/>
              </a:spcBef>
            </a:pPr>
            <a:endParaRPr lang="en-US" sz="3200" spc="-165" dirty="0">
              <a:solidFill>
                <a:schemeClr val="tx1"/>
              </a:solidFill>
              <a:latin typeface="Times New Roman" panose="02020603050405020304" pitchFamily="18" charset="0"/>
              <a:cs typeface="Times New Roman" panose="02020603050405020304" pitchFamily="18" charset="0"/>
            </a:endParaRPr>
          </a:p>
          <a:p>
            <a:pPr marL="12700" algn="just">
              <a:lnSpc>
                <a:spcPct val="100000"/>
              </a:lnSpc>
              <a:spcBef>
                <a:spcPts val="114"/>
              </a:spcBef>
            </a:pPr>
            <a:endParaRPr lang="en-US" sz="3200" b="1" spc="-165" dirty="0">
              <a:solidFill>
                <a:srgbClr val="FFFFFF"/>
              </a:solidFill>
              <a:latin typeface="Trebuchet MS"/>
              <a:cs typeface="Trebuchet MS"/>
            </a:endParaRPr>
          </a:p>
        </p:txBody>
      </p:sp>
      <p:grpSp>
        <p:nvGrpSpPr>
          <p:cNvPr id="10" name="Google Shape;2477;p44">
            <a:extLst>
              <a:ext uri="{FF2B5EF4-FFF2-40B4-BE49-F238E27FC236}">
                <a16:creationId xmlns:a16="http://schemas.microsoft.com/office/drawing/2014/main" id="{124A7D65-D5AC-4F5D-99EC-71EC57973D01}"/>
              </a:ext>
            </a:extLst>
          </p:cNvPr>
          <p:cNvGrpSpPr/>
          <p:nvPr/>
        </p:nvGrpSpPr>
        <p:grpSpPr>
          <a:xfrm>
            <a:off x="361701" y="2122502"/>
            <a:ext cx="466141" cy="457200"/>
            <a:chOff x="2522523" y="1875740"/>
            <a:chExt cx="448459" cy="448456"/>
          </a:xfrm>
        </p:grpSpPr>
        <p:sp>
          <p:nvSpPr>
            <p:cNvPr id="11" name="Google Shape;2478;p44">
              <a:extLst>
                <a:ext uri="{FF2B5EF4-FFF2-40B4-BE49-F238E27FC236}">
                  <a16:creationId xmlns:a16="http://schemas.microsoft.com/office/drawing/2014/main" id="{BF2E540B-AC85-4173-9182-32537078A560}"/>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79;p44">
              <a:extLst>
                <a:ext uri="{FF2B5EF4-FFF2-40B4-BE49-F238E27FC236}">
                  <a16:creationId xmlns:a16="http://schemas.microsoft.com/office/drawing/2014/main" id="{58F55B17-3421-4B24-961C-E8624D6D5334}"/>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2480;p44">
              <a:extLst>
                <a:ext uri="{FF2B5EF4-FFF2-40B4-BE49-F238E27FC236}">
                  <a16:creationId xmlns:a16="http://schemas.microsoft.com/office/drawing/2014/main" id="{67E5E99A-8342-41A9-A287-6F7F47471A09}"/>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81;p44">
              <a:extLst>
                <a:ext uri="{FF2B5EF4-FFF2-40B4-BE49-F238E27FC236}">
                  <a16:creationId xmlns:a16="http://schemas.microsoft.com/office/drawing/2014/main" id="{C09820A2-7A9F-4AE6-A7C1-E03293D45C3A}"/>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82;p44">
              <a:extLst>
                <a:ext uri="{FF2B5EF4-FFF2-40B4-BE49-F238E27FC236}">
                  <a16:creationId xmlns:a16="http://schemas.microsoft.com/office/drawing/2014/main" id="{1D026EA5-CD03-465B-A39D-A54BDE61F258}"/>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83;p44">
              <a:extLst>
                <a:ext uri="{FF2B5EF4-FFF2-40B4-BE49-F238E27FC236}">
                  <a16:creationId xmlns:a16="http://schemas.microsoft.com/office/drawing/2014/main" id="{56683652-3F66-4206-8A89-870D8DE3B12D}"/>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84;p44">
              <a:extLst>
                <a:ext uri="{FF2B5EF4-FFF2-40B4-BE49-F238E27FC236}">
                  <a16:creationId xmlns:a16="http://schemas.microsoft.com/office/drawing/2014/main" id="{A9345EBF-6DA4-451C-AEF3-FAA626945093}"/>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85;p44">
              <a:extLst>
                <a:ext uri="{FF2B5EF4-FFF2-40B4-BE49-F238E27FC236}">
                  <a16:creationId xmlns:a16="http://schemas.microsoft.com/office/drawing/2014/main" id="{12B3CE7B-8344-4FDF-BDC7-7284EA1A885C}"/>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86;p44">
              <a:extLst>
                <a:ext uri="{FF2B5EF4-FFF2-40B4-BE49-F238E27FC236}">
                  <a16:creationId xmlns:a16="http://schemas.microsoft.com/office/drawing/2014/main" id="{222B1F6B-F0B0-40AB-B9E5-652DF9784FFE}"/>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87;p44">
              <a:extLst>
                <a:ext uri="{FF2B5EF4-FFF2-40B4-BE49-F238E27FC236}">
                  <a16:creationId xmlns:a16="http://schemas.microsoft.com/office/drawing/2014/main" id="{527255C8-3018-457A-816A-9EA1579FE6E7}"/>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88;p44">
              <a:extLst>
                <a:ext uri="{FF2B5EF4-FFF2-40B4-BE49-F238E27FC236}">
                  <a16:creationId xmlns:a16="http://schemas.microsoft.com/office/drawing/2014/main" id="{53714634-1A7C-4403-B960-2964D06ED53A}"/>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9;p44">
              <a:extLst>
                <a:ext uri="{FF2B5EF4-FFF2-40B4-BE49-F238E27FC236}">
                  <a16:creationId xmlns:a16="http://schemas.microsoft.com/office/drawing/2014/main" id="{94DC1A5C-1101-4525-98BC-F5FFF2EEADA6}"/>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0;p44">
              <a:extLst>
                <a:ext uri="{FF2B5EF4-FFF2-40B4-BE49-F238E27FC236}">
                  <a16:creationId xmlns:a16="http://schemas.microsoft.com/office/drawing/2014/main" id="{ACC91B9C-3DD2-4E41-AE4F-4A740F6D1BF4}"/>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77;p44">
            <a:extLst>
              <a:ext uri="{FF2B5EF4-FFF2-40B4-BE49-F238E27FC236}">
                <a16:creationId xmlns:a16="http://schemas.microsoft.com/office/drawing/2014/main" id="{94BD99B3-2710-46CD-AED4-894791EC1C8E}"/>
              </a:ext>
            </a:extLst>
          </p:cNvPr>
          <p:cNvGrpSpPr/>
          <p:nvPr/>
        </p:nvGrpSpPr>
        <p:grpSpPr>
          <a:xfrm>
            <a:off x="601858" y="8170780"/>
            <a:ext cx="466141" cy="457200"/>
            <a:chOff x="2522523" y="1875740"/>
            <a:chExt cx="448459" cy="448456"/>
          </a:xfrm>
        </p:grpSpPr>
        <p:sp>
          <p:nvSpPr>
            <p:cNvPr id="25" name="Google Shape;2478;p44">
              <a:extLst>
                <a:ext uri="{FF2B5EF4-FFF2-40B4-BE49-F238E27FC236}">
                  <a16:creationId xmlns:a16="http://schemas.microsoft.com/office/drawing/2014/main" id="{FDA5485C-53A2-4BD9-B856-FBB20F235069}"/>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79;p44">
              <a:extLst>
                <a:ext uri="{FF2B5EF4-FFF2-40B4-BE49-F238E27FC236}">
                  <a16:creationId xmlns:a16="http://schemas.microsoft.com/office/drawing/2014/main" id="{C09A48D0-1ADC-41E9-B483-8A27ABA80D72}"/>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2480;p44">
              <a:extLst>
                <a:ext uri="{FF2B5EF4-FFF2-40B4-BE49-F238E27FC236}">
                  <a16:creationId xmlns:a16="http://schemas.microsoft.com/office/drawing/2014/main" id="{9C67287D-2F78-4BEA-A71B-2B59C259FBAD}"/>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481;p44">
              <a:extLst>
                <a:ext uri="{FF2B5EF4-FFF2-40B4-BE49-F238E27FC236}">
                  <a16:creationId xmlns:a16="http://schemas.microsoft.com/office/drawing/2014/main" id="{7C8B7A73-E0A8-42D9-B943-CFF255D3C354}"/>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482;p44">
              <a:extLst>
                <a:ext uri="{FF2B5EF4-FFF2-40B4-BE49-F238E27FC236}">
                  <a16:creationId xmlns:a16="http://schemas.microsoft.com/office/drawing/2014/main" id="{A7B66ABC-E8FF-4337-B9A8-A493208852A4}"/>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483;p44">
              <a:extLst>
                <a:ext uri="{FF2B5EF4-FFF2-40B4-BE49-F238E27FC236}">
                  <a16:creationId xmlns:a16="http://schemas.microsoft.com/office/drawing/2014/main" id="{039DFCA4-5D1B-4E06-8096-5056BD6EEF26}"/>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484;p44">
              <a:extLst>
                <a:ext uri="{FF2B5EF4-FFF2-40B4-BE49-F238E27FC236}">
                  <a16:creationId xmlns:a16="http://schemas.microsoft.com/office/drawing/2014/main" id="{839E2EFB-A2F7-4E0B-8778-170E894CAF5C}"/>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485;p44">
              <a:extLst>
                <a:ext uri="{FF2B5EF4-FFF2-40B4-BE49-F238E27FC236}">
                  <a16:creationId xmlns:a16="http://schemas.microsoft.com/office/drawing/2014/main" id="{869899CF-491A-42D0-B690-EBC1016D5C9E}"/>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486;p44">
              <a:extLst>
                <a:ext uri="{FF2B5EF4-FFF2-40B4-BE49-F238E27FC236}">
                  <a16:creationId xmlns:a16="http://schemas.microsoft.com/office/drawing/2014/main" id="{6ECDCF61-898C-4A75-9542-4F700AE7709D}"/>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487;p44">
              <a:extLst>
                <a:ext uri="{FF2B5EF4-FFF2-40B4-BE49-F238E27FC236}">
                  <a16:creationId xmlns:a16="http://schemas.microsoft.com/office/drawing/2014/main" id="{78DC7B64-D926-49E4-8618-9E466870F0D4}"/>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488;p44">
              <a:extLst>
                <a:ext uri="{FF2B5EF4-FFF2-40B4-BE49-F238E27FC236}">
                  <a16:creationId xmlns:a16="http://schemas.microsoft.com/office/drawing/2014/main" id="{25B1A1C8-2006-4C15-B4C4-0FBA8FB0DEED}"/>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489;p44">
              <a:extLst>
                <a:ext uri="{FF2B5EF4-FFF2-40B4-BE49-F238E27FC236}">
                  <a16:creationId xmlns:a16="http://schemas.microsoft.com/office/drawing/2014/main" id="{69ED8A9D-B551-485D-982D-2EF67442FF0E}"/>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490;p44">
              <a:extLst>
                <a:ext uri="{FF2B5EF4-FFF2-40B4-BE49-F238E27FC236}">
                  <a16:creationId xmlns:a16="http://schemas.microsoft.com/office/drawing/2014/main" id="{02E88E8E-DAA7-45DE-A04A-6FF686719DEB}"/>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2477;p44">
            <a:extLst>
              <a:ext uri="{FF2B5EF4-FFF2-40B4-BE49-F238E27FC236}">
                <a16:creationId xmlns:a16="http://schemas.microsoft.com/office/drawing/2014/main" id="{EA170972-9432-4322-BAFE-FD1BC147CB05}"/>
              </a:ext>
            </a:extLst>
          </p:cNvPr>
          <p:cNvGrpSpPr/>
          <p:nvPr/>
        </p:nvGrpSpPr>
        <p:grpSpPr>
          <a:xfrm>
            <a:off x="450658" y="5428199"/>
            <a:ext cx="466141" cy="457200"/>
            <a:chOff x="2522523" y="1875740"/>
            <a:chExt cx="448459" cy="448456"/>
          </a:xfrm>
        </p:grpSpPr>
        <p:sp>
          <p:nvSpPr>
            <p:cNvPr id="39" name="Google Shape;2478;p44">
              <a:extLst>
                <a:ext uri="{FF2B5EF4-FFF2-40B4-BE49-F238E27FC236}">
                  <a16:creationId xmlns:a16="http://schemas.microsoft.com/office/drawing/2014/main" id="{2B9750FA-1930-479B-8A3A-7AF02CE467BF}"/>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479;p44">
              <a:extLst>
                <a:ext uri="{FF2B5EF4-FFF2-40B4-BE49-F238E27FC236}">
                  <a16:creationId xmlns:a16="http://schemas.microsoft.com/office/drawing/2014/main" id="{F7C7F983-2534-4B50-9742-71749B2BC4CB}"/>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2480;p44">
              <a:extLst>
                <a:ext uri="{FF2B5EF4-FFF2-40B4-BE49-F238E27FC236}">
                  <a16:creationId xmlns:a16="http://schemas.microsoft.com/office/drawing/2014/main" id="{0FCFECD8-6341-4F24-B0CF-49F279F7CD93}"/>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481;p44">
              <a:extLst>
                <a:ext uri="{FF2B5EF4-FFF2-40B4-BE49-F238E27FC236}">
                  <a16:creationId xmlns:a16="http://schemas.microsoft.com/office/drawing/2014/main" id="{49D9A2CA-6419-4174-AD3D-B720A5225130}"/>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482;p44">
              <a:extLst>
                <a:ext uri="{FF2B5EF4-FFF2-40B4-BE49-F238E27FC236}">
                  <a16:creationId xmlns:a16="http://schemas.microsoft.com/office/drawing/2014/main" id="{6E317251-ED32-4C7B-A760-768BEAF222F2}"/>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483;p44">
              <a:extLst>
                <a:ext uri="{FF2B5EF4-FFF2-40B4-BE49-F238E27FC236}">
                  <a16:creationId xmlns:a16="http://schemas.microsoft.com/office/drawing/2014/main" id="{19E38535-7512-46F9-AC30-8C255610B3D9}"/>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484;p44">
              <a:extLst>
                <a:ext uri="{FF2B5EF4-FFF2-40B4-BE49-F238E27FC236}">
                  <a16:creationId xmlns:a16="http://schemas.microsoft.com/office/drawing/2014/main" id="{E4BA5B90-3CB9-4671-88C8-4E4D3A2B73A8}"/>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485;p44">
              <a:extLst>
                <a:ext uri="{FF2B5EF4-FFF2-40B4-BE49-F238E27FC236}">
                  <a16:creationId xmlns:a16="http://schemas.microsoft.com/office/drawing/2014/main" id="{68D2BFE9-3955-4418-94BE-5E03BBDD64FB}"/>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486;p44">
              <a:extLst>
                <a:ext uri="{FF2B5EF4-FFF2-40B4-BE49-F238E27FC236}">
                  <a16:creationId xmlns:a16="http://schemas.microsoft.com/office/drawing/2014/main" id="{15713A83-C8BF-4C5E-8676-B2D15E5CC365}"/>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487;p44">
              <a:extLst>
                <a:ext uri="{FF2B5EF4-FFF2-40B4-BE49-F238E27FC236}">
                  <a16:creationId xmlns:a16="http://schemas.microsoft.com/office/drawing/2014/main" id="{AEA21DD0-099D-406C-AAA9-D2B62219A91F}"/>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488;p44">
              <a:extLst>
                <a:ext uri="{FF2B5EF4-FFF2-40B4-BE49-F238E27FC236}">
                  <a16:creationId xmlns:a16="http://schemas.microsoft.com/office/drawing/2014/main" id="{76C659EA-A198-4917-9C16-8976E3E97808}"/>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489;p44">
              <a:extLst>
                <a:ext uri="{FF2B5EF4-FFF2-40B4-BE49-F238E27FC236}">
                  <a16:creationId xmlns:a16="http://schemas.microsoft.com/office/drawing/2014/main" id="{A4713F06-7099-41C0-BC0A-966EC370B350}"/>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490;p44">
              <a:extLst>
                <a:ext uri="{FF2B5EF4-FFF2-40B4-BE49-F238E27FC236}">
                  <a16:creationId xmlns:a16="http://schemas.microsoft.com/office/drawing/2014/main" id="{4DAE12C0-ADEE-4BBC-A27E-54FED4F07C83}"/>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08474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4998700" y="0"/>
            <a:ext cx="3289298" cy="10286999"/>
          </a:xfrm>
          <a:prstGeom prst="rect">
            <a:avLst/>
          </a:prstGeom>
        </p:spPr>
      </p:pic>
      <p:pic>
        <p:nvPicPr>
          <p:cNvPr id="8" name="object 8"/>
          <p:cNvPicPr/>
          <p:nvPr/>
        </p:nvPicPr>
        <p:blipFill>
          <a:blip r:embed="rId3" cstate="print"/>
          <a:stretch>
            <a:fillRect/>
          </a:stretch>
        </p:blipFill>
        <p:spPr>
          <a:xfrm>
            <a:off x="0" y="8662144"/>
            <a:ext cx="8880991" cy="1624855"/>
          </a:xfrm>
          <a:prstGeom prst="rect">
            <a:avLst/>
          </a:prstGeom>
        </p:spPr>
      </p:pic>
      <p:sp>
        <p:nvSpPr>
          <p:cNvPr id="9" name="object 9"/>
          <p:cNvSpPr txBox="1"/>
          <p:nvPr/>
        </p:nvSpPr>
        <p:spPr>
          <a:xfrm>
            <a:off x="1219200" y="1294763"/>
            <a:ext cx="14554200" cy="4246804"/>
          </a:xfrm>
          <a:prstGeom prst="rect">
            <a:avLst/>
          </a:prstGeom>
        </p:spPr>
        <p:txBody>
          <a:bodyPr vert="horz" wrap="square" lIns="0" tIns="12700" rIns="0" bIns="0" rtlCol="0">
            <a:spAutoFit/>
          </a:bodyPr>
          <a:lstStyle/>
          <a:p>
            <a:pPr algn="ctr">
              <a:lnSpc>
                <a:spcPct val="107000"/>
              </a:lnSpc>
              <a:spcAft>
                <a:spcPts val="800"/>
              </a:spcAft>
            </a:pPr>
            <a:r>
              <a:rPr lang="en-US" sz="4000" b="1" spc="-10" dirty="0">
                <a:solidFill>
                  <a:srgbClr val="FF0000"/>
                </a:solidFill>
                <a:latin typeface="Trebuchet MS"/>
                <a:cs typeface="Trebuchet MS"/>
              </a:rPr>
              <a:t>Methods</a:t>
            </a:r>
          </a:p>
          <a:p>
            <a:pPr marL="0" marR="0" algn="just">
              <a:spcBef>
                <a:spcPts val="0"/>
              </a:spcBef>
              <a:spcAft>
                <a:spcPts val="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method used in this research is literature review method. Literature search was carried out from January to December 2020, article searches were importance of integrating life skills in football training program.  The publication period for the articles cited is 1992 to 2025.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0"/>
              </a:spcAft>
            </a:pPr>
            <a:r>
              <a:rPr lang="en-US" sz="320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 </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2700" algn="just">
              <a:lnSpc>
                <a:spcPct val="100000"/>
              </a:lnSpc>
              <a:spcBef>
                <a:spcPts val="114"/>
              </a:spcBef>
            </a:pPr>
            <a:endParaRPr lang="en-US" sz="3200" b="1" spc="-165" dirty="0">
              <a:solidFill>
                <a:srgbClr val="FFFFFF"/>
              </a:solidFill>
              <a:latin typeface="Trebuchet MS"/>
              <a:cs typeface="Trebuchet MS"/>
            </a:endParaRPr>
          </a:p>
          <a:p>
            <a:pPr marL="12700" algn="just">
              <a:lnSpc>
                <a:spcPct val="100000"/>
              </a:lnSpc>
              <a:spcBef>
                <a:spcPts val="114"/>
              </a:spcBef>
            </a:pPr>
            <a:endParaRPr lang="en-US" sz="3200" b="1" spc="-165" dirty="0">
              <a:solidFill>
                <a:srgbClr val="FFFFFF"/>
              </a:solidFill>
              <a:latin typeface="Trebuchet MS"/>
              <a:cs typeface="Trebuchet MS"/>
            </a:endParaRPr>
          </a:p>
        </p:txBody>
      </p:sp>
      <p:grpSp>
        <p:nvGrpSpPr>
          <p:cNvPr id="10" name="Google Shape;2477;p44">
            <a:extLst>
              <a:ext uri="{FF2B5EF4-FFF2-40B4-BE49-F238E27FC236}">
                <a16:creationId xmlns:a16="http://schemas.microsoft.com/office/drawing/2014/main" id="{124A7D65-D5AC-4F5D-99EC-71EC57973D01}"/>
              </a:ext>
            </a:extLst>
          </p:cNvPr>
          <p:cNvGrpSpPr/>
          <p:nvPr/>
        </p:nvGrpSpPr>
        <p:grpSpPr>
          <a:xfrm>
            <a:off x="361701" y="2122502"/>
            <a:ext cx="466141" cy="457200"/>
            <a:chOff x="2522523" y="1875740"/>
            <a:chExt cx="448459" cy="448456"/>
          </a:xfrm>
        </p:grpSpPr>
        <p:sp>
          <p:nvSpPr>
            <p:cNvPr id="11" name="Google Shape;2478;p44">
              <a:extLst>
                <a:ext uri="{FF2B5EF4-FFF2-40B4-BE49-F238E27FC236}">
                  <a16:creationId xmlns:a16="http://schemas.microsoft.com/office/drawing/2014/main" id="{BF2E540B-AC85-4173-9182-32537078A560}"/>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79;p44">
              <a:extLst>
                <a:ext uri="{FF2B5EF4-FFF2-40B4-BE49-F238E27FC236}">
                  <a16:creationId xmlns:a16="http://schemas.microsoft.com/office/drawing/2014/main" id="{58F55B17-3421-4B24-961C-E8624D6D5334}"/>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2480;p44">
              <a:extLst>
                <a:ext uri="{FF2B5EF4-FFF2-40B4-BE49-F238E27FC236}">
                  <a16:creationId xmlns:a16="http://schemas.microsoft.com/office/drawing/2014/main" id="{67E5E99A-8342-41A9-A287-6F7F47471A09}"/>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81;p44">
              <a:extLst>
                <a:ext uri="{FF2B5EF4-FFF2-40B4-BE49-F238E27FC236}">
                  <a16:creationId xmlns:a16="http://schemas.microsoft.com/office/drawing/2014/main" id="{C09820A2-7A9F-4AE6-A7C1-E03293D45C3A}"/>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82;p44">
              <a:extLst>
                <a:ext uri="{FF2B5EF4-FFF2-40B4-BE49-F238E27FC236}">
                  <a16:creationId xmlns:a16="http://schemas.microsoft.com/office/drawing/2014/main" id="{1D026EA5-CD03-465B-A39D-A54BDE61F258}"/>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83;p44">
              <a:extLst>
                <a:ext uri="{FF2B5EF4-FFF2-40B4-BE49-F238E27FC236}">
                  <a16:creationId xmlns:a16="http://schemas.microsoft.com/office/drawing/2014/main" id="{56683652-3F66-4206-8A89-870D8DE3B12D}"/>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84;p44">
              <a:extLst>
                <a:ext uri="{FF2B5EF4-FFF2-40B4-BE49-F238E27FC236}">
                  <a16:creationId xmlns:a16="http://schemas.microsoft.com/office/drawing/2014/main" id="{A9345EBF-6DA4-451C-AEF3-FAA626945093}"/>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85;p44">
              <a:extLst>
                <a:ext uri="{FF2B5EF4-FFF2-40B4-BE49-F238E27FC236}">
                  <a16:creationId xmlns:a16="http://schemas.microsoft.com/office/drawing/2014/main" id="{12B3CE7B-8344-4FDF-BDC7-7284EA1A885C}"/>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86;p44">
              <a:extLst>
                <a:ext uri="{FF2B5EF4-FFF2-40B4-BE49-F238E27FC236}">
                  <a16:creationId xmlns:a16="http://schemas.microsoft.com/office/drawing/2014/main" id="{222B1F6B-F0B0-40AB-B9E5-652DF9784FFE}"/>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87;p44">
              <a:extLst>
                <a:ext uri="{FF2B5EF4-FFF2-40B4-BE49-F238E27FC236}">
                  <a16:creationId xmlns:a16="http://schemas.microsoft.com/office/drawing/2014/main" id="{527255C8-3018-457A-816A-9EA1579FE6E7}"/>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88;p44">
              <a:extLst>
                <a:ext uri="{FF2B5EF4-FFF2-40B4-BE49-F238E27FC236}">
                  <a16:creationId xmlns:a16="http://schemas.microsoft.com/office/drawing/2014/main" id="{53714634-1A7C-4403-B960-2964D06ED53A}"/>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9;p44">
              <a:extLst>
                <a:ext uri="{FF2B5EF4-FFF2-40B4-BE49-F238E27FC236}">
                  <a16:creationId xmlns:a16="http://schemas.microsoft.com/office/drawing/2014/main" id="{94DC1A5C-1101-4525-98BC-F5FFF2EEADA6}"/>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0;p44">
              <a:extLst>
                <a:ext uri="{FF2B5EF4-FFF2-40B4-BE49-F238E27FC236}">
                  <a16:creationId xmlns:a16="http://schemas.microsoft.com/office/drawing/2014/main" id="{ACC91B9C-3DD2-4E41-AE4F-4A740F6D1BF4}"/>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761212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4998700" y="0"/>
            <a:ext cx="3289298" cy="10286999"/>
          </a:xfrm>
          <a:prstGeom prst="rect">
            <a:avLst/>
          </a:prstGeom>
        </p:spPr>
      </p:pic>
      <p:pic>
        <p:nvPicPr>
          <p:cNvPr id="8" name="object 8"/>
          <p:cNvPicPr/>
          <p:nvPr/>
        </p:nvPicPr>
        <p:blipFill>
          <a:blip r:embed="rId3" cstate="print"/>
          <a:stretch>
            <a:fillRect/>
          </a:stretch>
        </p:blipFill>
        <p:spPr>
          <a:xfrm>
            <a:off x="0" y="8662144"/>
            <a:ext cx="8880991" cy="1624855"/>
          </a:xfrm>
          <a:prstGeom prst="rect">
            <a:avLst/>
          </a:prstGeom>
        </p:spPr>
      </p:pic>
      <p:sp>
        <p:nvSpPr>
          <p:cNvPr id="9" name="object 9"/>
          <p:cNvSpPr txBox="1"/>
          <p:nvPr/>
        </p:nvSpPr>
        <p:spPr>
          <a:xfrm>
            <a:off x="1119560" y="920317"/>
            <a:ext cx="14554200" cy="8889421"/>
          </a:xfrm>
          <a:prstGeom prst="rect">
            <a:avLst/>
          </a:prstGeom>
        </p:spPr>
        <p:txBody>
          <a:bodyPr vert="horz" wrap="square" lIns="0" tIns="12700" rIns="0" bIns="0" rtlCol="0">
            <a:spAutoFit/>
          </a:bodyPr>
          <a:lstStyle/>
          <a:p>
            <a:pPr algn="ctr">
              <a:lnSpc>
                <a:spcPct val="107000"/>
              </a:lnSpc>
              <a:spcAft>
                <a:spcPts val="800"/>
              </a:spcAft>
            </a:pPr>
            <a:r>
              <a:rPr lang="en-US" sz="4000" b="1" spc="-10" dirty="0">
                <a:solidFill>
                  <a:srgbClr val="FF0000"/>
                </a:solidFill>
                <a:latin typeface="Trebuchet MS"/>
                <a:cs typeface="Trebuchet MS"/>
              </a:rPr>
              <a:t>Result and Discussion</a:t>
            </a:r>
          </a:p>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Components of life skills include teamwork, goal setting, time management, emotional skills, interpersonal communication, social skills, leadership, problem solving and decision making (Cronin, et all., 2017). </a:t>
            </a:r>
          </a:p>
          <a:p>
            <a:pPr algn="just">
              <a:lnSpc>
                <a:spcPct val="107000"/>
              </a:lnSpc>
              <a:spcAft>
                <a:spcPts val="800"/>
              </a:spcAft>
            </a:pP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8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Gambar 1. Live Skill Components</a:t>
            </a: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pSp>
        <p:nvGrpSpPr>
          <p:cNvPr id="10" name="Google Shape;2477;p44">
            <a:extLst>
              <a:ext uri="{FF2B5EF4-FFF2-40B4-BE49-F238E27FC236}">
                <a16:creationId xmlns:a16="http://schemas.microsoft.com/office/drawing/2014/main" id="{124A7D65-D5AC-4F5D-99EC-71EC57973D01}"/>
              </a:ext>
            </a:extLst>
          </p:cNvPr>
          <p:cNvGrpSpPr/>
          <p:nvPr/>
        </p:nvGrpSpPr>
        <p:grpSpPr>
          <a:xfrm>
            <a:off x="388199" y="1638600"/>
            <a:ext cx="466141" cy="457200"/>
            <a:chOff x="2522523" y="1875740"/>
            <a:chExt cx="448459" cy="448456"/>
          </a:xfrm>
        </p:grpSpPr>
        <p:sp>
          <p:nvSpPr>
            <p:cNvPr id="11" name="Google Shape;2478;p44">
              <a:extLst>
                <a:ext uri="{FF2B5EF4-FFF2-40B4-BE49-F238E27FC236}">
                  <a16:creationId xmlns:a16="http://schemas.microsoft.com/office/drawing/2014/main" id="{BF2E540B-AC85-4173-9182-32537078A560}"/>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79;p44">
              <a:extLst>
                <a:ext uri="{FF2B5EF4-FFF2-40B4-BE49-F238E27FC236}">
                  <a16:creationId xmlns:a16="http://schemas.microsoft.com/office/drawing/2014/main" id="{58F55B17-3421-4B24-961C-E8624D6D5334}"/>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2480;p44">
              <a:extLst>
                <a:ext uri="{FF2B5EF4-FFF2-40B4-BE49-F238E27FC236}">
                  <a16:creationId xmlns:a16="http://schemas.microsoft.com/office/drawing/2014/main" id="{67E5E99A-8342-41A9-A287-6F7F47471A09}"/>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81;p44">
              <a:extLst>
                <a:ext uri="{FF2B5EF4-FFF2-40B4-BE49-F238E27FC236}">
                  <a16:creationId xmlns:a16="http://schemas.microsoft.com/office/drawing/2014/main" id="{C09820A2-7A9F-4AE6-A7C1-E03293D45C3A}"/>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82;p44">
              <a:extLst>
                <a:ext uri="{FF2B5EF4-FFF2-40B4-BE49-F238E27FC236}">
                  <a16:creationId xmlns:a16="http://schemas.microsoft.com/office/drawing/2014/main" id="{1D026EA5-CD03-465B-A39D-A54BDE61F258}"/>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83;p44">
              <a:extLst>
                <a:ext uri="{FF2B5EF4-FFF2-40B4-BE49-F238E27FC236}">
                  <a16:creationId xmlns:a16="http://schemas.microsoft.com/office/drawing/2014/main" id="{56683652-3F66-4206-8A89-870D8DE3B12D}"/>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84;p44">
              <a:extLst>
                <a:ext uri="{FF2B5EF4-FFF2-40B4-BE49-F238E27FC236}">
                  <a16:creationId xmlns:a16="http://schemas.microsoft.com/office/drawing/2014/main" id="{A9345EBF-6DA4-451C-AEF3-FAA626945093}"/>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85;p44">
              <a:extLst>
                <a:ext uri="{FF2B5EF4-FFF2-40B4-BE49-F238E27FC236}">
                  <a16:creationId xmlns:a16="http://schemas.microsoft.com/office/drawing/2014/main" id="{12B3CE7B-8344-4FDF-BDC7-7284EA1A885C}"/>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86;p44">
              <a:extLst>
                <a:ext uri="{FF2B5EF4-FFF2-40B4-BE49-F238E27FC236}">
                  <a16:creationId xmlns:a16="http://schemas.microsoft.com/office/drawing/2014/main" id="{222B1F6B-F0B0-40AB-B9E5-652DF9784FFE}"/>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87;p44">
              <a:extLst>
                <a:ext uri="{FF2B5EF4-FFF2-40B4-BE49-F238E27FC236}">
                  <a16:creationId xmlns:a16="http://schemas.microsoft.com/office/drawing/2014/main" id="{527255C8-3018-457A-816A-9EA1579FE6E7}"/>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88;p44">
              <a:extLst>
                <a:ext uri="{FF2B5EF4-FFF2-40B4-BE49-F238E27FC236}">
                  <a16:creationId xmlns:a16="http://schemas.microsoft.com/office/drawing/2014/main" id="{53714634-1A7C-4403-B960-2964D06ED53A}"/>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9;p44">
              <a:extLst>
                <a:ext uri="{FF2B5EF4-FFF2-40B4-BE49-F238E27FC236}">
                  <a16:creationId xmlns:a16="http://schemas.microsoft.com/office/drawing/2014/main" id="{94DC1A5C-1101-4525-98BC-F5FFF2EEADA6}"/>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0;p44">
              <a:extLst>
                <a:ext uri="{FF2B5EF4-FFF2-40B4-BE49-F238E27FC236}">
                  <a16:creationId xmlns:a16="http://schemas.microsoft.com/office/drawing/2014/main" id="{ACC91B9C-3DD2-4E41-AE4F-4A740F6D1BF4}"/>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4" name="Picture 93">
            <a:extLst>
              <a:ext uri="{FF2B5EF4-FFF2-40B4-BE49-F238E27FC236}">
                <a16:creationId xmlns:a16="http://schemas.microsoft.com/office/drawing/2014/main" id="{7E9027C6-2039-45A7-8B9A-A3350DD80C23}"/>
              </a:ext>
            </a:extLst>
          </p:cNvPr>
          <p:cNvPicPr/>
          <p:nvPr/>
        </p:nvPicPr>
        <p:blipFill rotWithShape="1">
          <a:blip r:embed="rId4">
            <a:extLst>
              <a:ext uri="{28A0092B-C50C-407E-A947-70E740481C1C}">
                <a14:useLocalDpi xmlns:a14="http://schemas.microsoft.com/office/drawing/2010/main" val="0"/>
              </a:ext>
            </a:extLst>
          </a:blip>
          <a:srcRect l="36004" t="20893" r="28740" b="20988"/>
          <a:stretch/>
        </p:blipFill>
        <p:spPr bwMode="auto">
          <a:xfrm>
            <a:off x="2743200" y="2863092"/>
            <a:ext cx="11692334" cy="6333890"/>
          </a:xfrm>
          <a:prstGeom prst="rect">
            <a:avLst/>
          </a:prstGeom>
          <a:noFill/>
          <a:ln>
            <a:noFill/>
          </a:ln>
          <a:extLst>
            <a:ext uri="{53640926-AAD7-44D8-BBD7-CCE9431645EC}">
              <a14:shadowObscured xmlns:a14="http://schemas.microsoft.com/office/drawing/2010/main"/>
            </a:ext>
          </a:extLst>
        </p:spPr>
      </p:pic>
      <p:sp>
        <p:nvSpPr>
          <p:cNvPr id="52" name="Oval 51">
            <a:extLst>
              <a:ext uri="{FF2B5EF4-FFF2-40B4-BE49-F238E27FC236}">
                <a16:creationId xmlns:a16="http://schemas.microsoft.com/office/drawing/2014/main" id="{192773A1-5B5F-4C27-BD26-EEBAAB6459D8}"/>
              </a:ext>
            </a:extLst>
          </p:cNvPr>
          <p:cNvSpPr/>
          <p:nvPr/>
        </p:nvSpPr>
        <p:spPr>
          <a:xfrm>
            <a:off x="-1874519" y="7367819"/>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0126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4998700" y="0"/>
            <a:ext cx="3289298" cy="10286999"/>
          </a:xfrm>
          <a:prstGeom prst="rect">
            <a:avLst/>
          </a:prstGeom>
        </p:spPr>
      </p:pic>
      <p:pic>
        <p:nvPicPr>
          <p:cNvPr id="8" name="object 8"/>
          <p:cNvPicPr/>
          <p:nvPr/>
        </p:nvPicPr>
        <p:blipFill>
          <a:blip r:embed="rId3" cstate="print"/>
          <a:stretch>
            <a:fillRect/>
          </a:stretch>
        </p:blipFill>
        <p:spPr>
          <a:xfrm>
            <a:off x="0" y="8662144"/>
            <a:ext cx="8880991" cy="1624855"/>
          </a:xfrm>
          <a:prstGeom prst="rect">
            <a:avLst/>
          </a:prstGeom>
        </p:spPr>
      </p:pic>
      <p:sp>
        <p:nvSpPr>
          <p:cNvPr id="9" name="object 9"/>
          <p:cNvSpPr txBox="1"/>
          <p:nvPr/>
        </p:nvSpPr>
        <p:spPr>
          <a:xfrm>
            <a:off x="1119560" y="920317"/>
            <a:ext cx="14554200" cy="10162847"/>
          </a:xfrm>
          <a:prstGeom prst="rect">
            <a:avLst/>
          </a:prstGeom>
        </p:spPr>
        <p:txBody>
          <a:bodyPr vert="horz" wrap="square" lIns="0" tIns="12700" rIns="0" bIns="0" rtlCol="0">
            <a:spAutoFit/>
          </a:bodyPr>
          <a:lstStyle/>
          <a:p>
            <a:pPr algn="ctr">
              <a:lnSpc>
                <a:spcPct val="107000"/>
              </a:lnSpc>
              <a:spcAft>
                <a:spcPts val="800"/>
              </a:spcAft>
            </a:pPr>
            <a:r>
              <a:rPr lang="en-US" sz="4000" b="1" spc="-10" dirty="0">
                <a:solidFill>
                  <a:srgbClr val="FF0000"/>
                </a:solidFill>
                <a:latin typeface="Trebuchet MS"/>
                <a:cs typeface="Trebuchet MS"/>
              </a:rPr>
              <a:t>Result and Discussion</a:t>
            </a:r>
          </a:p>
          <a:p>
            <a:pPr algn="just">
              <a:lnSpc>
                <a:spcPct val="107000"/>
              </a:lnSpc>
              <a:spcAft>
                <a:spcPts val="8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Goal setting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is the ability to design or determine goals to be achieved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Komarudin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2015).</a:t>
            </a:r>
          </a:p>
          <a:p>
            <a:pPr algn="just">
              <a:lnSpc>
                <a:spcPct val="107000"/>
              </a:lnSpc>
              <a:spcAft>
                <a:spcPts val="800"/>
              </a:spcAft>
            </a:pP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Time management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is a way of controlling time to ensure effectiveness, efficiency and productivity (Burt, Forsyth, 2001).</a:t>
            </a:r>
          </a:p>
          <a:p>
            <a:pPr algn="just">
              <a:lnSpc>
                <a:spcPct val="107000"/>
              </a:lnSpc>
              <a:spcAft>
                <a:spcPts val="800"/>
              </a:spcAft>
            </a:pP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3200" spc="-165" dirty="0">
                <a:solidFill>
                  <a:srgbClr val="FF0000"/>
                </a:solidFill>
                <a:latin typeface="Times New Roman" panose="02020603050405020304" pitchFamily="18" charset="0"/>
                <a:cs typeface="Times New Roman" panose="02020603050405020304" pitchFamily="18" charset="0"/>
              </a:rPr>
              <a:t>Emotional competence </a:t>
            </a:r>
            <a:r>
              <a:rPr lang="en-US" sz="3200" spc="-165" dirty="0">
                <a:solidFill>
                  <a:schemeClr val="tx1"/>
                </a:solidFill>
                <a:latin typeface="Times New Roman" panose="02020603050405020304" pitchFamily="18" charset="0"/>
                <a:cs typeface="Times New Roman" panose="02020603050405020304" pitchFamily="18" charset="0"/>
              </a:rPr>
              <a:t>is a set of skills and understandings that help children recognize, express, and regulate their emotions, as well as engage in empathy and perspective-taking around the emotions of others (Kahn et al., 2019).</a:t>
            </a:r>
          </a:p>
          <a:p>
            <a:pPr algn="just">
              <a:lnSpc>
                <a:spcPct val="107000"/>
              </a:lnSpc>
              <a:spcAft>
                <a:spcPts val="800"/>
              </a:spcAft>
            </a:pPr>
            <a:endParaRPr lang="en-US" sz="3200" spc="-165" dirty="0">
              <a:solidFill>
                <a:schemeClr val="tx1"/>
              </a:solidFill>
              <a:latin typeface="Times New Roman" panose="02020603050405020304" pitchFamily="18" charset="0"/>
              <a:cs typeface="Times New Roman" panose="02020603050405020304" pitchFamily="18" charset="0"/>
            </a:endParaRPr>
          </a:p>
          <a:p>
            <a:pPr algn="just">
              <a:lnSpc>
                <a:spcPct val="107000"/>
              </a:lnSpc>
              <a:spcAft>
                <a:spcPts val="800"/>
              </a:spcAft>
            </a:pPr>
            <a:r>
              <a:rPr lang="en-US" sz="3200" spc="5" dirty="0">
                <a:solidFill>
                  <a:srgbClr val="FF0000"/>
                </a:solidFill>
                <a:effectLst/>
                <a:latin typeface="Times New Roman" panose="02020603050405020304" pitchFamily="18" charset="0"/>
                <a:ea typeface="Times New Roman" panose="02020603050405020304" pitchFamily="18" charset="0"/>
              </a:rPr>
              <a:t>Decision marking </a:t>
            </a:r>
            <a:r>
              <a:rPr lang="en-US" sz="3200" spc="5" dirty="0">
                <a:solidFill>
                  <a:srgbClr val="000000"/>
                </a:solidFill>
                <a:effectLst/>
                <a:latin typeface="Times New Roman" panose="02020603050405020304" pitchFamily="18" charset="0"/>
                <a:ea typeface="Times New Roman" panose="02020603050405020304" pitchFamily="18" charset="0"/>
              </a:rPr>
              <a:t>is about deciding what action to take; it usually involves choice between option. The object of problem solving is usually a solution, answer or conclusion (Adair, 2007). Whereas problem </a:t>
            </a:r>
            <a:r>
              <a:rPr lang="en-US" sz="3200" spc="5" dirty="0" err="1">
                <a:solidFill>
                  <a:srgbClr val="000000"/>
                </a:solidFill>
                <a:effectLst/>
                <a:latin typeface="Times New Roman" panose="02020603050405020304" pitchFamily="18" charset="0"/>
                <a:ea typeface="Times New Roman" panose="02020603050405020304" pitchFamily="18" charset="0"/>
              </a:rPr>
              <a:t>solfing</a:t>
            </a:r>
            <a:r>
              <a:rPr lang="en-US" sz="3200" spc="5" dirty="0">
                <a:solidFill>
                  <a:srgbClr val="000000"/>
                </a:solidFill>
                <a:effectLst/>
                <a:latin typeface="Times New Roman" panose="02020603050405020304" pitchFamily="18" charset="0"/>
                <a:ea typeface="Times New Roman" panose="02020603050405020304" pitchFamily="18" charset="0"/>
              </a:rPr>
              <a:t> or problem solving is a situation where the situation that is not as it should be changed to the situation that should be (Proctor, 2005).</a:t>
            </a:r>
            <a:endParaRPr lang="en-US" sz="3200" dirty="0">
              <a:effectLst/>
              <a:latin typeface="Times New Roman" panose="02020603050405020304" pitchFamily="18" charset="0"/>
              <a:ea typeface="Times New Roman" panose="02020603050405020304" pitchFamily="18" charset="0"/>
            </a:endParaRPr>
          </a:p>
          <a:p>
            <a:pPr algn="just">
              <a:lnSpc>
                <a:spcPct val="107000"/>
              </a:lnSpc>
              <a:spcAft>
                <a:spcPts val="800"/>
              </a:spcAft>
            </a:pP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28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2800" b="1" spc="-165" dirty="0">
              <a:solidFill>
                <a:schemeClr val="tx1"/>
              </a:solidFill>
              <a:latin typeface="Times New Roman" panose="02020603050405020304" pitchFamily="18" charset="0"/>
              <a:cs typeface="Times New Roman" panose="02020603050405020304" pitchFamily="18" charset="0"/>
            </a:endParaRPr>
          </a:p>
        </p:txBody>
      </p:sp>
      <p:grpSp>
        <p:nvGrpSpPr>
          <p:cNvPr id="10" name="Google Shape;2477;p44">
            <a:extLst>
              <a:ext uri="{FF2B5EF4-FFF2-40B4-BE49-F238E27FC236}">
                <a16:creationId xmlns:a16="http://schemas.microsoft.com/office/drawing/2014/main" id="{124A7D65-D5AC-4F5D-99EC-71EC57973D01}"/>
              </a:ext>
            </a:extLst>
          </p:cNvPr>
          <p:cNvGrpSpPr/>
          <p:nvPr/>
        </p:nvGrpSpPr>
        <p:grpSpPr>
          <a:xfrm>
            <a:off x="388199" y="1638600"/>
            <a:ext cx="466141" cy="457200"/>
            <a:chOff x="2522523" y="1875740"/>
            <a:chExt cx="448459" cy="448456"/>
          </a:xfrm>
        </p:grpSpPr>
        <p:sp>
          <p:nvSpPr>
            <p:cNvPr id="11" name="Google Shape;2478;p44">
              <a:extLst>
                <a:ext uri="{FF2B5EF4-FFF2-40B4-BE49-F238E27FC236}">
                  <a16:creationId xmlns:a16="http://schemas.microsoft.com/office/drawing/2014/main" id="{BF2E540B-AC85-4173-9182-32537078A560}"/>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79;p44">
              <a:extLst>
                <a:ext uri="{FF2B5EF4-FFF2-40B4-BE49-F238E27FC236}">
                  <a16:creationId xmlns:a16="http://schemas.microsoft.com/office/drawing/2014/main" id="{58F55B17-3421-4B24-961C-E8624D6D5334}"/>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2480;p44">
              <a:extLst>
                <a:ext uri="{FF2B5EF4-FFF2-40B4-BE49-F238E27FC236}">
                  <a16:creationId xmlns:a16="http://schemas.microsoft.com/office/drawing/2014/main" id="{67E5E99A-8342-41A9-A287-6F7F47471A09}"/>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81;p44">
              <a:extLst>
                <a:ext uri="{FF2B5EF4-FFF2-40B4-BE49-F238E27FC236}">
                  <a16:creationId xmlns:a16="http://schemas.microsoft.com/office/drawing/2014/main" id="{C09820A2-7A9F-4AE6-A7C1-E03293D45C3A}"/>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82;p44">
              <a:extLst>
                <a:ext uri="{FF2B5EF4-FFF2-40B4-BE49-F238E27FC236}">
                  <a16:creationId xmlns:a16="http://schemas.microsoft.com/office/drawing/2014/main" id="{1D026EA5-CD03-465B-A39D-A54BDE61F258}"/>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83;p44">
              <a:extLst>
                <a:ext uri="{FF2B5EF4-FFF2-40B4-BE49-F238E27FC236}">
                  <a16:creationId xmlns:a16="http://schemas.microsoft.com/office/drawing/2014/main" id="{56683652-3F66-4206-8A89-870D8DE3B12D}"/>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84;p44">
              <a:extLst>
                <a:ext uri="{FF2B5EF4-FFF2-40B4-BE49-F238E27FC236}">
                  <a16:creationId xmlns:a16="http://schemas.microsoft.com/office/drawing/2014/main" id="{A9345EBF-6DA4-451C-AEF3-FAA626945093}"/>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85;p44">
              <a:extLst>
                <a:ext uri="{FF2B5EF4-FFF2-40B4-BE49-F238E27FC236}">
                  <a16:creationId xmlns:a16="http://schemas.microsoft.com/office/drawing/2014/main" id="{12B3CE7B-8344-4FDF-BDC7-7284EA1A885C}"/>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86;p44">
              <a:extLst>
                <a:ext uri="{FF2B5EF4-FFF2-40B4-BE49-F238E27FC236}">
                  <a16:creationId xmlns:a16="http://schemas.microsoft.com/office/drawing/2014/main" id="{222B1F6B-F0B0-40AB-B9E5-652DF9784FFE}"/>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87;p44">
              <a:extLst>
                <a:ext uri="{FF2B5EF4-FFF2-40B4-BE49-F238E27FC236}">
                  <a16:creationId xmlns:a16="http://schemas.microsoft.com/office/drawing/2014/main" id="{527255C8-3018-457A-816A-9EA1579FE6E7}"/>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88;p44">
              <a:extLst>
                <a:ext uri="{FF2B5EF4-FFF2-40B4-BE49-F238E27FC236}">
                  <a16:creationId xmlns:a16="http://schemas.microsoft.com/office/drawing/2014/main" id="{53714634-1A7C-4403-B960-2964D06ED53A}"/>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9;p44">
              <a:extLst>
                <a:ext uri="{FF2B5EF4-FFF2-40B4-BE49-F238E27FC236}">
                  <a16:creationId xmlns:a16="http://schemas.microsoft.com/office/drawing/2014/main" id="{94DC1A5C-1101-4525-98BC-F5FFF2EEADA6}"/>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0;p44">
              <a:extLst>
                <a:ext uri="{FF2B5EF4-FFF2-40B4-BE49-F238E27FC236}">
                  <a16:creationId xmlns:a16="http://schemas.microsoft.com/office/drawing/2014/main" id="{ACC91B9C-3DD2-4E41-AE4F-4A740F6D1BF4}"/>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77;p44">
            <a:extLst>
              <a:ext uri="{FF2B5EF4-FFF2-40B4-BE49-F238E27FC236}">
                <a16:creationId xmlns:a16="http://schemas.microsoft.com/office/drawing/2014/main" id="{94BD99B3-2710-46CD-AED4-894791EC1C8E}"/>
              </a:ext>
            </a:extLst>
          </p:cNvPr>
          <p:cNvGrpSpPr/>
          <p:nvPr/>
        </p:nvGrpSpPr>
        <p:grpSpPr>
          <a:xfrm>
            <a:off x="388199" y="4461547"/>
            <a:ext cx="466141" cy="457200"/>
            <a:chOff x="2522523" y="1875740"/>
            <a:chExt cx="448459" cy="448456"/>
          </a:xfrm>
        </p:grpSpPr>
        <p:sp>
          <p:nvSpPr>
            <p:cNvPr id="25" name="Google Shape;2478;p44">
              <a:extLst>
                <a:ext uri="{FF2B5EF4-FFF2-40B4-BE49-F238E27FC236}">
                  <a16:creationId xmlns:a16="http://schemas.microsoft.com/office/drawing/2014/main" id="{FDA5485C-53A2-4BD9-B856-FBB20F235069}"/>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79;p44">
              <a:extLst>
                <a:ext uri="{FF2B5EF4-FFF2-40B4-BE49-F238E27FC236}">
                  <a16:creationId xmlns:a16="http://schemas.microsoft.com/office/drawing/2014/main" id="{C09A48D0-1ADC-41E9-B483-8A27ABA80D72}"/>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2480;p44">
              <a:extLst>
                <a:ext uri="{FF2B5EF4-FFF2-40B4-BE49-F238E27FC236}">
                  <a16:creationId xmlns:a16="http://schemas.microsoft.com/office/drawing/2014/main" id="{9C67287D-2F78-4BEA-A71B-2B59C259FBAD}"/>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481;p44">
              <a:extLst>
                <a:ext uri="{FF2B5EF4-FFF2-40B4-BE49-F238E27FC236}">
                  <a16:creationId xmlns:a16="http://schemas.microsoft.com/office/drawing/2014/main" id="{7C8B7A73-E0A8-42D9-B943-CFF255D3C354}"/>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482;p44">
              <a:extLst>
                <a:ext uri="{FF2B5EF4-FFF2-40B4-BE49-F238E27FC236}">
                  <a16:creationId xmlns:a16="http://schemas.microsoft.com/office/drawing/2014/main" id="{A7B66ABC-E8FF-4337-B9A8-A493208852A4}"/>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483;p44">
              <a:extLst>
                <a:ext uri="{FF2B5EF4-FFF2-40B4-BE49-F238E27FC236}">
                  <a16:creationId xmlns:a16="http://schemas.microsoft.com/office/drawing/2014/main" id="{039DFCA4-5D1B-4E06-8096-5056BD6EEF26}"/>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484;p44">
              <a:extLst>
                <a:ext uri="{FF2B5EF4-FFF2-40B4-BE49-F238E27FC236}">
                  <a16:creationId xmlns:a16="http://schemas.microsoft.com/office/drawing/2014/main" id="{839E2EFB-A2F7-4E0B-8778-170E894CAF5C}"/>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485;p44">
              <a:extLst>
                <a:ext uri="{FF2B5EF4-FFF2-40B4-BE49-F238E27FC236}">
                  <a16:creationId xmlns:a16="http://schemas.microsoft.com/office/drawing/2014/main" id="{869899CF-491A-42D0-B690-EBC1016D5C9E}"/>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486;p44">
              <a:extLst>
                <a:ext uri="{FF2B5EF4-FFF2-40B4-BE49-F238E27FC236}">
                  <a16:creationId xmlns:a16="http://schemas.microsoft.com/office/drawing/2014/main" id="{6ECDCF61-898C-4A75-9542-4F700AE7709D}"/>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487;p44">
              <a:extLst>
                <a:ext uri="{FF2B5EF4-FFF2-40B4-BE49-F238E27FC236}">
                  <a16:creationId xmlns:a16="http://schemas.microsoft.com/office/drawing/2014/main" id="{78DC7B64-D926-49E4-8618-9E466870F0D4}"/>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488;p44">
              <a:extLst>
                <a:ext uri="{FF2B5EF4-FFF2-40B4-BE49-F238E27FC236}">
                  <a16:creationId xmlns:a16="http://schemas.microsoft.com/office/drawing/2014/main" id="{25B1A1C8-2006-4C15-B4C4-0FBA8FB0DEED}"/>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489;p44">
              <a:extLst>
                <a:ext uri="{FF2B5EF4-FFF2-40B4-BE49-F238E27FC236}">
                  <a16:creationId xmlns:a16="http://schemas.microsoft.com/office/drawing/2014/main" id="{69ED8A9D-B551-485D-982D-2EF67442FF0E}"/>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490;p44">
              <a:extLst>
                <a:ext uri="{FF2B5EF4-FFF2-40B4-BE49-F238E27FC236}">
                  <a16:creationId xmlns:a16="http://schemas.microsoft.com/office/drawing/2014/main" id="{02E88E8E-DAA7-45DE-A04A-6FF686719DEB}"/>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2477;p44">
            <a:extLst>
              <a:ext uri="{FF2B5EF4-FFF2-40B4-BE49-F238E27FC236}">
                <a16:creationId xmlns:a16="http://schemas.microsoft.com/office/drawing/2014/main" id="{EA170972-9432-4322-BAFE-FD1BC147CB05}"/>
              </a:ext>
            </a:extLst>
          </p:cNvPr>
          <p:cNvGrpSpPr/>
          <p:nvPr/>
        </p:nvGrpSpPr>
        <p:grpSpPr>
          <a:xfrm>
            <a:off x="413561" y="2805632"/>
            <a:ext cx="466141" cy="457200"/>
            <a:chOff x="2522523" y="1875740"/>
            <a:chExt cx="448459" cy="448456"/>
          </a:xfrm>
        </p:grpSpPr>
        <p:sp>
          <p:nvSpPr>
            <p:cNvPr id="39" name="Google Shape;2478;p44">
              <a:extLst>
                <a:ext uri="{FF2B5EF4-FFF2-40B4-BE49-F238E27FC236}">
                  <a16:creationId xmlns:a16="http://schemas.microsoft.com/office/drawing/2014/main" id="{2B9750FA-1930-479B-8A3A-7AF02CE467BF}"/>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479;p44">
              <a:extLst>
                <a:ext uri="{FF2B5EF4-FFF2-40B4-BE49-F238E27FC236}">
                  <a16:creationId xmlns:a16="http://schemas.microsoft.com/office/drawing/2014/main" id="{F7C7F983-2534-4B50-9742-71749B2BC4CB}"/>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2480;p44">
              <a:extLst>
                <a:ext uri="{FF2B5EF4-FFF2-40B4-BE49-F238E27FC236}">
                  <a16:creationId xmlns:a16="http://schemas.microsoft.com/office/drawing/2014/main" id="{0FCFECD8-6341-4F24-B0CF-49F279F7CD93}"/>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481;p44">
              <a:extLst>
                <a:ext uri="{FF2B5EF4-FFF2-40B4-BE49-F238E27FC236}">
                  <a16:creationId xmlns:a16="http://schemas.microsoft.com/office/drawing/2014/main" id="{49D9A2CA-6419-4174-AD3D-B720A5225130}"/>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482;p44">
              <a:extLst>
                <a:ext uri="{FF2B5EF4-FFF2-40B4-BE49-F238E27FC236}">
                  <a16:creationId xmlns:a16="http://schemas.microsoft.com/office/drawing/2014/main" id="{6E317251-ED32-4C7B-A760-768BEAF222F2}"/>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483;p44">
              <a:extLst>
                <a:ext uri="{FF2B5EF4-FFF2-40B4-BE49-F238E27FC236}">
                  <a16:creationId xmlns:a16="http://schemas.microsoft.com/office/drawing/2014/main" id="{19E38535-7512-46F9-AC30-8C255610B3D9}"/>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484;p44">
              <a:extLst>
                <a:ext uri="{FF2B5EF4-FFF2-40B4-BE49-F238E27FC236}">
                  <a16:creationId xmlns:a16="http://schemas.microsoft.com/office/drawing/2014/main" id="{E4BA5B90-3CB9-4671-88C8-4E4D3A2B73A8}"/>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485;p44">
              <a:extLst>
                <a:ext uri="{FF2B5EF4-FFF2-40B4-BE49-F238E27FC236}">
                  <a16:creationId xmlns:a16="http://schemas.microsoft.com/office/drawing/2014/main" id="{68D2BFE9-3955-4418-94BE-5E03BBDD64FB}"/>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486;p44">
              <a:extLst>
                <a:ext uri="{FF2B5EF4-FFF2-40B4-BE49-F238E27FC236}">
                  <a16:creationId xmlns:a16="http://schemas.microsoft.com/office/drawing/2014/main" id="{15713A83-C8BF-4C5E-8676-B2D15E5CC365}"/>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487;p44">
              <a:extLst>
                <a:ext uri="{FF2B5EF4-FFF2-40B4-BE49-F238E27FC236}">
                  <a16:creationId xmlns:a16="http://schemas.microsoft.com/office/drawing/2014/main" id="{AEA21DD0-099D-406C-AAA9-D2B62219A91F}"/>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488;p44">
              <a:extLst>
                <a:ext uri="{FF2B5EF4-FFF2-40B4-BE49-F238E27FC236}">
                  <a16:creationId xmlns:a16="http://schemas.microsoft.com/office/drawing/2014/main" id="{76C659EA-A198-4917-9C16-8976E3E97808}"/>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489;p44">
              <a:extLst>
                <a:ext uri="{FF2B5EF4-FFF2-40B4-BE49-F238E27FC236}">
                  <a16:creationId xmlns:a16="http://schemas.microsoft.com/office/drawing/2014/main" id="{A4713F06-7099-41C0-BC0A-966EC370B350}"/>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490;p44">
              <a:extLst>
                <a:ext uri="{FF2B5EF4-FFF2-40B4-BE49-F238E27FC236}">
                  <a16:creationId xmlns:a16="http://schemas.microsoft.com/office/drawing/2014/main" id="{4DAE12C0-ADEE-4BBC-A27E-54FED4F07C83}"/>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2477;p44">
            <a:extLst>
              <a:ext uri="{FF2B5EF4-FFF2-40B4-BE49-F238E27FC236}">
                <a16:creationId xmlns:a16="http://schemas.microsoft.com/office/drawing/2014/main" id="{42609F75-B4D2-4FB5-B11A-B4D24279217E}"/>
              </a:ext>
            </a:extLst>
          </p:cNvPr>
          <p:cNvGrpSpPr/>
          <p:nvPr/>
        </p:nvGrpSpPr>
        <p:grpSpPr>
          <a:xfrm>
            <a:off x="370526" y="6722040"/>
            <a:ext cx="466141" cy="457200"/>
            <a:chOff x="2522523" y="1875740"/>
            <a:chExt cx="448459" cy="448456"/>
          </a:xfrm>
        </p:grpSpPr>
        <p:sp>
          <p:nvSpPr>
            <p:cNvPr id="81" name="Google Shape;2478;p44">
              <a:extLst>
                <a:ext uri="{FF2B5EF4-FFF2-40B4-BE49-F238E27FC236}">
                  <a16:creationId xmlns:a16="http://schemas.microsoft.com/office/drawing/2014/main" id="{FB8366FB-1C6A-4A9C-A35B-43F94B68F0BB}"/>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479;p44">
              <a:extLst>
                <a:ext uri="{FF2B5EF4-FFF2-40B4-BE49-F238E27FC236}">
                  <a16:creationId xmlns:a16="http://schemas.microsoft.com/office/drawing/2014/main" id="{4F345A67-AB4B-4B99-8BAB-36E9FA8666CB}"/>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2480;p44">
              <a:extLst>
                <a:ext uri="{FF2B5EF4-FFF2-40B4-BE49-F238E27FC236}">
                  <a16:creationId xmlns:a16="http://schemas.microsoft.com/office/drawing/2014/main" id="{DB8EA3D4-711A-47C3-951A-8C5D1A1EDEEF}"/>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481;p44">
              <a:extLst>
                <a:ext uri="{FF2B5EF4-FFF2-40B4-BE49-F238E27FC236}">
                  <a16:creationId xmlns:a16="http://schemas.microsoft.com/office/drawing/2014/main" id="{35614CF3-88FC-4094-9DBB-FECABBFB0F18}"/>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482;p44">
              <a:extLst>
                <a:ext uri="{FF2B5EF4-FFF2-40B4-BE49-F238E27FC236}">
                  <a16:creationId xmlns:a16="http://schemas.microsoft.com/office/drawing/2014/main" id="{C67151B3-216B-4527-BB20-E804443F7963}"/>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483;p44">
              <a:extLst>
                <a:ext uri="{FF2B5EF4-FFF2-40B4-BE49-F238E27FC236}">
                  <a16:creationId xmlns:a16="http://schemas.microsoft.com/office/drawing/2014/main" id="{BE2D23A8-E8D1-463F-B273-D5A12894F68C}"/>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484;p44">
              <a:extLst>
                <a:ext uri="{FF2B5EF4-FFF2-40B4-BE49-F238E27FC236}">
                  <a16:creationId xmlns:a16="http://schemas.microsoft.com/office/drawing/2014/main" id="{ABB0998A-D51C-417D-BB86-AEF6EB8DC3FD}"/>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485;p44">
              <a:extLst>
                <a:ext uri="{FF2B5EF4-FFF2-40B4-BE49-F238E27FC236}">
                  <a16:creationId xmlns:a16="http://schemas.microsoft.com/office/drawing/2014/main" id="{AFF02E61-795F-4A3C-AF3F-9D1D12988DF2}"/>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486;p44">
              <a:extLst>
                <a:ext uri="{FF2B5EF4-FFF2-40B4-BE49-F238E27FC236}">
                  <a16:creationId xmlns:a16="http://schemas.microsoft.com/office/drawing/2014/main" id="{46D630AD-A6DA-4861-9698-648E5B89FF0F}"/>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487;p44">
              <a:extLst>
                <a:ext uri="{FF2B5EF4-FFF2-40B4-BE49-F238E27FC236}">
                  <a16:creationId xmlns:a16="http://schemas.microsoft.com/office/drawing/2014/main" id="{7F22E59F-B422-4CF9-9DEB-850E3190E750}"/>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488;p44">
              <a:extLst>
                <a:ext uri="{FF2B5EF4-FFF2-40B4-BE49-F238E27FC236}">
                  <a16:creationId xmlns:a16="http://schemas.microsoft.com/office/drawing/2014/main" id="{1C564029-603E-4969-991F-107F825C5B7B}"/>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489;p44">
              <a:extLst>
                <a:ext uri="{FF2B5EF4-FFF2-40B4-BE49-F238E27FC236}">
                  <a16:creationId xmlns:a16="http://schemas.microsoft.com/office/drawing/2014/main" id="{272737C7-858E-4EA9-8A6E-592B55FE93DC}"/>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490;p44">
              <a:extLst>
                <a:ext uri="{FF2B5EF4-FFF2-40B4-BE49-F238E27FC236}">
                  <a16:creationId xmlns:a16="http://schemas.microsoft.com/office/drawing/2014/main" id="{45A11F0F-B9F5-4B74-AFC1-D73047B4DC01}"/>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06378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4970127" y="66944"/>
            <a:ext cx="3289298" cy="10286999"/>
          </a:xfrm>
          <a:prstGeom prst="rect">
            <a:avLst/>
          </a:prstGeom>
        </p:spPr>
      </p:pic>
      <p:pic>
        <p:nvPicPr>
          <p:cNvPr id="8" name="object 8"/>
          <p:cNvPicPr/>
          <p:nvPr/>
        </p:nvPicPr>
        <p:blipFill>
          <a:blip r:embed="rId3" cstate="print"/>
          <a:stretch>
            <a:fillRect/>
          </a:stretch>
        </p:blipFill>
        <p:spPr>
          <a:xfrm>
            <a:off x="0" y="9201740"/>
            <a:ext cx="8880991" cy="1100758"/>
          </a:xfrm>
          <a:prstGeom prst="rect">
            <a:avLst/>
          </a:prstGeom>
        </p:spPr>
      </p:pic>
      <p:sp>
        <p:nvSpPr>
          <p:cNvPr id="9" name="object 9"/>
          <p:cNvSpPr txBox="1"/>
          <p:nvPr/>
        </p:nvSpPr>
        <p:spPr>
          <a:xfrm>
            <a:off x="1119560" y="920317"/>
            <a:ext cx="14554200" cy="9471311"/>
          </a:xfrm>
          <a:prstGeom prst="rect">
            <a:avLst/>
          </a:prstGeom>
        </p:spPr>
        <p:txBody>
          <a:bodyPr vert="horz" wrap="square" lIns="0" tIns="12700" rIns="0" bIns="0" rtlCol="0">
            <a:spAutoFit/>
          </a:bodyPr>
          <a:lstStyle/>
          <a:p>
            <a:pPr algn="ctr">
              <a:lnSpc>
                <a:spcPct val="107000"/>
              </a:lnSpc>
              <a:spcAft>
                <a:spcPts val="800"/>
              </a:spcAft>
            </a:pPr>
            <a:r>
              <a:rPr lang="en-US" sz="4000" b="1" spc="-10" dirty="0">
                <a:solidFill>
                  <a:srgbClr val="FF0000"/>
                </a:solidFill>
                <a:latin typeface="Trebuchet MS"/>
                <a:cs typeface="Trebuchet MS"/>
              </a:rPr>
              <a:t>Result and Discussion</a:t>
            </a:r>
          </a:p>
          <a:p>
            <a:pPr marL="12700" algn="just">
              <a:spcBef>
                <a:spcPts val="114"/>
              </a:spcBef>
            </a:pPr>
            <a:r>
              <a:rPr lang="en-US" sz="2800"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a:t>
            </a:r>
            <a:r>
              <a:rPr lang="en-US" sz="2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Team</a:t>
            </a:r>
            <a:r>
              <a:rPr lang="en-US" sz="2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work</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is a dynamic process that involves collaborative efforts by team members to effectively carry out the independent and interdependent behaviors needed to maximize the team's chances of achieving its goals. Cooperation done by team members will be more effective than work done individually (Mc. Ewan, et all., 2017). </a:t>
            </a:r>
          </a:p>
          <a:p>
            <a:pPr marL="12700" algn="just">
              <a:spcBef>
                <a:spcPts val="114"/>
              </a:spcBef>
            </a:pPr>
            <a:endPar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12700" algn="just">
              <a:spcBef>
                <a:spcPts val="114"/>
              </a:spcBef>
            </a:pPr>
            <a:endParaRPr lang="en-US"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marL="12700" algn="just">
              <a:spcBef>
                <a:spcPts val="114"/>
              </a:spcBef>
            </a:pPr>
            <a:r>
              <a:rPr lang="en-US"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Interpersonal communication </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for teenagers is needed. According to Partners for Local Development "we cannot be human alone, we life a world filled with other people, we live together, work together, and play together, we need each other for security, comfort, friendship, and love, we need each other to mature through dialogue, and we need each other to achieve our goals and objectives (</a:t>
            </a:r>
            <a:r>
              <a:rPr lang="en-US" sz="2800" dirty="0">
                <a:effectLst/>
                <a:latin typeface="Times New Roman" panose="02020603050405020304" pitchFamily="18" charset="0"/>
                <a:ea typeface="Calibri" panose="020F0502020204030204" pitchFamily="34" charset="0"/>
              </a:rPr>
              <a:t>Partners for Local Development </a:t>
            </a:r>
            <a:r>
              <a:rPr lang="en-US" sz="2800" dirty="0" err="1">
                <a:effectLst/>
                <a:latin typeface="Times New Roman" panose="02020603050405020304" pitchFamily="18" charset="0"/>
                <a:ea typeface="Calibri" panose="020F0502020204030204" pitchFamily="34" charset="0"/>
              </a:rPr>
              <a:t>Fondation</a:t>
            </a:r>
            <a:r>
              <a:rPr lang="en-US" sz="2800" dirty="0">
                <a:latin typeface="Times New Roman" panose="02020603050405020304" pitchFamily="18" charset="0"/>
                <a:ea typeface="Calibri" panose="020F0502020204030204" pitchFamily="34" charset="0"/>
              </a:rPr>
              <a:t>)</a:t>
            </a:r>
            <a:endParaRPr lang="en-US" sz="2800" spc="-165" dirty="0">
              <a:solidFill>
                <a:schemeClr val="tx1"/>
              </a:solidFill>
              <a:latin typeface="Times New Roman" panose="02020603050405020304" pitchFamily="18" charset="0"/>
              <a:cs typeface="Times New Roman" panose="02020603050405020304" pitchFamily="18" charset="0"/>
            </a:endParaRPr>
          </a:p>
          <a:p>
            <a:pPr marL="12700" algn="just">
              <a:lnSpc>
                <a:spcPct val="100000"/>
              </a:lnSpc>
              <a:spcBef>
                <a:spcPts val="114"/>
              </a:spcBef>
            </a:pPr>
            <a:endParaRPr lang="en-US" sz="2800" spc="-165" dirty="0">
              <a:solidFill>
                <a:schemeClr val="tx1"/>
              </a:solidFill>
              <a:latin typeface="Times New Roman" panose="02020603050405020304" pitchFamily="18" charset="0"/>
              <a:cs typeface="Times New Roman" panose="02020603050405020304" pitchFamily="18" charset="0"/>
            </a:endParaRPr>
          </a:p>
          <a:p>
            <a:pPr marL="12700" algn="just">
              <a:lnSpc>
                <a:spcPct val="100000"/>
              </a:lnSpc>
              <a:spcBef>
                <a:spcPts val="114"/>
              </a:spcBef>
            </a:pPr>
            <a:r>
              <a:rPr lang="en-US" sz="2800" spc="-165" dirty="0">
                <a:solidFill>
                  <a:srgbClr val="FF0000"/>
                </a:solidFill>
                <a:latin typeface="Times New Roman" panose="02020603050405020304" pitchFamily="18" charset="0"/>
                <a:cs typeface="Times New Roman" panose="02020603050405020304" pitchFamily="18" charset="0"/>
              </a:rPr>
              <a:t>Social skills</a:t>
            </a:r>
            <a:r>
              <a:rPr lang="en-US" sz="2800" spc="-165" dirty="0">
                <a:solidFill>
                  <a:schemeClr val="tx1"/>
                </a:solidFill>
                <a:latin typeface="Times New Roman" panose="02020603050405020304" pitchFamily="18" charset="0"/>
                <a:cs typeface="Times New Roman" panose="02020603050405020304" pitchFamily="18" charset="0"/>
              </a:rPr>
              <a:t> are the abilities we are expected to use to interact with others in our society. Social skills are based on the social norms of our society, and they tell us what attitudes and behaviors are considered normal, acceptable, and expected in certain social situations (Patrick, 2008).</a:t>
            </a:r>
          </a:p>
          <a:p>
            <a:pPr marL="12700" algn="just">
              <a:lnSpc>
                <a:spcPct val="100000"/>
              </a:lnSpc>
              <a:spcBef>
                <a:spcPts val="114"/>
              </a:spcBef>
            </a:pPr>
            <a:endParaRPr lang="en-US" sz="2800" spc="-165" dirty="0">
              <a:solidFill>
                <a:schemeClr val="tx1"/>
              </a:solidFill>
              <a:latin typeface="Times New Roman" panose="02020603050405020304" pitchFamily="18" charset="0"/>
              <a:cs typeface="Times New Roman" panose="02020603050405020304" pitchFamily="18" charset="0"/>
            </a:endParaRPr>
          </a:p>
          <a:p>
            <a:pPr marL="12700" algn="just">
              <a:spcBef>
                <a:spcPts val="114"/>
              </a:spcBef>
            </a:pPr>
            <a:r>
              <a:rPr lang="en-US" sz="2800" dirty="0">
                <a:solidFill>
                  <a:srgbClr val="FF0000"/>
                </a:solidFill>
              </a:rPr>
              <a:t>Leadership</a:t>
            </a:r>
            <a:r>
              <a:rPr lang="en-US" sz="2800" dirty="0"/>
              <a:t> </a:t>
            </a:r>
            <a:r>
              <a:rPr lang="en-US" sz="2000" dirty="0"/>
              <a:t>is a process in which a person influences a group of individuals to achieve a common goal (</a:t>
            </a:r>
            <a:r>
              <a:rPr lang="en-US" sz="2000" dirty="0" err="1"/>
              <a:t>Northhouse</a:t>
            </a:r>
            <a:r>
              <a:rPr lang="en-US" sz="2000" dirty="0"/>
              <a:t>, 2001).</a:t>
            </a:r>
            <a:endParaRPr lang="en-US" sz="2800" spc="-165" dirty="0">
              <a:solidFill>
                <a:schemeClr val="tx1"/>
              </a:solidFill>
              <a:latin typeface="Times New Roman" panose="02020603050405020304" pitchFamily="18" charset="0"/>
              <a:cs typeface="Times New Roman" panose="02020603050405020304" pitchFamily="18" charset="0"/>
            </a:endParaRPr>
          </a:p>
          <a:p>
            <a:pPr marL="12700" algn="just">
              <a:lnSpc>
                <a:spcPct val="100000"/>
              </a:lnSpc>
              <a:spcBef>
                <a:spcPts val="114"/>
              </a:spcBef>
            </a:pPr>
            <a:endParaRPr lang="en-US" sz="2800" spc="-165" dirty="0">
              <a:solidFill>
                <a:srgbClr val="FF0000"/>
              </a:solidFill>
              <a:latin typeface="Times New Roman" panose="02020603050405020304" pitchFamily="18" charset="0"/>
              <a:cs typeface="Times New Roman" panose="02020603050405020304" pitchFamily="18" charset="0"/>
            </a:endParaRPr>
          </a:p>
          <a:p>
            <a:pPr marL="12700" algn="just">
              <a:lnSpc>
                <a:spcPct val="100000"/>
              </a:lnSpc>
              <a:spcBef>
                <a:spcPts val="114"/>
              </a:spcBef>
            </a:pPr>
            <a:endParaRPr lang="en-US" sz="2800" spc="-165" dirty="0">
              <a:solidFill>
                <a:srgbClr val="FF0000"/>
              </a:solidFill>
              <a:latin typeface="Times New Roman" panose="02020603050405020304" pitchFamily="18" charset="0"/>
              <a:cs typeface="Times New Roman" panose="02020603050405020304" pitchFamily="18" charset="0"/>
            </a:endParaRPr>
          </a:p>
          <a:p>
            <a:pPr marL="12700" algn="just">
              <a:lnSpc>
                <a:spcPct val="100000"/>
              </a:lnSpc>
              <a:spcBef>
                <a:spcPts val="114"/>
              </a:spcBef>
            </a:pPr>
            <a:endParaRPr lang="en-US" sz="2400" spc="-165" dirty="0">
              <a:solidFill>
                <a:schemeClr val="tx1"/>
              </a:solidFill>
              <a:latin typeface="Times New Roman" panose="02020603050405020304" pitchFamily="18" charset="0"/>
              <a:cs typeface="Times New Roman" panose="02020603050405020304" pitchFamily="18" charset="0"/>
            </a:endParaRPr>
          </a:p>
        </p:txBody>
      </p:sp>
      <p:grpSp>
        <p:nvGrpSpPr>
          <p:cNvPr id="10" name="Google Shape;2477;p44">
            <a:extLst>
              <a:ext uri="{FF2B5EF4-FFF2-40B4-BE49-F238E27FC236}">
                <a16:creationId xmlns:a16="http://schemas.microsoft.com/office/drawing/2014/main" id="{124A7D65-D5AC-4F5D-99EC-71EC57973D01}"/>
              </a:ext>
            </a:extLst>
          </p:cNvPr>
          <p:cNvGrpSpPr/>
          <p:nvPr/>
        </p:nvGrpSpPr>
        <p:grpSpPr>
          <a:xfrm>
            <a:off x="388199" y="1638600"/>
            <a:ext cx="466141" cy="457200"/>
            <a:chOff x="2522523" y="1875740"/>
            <a:chExt cx="448459" cy="448456"/>
          </a:xfrm>
        </p:grpSpPr>
        <p:sp>
          <p:nvSpPr>
            <p:cNvPr id="11" name="Google Shape;2478;p44">
              <a:extLst>
                <a:ext uri="{FF2B5EF4-FFF2-40B4-BE49-F238E27FC236}">
                  <a16:creationId xmlns:a16="http://schemas.microsoft.com/office/drawing/2014/main" id="{BF2E540B-AC85-4173-9182-32537078A560}"/>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79;p44">
              <a:extLst>
                <a:ext uri="{FF2B5EF4-FFF2-40B4-BE49-F238E27FC236}">
                  <a16:creationId xmlns:a16="http://schemas.microsoft.com/office/drawing/2014/main" id="{58F55B17-3421-4B24-961C-E8624D6D5334}"/>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2480;p44">
              <a:extLst>
                <a:ext uri="{FF2B5EF4-FFF2-40B4-BE49-F238E27FC236}">
                  <a16:creationId xmlns:a16="http://schemas.microsoft.com/office/drawing/2014/main" id="{67E5E99A-8342-41A9-A287-6F7F47471A09}"/>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81;p44">
              <a:extLst>
                <a:ext uri="{FF2B5EF4-FFF2-40B4-BE49-F238E27FC236}">
                  <a16:creationId xmlns:a16="http://schemas.microsoft.com/office/drawing/2014/main" id="{C09820A2-7A9F-4AE6-A7C1-E03293D45C3A}"/>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82;p44">
              <a:extLst>
                <a:ext uri="{FF2B5EF4-FFF2-40B4-BE49-F238E27FC236}">
                  <a16:creationId xmlns:a16="http://schemas.microsoft.com/office/drawing/2014/main" id="{1D026EA5-CD03-465B-A39D-A54BDE61F258}"/>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83;p44">
              <a:extLst>
                <a:ext uri="{FF2B5EF4-FFF2-40B4-BE49-F238E27FC236}">
                  <a16:creationId xmlns:a16="http://schemas.microsoft.com/office/drawing/2014/main" id="{56683652-3F66-4206-8A89-870D8DE3B12D}"/>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84;p44">
              <a:extLst>
                <a:ext uri="{FF2B5EF4-FFF2-40B4-BE49-F238E27FC236}">
                  <a16:creationId xmlns:a16="http://schemas.microsoft.com/office/drawing/2014/main" id="{A9345EBF-6DA4-451C-AEF3-FAA626945093}"/>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85;p44">
              <a:extLst>
                <a:ext uri="{FF2B5EF4-FFF2-40B4-BE49-F238E27FC236}">
                  <a16:creationId xmlns:a16="http://schemas.microsoft.com/office/drawing/2014/main" id="{12B3CE7B-8344-4FDF-BDC7-7284EA1A885C}"/>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86;p44">
              <a:extLst>
                <a:ext uri="{FF2B5EF4-FFF2-40B4-BE49-F238E27FC236}">
                  <a16:creationId xmlns:a16="http://schemas.microsoft.com/office/drawing/2014/main" id="{222B1F6B-F0B0-40AB-B9E5-652DF9784FFE}"/>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87;p44">
              <a:extLst>
                <a:ext uri="{FF2B5EF4-FFF2-40B4-BE49-F238E27FC236}">
                  <a16:creationId xmlns:a16="http://schemas.microsoft.com/office/drawing/2014/main" id="{527255C8-3018-457A-816A-9EA1579FE6E7}"/>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88;p44">
              <a:extLst>
                <a:ext uri="{FF2B5EF4-FFF2-40B4-BE49-F238E27FC236}">
                  <a16:creationId xmlns:a16="http://schemas.microsoft.com/office/drawing/2014/main" id="{53714634-1A7C-4403-B960-2964D06ED53A}"/>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9;p44">
              <a:extLst>
                <a:ext uri="{FF2B5EF4-FFF2-40B4-BE49-F238E27FC236}">
                  <a16:creationId xmlns:a16="http://schemas.microsoft.com/office/drawing/2014/main" id="{94DC1A5C-1101-4525-98BC-F5FFF2EEADA6}"/>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0;p44">
              <a:extLst>
                <a:ext uri="{FF2B5EF4-FFF2-40B4-BE49-F238E27FC236}">
                  <a16:creationId xmlns:a16="http://schemas.microsoft.com/office/drawing/2014/main" id="{ACC91B9C-3DD2-4E41-AE4F-4A740F6D1BF4}"/>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77;p44">
            <a:extLst>
              <a:ext uri="{FF2B5EF4-FFF2-40B4-BE49-F238E27FC236}">
                <a16:creationId xmlns:a16="http://schemas.microsoft.com/office/drawing/2014/main" id="{94BD99B3-2710-46CD-AED4-894791EC1C8E}"/>
              </a:ext>
            </a:extLst>
          </p:cNvPr>
          <p:cNvGrpSpPr/>
          <p:nvPr/>
        </p:nvGrpSpPr>
        <p:grpSpPr>
          <a:xfrm>
            <a:off x="384816" y="4285715"/>
            <a:ext cx="466141" cy="457200"/>
            <a:chOff x="2522523" y="1875740"/>
            <a:chExt cx="448459" cy="448456"/>
          </a:xfrm>
        </p:grpSpPr>
        <p:sp>
          <p:nvSpPr>
            <p:cNvPr id="25" name="Google Shape;2478;p44">
              <a:extLst>
                <a:ext uri="{FF2B5EF4-FFF2-40B4-BE49-F238E27FC236}">
                  <a16:creationId xmlns:a16="http://schemas.microsoft.com/office/drawing/2014/main" id="{FDA5485C-53A2-4BD9-B856-FBB20F235069}"/>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479;p44">
              <a:extLst>
                <a:ext uri="{FF2B5EF4-FFF2-40B4-BE49-F238E27FC236}">
                  <a16:creationId xmlns:a16="http://schemas.microsoft.com/office/drawing/2014/main" id="{C09A48D0-1ADC-41E9-B483-8A27ABA80D72}"/>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2480;p44">
              <a:extLst>
                <a:ext uri="{FF2B5EF4-FFF2-40B4-BE49-F238E27FC236}">
                  <a16:creationId xmlns:a16="http://schemas.microsoft.com/office/drawing/2014/main" id="{9C67287D-2F78-4BEA-A71B-2B59C259FBAD}"/>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481;p44">
              <a:extLst>
                <a:ext uri="{FF2B5EF4-FFF2-40B4-BE49-F238E27FC236}">
                  <a16:creationId xmlns:a16="http://schemas.microsoft.com/office/drawing/2014/main" id="{7C8B7A73-E0A8-42D9-B943-CFF255D3C354}"/>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482;p44">
              <a:extLst>
                <a:ext uri="{FF2B5EF4-FFF2-40B4-BE49-F238E27FC236}">
                  <a16:creationId xmlns:a16="http://schemas.microsoft.com/office/drawing/2014/main" id="{A7B66ABC-E8FF-4337-B9A8-A493208852A4}"/>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483;p44">
              <a:extLst>
                <a:ext uri="{FF2B5EF4-FFF2-40B4-BE49-F238E27FC236}">
                  <a16:creationId xmlns:a16="http://schemas.microsoft.com/office/drawing/2014/main" id="{039DFCA4-5D1B-4E06-8096-5056BD6EEF26}"/>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484;p44">
              <a:extLst>
                <a:ext uri="{FF2B5EF4-FFF2-40B4-BE49-F238E27FC236}">
                  <a16:creationId xmlns:a16="http://schemas.microsoft.com/office/drawing/2014/main" id="{839E2EFB-A2F7-4E0B-8778-170E894CAF5C}"/>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485;p44">
              <a:extLst>
                <a:ext uri="{FF2B5EF4-FFF2-40B4-BE49-F238E27FC236}">
                  <a16:creationId xmlns:a16="http://schemas.microsoft.com/office/drawing/2014/main" id="{869899CF-491A-42D0-B690-EBC1016D5C9E}"/>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486;p44">
              <a:extLst>
                <a:ext uri="{FF2B5EF4-FFF2-40B4-BE49-F238E27FC236}">
                  <a16:creationId xmlns:a16="http://schemas.microsoft.com/office/drawing/2014/main" id="{6ECDCF61-898C-4A75-9542-4F700AE7709D}"/>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487;p44">
              <a:extLst>
                <a:ext uri="{FF2B5EF4-FFF2-40B4-BE49-F238E27FC236}">
                  <a16:creationId xmlns:a16="http://schemas.microsoft.com/office/drawing/2014/main" id="{78DC7B64-D926-49E4-8618-9E466870F0D4}"/>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488;p44">
              <a:extLst>
                <a:ext uri="{FF2B5EF4-FFF2-40B4-BE49-F238E27FC236}">
                  <a16:creationId xmlns:a16="http://schemas.microsoft.com/office/drawing/2014/main" id="{25B1A1C8-2006-4C15-B4C4-0FBA8FB0DEED}"/>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489;p44">
              <a:extLst>
                <a:ext uri="{FF2B5EF4-FFF2-40B4-BE49-F238E27FC236}">
                  <a16:creationId xmlns:a16="http://schemas.microsoft.com/office/drawing/2014/main" id="{69ED8A9D-B551-485D-982D-2EF67442FF0E}"/>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490;p44">
              <a:extLst>
                <a:ext uri="{FF2B5EF4-FFF2-40B4-BE49-F238E27FC236}">
                  <a16:creationId xmlns:a16="http://schemas.microsoft.com/office/drawing/2014/main" id="{02E88E8E-DAA7-45DE-A04A-6FF686719DEB}"/>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 name="Google Shape;2477;p44">
            <a:extLst>
              <a:ext uri="{FF2B5EF4-FFF2-40B4-BE49-F238E27FC236}">
                <a16:creationId xmlns:a16="http://schemas.microsoft.com/office/drawing/2014/main" id="{EA170972-9432-4322-BAFE-FD1BC147CB05}"/>
              </a:ext>
            </a:extLst>
          </p:cNvPr>
          <p:cNvGrpSpPr/>
          <p:nvPr/>
        </p:nvGrpSpPr>
        <p:grpSpPr>
          <a:xfrm>
            <a:off x="532046" y="8547508"/>
            <a:ext cx="466141" cy="457200"/>
            <a:chOff x="2522523" y="1875740"/>
            <a:chExt cx="448459" cy="448456"/>
          </a:xfrm>
        </p:grpSpPr>
        <p:sp>
          <p:nvSpPr>
            <p:cNvPr id="39" name="Google Shape;2478;p44">
              <a:extLst>
                <a:ext uri="{FF2B5EF4-FFF2-40B4-BE49-F238E27FC236}">
                  <a16:creationId xmlns:a16="http://schemas.microsoft.com/office/drawing/2014/main" id="{2B9750FA-1930-479B-8A3A-7AF02CE467BF}"/>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479;p44">
              <a:extLst>
                <a:ext uri="{FF2B5EF4-FFF2-40B4-BE49-F238E27FC236}">
                  <a16:creationId xmlns:a16="http://schemas.microsoft.com/office/drawing/2014/main" id="{F7C7F983-2534-4B50-9742-71749B2BC4CB}"/>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2480;p44">
              <a:extLst>
                <a:ext uri="{FF2B5EF4-FFF2-40B4-BE49-F238E27FC236}">
                  <a16:creationId xmlns:a16="http://schemas.microsoft.com/office/drawing/2014/main" id="{0FCFECD8-6341-4F24-B0CF-49F279F7CD93}"/>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481;p44">
              <a:extLst>
                <a:ext uri="{FF2B5EF4-FFF2-40B4-BE49-F238E27FC236}">
                  <a16:creationId xmlns:a16="http://schemas.microsoft.com/office/drawing/2014/main" id="{49D9A2CA-6419-4174-AD3D-B720A5225130}"/>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482;p44">
              <a:extLst>
                <a:ext uri="{FF2B5EF4-FFF2-40B4-BE49-F238E27FC236}">
                  <a16:creationId xmlns:a16="http://schemas.microsoft.com/office/drawing/2014/main" id="{6E317251-ED32-4C7B-A760-768BEAF222F2}"/>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483;p44">
              <a:extLst>
                <a:ext uri="{FF2B5EF4-FFF2-40B4-BE49-F238E27FC236}">
                  <a16:creationId xmlns:a16="http://schemas.microsoft.com/office/drawing/2014/main" id="{19E38535-7512-46F9-AC30-8C255610B3D9}"/>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484;p44">
              <a:extLst>
                <a:ext uri="{FF2B5EF4-FFF2-40B4-BE49-F238E27FC236}">
                  <a16:creationId xmlns:a16="http://schemas.microsoft.com/office/drawing/2014/main" id="{E4BA5B90-3CB9-4671-88C8-4E4D3A2B73A8}"/>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485;p44">
              <a:extLst>
                <a:ext uri="{FF2B5EF4-FFF2-40B4-BE49-F238E27FC236}">
                  <a16:creationId xmlns:a16="http://schemas.microsoft.com/office/drawing/2014/main" id="{68D2BFE9-3955-4418-94BE-5E03BBDD64FB}"/>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486;p44">
              <a:extLst>
                <a:ext uri="{FF2B5EF4-FFF2-40B4-BE49-F238E27FC236}">
                  <a16:creationId xmlns:a16="http://schemas.microsoft.com/office/drawing/2014/main" id="{15713A83-C8BF-4C5E-8676-B2D15E5CC365}"/>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487;p44">
              <a:extLst>
                <a:ext uri="{FF2B5EF4-FFF2-40B4-BE49-F238E27FC236}">
                  <a16:creationId xmlns:a16="http://schemas.microsoft.com/office/drawing/2014/main" id="{AEA21DD0-099D-406C-AAA9-D2B62219A91F}"/>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488;p44">
              <a:extLst>
                <a:ext uri="{FF2B5EF4-FFF2-40B4-BE49-F238E27FC236}">
                  <a16:creationId xmlns:a16="http://schemas.microsoft.com/office/drawing/2014/main" id="{76C659EA-A198-4917-9C16-8976E3E97808}"/>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489;p44">
              <a:extLst>
                <a:ext uri="{FF2B5EF4-FFF2-40B4-BE49-F238E27FC236}">
                  <a16:creationId xmlns:a16="http://schemas.microsoft.com/office/drawing/2014/main" id="{A4713F06-7099-41C0-BC0A-966EC370B350}"/>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490;p44">
              <a:extLst>
                <a:ext uri="{FF2B5EF4-FFF2-40B4-BE49-F238E27FC236}">
                  <a16:creationId xmlns:a16="http://schemas.microsoft.com/office/drawing/2014/main" id="{4DAE12C0-ADEE-4BBC-A27E-54FED4F07C83}"/>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 name="Google Shape;2477;p44">
            <a:extLst>
              <a:ext uri="{FF2B5EF4-FFF2-40B4-BE49-F238E27FC236}">
                <a16:creationId xmlns:a16="http://schemas.microsoft.com/office/drawing/2014/main" id="{AB38B7E3-17CF-449F-88A6-4B2E0426FD7E}"/>
              </a:ext>
            </a:extLst>
          </p:cNvPr>
          <p:cNvGrpSpPr/>
          <p:nvPr/>
        </p:nvGrpSpPr>
        <p:grpSpPr>
          <a:xfrm>
            <a:off x="530197" y="6943129"/>
            <a:ext cx="466141" cy="457200"/>
            <a:chOff x="2522523" y="1875740"/>
            <a:chExt cx="448459" cy="448456"/>
          </a:xfrm>
        </p:grpSpPr>
        <p:sp>
          <p:nvSpPr>
            <p:cNvPr id="95" name="Google Shape;2478;p44">
              <a:extLst>
                <a:ext uri="{FF2B5EF4-FFF2-40B4-BE49-F238E27FC236}">
                  <a16:creationId xmlns:a16="http://schemas.microsoft.com/office/drawing/2014/main" id="{532A4789-A758-459C-BEF8-8CA5DEBC174E}"/>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479;p44">
              <a:extLst>
                <a:ext uri="{FF2B5EF4-FFF2-40B4-BE49-F238E27FC236}">
                  <a16:creationId xmlns:a16="http://schemas.microsoft.com/office/drawing/2014/main" id="{273BA5AF-114C-4236-89D9-A0DE5B7BEB7C}"/>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2480;p44">
              <a:extLst>
                <a:ext uri="{FF2B5EF4-FFF2-40B4-BE49-F238E27FC236}">
                  <a16:creationId xmlns:a16="http://schemas.microsoft.com/office/drawing/2014/main" id="{EA735997-4C62-40E3-ADBE-E5C64F42974E}"/>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481;p44">
              <a:extLst>
                <a:ext uri="{FF2B5EF4-FFF2-40B4-BE49-F238E27FC236}">
                  <a16:creationId xmlns:a16="http://schemas.microsoft.com/office/drawing/2014/main" id="{259C6E6B-7AE3-48FF-A69B-5F0ABDFDB77C}"/>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482;p44">
              <a:extLst>
                <a:ext uri="{FF2B5EF4-FFF2-40B4-BE49-F238E27FC236}">
                  <a16:creationId xmlns:a16="http://schemas.microsoft.com/office/drawing/2014/main" id="{FCD9F87B-565B-4AD9-B2DF-B49538BD3B47}"/>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483;p44">
              <a:extLst>
                <a:ext uri="{FF2B5EF4-FFF2-40B4-BE49-F238E27FC236}">
                  <a16:creationId xmlns:a16="http://schemas.microsoft.com/office/drawing/2014/main" id="{9BEB7E04-FFE2-43AC-96F6-F3916B4B8E37}"/>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484;p44">
              <a:extLst>
                <a:ext uri="{FF2B5EF4-FFF2-40B4-BE49-F238E27FC236}">
                  <a16:creationId xmlns:a16="http://schemas.microsoft.com/office/drawing/2014/main" id="{FA469BC1-3921-4060-8959-DC99BDEE0D95}"/>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485;p44">
              <a:extLst>
                <a:ext uri="{FF2B5EF4-FFF2-40B4-BE49-F238E27FC236}">
                  <a16:creationId xmlns:a16="http://schemas.microsoft.com/office/drawing/2014/main" id="{F7DC8E05-0E7D-4381-9CC7-02C50259C158}"/>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486;p44">
              <a:extLst>
                <a:ext uri="{FF2B5EF4-FFF2-40B4-BE49-F238E27FC236}">
                  <a16:creationId xmlns:a16="http://schemas.microsoft.com/office/drawing/2014/main" id="{3DA6AAF4-1C51-4488-A311-EA75966690A1}"/>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487;p44">
              <a:extLst>
                <a:ext uri="{FF2B5EF4-FFF2-40B4-BE49-F238E27FC236}">
                  <a16:creationId xmlns:a16="http://schemas.microsoft.com/office/drawing/2014/main" id="{AD3A1E6D-E792-4EF5-A199-DB84E5302D2C}"/>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488;p44">
              <a:extLst>
                <a:ext uri="{FF2B5EF4-FFF2-40B4-BE49-F238E27FC236}">
                  <a16:creationId xmlns:a16="http://schemas.microsoft.com/office/drawing/2014/main" id="{31134983-B1C4-45E1-8425-B02D372F0FB0}"/>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489;p44">
              <a:extLst>
                <a:ext uri="{FF2B5EF4-FFF2-40B4-BE49-F238E27FC236}">
                  <a16:creationId xmlns:a16="http://schemas.microsoft.com/office/drawing/2014/main" id="{0165438C-CB1A-4004-9A0D-467080A802FE}"/>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490;p44">
              <a:extLst>
                <a:ext uri="{FF2B5EF4-FFF2-40B4-BE49-F238E27FC236}">
                  <a16:creationId xmlns:a16="http://schemas.microsoft.com/office/drawing/2014/main" id="{4BD90FD4-411B-4B95-8944-5194FC4CDA8A}"/>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941614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4998700" y="0"/>
            <a:ext cx="3289298" cy="10286999"/>
          </a:xfrm>
          <a:prstGeom prst="rect">
            <a:avLst/>
          </a:prstGeom>
        </p:spPr>
      </p:pic>
      <p:pic>
        <p:nvPicPr>
          <p:cNvPr id="8" name="object 8"/>
          <p:cNvPicPr/>
          <p:nvPr/>
        </p:nvPicPr>
        <p:blipFill>
          <a:blip r:embed="rId3" cstate="print"/>
          <a:stretch>
            <a:fillRect/>
          </a:stretch>
        </p:blipFill>
        <p:spPr>
          <a:xfrm>
            <a:off x="0" y="8662144"/>
            <a:ext cx="8880991" cy="1624855"/>
          </a:xfrm>
          <a:prstGeom prst="rect">
            <a:avLst/>
          </a:prstGeom>
        </p:spPr>
      </p:pic>
      <p:sp>
        <p:nvSpPr>
          <p:cNvPr id="9" name="object 9"/>
          <p:cNvSpPr txBox="1"/>
          <p:nvPr/>
        </p:nvSpPr>
        <p:spPr>
          <a:xfrm>
            <a:off x="1119560" y="920317"/>
            <a:ext cx="14554200" cy="9595576"/>
          </a:xfrm>
          <a:prstGeom prst="rect">
            <a:avLst/>
          </a:prstGeom>
        </p:spPr>
        <p:txBody>
          <a:bodyPr vert="horz" wrap="square" lIns="0" tIns="12700" rIns="0" bIns="0" rtlCol="0">
            <a:spAutoFit/>
          </a:bodyPr>
          <a:lstStyle/>
          <a:p>
            <a:pPr algn="ctr">
              <a:lnSpc>
                <a:spcPct val="107000"/>
              </a:lnSpc>
              <a:spcAft>
                <a:spcPts val="800"/>
              </a:spcAft>
            </a:pPr>
            <a:r>
              <a:rPr lang="en-US" sz="4000" b="1" spc="-10" dirty="0">
                <a:solidFill>
                  <a:srgbClr val="FF0000"/>
                </a:solidFill>
                <a:latin typeface="Trebuchet MS"/>
                <a:cs typeface="Trebuchet MS"/>
              </a:rPr>
              <a:t>Result and Discussion</a:t>
            </a:r>
          </a:p>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process of facilitating the transfer of life skills can be done in two ways: an implicit approach and an explicit approach. In the implicit approach, coaches do not use deliberate strategies to teach the transfer of life skills, but athletes can implicitly develop assets and skills based on their sporting experiences and then transfer these life skills if they find them useful in other areas of life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Turnnidge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et al., 2014).</a:t>
            </a:r>
          </a:p>
          <a:p>
            <a:pPr algn="just">
              <a:lnSpc>
                <a:spcPct val="107000"/>
              </a:lnSpc>
              <a:spcAft>
                <a:spcPts val="800"/>
              </a:spcAft>
            </a:pPr>
            <a:endPar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 explicit approach refers to coaches who intentionally teach life skills, while emphasizing the transferability of these skills to other life domains. In recent years, there has been growing debate and discussion among sport psychology researchers about which approach to life skill transfer is optimal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Turnnidge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et al., 2014).</a:t>
            </a:r>
          </a:p>
          <a:p>
            <a:pPr algn="just">
              <a:lnSpc>
                <a:spcPct val="107000"/>
              </a:lnSpc>
              <a:spcAft>
                <a:spcPts val="800"/>
              </a:spcAft>
            </a:pPr>
            <a:endPar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Indeed, previous research has revealed that life skills learning can be done implicitly in sports programs that focus on sports specific skills. However, recent research has shown that sports programs that are deliberately structured to teach life skills may be more suitable for fostering positive teen development outcomes when compared to unintentional exercise programs (Bean,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et.all</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216). </a:t>
            </a:r>
          </a:p>
          <a:p>
            <a:pPr algn="just">
              <a:lnSpc>
                <a:spcPct val="107000"/>
              </a:lnSpc>
              <a:spcAft>
                <a:spcPts val="800"/>
              </a:spcAft>
            </a:pPr>
            <a:endPar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2400" dirty="0">
              <a:latin typeface="Times New Roman" panose="02020603050405020304" pitchFamily="18" charset="0"/>
              <a:ea typeface="Times New Roman" panose="02020603050405020304" pitchFamily="18" charset="0"/>
            </a:endParaRPr>
          </a:p>
        </p:txBody>
      </p:sp>
      <p:grpSp>
        <p:nvGrpSpPr>
          <p:cNvPr id="10" name="Google Shape;2477;p44">
            <a:extLst>
              <a:ext uri="{FF2B5EF4-FFF2-40B4-BE49-F238E27FC236}">
                <a16:creationId xmlns:a16="http://schemas.microsoft.com/office/drawing/2014/main" id="{124A7D65-D5AC-4F5D-99EC-71EC57973D01}"/>
              </a:ext>
            </a:extLst>
          </p:cNvPr>
          <p:cNvGrpSpPr/>
          <p:nvPr/>
        </p:nvGrpSpPr>
        <p:grpSpPr>
          <a:xfrm>
            <a:off x="388199" y="1638600"/>
            <a:ext cx="466141" cy="457200"/>
            <a:chOff x="2522523" y="1875740"/>
            <a:chExt cx="448459" cy="448456"/>
          </a:xfrm>
        </p:grpSpPr>
        <p:sp>
          <p:nvSpPr>
            <p:cNvPr id="11" name="Google Shape;2478;p44">
              <a:extLst>
                <a:ext uri="{FF2B5EF4-FFF2-40B4-BE49-F238E27FC236}">
                  <a16:creationId xmlns:a16="http://schemas.microsoft.com/office/drawing/2014/main" id="{BF2E540B-AC85-4173-9182-32537078A560}"/>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79;p44">
              <a:extLst>
                <a:ext uri="{FF2B5EF4-FFF2-40B4-BE49-F238E27FC236}">
                  <a16:creationId xmlns:a16="http://schemas.microsoft.com/office/drawing/2014/main" id="{58F55B17-3421-4B24-961C-E8624D6D5334}"/>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2480;p44">
              <a:extLst>
                <a:ext uri="{FF2B5EF4-FFF2-40B4-BE49-F238E27FC236}">
                  <a16:creationId xmlns:a16="http://schemas.microsoft.com/office/drawing/2014/main" id="{67E5E99A-8342-41A9-A287-6F7F47471A09}"/>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81;p44">
              <a:extLst>
                <a:ext uri="{FF2B5EF4-FFF2-40B4-BE49-F238E27FC236}">
                  <a16:creationId xmlns:a16="http://schemas.microsoft.com/office/drawing/2014/main" id="{C09820A2-7A9F-4AE6-A7C1-E03293D45C3A}"/>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82;p44">
              <a:extLst>
                <a:ext uri="{FF2B5EF4-FFF2-40B4-BE49-F238E27FC236}">
                  <a16:creationId xmlns:a16="http://schemas.microsoft.com/office/drawing/2014/main" id="{1D026EA5-CD03-465B-A39D-A54BDE61F258}"/>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83;p44">
              <a:extLst>
                <a:ext uri="{FF2B5EF4-FFF2-40B4-BE49-F238E27FC236}">
                  <a16:creationId xmlns:a16="http://schemas.microsoft.com/office/drawing/2014/main" id="{56683652-3F66-4206-8A89-870D8DE3B12D}"/>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84;p44">
              <a:extLst>
                <a:ext uri="{FF2B5EF4-FFF2-40B4-BE49-F238E27FC236}">
                  <a16:creationId xmlns:a16="http://schemas.microsoft.com/office/drawing/2014/main" id="{A9345EBF-6DA4-451C-AEF3-FAA626945093}"/>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85;p44">
              <a:extLst>
                <a:ext uri="{FF2B5EF4-FFF2-40B4-BE49-F238E27FC236}">
                  <a16:creationId xmlns:a16="http://schemas.microsoft.com/office/drawing/2014/main" id="{12B3CE7B-8344-4FDF-BDC7-7284EA1A885C}"/>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86;p44">
              <a:extLst>
                <a:ext uri="{FF2B5EF4-FFF2-40B4-BE49-F238E27FC236}">
                  <a16:creationId xmlns:a16="http://schemas.microsoft.com/office/drawing/2014/main" id="{222B1F6B-F0B0-40AB-B9E5-652DF9784FFE}"/>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87;p44">
              <a:extLst>
                <a:ext uri="{FF2B5EF4-FFF2-40B4-BE49-F238E27FC236}">
                  <a16:creationId xmlns:a16="http://schemas.microsoft.com/office/drawing/2014/main" id="{527255C8-3018-457A-816A-9EA1579FE6E7}"/>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88;p44">
              <a:extLst>
                <a:ext uri="{FF2B5EF4-FFF2-40B4-BE49-F238E27FC236}">
                  <a16:creationId xmlns:a16="http://schemas.microsoft.com/office/drawing/2014/main" id="{53714634-1A7C-4403-B960-2964D06ED53A}"/>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9;p44">
              <a:extLst>
                <a:ext uri="{FF2B5EF4-FFF2-40B4-BE49-F238E27FC236}">
                  <a16:creationId xmlns:a16="http://schemas.microsoft.com/office/drawing/2014/main" id="{94DC1A5C-1101-4525-98BC-F5FFF2EEADA6}"/>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0;p44">
              <a:extLst>
                <a:ext uri="{FF2B5EF4-FFF2-40B4-BE49-F238E27FC236}">
                  <a16:creationId xmlns:a16="http://schemas.microsoft.com/office/drawing/2014/main" id="{ACC91B9C-3DD2-4E41-AE4F-4A740F6D1BF4}"/>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2477;p44">
            <a:extLst>
              <a:ext uri="{FF2B5EF4-FFF2-40B4-BE49-F238E27FC236}">
                <a16:creationId xmlns:a16="http://schemas.microsoft.com/office/drawing/2014/main" id="{870BDBE5-FDF5-4C68-9A6F-10C12BACCCF6}"/>
              </a:ext>
            </a:extLst>
          </p:cNvPr>
          <p:cNvGrpSpPr/>
          <p:nvPr/>
        </p:nvGrpSpPr>
        <p:grpSpPr>
          <a:xfrm>
            <a:off x="512168" y="4586309"/>
            <a:ext cx="466141" cy="457200"/>
            <a:chOff x="2522523" y="1875740"/>
            <a:chExt cx="448459" cy="448456"/>
          </a:xfrm>
        </p:grpSpPr>
        <p:sp>
          <p:nvSpPr>
            <p:cNvPr id="53" name="Google Shape;2478;p44">
              <a:extLst>
                <a:ext uri="{FF2B5EF4-FFF2-40B4-BE49-F238E27FC236}">
                  <a16:creationId xmlns:a16="http://schemas.microsoft.com/office/drawing/2014/main" id="{472BA851-7172-4C1E-90A9-A3539354BCCA}"/>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479;p44">
              <a:extLst>
                <a:ext uri="{FF2B5EF4-FFF2-40B4-BE49-F238E27FC236}">
                  <a16:creationId xmlns:a16="http://schemas.microsoft.com/office/drawing/2014/main" id="{1E156020-2EC1-4516-AA84-A80359176A5B}"/>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2480;p44">
              <a:extLst>
                <a:ext uri="{FF2B5EF4-FFF2-40B4-BE49-F238E27FC236}">
                  <a16:creationId xmlns:a16="http://schemas.microsoft.com/office/drawing/2014/main" id="{1465A4EE-0A40-4960-B41C-2F4DBAF789D4}"/>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481;p44">
              <a:extLst>
                <a:ext uri="{FF2B5EF4-FFF2-40B4-BE49-F238E27FC236}">
                  <a16:creationId xmlns:a16="http://schemas.microsoft.com/office/drawing/2014/main" id="{4A5A060C-D200-43D6-9004-E050A9C30213}"/>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482;p44">
              <a:extLst>
                <a:ext uri="{FF2B5EF4-FFF2-40B4-BE49-F238E27FC236}">
                  <a16:creationId xmlns:a16="http://schemas.microsoft.com/office/drawing/2014/main" id="{443617E4-72BF-442B-B53A-6C24FE8A96E2}"/>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483;p44">
              <a:extLst>
                <a:ext uri="{FF2B5EF4-FFF2-40B4-BE49-F238E27FC236}">
                  <a16:creationId xmlns:a16="http://schemas.microsoft.com/office/drawing/2014/main" id="{4F64F3A9-069F-4E48-A9D9-DE146CC6FBB8}"/>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484;p44">
              <a:extLst>
                <a:ext uri="{FF2B5EF4-FFF2-40B4-BE49-F238E27FC236}">
                  <a16:creationId xmlns:a16="http://schemas.microsoft.com/office/drawing/2014/main" id="{D7562A0B-DCC2-4B7C-AC71-9963D961E512}"/>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485;p44">
              <a:extLst>
                <a:ext uri="{FF2B5EF4-FFF2-40B4-BE49-F238E27FC236}">
                  <a16:creationId xmlns:a16="http://schemas.microsoft.com/office/drawing/2014/main" id="{3FE26EE2-FB46-41FF-A576-7C4E4129D709}"/>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486;p44">
              <a:extLst>
                <a:ext uri="{FF2B5EF4-FFF2-40B4-BE49-F238E27FC236}">
                  <a16:creationId xmlns:a16="http://schemas.microsoft.com/office/drawing/2014/main" id="{E2EF57F9-9D26-4FCF-98E6-B857B320A172}"/>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487;p44">
              <a:extLst>
                <a:ext uri="{FF2B5EF4-FFF2-40B4-BE49-F238E27FC236}">
                  <a16:creationId xmlns:a16="http://schemas.microsoft.com/office/drawing/2014/main" id="{CB2C35CC-1404-4D7E-8C80-3894574ABAC4}"/>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488;p44">
              <a:extLst>
                <a:ext uri="{FF2B5EF4-FFF2-40B4-BE49-F238E27FC236}">
                  <a16:creationId xmlns:a16="http://schemas.microsoft.com/office/drawing/2014/main" id="{BEB50645-CF09-47E5-B545-65AB542430B5}"/>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489;p44">
              <a:extLst>
                <a:ext uri="{FF2B5EF4-FFF2-40B4-BE49-F238E27FC236}">
                  <a16:creationId xmlns:a16="http://schemas.microsoft.com/office/drawing/2014/main" id="{C210107F-81BC-4549-9ED6-0692110541E9}"/>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490;p44">
              <a:extLst>
                <a:ext uri="{FF2B5EF4-FFF2-40B4-BE49-F238E27FC236}">
                  <a16:creationId xmlns:a16="http://schemas.microsoft.com/office/drawing/2014/main" id="{A3155DFD-20C6-4E2E-A7FF-485D2A79ACA5}"/>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2477;p44">
            <a:extLst>
              <a:ext uri="{FF2B5EF4-FFF2-40B4-BE49-F238E27FC236}">
                <a16:creationId xmlns:a16="http://schemas.microsoft.com/office/drawing/2014/main" id="{829E5E5A-7516-4553-A8D9-CE57314FA3CD}"/>
              </a:ext>
            </a:extLst>
          </p:cNvPr>
          <p:cNvGrpSpPr/>
          <p:nvPr/>
        </p:nvGrpSpPr>
        <p:grpSpPr>
          <a:xfrm>
            <a:off x="550414" y="7067174"/>
            <a:ext cx="466141" cy="457200"/>
            <a:chOff x="2522523" y="1875740"/>
            <a:chExt cx="448459" cy="448456"/>
          </a:xfrm>
        </p:grpSpPr>
        <p:sp>
          <p:nvSpPr>
            <p:cNvPr id="68" name="Google Shape;2478;p44">
              <a:extLst>
                <a:ext uri="{FF2B5EF4-FFF2-40B4-BE49-F238E27FC236}">
                  <a16:creationId xmlns:a16="http://schemas.microsoft.com/office/drawing/2014/main" id="{F1B5A0AE-B37A-4847-86A2-5B4BAAADF788}"/>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479;p44">
              <a:extLst>
                <a:ext uri="{FF2B5EF4-FFF2-40B4-BE49-F238E27FC236}">
                  <a16:creationId xmlns:a16="http://schemas.microsoft.com/office/drawing/2014/main" id="{4AD7A72B-75BD-43CF-B0AE-826FE194A0BE}"/>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2480;p44">
              <a:extLst>
                <a:ext uri="{FF2B5EF4-FFF2-40B4-BE49-F238E27FC236}">
                  <a16:creationId xmlns:a16="http://schemas.microsoft.com/office/drawing/2014/main" id="{A243B988-C7A0-4224-B709-169C718B041C}"/>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481;p44">
              <a:extLst>
                <a:ext uri="{FF2B5EF4-FFF2-40B4-BE49-F238E27FC236}">
                  <a16:creationId xmlns:a16="http://schemas.microsoft.com/office/drawing/2014/main" id="{5DA90003-A0D0-4301-A7AB-4DD4B6AF4A17}"/>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482;p44">
              <a:extLst>
                <a:ext uri="{FF2B5EF4-FFF2-40B4-BE49-F238E27FC236}">
                  <a16:creationId xmlns:a16="http://schemas.microsoft.com/office/drawing/2014/main" id="{7ECABC90-001B-4EA2-97AC-C90858472E03}"/>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483;p44">
              <a:extLst>
                <a:ext uri="{FF2B5EF4-FFF2-40B4-BE49-F238E27FC236}">
                  <a16:creationId xmlns:a16="http://schemas.microsoft.com/office/drawing/2014/main" id="{040E2A7E-6994-4D0B-92BA-7B23A17EAC16}"/>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484;p44">
              <a:extLst>
                <a:ext uri="{FF2B5EF4-FFF2-40B4-BE49-F238E27FC236}">
                  <a16:creationId xmlns:a16="http://schemas.microsoft.com/office/drawing/2014/main" id="{2696033B-CF81-4421-9DD0-2ACB7E2069B8}"/>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485;p44">
              <a:extLst>
                <a:ext uri="{FF2B5EF4-FFF2-40B4-BE49-F238E27FC236}">
                  <a16:creationId xmlns:a16="http://schemas.microsoft.com/office/drawing/2014/main" id="{BAB728A3-61F5-424E-888F-136C87B6DCD9}"/>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486;p44">
              <a:extLst>
                <a:ext uri="{FF2B5EF4-FFF2-40B4-BE49-F238E27FC236}">
                  <a16:creationId xmlns:a16="http://schemas.microsoft.com/office/drawing/2014/main" id="{41D123E3-9465-4275-B22E-01560B22BB59}"/>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487;p44">
              <a:extLst>
                <a:ext uri="{FF2B5EF4-FFF2-40B4-BE49-F238E27FC236}">
                  <a16:creationId xmlns:a16="http://schemas.microsoft.com/office/drawing/2014/main" id="{96BEC78D-0B43-4162-BB8B-6B4288CF3327}"/>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488;p44">
              <a:extLst>
                <a:ext uri="{FF2B5EF4-FFF2-40B4-BE49-F238E27FC236}">
                  <a16:creationId xmlns:a16="http://schemas.microsoft.com/office/drawing/2014/main" id="{95EF5562-A907-484B-9AF4-4DE52D392923}"/>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489;p44">
              <a:extLst>
                <a:ext uri="{FF2B5EF4-FFF2-40B4-BE49-F238E27FC236}">
                  <a16:creationId xmlns:a16="http://schemas.microsoft.com/office/drawing/2014/main" id="{B8F4C2CB-B481-4EFD-AF03-170D5A769AF0}"/>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490;p44">
              <a:extLst>
                <a:ext uri="{FF2B5EF4-FFF2-40B4-BE49-F238E27FC236}">
                  <a16:creationId xmlns:a16="http://schemas.microsoft.com/office/drawing/2014/main" id="{3ED99A41-C0CC-49B5-AE3E-96D32134EC25}"/>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45602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22692" y="736670"/>
            <a:ext cx="810260" cy="384175"/>
          </a:xfrm>
          <a:prstGeom prst="rect">
            <a:avLst/>
          </a:prstGeom>
        </p:spPr>
        <p:txBody>
          <a:bodyPr vert="horz" wrap="square" lIns="0" tIns="12700" rIns="0" bIns="0" rtlCol="0">
            <a:spAutoFit/>
          </a:bodyPr>
          <a:lstStyle/>
          <a:p>
            <a:pPr marL="12700">
              <a:lnSpc>
                <a:spcPct val="100000"/>
              </a:lnSpc>
              <a:spcBef>
                <a:spcPts val="100"/>
              </a:spcBef>
            </a:pPr>
            <a:r>
              <a:rPr sz="2350" b="1" spc="-110" dirty="0">
                <a:solidFill>
                  <a:srgbClr val="33820D"/>
                </a:solidFill>
                <a:latin typeface="Times New Roman"/>
                <a:cs typeface="Times New Roman"/>
              </a:rPr>
              <a:t>PEH</a:t>
            </a:r>
            <a:r>
              <a:rPr sz="2350" b="1" spc="-1595" dirty="0">
                <a:solidFill>
                  <a:srgbClr val="33820D"/>
                </a:solidFill>
                <a:latin typeface="Times New Roman"/>
                <a:cs typeface="Times New Roman"/>
              </a:rPr>
              <a:t>R</a:t>
            </a:r>
            <a:endParaRPr sz="2350">
              <a:latin typeface="Times New Roman"/>
              <a:cs typeface="Times New Roman"/>
            </a:endParaRPr>
          </a:p>
        </p:txBody>
      </p:sp>
      <p:sp>
        <p:nvSpPr>
          <p:cNvPr id="3" name="object 3"/>
          <p:cNvSpPr txBox="1"/>
          <p:nvPr/>
        </p:nvSpPr>
        <p:spPr>
          <a:xfrm>
            <a:off x="3330573" y="770359"/>
            <a:ext cx="801370" cy="76835"/>
          </a:xfrm>
          <a:prstGeom prst="rect">
            <a:avLst/>
          </a:prstGeom>
        </p:spPr>
        <p:txBody>
          <a:bodyPr vert="horz" wrap="square" lIns="0" tIns="16510" rIns="0" bIns="0" rtlCol="0">
            <a:spAutoFit/>
          </a:bodyPr>
          <a:lstStyle/>
          <a:p>
            <a:pPr marL="12700">
              <a:lnSpc>
                <a:spcPct val="100000"/>
              </a:lnSpc>
              <a:spcBef>
                <a:spcPts val="130"/>
              </a:spcBef>
            </a:pPr>
            <a:r>
              <a:rPr sz="300" b="1" dirty="0">
                <a:solidFill>
                  <a:srgbClr val="FF1616"/>
                </a:solidFill>
                <a:latin typeface="Times New Roman"/>
                <a:cs typeface="Times New Roman"/>
              </a:rPr>
              <a:t>UNIVERSITAS</a:t>
            </a:r>
            <a:r>
              <a:rPr sz="300" b="1" spc="80" dirty="0">
                <a:solidFill>
                  <a:srgbClr val="FF1616"/>
                </a:solidFill>
                <a:latin typeface="Times New Roman"/>
                <a:cs typeface="Times New Roman"/>
              </a:rPr>
              <a:t> </a:t>
            </a:r>
            <a:r>
              <a:rPr sz="300" b="1" dirty="0">
                <a:solidFill>
                  <a:srgbClr val="FF1616"/>
                </a:solidFill>
                <a:latin typeface="Times New Roman"/>
                <a:cs typeface="Times New Roman"/>
              </a:rPr>
              <a:t>PENDIDIKAN</a:t>
            </a:r>
            <a:r>
              <a:rPr sz="300" b="1" spc="85" dirty="0">
                <a:solidFill>
                  <a:srgbClr val="FF1616"/>
                </a:solidFill>
                <a:latin typeface="Times New Roman"/>
                <a:cs typeface="Times New Roman"/>
              </a:rPr>
              <a:t> </a:t>
            </a:r>
            <a:r>
              <a:rPr sz="300" b="1" spc="-10" dirty="0">
                <a:solidFill>
                  <a:srgbClr val="FF1616"/>
                </a:solidFill>
                <a:latin typeface="Times New Roman"/>
                <a:cs typeface="Times New Roman"/>
              </a:rPr>
              <a:t>INDONESIA</a:t>
            </a:r>
            <a:endParaRPr sz="300">
              <a:latin typeface="Times New Roman"/>
              <a:cs typeface="Times New Roman"/>
            </a:endParaRPr>
          </a:p>
        </p:txBody>
      </p:sp>
      <p:sp>
        <p:nvSpPr>
          <p:cNvPr id="4" name="object 4"/>
          <p:cNvSpPr txBox="1"/>
          <p:nvPr/>
        </p:nvSpPr>
        <p:spPr>
          <a:xfrm>
            <a:off x="3336430" y="1085260"/>
            <a:ext cx="790575" cy="133350"/>
          </a:xfrm>
          <a:prstGeom prst="rect">
            <a:avLst/>
          </a:prstGeom>
        </p:spPr>
        <p:txBody>
          <a:bodyPr vert="horz" wrap="square" lIns="0" tIns="13335" rIns="0" bIns="0" rtlCol="0">
            <a:spAutoFit/>
          </a:bodyPr>
          <a:lstStyle/>
          <a:p>
            <a:pPr marL="12700">
              <a:lnSpc>
                <a:spcPct val="100000"/>
              </a:lnSpc>
              <a:spcBef>
                <a:spcPts val="105"/>
              </a:spcBef>
            </a:pPr>
            <a:r>
              <a:rPr sz="700" b="1" spc="-30" dirty="0">
                <a:solidFill>
                  <a:srgbClr val="008037"/>
                </a:solidFill>
                <a:latin typeface="Tahoma"/>
                <a:cs typeface="Tahoma"/>
              </a:rPr>
              <a:t>STUDY</a:t>
            </a:r>
            <a:r>
              <a:rPr sz="700" b="1" spc="-5" dirty="0">
                <a:solidFill>
                  <a:srgbClr val="008037"/>
                </a:solidFill>
                <a:latin typeface="Tahoma"/>
                <a:cs typeface="Tahoma"/>
              </a:rPr>
              <a:t> </a:t>
            </a:r>
            <a:r>
              <a:rPr sz="700" b="1" spc="-10" dirty="0">
                <a:solidFill>
                  <a:srgbClr val="008037"/>
                </a:solidFill>
                <a:latin typeface="Tahoma"/>
                <a:cs typeface="Tahoma"/>
              </a:rPr>
              <a:t>PROGRAM</a:t>
            </a:r>
            <a:endParaRPr sz="700">
              <a:latin typeface="Tahoma"/>
              <a:cs typeface="Tahoma"/>
            </a:endParaRPr>
          </a:p>
        </p:txBody>
      </p:sp>
      <p:sp>
        <p:nvSpPr>
          <p:cNvPr id="5" name="object 5"/>
          <p:cNvSpPr txBox="1"/>
          <p:nvPr/>
        </p:nvSpPr>
        <p:spPr>
          <a:xfrm>
            <a:off x="3367787" y="1174119"/>
            <a:ext cx="719455" cy="80010"/>
          </a:xfrm>
          <a:prstGeom prst="rect">
            <a:avLst/>
          </a:prstGeom>
        </p:spPr>
        <p:txBody>
          <a:bodyPr vert="horz" wrap="square" lIns="0" tIns="13335" rIns="0" bIns="0" rtlCol="0">
            <a:spAutoFit/>
          </a:bodyPr>
          <a:lstStyle/>
          <a:p>
            <a:pPr marL="12700">
              <a:lnSpc>
                <a:spcPct val="100000"/>
              </a:lnSpc>
              <a:spcBef>
                <a:spcPts val="105"/>
              </a:spcBef>
            </a:pPr>
            <a:r>
              <a:rPr sz="350" dirty="0">
                <a:latin typeface="Times New Roman"/>
                <a:cs typeface="Times New Roman"/>
              </a:rPr>
              <a:t>Faculty</a:t>
            </a:r>
            <a:r>
              <a:rPr sz="350" spc="5" dirty="0">
                <a:latin typeface="Times New Roman"/>
                <a:cs typeface="Times New Roman"/>
              </a:rPr>
              <a:t> </a:t>
            </a:r>
            <a:r>
              <a:rPr sz="350" dirty="0">
                <a:latin typeface="Times New Roman"/>
                <a:cs typeface="Times New Roman"/>
              </a:rPr>
              <a:t>of</a:t>
            </a:r>
            <a:r>
              <a:rPr sz="350" spc="10" dirty="0">
                <a:latin typeface="Times New Roman"/>
                <a:cs typeface="Times New Roman"/>
              </a:rPr>
              <a:t> </a:t>
            </a:r>
            <a:r>
              <a:rPr sz="350" dirty="0">
                <a:latin typeface="Times New Roman"/>
                <a:cs typeface="Times New Roman"/>
              </a:rPr>
              <a:t>Sport</a:t>
            </a:r>
            <a:r>
              <a:rPr sz="350" spc="10" dirty="0">
                <a:latin typeface="Times New Roman"/>
                <a:cs typeface="Times New Roman"/>
              </a:rPr>
              <a:t> </a:t>
            </a:r>
            <a:r>
              <a:rPr sz="350" dirty="0">
                <a:latin typeface="Times New Roman"/>
                <a:cs typeface="Times New Roman"/>
              </a:rPr>
              <a:t>Education</a:t>
            </a:r>
            <a:r>
              <a:rPr sz="350" spc="5" dirty="0">
                <a:latin typeface="Times New Roman"/>
                <a:cs typeface="Times New Roman"/>
              </a:rPr>
              <a:t> </a:t>
            </a:r>
            <a:r>
              <a:rPr sz="350" dirty="0">
                <a:latin typeface="Times New Roman"/>
                <a:cs typeface="Times New Roman"/>
              </a:rPr>
              <a:t>and</a:t>
            </a:r>
            <a:r>
              <a:rPr sz="350" spc="10" dirty="0">
                <a:latin typeface="Times New Roman"/>
                <a:cs typeface="Times New Roman"/>
              </a:rPr>
              <a:t> </a:t>
            </a:r>
            <a:r>
              <a:rPr sz="350" spc="-10" dirty="0">
                <a:latin typeface="Times New Roman"/>
                <a:cs typeface="Times New Roman"/>
              </a:rPr>
              <a:t>Health</a:t>
            </a:r>
            <a:endParaRPr sz="350">
              <a:latin typeface="Times New Roman"/>
              <a:cs typeface="Times New Roman"/>
            </a:endParaRPr>
          </a:p>
        </p:txBody>
      </p:sp>
      <p:sp>
        <p:nvSpPr>
          <p:cNvPr id="6" name="object 6"/>
          <p:cNvSpPr txBox="1"/>
          <p:nvPr/>
        </p:nvSpPr>
        <p:spPr>
          <a:xfrm>
            <a:off x="3341863" y="1040227"/>
            <a:ext cx="779780" cy="80010"/>
          </a:xfrm>
          <a:prstGeom prst="rect">
            <a:avLst/>
          </a:prstGeom>
        </p:spPr>
        <p:txBody>
          <a:bodyPr vert="horz" wrap="square" lIns="0" tIns="13335" rIns="0" bIns="0" rtlCol="0">
            <a:spAutoFit/>
          </a:bodyPr>
          <a:lstStyle/>
          <a:p>
            <a:pPr marL="12700">
              <a:lnSpc>
                <a:spcPct val="100000"/>
              </a:lnSpc>
              <a:spcBef>
                <a:spcPts val="105"/>
              </a:spcBef>
            </a:pPr>
            <a:r>
              <a:rPr sz="350" b="1" i="1" spc="-20" dirty="0">
                <a:solidFill>
                  <a:srgbClr val="FF1616"/>
                </a:solidFill>
                <a:latin typeface="Times New Roman"/>
                <a:cs typeface="Times New Roman"/>
              </a:rPr>
              <a:t>Physical</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Education,</a:t>
            </a:r>
            <a:r>
              <a:rPr sz="350" b="1" i="1" spc="25" dirty="0">
                <a:solidFill>
                  <a:srgbClr val="FF1616"/>
                </a:solidFill>
                <a:latin typeface="Times New Roman"/>
                <a:cs typeface="Times New Roman"/>
              </a:rPr>
              <a:t> </a:t>
            </a:r>
            <a:r>
              <a:rPr sz="350" b="1" i="1" spc="-20" dirty="0">
                <a:solidFill>
                  <a:srgbClr val="FF1616"/>
                </a:solidFill>
                <a:latin typeface="Times New Roman"/>
                <a:cs typeface="Times New Roman"/>
              </a:rPr>
              <a:t>Health,</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and</a:t>
            </a:r>
            <a:r>
              <a:rPr sz="350" b="1" i="1" spc="25" dirty="0">
                <a:solidFill>
                  <a:srgbClr val="FF1616"/>
                </a:solidFill>
                <a:latin typeface="Times New Roman"/>
                <a:cs typeface="Times New Roman"/>
              </a:rPr>
              <a:t> </a:t>
            </a:r>
            <a:r>
              <a:rPr sz="350" b="1" i="1" spc="-10" dirty="0">
                <a:solidFill>
                  <a:srgbClr val="FF1616"/>
                </a:solidFill>
                <a:latin typeface="Times New Roman"/>
                <a:cs typeface="Times New Roman"/>
              </a:rPr>
              <a:t>Recreation</a:t>
            </a:r>
            <a:endParaRPr sz="350">
              <a:latin typeface="Times New Roman"/>
              <a:cs typeface="Times New Roman"/>
            </a:endParaRPr>
          </a:p>
        </p:txBody>
      </p:sp>
      <p:pic>
        <p:nvPicPr>
          <p:cNvPr id="7" name="object 7"/>
          <p:cNvPicPr/>
          <p:nvPr/>
        </p:nvPicPr>
        <p:blipFill>
          <a:blip r:embed="rId2" cstate="print"/>
          <a:stretch>
            <a:fillRect/>
          </a:stretch>
        </p:blipFill>
        <p:spPr>
          <a:xfrm>
            <a:off x="14998700" y="0"/>
            <a:ext cx="3289298" cy="10286999"/>
          </a:xfrm>
          <a:prstGeom prst="rect">
            <a:avLst/>
          </a:prstGeom>
        </p:spPr>
      </p:pic>
      <p:pic>
        <p:nvPicPr>
          <p:cNvPr id="8" name="object 8"/>
          <p:cNvPicPr/>
          <p:nvPr/>
        </p:nvPicPr>
        <p:blipFill>
          <a:blip r:embed="rId3" cstate="print"/>
          <a:stretch>
            <a:fillRect/>
          </a:stretch>
        </p:blipFill>
        <p:spPr>
          <a:xfrm>
            <a:off x="0" y="8662144"/>
            <a:ext cx="8880991" cy="1624855"/>
          </a:xfrm>
          <a:prstGeom prst="rect">
            <a:avLst/>
          </a:prstGeom>
        </p:spPr>
      </p:pic>
      <p:sp>
        <p:nvSpPr>
          <p:cNvPr id="9" name="object 9"/>
          <p:cNvSpPr txBox="1"/>
          <p:nvPr/>
        </p:nvSpPr>
        <p:spPr>
          <a:xfrm>
            <a:off x="1119560" y="920317"/>
            <a:ext cx="14554200" cy="8273868"/>
          </a:xfrm>
          <a:prstGeom prst="rect">
            <a:avLst/>
          </a:prstGeom>
        </p:spPr>
        <p:txBody>
          <a:bodyPr vert="horz" wrap="square" lIns="0" tIns="12700" rIns="0" bIns="0" rtlCol="0">
            <a:spAutoFit/>
          </a:bodyPr>
          <a:lstStyle/>
          <a:p>
            <a:pPr algn="ctr">
              <a:lnSpc>
                <a:spcPct val="107000"/>
              </a:lnSpc>
              <a:spcAft>
                <a:spcPts val="800"/>
              </a:spcAft>
            </a:pPr>
            <a:r>
              <a:rPr lang="en-US" sz="4000" b="1" spc="-10" dirty="0">
                <a:solidFill>
                  <a:srgbClr val="FF0000"/>
                </a:solidFill>
                <a:latin typeface="Trebuchet MS"/>
                <a:cs typeface="Trebuchet MS"/>
              </a:rPr>
              <a:t>Result and Discussion</a:t>
            </a:r>
          </a:p>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Sports programs that are intentionally structured to teach life skills are better suited to promoting positive youth development outcomes, when compared to sports programs that are not intentionally structured (Bean &amp;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Forneris</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2016).</a:t>
            </a:r>
          </a:p>
          <a:p>
            <a:pPr algn="just">
              <a:lnSpc>
                <a:spcPct val="107000"/>
              </a:lnSpc>
              <a:spcAft>
                <a:spcPts val="800"/>
              </a:spcAft>
            </a:pPr>
            <a:endPar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2800" dirty="0">
                <a:solidFill>
                  <a:schemeClr val="tx1"/>
                </a:solidFill>
                <a:latin typeface="Times New Roman" panose="02020603050405020304" pitchFamily="18" charset="0"/>
                <a:cs typeface="Times New Roman" panose="02020603050405020304" pitchFamily="18" charset="0"/>
              </a:rPr>
              <a:t>Coaches should work intentionally to teach life skills transfer so that athletes are more likely to realize how they can apply life skills in situations outside of sport (Pierce, et al., 2018).</a:t>
            </a:r>
          </a:p>
          <a:p>
            <a:pPr algn="just">
              <a:lnSpc>
                <a:spcPct val="107000"/>
              </a:lnSpc>
              <a:spcAft>
                <a:spcPts val="800"/>
              </a:spcAft>
            </a:pPr>
            <a:endPar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GB" sz="2800" dirty="0">
                <a:solidFill>
                  <a:schemeClr val="tx1"/>
                </a:solidFill>
                <a:effectLst/>
                <a:latin typeface="Times New Roman" panose="02020603050405020304" pitchFamily="18" charset="0"/>
                <a:ea typeface="Times New Roman" panose="02020603050405020304" pitchFamily="18" charset="0"/>
              </a:rPr>
              <a:t>Cope et al. (2017) stated that given the role of football as a global game involving participation across all levels of society from youth to adults, it is clear that more empirical work is needed to consider how life skills can be developed through this sport, and transferred to other life domains (Cope et al., 2017). </a:t>
            </a:r>
          </a:p>
          <a:p>
            <a:pPr algn="just">
              <a:lnSpc>
                <a:spcPct val="107000"/>
              </a:lnSpc>
              <a:spcAft>
                <a:spcPts val="800"/>
              </a:spcAft>
            </a:pPr>
            <a:endParaRPr lang="en-GB" sz="2800" dirty="0">
              <a:solidFill>
                <a:schemeClr val="tx1"/>
              </a:solidFill>
              <a:effectLst/>
              <a:latin typeface="Times New Roman" panose="02020603050405020304" pitchFamily="18" charset="0"/>
              <a:ea typeface="Times New Roman" panose="02020603050405020304" pitchFamily="18" charset="0"/>
            </a:endParaRPr>
          </a:p>
          <a:p>
            <a:pPr algn="just">
              <a:lnSpc>
                <a:spcPct val="107000"/>
              </a:lnSpc>
              <a:spcAft>
                <a:spcPts val="800"/>
              </a:spcAft>
            </a:pPr>
            <a:r>
              <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Considering how important life skills are for young people to be able to interact with their surroundings and achieve success in their lives, soccer coaches must integrate life skills into their training programs, especially in training programs for young ages</a:t>
            </a:r>
            <a:endParaRPr lang="en-US" sz="2400" dirty="0">
              <a:latin typeface="Times New Roman" panose="02020603050405020304" pitchFamily="18" charset="0"/>
              <a:ea typeface="Times New Roman" panose="02020603050405020304" pitchFamily="18" charset="0"/>
            </a:endParaRPr>
          </a:p>
        </p:txBody>
      </p:sp>
      <p:grpSp>
        <p:nvGrpSpPr>
          <p:cNvPr id="10" name="Google Shape;2477;p44">
            <a:extLst>
              <a:ext uri="{FF2B5EF4-FFF2-40B4-BE49-F238E27FC236}">
                <a16:creationId xmlns:a16="http://schemas.microsoft.com/office/drawing/2014/main" id="{124A7D65-D5AC-4F5D-99EC-71EC57973D01}"/>
              </a:ext>
            </a:extLst>
          </p:cNvPr>
          <p:cNvGrpSpPr/>
          <p:nvPr/>
        </p:nvGrpSpPr>
        <p:grpSpPr>
          <a:xfrm>
            <a:off x="388199" y="1638600"/>
            <a:ext cx="466141" cy="457200"/>
            <a:chOff x="2522523" y="1875740"/>
            <a:chExt cx="448459" cy="448456"/>
          </a:xfrm>
        </p:grpSpPr>
        <p:sp>
          <p:nvSpPr>
            <p:cNvPr id="11" name="Google Shape;2478;p44">
              <a:extLst>
                <a:ext uri="{FF2B5EF4-FFF2-40B4-BE49-F238E27FC236}">
                  <a16:creationId xmlns:a16="http://schemas.microsoft.com/office/drawing/2014/main" id="{BF2E540B-AC85-4173-9182-32537078A560}"/>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479;p44">
              <a:extLst>
                <a:ext uri="{FF2B5EF4-FFF2-40B4-BE49-F238E27FC236}">
                  <a16:creationId xmlns:a16="http://schemas.microsoft.com/office/drawing/2014/main" id="{58F55B17-3421-4B24-961C-E8624D6D5334}"/>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 name="Google Shape;2480;p44">
              <a:extLst>
                <a:ext uri="{FF2B5EF4-FFF2-40B4-BE49-F238E27FC236}">
                  <a16:creationId xmlns:a16="http://schemas.microsoft.com/office/drawing/2014/main" id="{67E5E99A-8342-41A9-A287-6F7F47471A09}"/>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481;p44">
              <a:extLst>
                <a:ext uri="{FF2B5EF4-FFF2-40B4-BE49-F238E27FC236}">
                  <a16:creationId xmlns:a16="http://schemas.microsoft.com/office/drawing/2014/main" id="{C09820A2-7A9F-4AE6-A7C1-E03293D45C3A}"/>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482;p44">
              <a:extLst>
                <a:ext uri="{FF2B5EF4-FFF2-40B4-BE49-F238E27FC236}">
                  <a16:creationId xmlns:a16="http://schemas.microsoft.com/office/drawing/2014/main" id="{1D026EA5-CD03-465B-A39D-A54BDE61F258}"/>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483;p44">
              <a:extLst>
                <a:ext uri="{FF2B5EF4-FFF2-40B4-BE49-F238E27FC236}">
                  <a16:creationId xmlns:a16="http://schemas.microsoft.com/office/drawing/2014/main" id="{56683652-3F66-4206-8A89-870D8DE3B12D}"/>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484;p44">
              <a:extLst>
                <a:ext uri="{FF2B5EF4-FFF2-40B4-BE49-F238E27FC236}">
                  <a16:creationId xmlns:a16="http://schemas.microsoft.com/office/drawing/2014/main" id="{A9345EBF-6DA4-451C-AEF3-FAA626945093}"/>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485;p44">
              <a:extLst>
                <a:ext uri="{FF2B5EF4-FFF2-40B4-BE49-F238E27FC236}">
                  <a16:creationId xmlns:a16="http://schemas.microsoft.com/office/drawing/2014/main" id="{12B3CE7B-8344-4FDF-BDC7-7284EA1A885C}"/>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486;p44">
              <a:extLst>
                <a:ext uri="{FF2B5EF4-FFF2-40B4-BE49-F238E27FC236}">
                  <a16:creationId xmlns:a16="http://schemas.microsoft.com/office/drawing/2014/main" id="{222B1F6B-F0B0-40AB-B9E5-652DF9784FFE}"/>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487;p44">
              <a:extLst>
                <a:ext uri="{FF2B5EF4-FFF2-40B4-BE49-F238E27FC236}">
                  <a16:creationId xmlns:a16="http://schemas.microsoft.com/office/drawing/2014/main" id="{527255C8-3018-457A-816A-9EA1579FE6E7}"/>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488;p44">
              <a:extLst>
                <a:ext uri="{FF2B5EF4-FFF2-40B4-BE49-F238E27FC236}">
                  <a16:creationId xmlns:a16="http://schemas.microsoft.com/office/drawing/2014/main" id="{53714634-1A7C-4403-B960-2964D06ED53A}"/>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489;p44">
              <a:extLst>
                <a:ext uri="{FF2B5EF4-FFF2-40B4-BE49-F238E27FC236}">
                  <a16:creationId xmlns:a16="http://schemas.microsoft.com/office/drawing/2014/main" id="{94DC1A5C-1101-4525-98BC-F5FFF2EEADA6}"/>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490;p44">
              <a:extLst>
                <a:ext uri="{FF2B5EF4-FFF2-40B4-BE49-F238E27FC236}">
                  <a16:creationId xmlns:a16="http://schemas.microsoft.com/office/drawing/2014/main" id="{ACC91B9C-3DD2-4E41-AE4F-4A740F6D1BF4}"/>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2477;p44">
            <a:extLst>
              <a:ext uri="{FF2B5EF4-FFF2-40B4-BE49-F238E27FC236}">
                <a16:creationId xmlns:a16="http://schemas.microsoft.com/office/drawing/2014/main" id="{870BDBE5-FDF5-4C68-9A6F-10C12BACCCF6}"/>
              </a:ext>
            </a:extLst>
          </p:cNvPr>
          <p:cNvGrpSpPr/>
          <p:nvPr/>
        </p:nvGrpSpPr>
        <p:grpSpPr>
          <a:xfrm>
            <a:off x="403409" y="3766333"/>
            <a:ext cx="466141" cy="457200"/>
            <a:chOff x="2522523" y="1875740"/>
            <a:chExt cx="448459" cy="448456"/>
          </a:xfrm>
        </p:grpSpPr>
        <p:sp>
          <p:nvSpPr>
            <p:cNvPr id="53" name="Google Shape;2478;p44">
              <a:extLst>
                <a:ext uri="{FF2B5EF4-FFF2-40B4-BE49-F238E27FC236}">
                  <a16:creationId xmlns:a16="http://schemas.microsoft.com/office/drawing/2014/main" id="{472BA851-7172-4C1E-90A9-A3539354BCCA}"/>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479;p44">
              <a:extLst>
                <a:ext uri="{FF2B5EF4-FFF2-40B4-BE49-F238E27FC236}">
                  <a16:creationId xmlns:a16="http://schemas.microsoft.com/office/drawing/2014/main" id="{1E156020-2EC1-4516-AA84-A80359176A5B}"/>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2480;p44">
              <a:extLst>
                <a:ext uri="{FF2B5EF4-FFF2-40B4-BE49-F238E27FC236}">
                  <a16:creationId xmlns:a16="http://schemas.microsoft.com/office/drawing/2014/main" id="{1465A4EE-0A40-4960-B41C-2F4DBAF789D4}"/>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481;p44">
              <a:extLst>
                <a:ext uri="{FF2B5EF4-FFF2-40B4-BE49-F238E27FC236}">
                  <a16:creationId xmlns:a16="http://schemas.microsoft.com/office/drawing/2014/main" id="{4A5A060C-D200-43D6-9004-E050A9C30213}"/>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482;p44">
              <a:extLst>
                <a:ext uri="{FF2B5EF4-FFF2-40B4-BE49-F238E27FC236}">
                  <a16:creationId xmlns:a16="http://schemas.microsoft.com/office/drawing/2014/main" id="{443617E4-72BF-442B-B53A-6C24FE8A96E2}"/>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483;p44">
              <a:extLst>
                <a:ext uri="{FF2B5EF4-FFF2-40B4-BE49-F238E27FC236}">
                  <a16:creationId xmlns:a16="http://schemas.microsoft.com/office/drawing/2014/main" id="{4F64F3A9-069F-4E48-A9D9-DE146CC6FBB8}"/>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484;p44">
              <a:extLst>
                <a:ext uri="{FF2B5EF4-FFF2-40B4-BE49-F238E27FC236}">
                  <a16:creationId xmlns:a16="http://schemas.microsoft.com/office/drawing/2014/main" id="{D7562A0B-DCC2-4B7C-AC71-9963D961E512}"/>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485;p44">
              <a:extLst>
                <a:ext uri="{FF2B5EF4-FFF2-40B4-BE49-F238E27FC236}">
                  <a16:creationId xmlns:a16="http://schemas.microsoft.com/office/drawing/2014/main" id="{3FE26EE2-FB46-41FF-A576-7C4E4129D709}"/>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486;p44">
              <a:extLst>
                <a:ext uri="{FF2B5EF4-FFF2-40B4-BE49-F238E27FC236}">
                  <a16:creationId xmlns:a16="http://schemas.microsoft.com/office/drawing/2014/main" id="{E2EF57F9-9D26-4FCF-98E6-B857B320A172}"/>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487;p44">
              <a:extLst>
                <a:ext uri="{FF2B5EF4-FFF2-40B4-BE49-F238E27FC236}">
                  <a16:creationId xmlns:a16="http://schemas.microsoft.com/office/drawing/2014/main" id="{CB2C35CC-1404-4D7E-8C80-3894574ABAC4}"/>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488;p44">
              <a:extLst>
                <a:ext uri="{FF2B5EF4-FFF2-40B4-BE49-F238E27FC236}">
                  <a16:creationId xmlns:a16="http://schemas.microsoft.com/office/drawing/2014/main" id="{BEB50645-CF09-47E5-B545-65AB542430B5}"/>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489;p44">
              <a:extLst>
                <a:ext uri="{FF2B5EF4-FFF2-40B4-BE49-F238E27FC236}">
                  <a16:creationId xmlns:a16="http://schemas.microsoft.com/office/drawing/2014/main" id="{C210107F-81BC-4549-9ED6-0692110541E9}"/>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490;p44">
              <a:extLst>
                <a:ext uri="{FF2B5EF4-FFF2-40B4-BE49-F238E27FC236}">
                  <a16:creationId xmlns:a16="http://schemas.microsoft.com/office/drawing/2014/main" id="{A3155DFD-20C6-4E2E-A7FF-485D2A79ACA5}"/>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2477;p44">
            <a:extLst>
              <a:ext uri="{FF2B5EF4-FFF2-40B4-BE49-F238E27FC236}">
                <a16:creationId xmlns:a16="http://schemas.microsoft.com/office/drawing/2014/main" id="{829E5E5A-7516-4553-A8D9-CE57314FA3CD}"/>
              </a:ext>
            </a:extLst>
          </p:cNvPr>
          <p:cNvGrpSpPr/>
          <p:nvPr/>
        </p:nvGrpSpPr>
        <p:grpSpPr>
          <a:xfrm>
            <a:off x="442884" y="5317492"/>
            <a:ext cx="466141" cy="457200"/>
            <a:chOff x="2522523" y="1875740"/>
            <a:chExt cx="448459" cy="448456"/>
          </a:xfrm>
        </p:grpSpPr>
        <p:sp>
          <p:nvSpPr>
            <p:cNvPr id="68" name="Google Shape;2478;p44">
              <a:extLst>
                <a:ext uri="{FF2B5EF4-FFF2-40B4-BE49-F238E27FC236}">
                  <a16:creationId xmlns:a16="http://schemas.microsoft.com/office/drawing/2014/main" id="{F1B5A0AE-B37A-4847-86A2-5B4BAAADF788}"/>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479;p44">
              <a:extLst>
                <a:ext uri="{FF2B5EF4-FFF2-40B4-BE49-F238E27FC236}">
                  <a16:creationId xmlns:a16="http://schemas.microsoft.com/office/drawing/2014/main" id="{4AD7A72B-75BD-43CF-B0AE-826FE194A0BE}"/>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2480;p44">
              <a:extLst>
                <a:ext uri="{FF2B5EF4-FFF2-40B4-BE49-F238E27FC236}">
                  <a16:creationId xmlns:a16="http://schemas.microsoft.com/office/drawing/2014/main" id="{A243B988-C7A0-4224-B709-169C718B041C}"/>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481;p44">
              <a:extLst>
                <a:ext uri="{FF2B5EF4-FFF2-40B4-BE49-F238E27FC236}">
                  <a16:creationId xmlns:a16="http://schemas.microsoft.com/office/drawing/2014/main" id="{5DA90003-A0D0-4301-A7AB-4DD4B6AF4A17}"/>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482;p44">
              <a:extLst>
                <a:ext uri="{FF2B5EF4-FFF2-40B4-BE49-F238E27FC236}">
                  <a16:creationId xmlns:a16="http://schemas.microsoft.com/office/drawing/2014/main" id="{7ECABC90-001B-4EA2-97AC-C90858472E03}"/>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483;p44">
              <a:extLst>
                <a:ext uri="{FF2B5EF4-FFF2-40B4-BE49-F238E27FC236}">
                  <a16:creationId xmlns:a16="http://schemas.microsoft.com/office/drawing/2014/main" id="{040E2A7E-6994-4D0B-92BA-7B23A17EAC16}"/>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484;p44">
              <a:extLst>
                <a:ext uri="{FF2B5EF4-FFF2-40B4-BE49-F238E27FC236}">
                  <a16:creationId xmlns:a16="http://schemas.microsoft.com/office/drawing/2014/main" id="{2696033B-CF81-4421-9DD0-2ACB7E2069B8}"/>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485;p44">
              <a:extLst>
                <a:ext uri="{FF2B5EF4-FFF2-40B4-BE49-F238E27FC236}">
                  <a16:creationId xmlns:a16="http://schemas.microsoft.com/office/drawing/2014/main" id="{BAB728A3-61F5-424E-888F-136C87B6DCD9}"/>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486;p44">
              <a:extLst>
                <a:ext uri="{FF2B5EF4-FFF2-40B4-BE49-F238E27FC236}">
                  <a16:creationId xmlns:a16="http://schemas.microsoft.com/office/drawing/2014/main" id="{41D123E3-9465-4275-B22E-01560B22BB59}"/>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487;p44">
              <a:extLst>
                <a:ext uri="{FF2B5EF4-FFF2-40B4-BE49-F238E27FC236}">
                  <a16:creationId xmlns:a16="http://schemas.microsoft.com/office/drawing/2014/main" id="{96BEC78D-0B43-4162-BB8B-6B4288CF3327}"/>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488;p44">
              <a:extLst>
                <a:ext uri="{FF2B5EF4-FFF2-40B4-BE49-F238E27FC236}">
                  <a16:creationId xmlns:a16="http://schemas.microsoft.com/office/drawing/2014/main" id="{95EF5562-A907-484B-9AF4-4DE52D392923}"/>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489;p44">
              <a:extLst>
                <a:ext uri="{FF2B5EF4-FFF2-40B4-BE49-F238E27FC236}">
                  <a16:creationId xmlns:a16="http://schemas.microsoft.com/office/drawing/2014/main" id="{B8F4C2CB-B481-4EFD-AF03-170D5A769AF0}"/>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490;p44">
              <a:extLst>
                <a:ext uri="{FF2B5EF4-FFF2-40B4-BE49-F238E27FC236}">
                  <a16:creationId xmlns:a16="http://schemas.microsoft.com/office/drawing/2014/main" id="{3ED99A41-C0CC-49B5-AE3E-96D32134EC25}"/>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 name="Google Shape;2477;p44">
            <a:extLst>
              <a:ext uri="{FF2B5EF4-FFF2-40B4-BE49-F238E27FC236}">
                <a16:creationId xmlns:a16="http://schemas.microsoft.com/office/drawing/2014/main" id="{7856C96A-1996-4519-82D4-294547B67644}"/>
              </a:ext>
            </a:extLst>
          </p:cNvPr>
          <p:cNvGrpSpPr/>
          <p:nvPr/>
        </p:nvGrpSpPr>
        <p:grpSpPr>
          <a:xfrm>
            <a:off x="442884" y="7832562"/>
            <a:ext cx="466141" cy="457200"/>
            <a:chOff x="2522523" y="1875740"/>
            <a:chExt cx="448459" cy="448456"/>
          </a:xfrm>
        </p:grpSpPr>
        <p:sp>
          <p:nvSpPr>
            <p:cNvPr id="82" name="Google Shape;2478;p44">
              <a:extLst>
                <a:ext uri="{FF2B5EF4-FFF2-40B4-BE49-F238E27FC236}">
                  <a16:creationId xmlns:a16="http://schemas.microsoft.com/office/drawing/2014/main" id="{3E60DCE6-1BA1-44C4-B819-00220DBE16EB}"/>
                </a:ext>
              </a:extLst>
            </p:cNvPr>
            <p:cNvSpPr/>
            <p:nvPr/>
          </p:nvSpPr>
          <p:spPr>
            <a:xfrm flipH="1">
              <a:off x="2522526" y="1875740"/>
              <a:ext cx="448456" cy="448456"/>
            </a:xfrm>
            <a:custGeom>
              <a:avLst/>
              <a:gdLst/>
              <a:ahLst/>
              <a:cxnLst/>
              <a:rect l="l" t="t" r="r" b="b"/>
              <a:pathLst>
                <a:path w="12164" h="12164" extrusionOk="0">
                  <a:moveTo>
                    <a:pt x="6081" y="0"/>
                  </a:moveTo>
                  <a:cubicBezTo>
                    <a:pt x="5280" y="0"/>
                    <a:pt x="4512" y="143"/>
                    <a:pt x="3817" y="428"/>
                  </a:cubicBezTo>
                  <a:cubicBezTo>
                    <a:pt x="2978" y="766"/>
                    <a:pt x="2248" y="1266"/>
                    <a:pt x="1641" y="1926"/>
                  </a:cubicBezTo>
                  <a:cubicBezTo>
                    <a:pt x="624" y="3014"/>
                    <a:pt x="0" y="4476"/>
                    <a:pt x="0" y="6081"/>
                  </a:cubicBezTo>
                  <a:lnTo>
                    <a:pt x="0" y="6385"/>
                  </a:lnTo>
                  <a:lnTo>
                    <a:pt x="0" y="6402"/>
                  </a:lnTo>
                  <a:cubicBezTo>
                    <a:pt x="53" y="7330"/>
                    <a:pt x="303" y="8186"/>
                    <a:pt x="731" y="8971"/>
                  </a:cubicBezTo>
                  <a:cubicBezTo>
                    <a:pt x="1499" y="10397"/>
                    <a:pt x="2835" y="11486"/>
                    <a:pt x="4424" y="11931"/>
                  </a:cubicBezTo>
                  <a:cubicBezTo>
                    <a:pt x="4959" y="12092"/>
                    <a:pt x="5511" y="12164"/>
                    <a:pt x="6081" y="12164"/>
                  </a:cubicBezTo>
                  <a:cubicBezTo>
                    <a:pt x="6492" y="12164"/>
                    <a:pt x="6885" y="12128"/>
                    <a:pt x="7259" y="12038"/>
                  </a:cubicBezTo>
                  <a:cubicBezTo>
                    <a:pt x="8899" y="11736"/>
                    <a:pt x="10291" y="10754"/>
                    <a:pt x="11165" y="9417"/>
                  </a:cubicBezTo>
                  <a:cubicBezTo>
                    <a:pt x="11700" y="8632"/>
                    <a:pt x="12021" y="7705"/>
                    <a:pt x="12128" y="6723"/>
                  </a:cubicBezTo>
                  <a:cubicBezTo>
                    <a:pt x="12145" y="6509"/>
                    <a:pt x="12164" y="6295"/>
                    <a:pt x="12164" y="6081"/>
                  </a:cubicBezTo>
                  <a:cubicBezTo>
                    <a:pt x="12164" y="4602"/>
                    <a:pt x="11646" y="3246"/>
                    <a:pt x="10773" y="2193"/>
                  </a:cubicBezTo>
                  <a:cubicBezTo>
                    <a:pt x="10184" y="1498"/>
                    <a:pt x="9434" y="928"/>
                    <a:pt x="8597" y="535"/>
                  </a:cubicBezTo>
                  <a:cubicBezTo>
                    <a:pt x="7829" y="196"/>
                    <a:pt x="6973" y="0"/>
                    <a:pt x="60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479;p44">
              <a:extLst>
                <a:ext uri="{FF2B5EF4-FFF2-40B4-BE49-F238E27FC236}">
                  <a16:creationId xmlns:a16="http://schemas.microsoft.com/office/drawing/2014/main" id="{4FF6FB06-53A2-49C1-AB0D-C77015B6CBAF}"/>
                </a:ext>
              </a:extLst>
            </p:cNvPr>
            <p:cNvSpPr/>
            <p:nvPr/>
          </p:nvSpPr>
          <p:spPr>
            <a:xfrm flipH="1">
              <a:off x="2590252" y="1906598"/>
              <a:ext cx="353817" cy="353817"/>
            </a:xfrm>
            <a:custGeom>
              <a:avLst/>
              <a:gdLst/>
              <a:ahLst/>
              <a:cxnLst/>
              <a:rect l="l" t="t" r="r" b="b"/>
              <a:pathLst>
                <a:path w="9597" h="9597" extrusionOk="0">
                  <a:moveTo>
                    <a:pt x="4799" y="1"/>
                  </a:moveTo>
                  <a:cubicBezTo>
                    <a:pt x="4174" y="1"/>
                    <a:pt x="3568" y="126"/>
                    <a:pt x="3016" y="340"/>
                  </a:cubicBezTo>
                  <a:cubicBezTo>
                    <a:pt x="2355" y="607"/>
                    <a:pt x="1767" y="1000"/>
                    <a:pt x="1304" y="1517"/>
                  </a:cubicBezTo>
                  <a:cubicBezTo>
                    <a:pt x="483" y="2374"/>
                    <a:pt x="1" y="3532"/>
                    <a:pt x="1" y="4799"/>
                  </a:cubicBezTo>
                  <a:lnTo>
                    <a:pt x="1" y="5049"/>
                  </a:lnTo>
                  <a:cubicBezTo>
                    <a:pt x="37" y="5779"/>
                    <a:pt x="234" y="6476"/>
                    <a:pt x="572" y="7082"/>
                  </a:cubicBezTo>
                  <a:cubicBezTo>
                    <a:pt x="1178" y="8205"/>
                    <a:pt x="2231" y="9061"/>
                    <a:pt x="3497" y="9418"/>
                  </a:cubicBezTo>
                  <a:cubicBezTo>
                    <a:pt x="3908" y="9543"/>
                    <a:pt x="4353" y="9596"/>
                    <a:pt x="4799" y="9596"/>
                  </a:cubicBezTo>
                  <a:cubicBezTo>
                    <a:pt x="5120" y="9596"/>
                    <a:pt x="5441" y="9579"/>
                    <a:pt x="5727" y="9508"/>
                  </a:cubicBezTo>
                  <a:cubicBezTo>
                    <a:pt x="7028" y="9258"/>
                    <a:pt x="8117" y="8490"/>
                    <a:pt x="8811" y="7439"/>
                  </a:cubicBezTo>
                  <a:cubicBezTo>
                    <a:pt x="9222" y="6814"/>
                    <a:pt x="9489" y="6083"/>
                    <a:pt x="9579" y="5299"/>
                  </a:cubicBezTo>
                  <a:cubicBezTo>
                    <a:pt x="9596" y="5137"/>
                    <a:pt x="9596" y="4977"/>
                    <a:pt x="9596" y="4799"/>
                  </a:cubicBezTo>
                  <a:cubicBezTo>
                    <a:pt x="9596" y="3639"/>
                    <a:pt x="9187" y="2569"/>
                    <a:pt x="8490" y="1732"/>
                  </a:cubicBezTo>
                  <a:cubicBezTo>
                    <a:pt x="8027" y="1178"/>
                    <a:pt x="7456" y="733"/>
                    <a:pt x="6797" y="429"/>
                  </a:cubicBezTo>
                  <a:cubicBezTo>
                    <a:pt x="6190" y="143"/>
                    <a:pt x="5513" y="1"/>
                    <a:pt x="47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2480;p44">
              <a:extLst>
                <a:ext uri="{FF2B5EF4-FFF2-40B4-BE49-F238E27FC236}">
                  <a16:creationId xmlns:a16="http://schemas.microsoft.com/office/drawing/2014/main" id="{93E9AD0D-FFDD-4A54-87B2-3D45F6257A01}"/>
                </a:ext>
              </a:extLst>
            </p:cNvPr>
            <p:cNvSpPr/>
            <p:nvPr/>
          </p:nvSpPr>
          <p:spPr>
            <a:xfrm flipH="1">
              <a:off x="2654031" y="2147013"/>
              <a:ext cx="51320" cy="96962"/>
            </a:xfrm>
            <a:custGeom>
              <a:avLst/>
              <a:gdLst/>
              <a:ahLst/>
              <a:cxnLst/>
              <a:rect l="l" t="t" r="r" b="b"/>
              <a:pathLst>
                <a:path w="1392" h="2630" extrusionOk="0">
                  <a:moveTo>
                    <a:pt x="68" y="1"/>
                  </a:moveTo>
                  <a:cubicBezTo>
                    <a:pt x="57" y="1"/>
                    <a:pt x="46" y="3"/>
                    <a:pt x="36" y="7"/>
                  </a:cubicBezTo>
                  <a:cubicBezTo>
                    <a:pt x="1" y="26"/>
                    <a:pt x="1" y="79"/>
                    <a:pt x="18" y="114"/>
                  </a:cubicBezTo>
                  <a:lnTo>
                    <a:pt x="303" y="614"/>
                  </a:lnTo>
                  <a:lnTo>
                    <a:pt x="803" y="1791"/>
                  </a:lnTo>
                  <a:lnTo>
                    <a:pt x="1231" y="2594"/>
                  </a:lnTo>
                  <a:cubicBezTo>
                    <a:pt x="1249" y="2611"/>
                    <a:pt x="1266" y="2630"/>
                    <a:pt x="1302" y="2630"/>
                  </a:cubicBezTo>
                  <a:cubicBezTo>
                    <a:pt x="1302" y="2630"/>
                    <a:pt x="1321" y="2630"/>
                    <a:pt x="1338" y="2611"/>
                  </a:cubicBezTo>
                  <a:cubicBezTo>
                    <a:pt x="1373" y="2594"/>
                    <a:pt x="1392" y="2559"/>
                    <a:pt x="1356" y="2523"/>
                  </a:cubicBezTo>
                  <a:lnTo>
                    <a:pt x="945" y="1738"/>
                  </a:lnTo>
                  <a:lnTo>
                    <a:pt x="446" y="542"/>
                  </a:lnTo>
                  <a:lnTo>
                    <a:pt x="143" y="43"/>
                  </a:lnTo>
                  <a:cubicBezTo>
                    <a:pt x="130" y="17"/>
                    <a:pt x="98"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481;p44">
              <a:extLst>
                <a:ext uri="{FF2B5EF4-FFF2-40B4-BE49-F238E27FC236}">
                  <a16:creationId xmlns:a16="http://schemas.microsoft.com/office/drawing/2014/main" id="{B937D48A-04E9-4860-9D3A-CDA9D50E8582}"/>
                </a:ext>
              </a:extLst>
            </p:cNvPr>
            <p:cNvSpPr/>
            <p:nvPr/>
          </p:nvSpPr>
          <p:spPr>
            <a:xfrm flipH="1">
              <a:off x="2583687" y="2058530"/>
              <a:ext cx="107174" cy="7927"/>
            </a:xfrm>
            <a:custGeom>
              <a:avLst/>
              <a:gdLst/>
              <a:ahLst/>
              <a:cxnLst/>
              <a:rect l="l" t="t" r="r" b="b"/>
              <a:pathLst>
                <a:path w="2907" h="215" extrusionOk="0">
                  <a:moveTo>
                    <a:pt x="2835" y="0"/>
                  </a:moveTo>
                  <a:lnTo>
                    <a:pt x="72" y="72"/>
                  </a:lnTo>
                  <a:cubicBezTo>
                    <a:pt x="36" y="72"/>
                    <a:pt x="0" y="107"/>
                    <a:pt x="0" y="143"/>
                  </a:cubicBezTo>
                  <a:cubicBezTo>
                    <a:pt x="0" y="179"/>
                    <a:pt x="36" y="214"/>
                    <a:pt x="72" y="214"/>
                  </a:cubicBezTo>
                  <a:lnTo>
                    <a:pt x="89" y="214"/>
                  </a:lnTo>
                  <a:lnTo>
                    <a:pt x="2835" y="160"/>
                  </a:lnTo>
                  <a:cubicBezTo>
                    <a:pt x="2871" y="160"/>
                    <a:pt x="2907" y="125"/>
                    <a:pt x="2907" y="72"/>
                  </a:cubicBezTo>
                  <a:cubicBezTo>
                    <a:pt x="2907" y="36"/>
                    <a:pt x="2871" y="0"/>
                    <a:pt x="2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482;p44">
              <a:extLst>
                <a:ext uri="{FF2B5EF4-FFF2-40B4-BE49-F238E27FC236}">
                  <a16:creationId xmlns:a16="http://schemas.microsoft.com/office/drawing/2014/main" id="{58896601-5C6F-4A7D-89C8-D112C6AB415D}"/>
                </a:ext>
              </a:extLst>
            </p:cNvPr>
            <p:cNvSpPr/>
            <p:nvPr/>
          </p:nvSpPr>
          <p:spPr>
            <a:xfrm flipH="1">
              <a:off x="2739490" y="1937530"/>
              <a:ext cx="9917" cy="85533"/>
            </a:xfrm>
            <a:custGeom>
              <a:avLst/>
              <a:gdLst/>
              <a:ahLst/>
              <a:cxnLst/>
              <a:rect l="l" t="t" r="r" b="b"/>
              <a:pathLst>
                <a:path w="269" h="2320" extrusionOk="0">
                  <a:moveTo>
                    <a:pt x="178" y="1"/>
                  </a:moveTo>
                  <a:cubicBezTo>
                    <a:pt x="143" y="1"/>
                    <a:pt x="107" y="36"/>
                    <a:pt x="107" y="72"/>
                  </a:cubicBezTo>
                  <a:lnTo>
                    <a:pt x="0" y="2229"/>
                  </a:lnTo>
                  <a:cubicBezTo>
                    <a:pt x="0" y="2265"/>
                    <a:pt x="19" y="2301"/>
                    <a:pt x="71" y="2319"/>
                  </a:cubicBezTo>
                  <a:cubicBezTo>
                    <a:pt x="107" y="2319"/>
                    <a:pt x="143" y="2284"/>
                    <a:pt x="143" y="2229"/>
                  </a:cubicBezTo>
                  <a:lnTo>
                    <a:pt x="250" y="89"/>
                  </a:lnTo>
                  <a:cubicBezTo>
                    <a:pt x="268" y="36"/>
                    <a:pt x="233" y="1"/>
                    <a:pt x="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483;p44">
              <a:extLst>
                <a:ext uri="{FF2B5EF4-FFF2-40B4-BE49-F238E27FC236}">
                  <a16:creationId xmlns:a16="http://schemas.microsoft.com/office/drawing/2014/main" id="{79D02C50-0C21-47D1-993D-90D38777F75E}"/>
                </a:ext>
              </a:extLst>
            </p:cNvPr>
            <p:cNvSpPr/>
            <p:nvPr/>
          </p:nvSpPr>
          <p:spPr>
            <a:xfrm flipH="1">
              <a:off x="2819088" y="2042050"/>
              <a:ext cx="74988" cy="29678"/>
            </a:xfrm>
            <a:custGeom>
              <a:avLst/>
              <a:gdLst/>
              <a:ahLst/>
              <a:cxnLst/>
              <a:rect l="l" t="t" r="r" b="b"/>
              <a:pathLst>
                <a:path w="2034" h="805" extrusionOk="0">
                  <a:moveTo>
                    <a:pt x="126" y="1"/>
                  </a:moveTo>
                  <a:cubicBezTo>
                    <a:pt x="72" y="1"/>
                    <a:pt x="36" y="19"/>
                    <a:pt x="19" y="55"/>
                  </a:cubicBezTo>
                  <a:cubicBezTo>
                    <a:pt x="0" y="91"/>
                    <a:pt x="36" y="143"/>
                    <a:pt x="72" y="162"/>
                  </a:cubicBezTo>
                  <a:lnTo>
                    <a:pt x="1927" y="804"/>
                  </a:lnTo>
                  <a:lnTo>
                    <a:pt x="1962" y="804"/>
                  </a:lnTo>
                  <a:cubicBezTo>
                    <a:pt x="1981" y="804"/>
                    <a:pt x="2016" y="786"/>
                    <a:pt x="2034" y="750"/>
                  </a:cubicBezTo>
                  <a:cubicBezTo>
                    <a:pt x="2034" y="714"/>
                    <a:pt x="2016" y="679"/>
                    <a:pt x="1981" y="661"/>
                  </a:cubicBezTo>
                  <a:lnTo>
                    <a:pt x="1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484;p44">
              <a:extLst>
                <a:ext uri="{FF2B5EF4-FFF2-40B4-BE49-F238E27FC236}">
                  <a16:creationId xmlns:a16="http://schemas.microsoft.com/office/drawing/2014/main" id="{3D444DDF-824F-4040-932C-84CC977327F7}"/>
                </a:ext>
              </a:extLst>
            </p:cNvPr>
            <p:cNvSpPr/>
            <p:nvPr/>
          </p:nvSpPr>
          <p:spPr>
            <a:xfrm flipH="1">
              <a:off x="2788819" y="2147013"/>
              <a:ext cx="57919" cy="79892"/>
            </a:xfrm>
            <a:custGeom>
              <a:avLst/>
              <a:gdLst/>
              <a:ahLst/>
              <a:cxnLst/>
              <a:rect l="l" t="t" r="r" b="b"/>
              <a:pathLst>
                <a:path w="1571" h="2167" extrusionOk="0">
                  <a:moveTo>
                    <a:pt x="1503" y="1"/>
                  </a:moveTo>
                  <a:cubicBezTo>
                    <a:pt x="1473" y="1"/>
                    <a:pt x="1441" y="17"/>
                    <a:pt x="1427" y="43"/>
                  </a:cubicBezTo>
                  <a:lnTo>
                    <a:pt x="19" y="2041"/>
                  </a:lnTo>
                  <a:cubicBezTo>
                    <a:pt x="1" y="2076"/>
                    <a:pt x="19" y="2131"/>
                    <a:pt x="55" y="2148"/>
                  </a:cubicBezTo>
                  <a:cubicBezTo>
                    <a:pt x="55" y="2148"/>
                    <a:pt x="72" y="2166"/>
                    <a:pt x="90" y="2166"/>
                  </a:cubicBezTo>
                  <a:cubicBezTo>
                    <a:pt x="108" y="2166"/>
                    <a:pt x="143" y="2148"/>
                    <a:pt x="143" y="2131"/>
                  </a:cubicBezTo>
                  <a:lnTo>
                    <a:pt x="1553" y="114"/>
                  </a:lnTo>
                  <a:cubicBezTo>
                    <a:pt x="1570" y="79"/>
                    <a:pt x="1553" y="43"/>
                    <a:pt x="1534" y="7"/>
                  </a:cubicBezTo>
                  <a:cubicBezTo>
                    <a:pt x="1525" y="3"/>
                    <a:pt x="1514" y="1"/>
                    <a:pt x="1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485;p44">
              <a:extLst>
                <a:ext uri="{FF2B5EF4-FFF2-40B4-BE49-F238E27FC236}">
                  <a16:creationId xmlns:a16="http://schemas.microsoft.com/office/drawing/2014/main" id="{01638D54-8570-48B2-807D-0957502E8191}"/>
                </a:ext>
              </a:extLst>
            </p:cNvPr>
            <p:cNvSpPr/>
            <p:nvPr/>
          </p:nvSpPr>
          <p:spPr>
            <a:xfrm flipH="1">
              <a:off x="2657313" y="1998657"/>
              <a:ext cx="178918" cy="169701"/>
            </a:xfrm>
            <a:custGeom>
              <a:avLst/>
              <a:gdLst/>
              <a:ahLst/>
              <a:cxnLst/>
              <a:rect l="l" t="t" r="r" b="b"/>
              <a:pathLst>
                <a:path w="4853" h="4603" extrusionOk="0">
                  <a:moveTo>
                    <a:pt x="2426" y="1"/>
                  </a:moveTo>
                  <a:lnTo>
                    <a:pt x="1" y="1767"/>
                  </a:lnTo>
                  <a:lnTo>
                    <a:pt x="928" y="4602"/>
                  </a:lnTo>
                  <a:lnTo>
                    <a:pt x="3925" y="4602"/>
                  </a:lnTo>
                  <a:lnTo>
                    <a:pt x="4852" y="1767"/>
                  </a:lnTo>
                  <a:lnTo>
                    <a:pt x="24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486;p44">
              <a:extLst>
                <a:ext uri="{FF2B5EF4-FFF2-40B4-BE49-F238E27FC236}">
                  <a16:creationId xmlns:a16="http://schemas.microsoft.com/office/drawing/2014/main" id="{BE1341CA-6BD9-4E46-B5CD-1575180984D7}"/>
                </a:ext>
              </a:extLst>
            </p:cNvPr>
            <p:cNvSpPr/>
            <p:nvPr/>
          </p:nvSpPr>
          <p:spPr>
            <a:xfrm flipH="1">
              <a:off x="2653368" y="1875740"/>
              <a:ext cx="178217" cy="85496"/>
            </a:xfrm>
            <a:custGeom>
              <a:avLst/>
              <a:gdLst/>
              <a:ahLst/>
              <a:cxnLst/>
              <a:rect l="l" t="t" r="r" b="b"/>
              <a:pathLst>
                <a:path w="4834" h="2319" extrusionOk="0">
                  <a:moveTo>
                    <a:pt x="2300" y="0"/>
                  </a:moveTo>
                  <a:cubicBezTo>
                    <a:pt x="1499" y="0"/>
                    <a:pt x="731" y="143"/>
                    <a:pt x="36" y="428"/>
                  </a:cubicBezTo>
                  <a:lnTo>
                    <a:pt x="0" y="571"/>
                  </a:lnTo>
                  <a:lnTo>
                    <a:pt x="2407" y="2319"/>
                  </a:lnTo>
                  <a:lnTo>
                    <a:pt x="4833" y="571"/>
                  </a:lnTo>
                  <a:lnTo>
                    <a:pt x="4816" y="535"/>
                  </a:lnTo>
                  <a:cubicBezTo>
                    <a:pt x="4048" y="196"/>
                    <a:pt x="3192" y="0"/>
                    <a:pt x="2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487;p44">
              <a:extLst>
                <a:ext uri="{FF2B5EF4-FFF2-40B4-BE49-F238E27FC236}">
                  <a16:creationId xmlns:a16="http://schemas.microsoft.com/office/drawing/2014/main" id="{65E220FC-B81A-4840-ADF9-D3891986640B}"/>
                </a:ext>
              </a:extLst>
            </p:cNvPr>
            <p:cNvSpPr/>
            <p:nvPr/>
          </p:nvSpPr>
          <p:spPr>
            <a:xfrm flipH="1">
              <a:off x="2876934" y="1946747"/>
              <a:ext cx="94049" cy="168374"/>
            </a:xfrm>
            <a:custGeom>
              <a:avLst/>
              <a:gdLst/>
              <a:ahLst/>
              <a:cxnLst/>
              <a:rect l="l" t="t" r="r" b="b"/>
              <a:pathLst>
                <a:path w="2551" h="4567" extrusionOk="0">
                  <a:moveTo>
                    <a:pt x="1641" y="0"/>
                  </a:moveTo>
                  <a:cubicBezTo>
                    <a:pt x="624" y="1088"/>
                    <a:pt x="0" y="2550"/>
                    <a:pt x="0" y="4155"/>
                  </a:cubicBezTo>
                  <a:lnTo>
                    <a:pt x="0" y="4459"/>
                  </a:lnTo>
                  <a:lnTo>
                    <a:pt x="0" y="4476"/>
                  </a:lnTo>
                  <a:lnTo>
                    <a:pt x="143" y="4566"/>
                  </a:lnTo>
                  <a:lnTo>
                    <a:pt x="2550" y="2800"/>
                  </a:lnTo>
                  <a:lnTo>
                    <a:pt x="164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488;p44">
              <a:extLst>
                <a:ext uri="{FF2B5EF4-FFF2-40B4-BE49-F238E27FC236}">
                  <a16:creationId xmlns:a16="http://schemas.microsoft.com/office/drawing/2014/main" id="{5C22AE31-E064-4D39-B4A7-9777B11A6FB8}"/>
                </a:ext>
              </a:extLst>
            </p:cNvPr>
            <p:cNvSpPr/>
            <p:nvPr/>
          </p:nvSpPr>
          <p:spPr>
            <a:xfrm flipH="1">
              <a:off x="2799364" y="2205117"/>
              <a:ext cx="144705" cy="110529"/>
            </a:xfrm>
            <a:custGeom>
              <a:avLst/>
              <a:gdLst/>
              <a:ahLst/>
              <a:cxnLst/>
              <a:rect l="l" t="t" r="r" b="b"/>
              <a:pathLst>
                <a:path w="3925" h="2998" extrusionOk="0">
                  <a:moveTo>
                    <a:pt x="1" y="1"/>
                  </a:moveTo>
                  <a:lnTo>
                    <a:pt x="1" y="37"/>
                  </a:lnTo>
                  <a:cubicBezTo>
                    <a:pt x="769" y="1463"/>
                    <a:pt x="2105" y="2552"/>
                    <a:pt x="3694" y="2997"/>
                  </a:cubicBezTo>
                  <a:lnTo>
                    <a:pt x="3925" y="2837"/>
                  </a:lnTo>
                  <a:lnTo>
                    <a:pt x="2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489;p44">
              <a:extLst>
                <a:ext uri="{FF2B5EF4-FFF2-40B4-BE49-F238E27FC236}">
                  <a16:creationId xmlns:a16="http://schemas.microsoft.com/office/drawing/2014/main" id="{9BCF024C-F171-45F0-967A-DDF10221FEF2}"/>
                </a:ext>
              </a:extLst>
            </p:cNvPr>
            <p:cNvSpPr/>
            <p:nvPr/>
          </p:nvSpPr>
          <p:spPr>
            <a:xfrm flipH="1">
              <a:off x="2559318" y="2211716"/>
              <a:ext cx="148023" cy="107874"/>
            </a:xfrm>
            <a:custGeom>
              <a:avLst/>
              <a:gdLst/>
              <a:ahLst/>
              <a:cxnLst/>
              <a:rect l="l" t="t" r="r" b="b"/>
              <a:pathLst>
                <a:path w="4015" h="2926" extrusionOk="0">
                  <a:moveTo>
                    <a:pt x="928" y="0"/>
                  </a:moveTo>
                  <a:lnTo>
                    <a:pt x="1" y="2854"/>
                  </a:lnTo>
                  <a:lnTo>
                    <a:pt x="108" y="2925"/>
                  </a:lnTo>
                  <a:cubicBezTo>
                    <a:pt x="1748" y="2623"/>
                    <a:pt x="3140" y="1641"/>
                    <a:pt x="4014" y="304"/>
                  </a:cubicBezTo>
                  <a:lnTo>
                    <a:pt x="39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490;p44">
              <a:extLst>
                <a:ext uri="{FF2B5EF4-FFF2-40B4-BE49-F238E27FC236}">
                  <a16:creationId xmlns:a16="http://schemas.microsoft.com/office/drawing/2014/main" id="{4F6313C4-5CF5-4FDA-A46C-4DFD5DE19F13}"/>
                </a:ext>
              </a:extLst>
            </p:cNvPr>
            <p:cNvSpPr/>
            <p:nvPr/>
          </p:nvSpPr>
          <p:spPr>
            <a:xfrm flipH="1">
              <a:off x="2522523" y="1956591"/>
              <a:ext cx="94086" cy="169664"/>
            </a:xfrm>
            <a:custGeom>
              <a:avLst/>
              <a:gdLst/>
              <a:ahLst/>
              <a:cxnLst/>
              <a:rect l="l" t="t" r="r" b="b"/>
              <a:pathLst>
                <a:path w="2552" h="4602" extrusionOk="0">
                  <a:moveTo>
                    <a:pt x="911" y="0"/>
                  </a:moveTo>
                  <a:lnTo>
                    <a:pt x="1" y="2837"/>
                  </a:lnTo>
                  <a:lnTo>
                    <a:pt x="2409" y="4602"/>
                  </a:lnTo>
                  <a:lnTo>
                    <a:pt x="2516" y="4530"/>
                  </a:lnTo>
                  <a:cubicBezTo>
                    <a:pt x="2533" y="4316"/>
                    <a:pt x="2552" y="4102"/>
                    <a:pt x="2552" y="3888"/>
                  </a:cubicBezTo>
                  <a:cubicBezTo>
                    <a:pt x="2552" y="2409"/>
                    <a:pt x="2034" y="1053"/>
                    <a:pt x="11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90699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302</TotalTime>
  <Words>2331</Words>
  <Application>Microsoft Office PowerPoint</Application>
  <PresentationFormat>Custom</PresentationFormat>
  <Paragraphs>162</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Calibri</vt:lpstr>
      <vt:lpstr>Courier New</vt:lpstr>
      <vt:lpstr>Open Sans</vt:lpstr>
      <vt:lpstr>Tahoma</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6th ISPESH 2026</dc:title>
  <dc:creator>Dywa Ikal Mutaqin</dc:creator>
  <cp:keywords>DAFJ2F31raw,BAEpeVsBW3g,0</cp:keywords>
  <cp:lastModifiedBy>Admin</cp:lastModifiedBy>
  <cp:revision>25</cp:revision>
  <dcterms:created xsi:type="dcterms:W3CDTF">2026-07-22T22:58:43Z</dcterms:created>
  <dcterms:modified xsi:type="dcterms:W3CDTF">2026-07-23T06:21:37Z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SolidFramework v10.0.19910.1</vt:lpwstr>
  </property>
  <property fmtid="{D5CDD505-2E9C-101B-9397-08002B2CF9AE}" pid="3" name="Created">
    <vt:filetime>2026-07-01T00:00:00Z</vt:filetime>
  </property>
  <property fmtid="{D5CDD505-2E9C-101B-9397-08002B2CF9AE}" pid="4" name="Creator">
    <vt:lpwstr>Canva</vt:lpwstr>
  </property>
  <property fmtid="{D5CDD505-2E9C-101B-9397-08002B2CF9AE}" pid="5" name="LastSaved">
    <vt:filetime>2026-07-22T00:00:00Z</vt:filetime>
  </property>
  <property fmtid="{D5CDD505-2E9C-101B-9397-08002B2CF9AE}" pid="6" name="Producer">
    <vt:lpwstr>Canva</vt:lpwstr>
  </property>
</Properties>
</file>