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60" r:id="rId3"/>
    <p:sldId id="261" r:id="rId4"/>
    <p:sldId id="262" r:id="rId5"/>
    <p:sldId id="263" r:id="rId6"/>
    <p:sldId id="266" r:id="rId7"/>
    <p:sldId id="265" r:id="rId8"/>
    <p:sldId id="267" r:id="rId9"/>
  </p:sldIdLst>
  <p:sldSz cx="18288000" cy="10287000"/>
  <p:notesSz cx="18288000" cy="10287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>
      <p:cViewPr>
        <p:scale>
          <a:sx n="50" d="100"/>
          <a:sy n="50" d="100"/>
        </p:scale>
        <p:origin x="735" y="213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7/21/2026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7/21/2026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7/21/2026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12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4F4F4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5634691" cy="4540174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308965" y="373605"/>
            <a:ext cx="5601335" cy="933450"/>
          </a:xfrm>
          <a:custGeom>
            <a:avLst/>
            <a:gdLst/>
            <a:ahLst/>
            <a:cxnLst/>
            <a:rect l="l" t="t" r="r" b="b"/>
            <a:pathLst>
              <a:path w="5601335" h="933450">
                <a:moveTo>
                  <a:pt x="5134756" y="933145"/>
                </a:moveTo>
                <a:lnTo>
                  <a:pt x="466572" y="933145"/>
                </a:lnTo>
                <a:lnTo>
                  <a:pt x="418868" y="930736"/>
                </a:lnTo>
                <a:lnTo>
                  <a:pt x="372541" y="923666"/>
                </a:lnTo>
                <a:lnTo>
                  <a:pt x="327828" y="912169"/>
                </a:lnTo>
                <a:lnTo>
                  <a:pt x="284961" y="896479"/>
                </a:lnTo>
                <a:lnTo>
                  <a:pt x="244176" y="876832"/>
                </a:lnTo>
                <a:lnTo>
                  <a:pt x="205707" y="853462"/>
                </a:lnTo>
                <a:lnTo>
                  <a:pt x="169789" y="826602"/>
                </a:lnTo>
                <a:lnTo>
                  <a:pt x="136655" y="796489"/>
                </a:lnTo>
                <a:lnTo>
                  <a:pt x="106542" y="763356"/>
                </a:lnTo>
                <a:lnTo>
                  <a:pt x="79683" y="727437"/>
                </a:lnTo>
                <a:lnTo>
                  <a:pt x="56312" y="688968"/>
                </a:lnTo>
                <a:lnTo>
                  <a:pt x="36665" y="648183"/>
                </a:lnTo>
                <a:lnTo>
                  <a:pt x="20976" y="605317"/>
                </a:lnTo>
                <a:lnTo>
                  <a:pt x="9479" y="560603"/>
                </a:lnTo>
                <a:lnTo>
                  <a:pt x="2408" y="514277"/>
                </a:lnTo>
                <a:lnTo>
                  <a:pt x="0" y="466572"/>
                </a:lnTo>
                <a:lnTo>
                  <a:pt x="2408" y="418868"/>
                </a:lnTo>
                <a:lnTo>
                  <a:pt x="9479" y="372541"/>
                </a:lnTo>
                <a:lnTo>
                  <a:pt x="20976" y="327828"/>
                </a:lnTo>
                <a:lnTo>
                  <a:pt x="36665" y="284961"/>
                </a:lnTo>
                <a:lnTo>
                  <a:pt x="56312" y="244176"/>
                </a:lnTo>
                <a:lnTo>
                  <a:pt x="79683" y="205707"/>
                </a:lnTo>
                <a:lnTo>
                  <a:pt x="106542" y="169789"/>
                </a:lnTo>
                <a:lnTo>
                  <a:pt x="136655" y="136655"/>
                </a:lnTo>
                <a:lnTo>
                  <a:pt x="169789" y="106542"/>
                </a:lnTo>
                <a:lnTo>
                  <a:pt x="205707" y="79683"/>
                </a:lnTo>
                <a:lnTo>
                  <a:pt x="244176" y="56312"/>
                </a:lnTo>
                <a:lnTo>
                  <a:pt x="284961" y="36665"/>
                </a:lnTo>
                <a:lnTo>
                  <a:pt x="327828" y="20976"/>
                </a:lnTo>
                <a:lnTo>
                  <a:pt x="372541" y="9479"/>
                </a:lnTo>
                <a:lnTo>
                  <a:pt x="418868" y="2408"/>
                </a:lnTo>
                <a:lnTo>
                  <a:pt x="466572" y="0"/>
                </a:lnTo>
                <a:lnTo>
                  <a:pt x="5134756" y="0"/>
                </a:lnTo>
                <a:lnTo>
                  <a:pt x="5182461" y="2408"/>
                </a:lnTo>
                <a:lnTo>
                  <a:pt x="5228787" y="9479"/>
                </a:lnTo>
                <a:lnTo>
                  <a:pt x="5273501" y="20976"/>
                </a:lnTo>
                <a:lnTo>
                  <a:pt x="5316367" y="36665"/>
                </a:lnTo>
                <a:lnTo>
                  <a:pt x="5357152" y="56312"/>
                </a:lnTo>
                <a:lnTo>
                  <a:pt x="5395621" y="79683"/>
                </a:lnTo>
                <a:lnTo>
                  <a:pt x="5431540" y="106542"/>
                </a:lnTo>
                <a:lnTo>
                  <a:pt x="5464673" y="136655"/>
                </a:lnTo>
                <a:lnTo>
                  <a:pt x="5494786" y="169789"/>
                </a:lnTo>
                <a:lnTo>
                  <a:pt x="5521646" y="205707"/>
                </a:lnTo>
                <a:lnTo>
                  <a:pt x="5545016" y="244176"/>
                </a:lnTo>
                <a:lnTo>
                  <a:pt x="5564663" y="284961"/>
                </a:lnTo>
                <a:lnTo>
                  <a:pt x="5580353" y="327828"/>
                </a:lnTo>
                <a:lnTo>
                  <a:pt x="5591850" y="372541"/>
                </a:lnTo>
                <a:lnTo>
                  <a:pt x="5598920" y="418868"/>
                </a:lnTo>
                <a:lnTo>
                  <a:pt x="5601329" y="466572"/>
                </a:lnTo>
                <a:lnTo>
                  <a:pt x="5598920" y="514277"/>
                </a:lnTo>
                <a:lnTo>
                  <a:pt x="5591850" y="560603"/>
                </a:lnTo>
                <a:lnTo>
                  <a:pt x="5580353" y="605317"/>
                </a:lnTo>
                <a:lnTo>
                  <a:pt x="5564663" y="648183"/>
                </a:lnTo>
                <a:lnTo>
                  <a:pt x="5545016" y="688968"/>
                </a:lnTo>
                <a:lnTo>
                  <a:pt x="5521646" y="727437"/>
                </a:lnTo>
                <a:lnTo>
                  <a:pt x="5494786" y="763356"/>
                </a:lnTo>
                <a:lnTo>
                  <a:pt x="5464673" y="796489"/>
                </a:lnTo>
                <a:lnTo>
                  <a:pt x="5431540" y="826602"/>
                </a:lnTo>
                <a:lnTo>
                  <a:pt x="5395621" y="853462"/>
                </a:lnTo>
                <a:lnTo>
                  <a:pt x="5357152" y="876832"/>
                </a:lnTo>
                <a:lnTo>
                  <a:pt x="5316367" y="896479"/>
                </a:lnTo>
                <a:lnTo>
                  <a:pt x="5273501" y="912169"/>
                </a:lnTo>
                <a:lnTo>
                  <a:pt x="5228787" y="923666"/>
                </a:lnTo>
                <a:lnTo>
                  <a:pt x="5182461" y="930736"/>
                </a:lnTo>
                <a:lnTo>
                  <a:pt x="5134756" y="93314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34343" y="559592"/>
            <a:ext cx="1923467" cy="561882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354169" y="594832"/>
            <a:ext cx="880718" cy="470413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032140" y="469834"/>
            <a:ext cx="739594" cy="718686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233886" y="529289"/>
            <a:ext cx="726527" cy="621990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3326662" y="416884"/>
            <a:ext cx="810156" cy="36849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14400" y="411480"/>
            <a:ext cx="16459200" cy="1645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14400" y="2366010"/>
            <a:ext cx="1645920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322692" y="736670"/>
            <a:ext cx="810260" cy="384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50" b="1" spc="-110" dirty="0">
                <a:solidFill>
                  <a:srgbClr val="33820D"/>
                </a:solidFill>
                <a:latin typeface="Times New Roman"/>
                <a:cs typeface="Times New Roman"/>
              </a:rPr>
              <a:t>PEH</a:t>
            </a:r>
            <a:r>
              <a:rPr sz="2350" b="1" spc="-1595" dirty="0">
                <a:solidFill>
                  <a:srgbClr val="33820D"/>
                </a:solidFill>
                <a:latin typeface="Times New Roman"/>
                <a:cs typeface="Times New Roman"/>
              </a:rPr>
              <a:t>R</a:t>
            </a:r>
            <a:endParaRPr sz="235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330573" y="770359"/>
            <a:ext cx="801370" cy="768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UNIVERSITAS</a:t>
            </a:r>
            <a:r>
              <a:rPr sz="300" b="1" spc="80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PENDIDIKAN</a:t>
            </a:r>
            <a:r>
              <a:rPr sz="300" b="1" spc="8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spc="-10" dirty="0">
                <a:solidFill>
                  <a:srgbClr val="FF1616"/>
                </a:solidFill>
                <a:latin typeface="Times New Roman"/>
                <a:cs typeface="Times New Roman"/>
              </a:rPr>
              <a:t>INDONESIA</a:t>
            </a:r>
            <a:endParaRPr sz="3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336430" y="1085260"/>
            <a:ext cx="790575" cy="133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b="1" spc="-30" dirty="0">
                <a:solidFill>
                  <a:srgbClr val="008037"/>
                </a:solidFill>
                <a:latin typeface="Tahoma"/>
                <a:cs typeface="Tahoma"/>
              </a:rPr>
              <a:t>STUDY</a:t>
            </a:r>
            <a:r>
              <a:rPr sz="700" b="1" spc="-5" dirty="0">
                <a:solidFill>
                  <a:srgbClr val="008037"/>
                </a:solidFill>
                <a:latin typeface="Tahoma"/>
                <a:cs typeface="Tahoma"/>
              </a:rPr>
              <a:t> </a:t>
            </a:r>
            <a:r>
              <a:rPr sz="700" b="1" spc="-10" dirty="0">
                <a:solidFill>
                  <a:srgbClr val="008037"/>
                </a:solidFill>
                <a:latin typeface="Tahoma"/>
                <a:cs typeface="Tahoma"/>
              </a:rPr>
              <a:t>PROGRAM</a:t>
            </a:r>
            <a:endParaRPr sz="7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67787" y="1174119"/>
            <a:ext cx="719455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dirty="0">
                <a:latin typeface="Times New Roman"/>
                <a:cs typeface="Times New Roman"/>
              </a:rPr>
              <a:t>Faculty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of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Sport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Education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and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spc="-10" dirty="0">
                <a:latin typeface="Times New Roman"/>
                <a:cs typeface="Times New Roman"/>
              </a:rPr>
              <a:t>Health</a:t>
            </a:r>
            <a:endParaRPr sz="35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341863" y="1040227"/>
            <a:ext cx="779780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Physical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Education,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Health,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and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Recreation</a:t>
            </a:r>
            <a:endParaRPr sz="350">
              <a:latin typeface="Times New Roman"/>
              <a:cs typeface="Times New Roman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90102" y="0"/>
            <a:ext cx="2997896" cy="10286999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004844"/>
            <a:ext cx="8880991" cy="2282155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1451491" y="3238500"/>
            <a:ext cx="14859000" cy="33368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lang="en-US" sz="7200" b="1" spc="-755" dirty="0">
                <a:latin typeface="Trebuchet MS"/>
                <a:cs typeface="Trebuchet MS"/>
              </a:rPr>
              <a:t>Psychological Factors Influencing Decision-Making Performance in Basketball Athletes: A Systematic Literature Review</a:t>
            </a:r>
            <a:endParaRPr b="1" dirty="0">
              <a:latin typeface="Trebuchet MS"/>
              <a:cs typeface="Trebuchet M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8217027-0F65-9B12-02B2-2713AE8FA618}"/>
              </a:ext>
            </a:extLst>
          </p:cNvPr>
          <p:cNvSpPr txBox="1"/>
          <p:nvPr/>
        </p:nvSpPr>
        <p:spPr>
          <a:xfrm>
            <a:off x="152400" y="8820493"/>
            <a:ext cx="9144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3200" b="1" dirty="0" err="1">
                <a:solidFill>
                  <a:schemeClr val="bg1"/>
                </a:solidFill>
              </a:rPr>
              <a:t>Dhea</a:t>
            </a:r>
            <a:r>
              <a:rPr lang="en-ID" sz="3200" b="1" dirty="0">
                <a:solidFill>
                  <a:schemeClr val="bg1"/>
                </a:solidFill>
              </a:rPr>
              <a:t> </a:t>
            </a:r>
            <a:r>
              <a:rPr lang="en-ID" sz="3200" b="1" dirty="0" err="1">
                <a:solidFill>
                  <a:schemeClr val="bg1"/>
                </a:solidFill>
              </a:rPr>
              <a:t>Mahsa</a:t>
            </a:r>
            <a:endParaRPr lang="en-ID" sz="3200" b="1" dirty="0">
              <a:solidFill>
                <a:schemeClr val="bg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197DD9D-9397-0E3E-A9BF-CA3FE0C52D83}"/>
              </a:ext>
            </a:extLst>
          </p:cNvPr>
          <p:cNvSpPr txBox="1"/>
          <p:nvPr/>
        </p:nvSpPr>
        <p:spPr>
          <a:xfrm>
            <a:off x="152400" y="9480227"/>
            <a:ext cx="9144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3200" b="1" dirty="0">
                <a:solidFill>
                  <a:schemeClr val="bg1"/>
                </a:solidFill>
              </a:rPr>
              <a:t>Universitas Pendidikan Indonesia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B6158F-035F-4E29-EA21-3E966603AE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413FED00-677C-D3D9-F047-AA276EFC8E93}"/>
              </a:ext>
            </a:extLst>
          </p:cNvPr>
          <p:cNvSpPr txBox="1"/>
          <p:nvPr/>
        </p:nvSpPr>
        <p:spPr>
          <a:xfrm>
            <a:off x="3322692" y="736670"/>
            <a:ext cx="810260" cy="384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50" b="1" spc="-110" dirty="0">
                <a:solidFill>
                  <a:srgbClr val="33820D"/>
                </a:solidFill>
                <a:latin typeface="Times New Roman"/>
                <a:cs typeface="Times New Roman"/>
              </a:rPr>
              <a:t>PEH</a:t>
            </a:r>
            <a:r>
              <a:rPr sz="2350" b="1" spc="-1595" dirty="0">
                <a:solidFill>
                  <a:srgbClr val="33820D"/>
                </a:solidFill>
                <a:latin typeface="Times New Roman"/>
                <a:cs typeface="Times New Roman"/>
              </a:rPr>
              <a:t>R</a:t>
            </a:r>
            <a:endParaRPr sz="2350">
              <a:latin typeface="Times New Roman"/>
              <a:cs typeface="Times New Roman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48DBC92C-1870-99F6-E506-E82AA58905CC}"/>
              </a:ext>
            </a:extLst>
          </p:cNvPr>
          <p:cNvSpPr txBox="1"/>
          <p:nvPr/>
        </p:nvSpPr>
        <p:spPr>
          <a:xfrm>
            <a:off x="3330573" y="770359"/>
            <a:ext cx="801370" cy="768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UNIVERSITAS</a:t>
            </a:r>
            <a:r>
              <a:rPr sz="300" b="1" spc="80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PENDIDIKAN</a:t>
            </a:r>
            <a:r>
              <a:rPr sz="300" b="1" spc="8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spc="-10" dirty="0">
                <a:solidFill>
                  <a:srgbClr val="FF1616"/>
                </a:solidFill>
                <a:latin typeface="Times New Roman"/>
                <a:cs typeface="Times New Roman"/>
              </a:rPr>
              <a:t>INDONESIA</a:t>
            </a:r>
            <a:endParaRPr sz="300">
              <a:latin typeface="Times New Roman"/>
              <a:cs typeface="Times New Roman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E4DC4452-C303-BCA8-E8D2-FA376079C3F6}"/>
              </a:ext>
            </a:extLst>
          </p:cNvPr>
          <p:cNvSpPr txBox="1"/>
          <p:nvPr/>
        </p:nvSpPr>
        <p:spPr>
          <a:xfrm>
            <a:off x="3336430" y="1085260"/>
            <a:ext cx="790575" cy="133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b="1" spc="-30" dirty="0">
                <a:solidFill>
                  <a:srgbClr val="008037"/>
                </a:solidFill>
                <a:latin typeface="Tahoma"/>
                <a:cs typeface="Tahoma"/>
              </a:rPr>
              <a:t>STUDY</a:t>
            </a:r>
            <a:r>
              <a:rPr sz="700" b="1" spc="-5" dirty="0">
                <a:solidFill>
                  <a:srgbClr val="008037"/>
                </a:solidFill>
                <a:latin typeface="Tahoma"/>
                <a:cs typeface="Tahoma"/>
              </a:rPr>
              <a:t> </a:t>
            </a:r>
            <a:r>
              <a:rPr sz="700" b="1" spc="-10" dirty="0">
                <a:solidFill>
                  <a:srgbClr val="008037"/>
                </a:solidFill>
                <a:latin typeface="Tahoma"/>
                <a:cs typeface="Tahoma"/>
              </a:rPr>
              <a:t>PROGRAM</a:t>
            </a:r>
            <a:endParaRPr sz="700">
              <a:latin typeface="Tahoma"/>
              <a:cs typeface="Tahoma"/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07982669-A5B2-93F2-ED5E-D2AD9EC3491C}"/>
              </a:ext>
            </a:extLst>
          </p:cNvPr>
          <p:cNvSpPr txBox="1"/>
          <p:nvPr/>
        </p:nvSpPr>
        <p:spPr>
          <a:xfrm>
            <a:off x="3367787" y="1174119"/>
            <a:ext cx="719455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dirty="0">
                <a:latin typeface="Times New Roman"/>
                <a:cs typeface="Times New Roman"/>
              </a:rPr>
              <a:t>Faculty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of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Sport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Education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and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spc="-10" dirty="0">
                <a:latin typeface="Times New Roman"/>
                <a:cs typeface="Times New Roman"/>
              </a:rPr>
              <a:t>Health</a:t>
            </a:r>
            <a:endParaRPr sz="350">
              <a:latin typeface="Times New Roman"/>
              <a:cs typeface="Times New Roman"/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4317D8D2-548D-C6CC-D4A2-CE43F6D75592}"/>
              </a:ext>
            </a:extLst>
          </p:cNvPr>
          <p:cNvSpPr txBox="1"/>
          <p:nvPr/>
        </p:nvSpPr>
        <p:spPr>
          <a:xfrm>
            <a:off x="3341863" y="1040227"/>
            <a:ext cx="779780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Physical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Education,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Health,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and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Recreation</a:t>
            </a:r>
            <a:endParaRPr sz="350">
              <a:latin typeface="Times New Roman"/>
              <a:cs typeface="Times New Roman"/>
            </a:endParaRPr>
          </a:p>
        </p:txBody>
      </p:sp>
      <p:pic>
        <p:nvPicPr>
          <p:cNvPr id="7" name="object 7">
            <a:extLst>
              <a:ext uri="{FF2B5EF4-FFF2-40B4-BE49-F238E27FC236}">
                <a16:creationId xmlns:a16="http://schemas.microsoft.com/office/drawing/2014/main" id="{13E68EE1-B64B-1AB2-47F4-2BC1A4C783B0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90102" y="0"/>
            <a:ext cx="2997896" cy="10286999"/>
          </a:xfrm>
          <a:prstGeom prst="rect">
            <a:avLst/>
          </a:prstGeom>
        </p:spPr>
      </p:pic>
      <p:pic>
        <p:nvPicPr>
          <p:cNvPr id="10" name="object 10">
            <a:extLst>
              <a:ext uri="{FF2B5EF4-FFF2-40B4-BE49-F238E27FC236}">
                <a16:creationId xmlns:a16="http://schemas.microsoft.com/office/drawing/2014/main" id="{86EFD7B0-FCE9-FD88-ADF8-F8915870C480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004844"/>
            <a:ext cx="8880991" cy="2282155"/>
          </a:xfrm>
          <a:prstGeom prst="rect">
            <a:avLst/>
          </a:prstGeom>
        </p:spPr>
      </p:pic>
      <p:sp>
        <p:nvSpPr>
          <p:cNvPr id="11" name="object 11">
            <a:extLst>
              <a:ext uri="{FF2B5EF4-FFF2-40B4-BE49-F238E27FC236}">
                <a16:creationId xmlns:a16="http://schemas.microsoft.com/office/drawing/2014/main" id="{5862DCC3-D027-189D-61CF-EFE4A4B5872F}"/>
              </a:ext>
            </a:extLst>
          </p:cNvPr>
          <p:cNvSpPr txBox="1"/>
          <p:nvPr/>
        </p:nvSpPr>
        <p:spPr>
          <a:xfrm>
            <a:off x="1016000" y="8744680"/>
            <a:ext cx="4665345" cy="963930"/>
          </a:xfrm>
          <a:prstGeom prst="rect">
            <a:avLst/>
          </a:prstGeom>
        </p:spPr>
        <p:txBody>
          <a:bodyPr vert="horz" wrap="square" lIns="0" tIns="93980" rIns="0" bIns="0" rtlCol="0">
            <a:spAutoFit/>
          </a:bodyPr>
          <a:lstStyle/>
          <a:p>
            <a:pPr marL="12700" marR="5080">
              <a:lnSpc>
                <a:spcPts val="3379"/>
              </a:lnSpc>
              <a:spcBef>
                <a:spcPts val="740"/>
              </a:spcBef>
            </a:pPr>
            <a:r>
              <a:rPr sz="3350" b="1" spc="45" dirty="0">
                <a:solidFill>
                  <a:srgbClr val="FFFFFF"/>
                </a:solidFill>
                <a:latin typeface="Trebuchet MS"/>
                <a:cs typeface="Trebuchet MS"/>
              </a:rPr>
              <a:t>Presentation</a:t>
            </a:r>
            <a:r>
              <a:rPr sz="3350" b="1" spc="-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50" b="1" spc="-10" dirty="0">
                <a:solidFill>
                  <a:srgbClr val="FFFFFF"/>
                </a:solidFill>
                <a:latin typeface="Trebuchet MS"/>
                <a:cs typeface="Trebuchet MS"/>
              </a:rPr>
              <a:t>Template </a:t>
            </a:r>
            <a:r>
              <a:rPr sz="3350" b="1" dirty="0">
                <a:solidFill>
                  <a:srgbClr val="FFFFFF"/>
                </a:solidFill>
                <a:latin typeface="Trebuchet MS"/>
                <a:cs typeface="Trebuchet MS"/>
              </a:rPr>
              <a:t>6th</a:t>
            </a:r>
            <a:r>
              <a:rPr sz="3350" b="1" spc="-11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50" b="1" spc="100" dirty="0">
                <a:solidFill>
                  <a:srgbClr val="FFFFFF"/>
                </a:solidFill>
                <a:latin typeface="Trebuchet MS"/>
                <a:cs typeface="Trebuchet MS"/>
              </a:rPr>
              <a:t>ISPESH</a:t>
            </a:r>
            <a:r>
              <a:rPr sz="3350" b="1" spc="-11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50" b="1" spc="-20" dirty="0">
                <a:solidFill>
                  <a:srgbClr val="FFFFFF"/>
                </a:solidFill>
                <a:latin typeface="Trebuchet MS"/>
                <a:cs typeface="Trebuchet MS"/>
              </a:rPr>
              <a:t>2026</a:t>
            </a:r>
            <a:endParaRPr sz="3350">
              <a:latin typeface="Trebuchet MS"/>
              <a:cs typeface="Trebuchet MS"/>
            </a:endParaRPr>
          </a:p>
        </p:txBody>
      </p:sp>
      <p:sp>
        <p:nvSpPr>
          <p:cNvPr id="13" name="object 9">
            <a:extLst>
              <a:ext uri="{FF2B5EF4-FFF2-40B4-BE49-F238E27FC236}">
                <a16:creationId xmlns:a16="http://schemas.microsoft.com/office/drawing/2014/main" id="{7FF15722-0388-5A40-5E76-7D49C1FC486B}"/>
              </a:ext>
            </a:extLst>
          </p:cNvPr>
          <p:cNvSpPr txBox="1"/>
          <p:nvPr/>
        </p:nvSpPr>
        <p:spPr>
          <a:xfrm>
            <a:off x="3212611" y="1677812"/>
            <a:ext cx="11862777" cy="1243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lang="en-US" sz="8000" b="1" spc="-755" dirty="0">
                <a:latin typeface="Trebuchet MS"/>
                <a:cs typeface="Trebuchet MS"/>
              </a:rPr>
              <a:t>Introduction</a:t>
            </a:r>
            <a:endParaRPr sz="2000" dirty="0">
              <a:latin typeface="Trebuchet MS"/>
              <a:cs typeface="Trebuchet MS"/>
            </a:endParaRPr>
          </a:p>
        </p:txBody>
      </p:sp>
      <p:sp>
        <p:nvSpPr>
          <p:cNvPr id="16" name="object 9">
            <a:extLst>
              <a:ext uri="{FF2B5EF4-FFF2-40B4-BE49-F238E27FC236}">
                <a16:creationId xmlns:a16="http://schemas.microsoft.com/office/drawing/2014/main" id="{32019EB2-4146-FBB1-4596-34350F4D3FFC}"/>
              </a:ext>
            </a:extLst>
          </p:cNvPr>
          <p:cNvSpPr txBox="1"/>
          <p:nvPr/>
        </p:nvSpPr>
        <p:spPr>
          <a:xfrm>
            <a:off x="1894845" y="3475094"/>
            <a:ext cx="13972292" cy="33368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Basketball demands both intense physical ability and high-level cognitive processing, as players must make split-second decisions under pressure making decision-making a key trait separating expert from lower-tier players (Johnson, 2025). Self-confidence is often studied as a driver of decisive action and anxiety control 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Dewi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Nurfadillah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Yamin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Saputra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2023), yet the link between psychological factors and decision-making is complex and non-linear Liu et al. (2024) and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Hidayat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 al. (2026) found weak, inconsistent correlations between confidence and actual choice accuracy, while other studies show confidence mediating motivation into better decisions 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Djaba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 al., 2024). Social factors like coach-athlete intimacy also shape competitive anxiety 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Negoro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Sungkowo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2023), leading to the rise of neuro-cognitive training tools such as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NeuroTracker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improve decision-making under stress 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Alfariz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 al., 2024).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83905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1F039D-EF77-DDCE-406C-2A302AC366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14F1DC5A-4204-FB18-7621-92B69E7AD256}"/>
              </a:ext>
            </a:extLst>
          </p:cNvPr>
          <p:cNvSpPr txBox="1"/>
          <p:nvPr/>
        </p:nvSpPr>
        <p:spPr>
          <a:xfrm>
            <a:off x="3322692" y="736670"/>
            <a:ext cx="810260" cy="384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50" b="1" spc="-110" dirty="0">
                <a:solidFill>
                  <a:srgbClr val="33820D"/>
                </a:solidFill>
                <a:latin typeface="Times New Roman"/>
                <a:cs typeface="Times New Roman"/>
              </a:rPr>
              <a:t>PEH</a:t>
            </a:r>
            <a:r>
              <a:rPr sz="2350" b="1" spc="-1595" dirty="0">
                <a:solidFill>
                  <a:srgbClr val="33820D"/>
                </a:solidFill>
                <a:latin typeface="Times New Roman"/>
                <a:cs typeface="Times New Roman"/>
              </a:rPr>
              <a:t>R</a:t>
            </a:r>
            <a:endParaRPr sz="2350">
              <a:latin typeface="Times New Roman"/>
              <a:cs typeface="Times New Roman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359C3B01-3994-26E2-D362-FE38E5D7852F}"/>
              </a:ext>
            </a:extLst>
          </p:cNvPr>
          <p:cNvSpPr txBox="1"/>
          <p:nvPr/>
        </p:nvSpPr>
        <p:spPr>
          <a:xfrm>
            <a:off x="3330573" y="770359"/>
            <a:ext cx="801370" cy="768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UNIVERSITAS</a:t>
            </a:r>
            <a:r>
              <a:rPr sz="300" b="1" spc="80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PENDIDIKAN</a:t>
            </a:r>
            <a:r>
              <a:rPr sz="300" b="1" spc="8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spc="-10" dirty="0">
                <a:solidFill>
                  <a:srgbClr val="FF1616"/>
                </a:solidFill>
                <a:latin typeface="Times New Roman"/>
                <a:cs typeface="Times New Roman"/>
              </a:rPr>
              <a:t>INDONESIA</a:t>
            </a:r>
            <a:endParaRPr sz="300">
              <a:latin typeface="Times New Roman"/>
              <a:cs typeface="Times New Roman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CDE2E314-31DD-7342-3A35-4C663653400B}"/>
              </a:ext>
            </a:extLst>
          </p:cNvPr>
          <p:cNvSpPr txBox="1"/>
          <p:nvPr/>
        </p:nvSpPr>
        <p:spPr>
          <a:xfrm>
            <a:off x="3336430" y="1085260"/>
            <a:ext cx="790575" cy="133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b="1" spc="-30" dirty="0">
                <a:solidFill>
                  <a:srgbClr val="008037"/>
                </a:solidFill>
                <a:latin typeface="Tahoma"/>
                <a:cs typeface="Tahoma"/>
              </a:rPr>
              <a:t>STUDY</a:t>
            </a:r>
            <a:r>
              <a:rPr sz="700" b="1" spc="-5" dirty="0">
                <a:solidFill>
                  <a:srgbClr val="008037"/>
                </a:solidFill>
                <a:latin typeface="Tahoma"/>
                <a:cs typeface="Tahoma"/>
              </a:rPr>
              <a:t> </a:t>
            </a:r>
            <a:r>
              <a:rPr sz="700" b="1" spc="-10" dirty="0">
                <a:solidFill>
                  <a:srgbClr val="008037"/>
                </a:solidFill>
                <a:latin typeface="Tahoma"/>
                <a:cs typeface="Tahoma"/>
              </a:rPr>
              <a:t>PROGRAM</a:t>
            </a:r>
            <a:endParaRPr sz="700">
              <a:latin typeface="Tahoma"/>
              <a:cs typeface="Tahoma"/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7A25F7D5-38AC-3E64-4958-C33F4B3F3B6A}"/>
              </a:ext>
            </a:extLst>
          </p:cNvPr>
          <p:cNvSpPr txBox="1"/>
          <p:nvPr/>
        </p:nvSpPr>
        <p:spPr>
          <a:xfrm>
            <a:off x="3367787" y="1174119"/>
            <a:ext cx="719455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dirty="0">
                <a:latin typeface="Times New Roman"/>
                <a:cs typeface="Times New Roman"/>
              </a:rPr>
              <a:t>Faculty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of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Sport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Education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and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spc="-10" dirty="0">
                <a:latin typeface="Times New Roman"/>
                <a:cs typeface="Times New Roman"/>
              </a:rPr>
              <a:t>Health</a:t>
            </a:r>
            <a:endParaRPr sz="350">
              <a:latin typeface="Times New Roman"/>
              <a:cs typeface="Times New Roman"/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9396DED1-12F9-BDE4-594C-E1363D298C1C}"/>
              </a:ext>
            </a:extLst>
          </p:cNvPr>
          <p:cNvSpPr txBox="1"/>
          <p:nvPr/>
        </p:nvSpPr>
        <p:spPr>
          <a:xfrm>
            <a:off x="3341863" y="1040227"/>
            <a:ext cx="779780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Physical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Education,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Health,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and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Recreation</a:t>
            </a:r>
            <a:endParaRPr sz="350">
              <a:latin typeface="Times New Roman"/>
              <a:cs typeface="Times New Roman"/>
            </a:endParaRPr>
          </a:p>
        </p:txBody>
      </p:sp>
      <p:pic>
        <p:nvPicPr>
          <p:cNvPr id="7" name="object 7">
            <a:extLst>
              <a:ext uri="{FF2B5EF4-FFF2-40B4-BE49-F238E27FC236}">
                <a16:creationId xmlns:a16="http://schemas.microsoft.com/office/drawing/2014/main" id="{1FEFC6B4-9A54-BA01-A293-B945C97562EE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90102" y="0"/>
            <a:ext cx="2997896" cy="10286999"/>
          </a:xfrm>
          <a:prstGeom prst="rect">
            <a:avLst/>
          </a:prstGeom>
        </p:spPr>
      </p:pic>
      <p:pic>
        <p:nvPicPr>
          <p:cNvPr id="10" name="object 10">
            <a:extLst>
              <a:ext uri="{FF2B5EF4-FFF2-40B4-BE49-F238E27FC236}">
                <a16:creationId xmlns:a16="http://schemas.microsoft.com/office/drawing/2014/main" id="{E37DCAC9-86E1-96FA-D487-A35CC5BAF7DA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004844"/>
            <a:ext cx="8880991" cy="2282155"/>
          </a:xfrm>
          <a:prstGeom prst="rect">
            <a:avLst/>
          </a:prstGeom>
        </p:spPr>
      </p:pic>
      <p:sp>
        <p:nvSpPr>
          <p:cNvPr id="11" name="object 11">
            <a:extLst>
              <a:ext uri="{FF2B5EF4-FFF2-40B4-BE49-F238E27FC236}">
                <a16:creationId xmlns:a16="http://schemas.microsoft.com/office/drawing/2014/main" id="{754AB8DC-4291-69B7-C64C-03F737FEA485}"/>
              </a:ext>
            </a:extLst>
          </p:cNvPr>
          <p:cNvSpPr txBox="1"/>
          <p:nvPr/>
        </p:nvSpPr>
        <p:spPr>
          <a:xfrm>
            <a:off x="1016000" y="8744680"/>
            <a:ext cx="4665345" cy="963930"/>
          </a:xfrm>
          <a:prstGeom prst="rect">
            <a:avLst/>
          </a:prstGeom>
        </p:spPr>
        <p:txBody>
          <a:bodyPr vert="horz" wrap="square" lIns="0" tIns="93980" rIns="0" bIns="0" rtlCol="0">
            <a:spAutoFit/>
          </a:bodyPr>
          <a:lstStyle/>
          <a:p>
            <a:pPr marL="12700" marR="5080">
              <a:lnSpc>
                <a:spcPts val="3379"/>
              </a:lnSpc>
              <a:spcBef>
                <a:spcPts val="740"/>
              </a:spcBef>
            </a:pPr>
            <a:r>
              <a:rPr sz="3350" b="1" spc="45" dirty="0">
                <a:solidFill>
                  <a:srgbClr val="FFFFFF"/>
                </a:solidFill>
                <a:latin typeface="Trebuchet MS"/>
                <a:cs typeface="Trebuchet MS"/>
              </a:rPr>
              <a:t>Presentation</a:t>
            </a:r>
            <a:r>
              <a:rPr sz="3350" b="1" spc="-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50" b="1" spc="-10" dirty="0">
                <a:solidFill>
                  <a:srgbClr val="FFFFFF"/>
                </a:solidFill>
                <a:latin typeface="Trebuchet MS"/>
                <a:cs typeface="Trebuchet MS"/>
              </a:rPr>
              <a:t>Template </a:t>
            </a:r>
            <a:r>
              <a:rPr sz="3350" b="1" dirty="0">
                <a:solidFill>
                  <a:srgbClr val="FFFFFF"/>
                </a:solidFill>
                <a:latin typeface="Trebuchet MS"/>
                <a:cs typeface="Trebuchet MS"/>
              </a:rPr>
              <a:t>6th</a:t>
            </a:r>
            <a:r>
              <a:rPr sz="3350" b="1" spc="-11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50" b="1" spc="100" dirty="0">
                <a:solidFill>
                  <a:srgbClr val="FFFFFF"/>
                </a:solidFill>
                <a:latin typeface="Trebuchet MS"/>
                <a:cs typeface="Trebuchet MS"/>
              </a:rPr>
              <a:t>ISPESH</a:t>
            </a:r>
            <a:r>
              <a:rPr sz="3350" b="1" spc="-11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50" b="1" spc="-20" dirty="0">
                <a:solidFill>
                  <a:srgbClr val="FFFFFF"/>
                </a:solidFill>
                <a:latin typeface="Trebuchet MS"/>
                <a:cs typeface="Trebuchet MS"/>
              </a:rPr>
              <a:t>2026</a:t>
            </a:r>
            <a:endParaRPr sz="3350">
              <a:latin typeface="Trebuchet MS"/>
              <a:cs typeface="Trebuchet MS"/>
            </a:endParaRPr>
          </a:p>
        </p:txBody>
      </p:sp>
      <p:sp>
        <p:nvSpPr>
          <p:cNvPr id="16" name="object 9">
            <a:extLst>
              <a:ext uri="{FF2B5EF4-FFF2-40B4-BE49-F238E27FC236}">
                <a16:creationId xmlns:a16="http://schemas.microsoft.com/office/drawing/2014/main" id="{B87E9301-AE8F-7352-7165-44B2F909A335}"/>
              </a:ext>
            </a:extLst>
          </p:cNvPr>
          <p:cNvSpPr txBox="1"/>
          <p:nvPr/>
        </p:nvSpPr>
        <p:spPr>
          <a:xfrm>
            <a:off x="2048386" y="3390900"/>
            <a:ext cx="13665210" cy="33368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Despite this growing body of literature, the empirical landscape remains fragmented and contradictory, as existing studies tend to examine individual constructs self-efficacy 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Tasyafa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Kusumawardani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2025), exercise motivation 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Yudho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Nugroho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2021), or specific cognitive training tools 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Komarudin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Novian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2025) in isolation, with some frameworks identifying self-confidence as a strong predictor of decision-making 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Djaba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 al., 2024) while others show it contributes as little as 9.3% to on-court decision variance 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Hidayat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 al., 2026). This highlights the need for a systematic literature review that unifies these scattered findings into a comprehensive map of how psychological variables self-confidence, anxiety, motivation, and patience jointly govern real-time decision-making in basketball. Accordingly, this review aims to systematically search, appraise, and synthesize existing literature on these psychological factors across all competitive levels.</a:t>
            </a:r>
            <a:endParaRPr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object 9">
            <a:extLst>
              <a:ext uri="{FF2B5EF4-FFF2-40B4-BE49-F238E27FC236}">
                <a16:creationId xmlns:a16="http://schemas.microsoft.com/office/drawing/2014/main" id="{74999353-60F6-62F9-F969-74BC42B94719}"/>
              </a:ext>
            </a:extLst>
          </p:cNvPr>
          <p:cNvSpPr txBox="1"/>
          <p:nvPr/>
        </p:nvSpPr>
        <p:spPr>
          <a:xfrm>
            <a:off x="3212611" y="1633907"/>
            <a:ext cx="11862777" cy="1243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lang="en-US" sz="8000" b="1" spc="-755" dirty="0">
                <a:latin typeface="Trebuchet MS"/>
                <a:cs typeface="Trebuchet MS"/>
              </a:rPr>
              <a:t>Introduction</a:t>
            </a:r>
            <a:endParaRPr sz="2000" dirty="0"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25523737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B2C980-9780-3E89-0D62-56806FD7BF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E1395EFB-7064-1CF8-612E-C06FB5AC32D2}"/>
              </a:ext>
            </a:extLst>
          </p:cNvPr>
          <p:cNvSpPr txBox="1"/>
          <p:nvPr/>
        </p:nvSpPr>
        <p:spPr>
          <a:xfrm>
            <a:off x="3322692" y="736670"/>
            <a:ext cx="810260" cy="384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50" b="1" spc="-110" dirty="0">
                <a:solidFill>
                  <a:srgbClr val="33820D"/>
                </a:solidFill>
                <a:latin typeface="Times New Roman"/>
                <a:cs typeface="Times New Roman"/>
              </a:rPr>
              <a:t>PEH</a:t>
            </a:r>
            <a:r>
              <a:rPr sz="2350" b="1" spc="-1595" dirty="0">
                <a:solidFill>
                  <a:srgbClr val="33820D"/>
                </a:solidFill>
                <a:latin typeface="Times New Roman"/>
                <a:cs typeface="Times New Roman"/>
              </a:rPr>
              <a:t>R</a:t>
            </a:r>
            <a:endParaRPr sz="2350">
              <a:latin typeface="Times New Roman"/>
              <a:cs typeface="Times New Roman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9B946D39-5F75-05F1-9F04-0516C92DA9C7}"/>
              </a:ext>
            </a:extLst>
          </p:cNvPr>
          <p:cNvSpPr txBox="1"/>
          <p:nvPr/>
        </p:nvSpPr>
        <p:spPr>
          <a:xfrm>
            <a:off x="3330573" y="770359"/>
            <a:ext cx="801370" cy="768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UNIVERSITAS</a:t>
            </a:r>
            <a:r>
              <a:rPr sz="300" b="1" spc="80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PENDIDIKAN</a:t>
            </a:r>
            <a:r>
              <a:rPr sz="300" b="1" spc="8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spc="-10" dirty="0">
                <a:solidFill>
                  <a:srgbClr val="FF1616"/>
                </a:solidFill>
                <a:latin typeface="Times New Roman"/>
                <a:cs typeface="Times New Roman"/>
              </a:rPr>
              <a:t>INDONESIA</a:t>
            </a:r>
            <a:endParaRPr sz="300">
              <a:latin typeface="Times New Roman"/>
              <a:cs typeface="Times New Roman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28921E20-D945-6250-732D-3CDFAFC74AC4}"/>
              </a:ext>
            </a:extLst>
          </p:cNvPr>
          <p:cNvSpPr txBox="1"/>
          <p:nvPr/>
        </p:nvSpPr>
        <p:spPr>
          <a:xfrm>
            <a:off x="3336430" y="1085260"/>
            <a:ext cx="790575" cy="133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b="1" spc="-30" dirty="0">
                <a:solidFill>
                  <a:srgbClr val="008037"/>
                </a:solidFill>
                <a:latin typeface="Tahoma"/>
                <a:cs typeface="Tahoma"/>
              </a:rPr>
              <a:t>STUDY</a:t>
            </a:r>
            <a:r>
              <a:rPr sz="700" b="1" spc="-5" dirty="0">
                <a:solidFill>
                  <a:srgbClr val="008037"/>
                </a:solidFill>
                <a:latin typeface="Tahoma"/>
                <a:cs typeface="Tahoma"/>
              </a:rPr>
              <a:t> </a:t>
            </a:r>
            <a:r>
              <a:rPr sz="700" b="1" spc="-10" dirty="0">
                <a:solidFill>
                  <a:srgbClr val="008037"/>
                </a:solidFill>
                <a:latin typeface="Tahoma"/>
                <a:cs typeface="Tahoma"/>
              </a:rPr>
              <a:t>PROGRAM</a:t>
            </a:r>
            <a:endParaRPr sz="700">
              <a:latin typeface="Tahoma"/>
              <a:cs typeface="Tahoma"/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F0F5FDB1-0D46-D177-00B0-F3028368BFCA}"/>
              </a:ext>
            </a:extLst>
          </p:cNvPr>
          <p:cNvSpPr txBox="1"/>
          <p:nvPr/>
        </p:nvSpPr>
        <p:spPr>
          <a:xfrm>
            <a:off x="3367787" y="1174119"/>
            <a:ext cx="719455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dirty="0">
                <a:latin typeface="Times New Roman"/>
                <a:cs typeface="Times New Roman"/>
              </a:rPr>
              <a:t>Faculty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of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Sport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Education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and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spc="-10" dirty="0">
                <a:latin typeface="Times New Roman"/>
                <a:cs typeface="Times New Roman"/>
              </a:rPr>
              <a:t>Health</a:t>
            </a:r>
            <a:endParaRPr sz="350">
              <a:latin typeface="Times New Roman"/>
              <a:cs typeface="Times New Roman"/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8D3FC36C-D9D5-8066-A314-028D58ED22BD}"/>
              </a:ext>
            </a:extLst>
          </p:cNvPr>
          <p:cNvSpPr txBox="1"/>
          <p:nvPr/>
        </p:nvSpPr>
        <p:spPr>
          <a:xfrm>
            <a:off x="3341863" y="1040227"/>
            <a:ext cx="779780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Physical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Education,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Health,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and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Recreation</a:t>
            </a:r>
            <a:endParaRPr sz="350">
              <a:latin typeface="Times New Roman"/>
              <a:cs typeface="Times New Roman"/>
            </a:endParaRPr>
          </a:p>
        </p:txBody>
      </p:sp>
      <p:pic>
        <p:nvPicPr>
          <p:cNvPr id="7" name="object 7">
            <a:extLst>
              <a:ext uri="{FF2B5EF4-FFF2-40B4-BE49-F238E27FC236}">
                <a16:creationId xmlns:a16="http://schemas.microsoft.com/office/drawing/2014/main" id="{057723B2-94E8-12BE-88FB-09F1B0F5280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90102" y="0"/>
            <a:ext cx="2997896" cy="10286999"/>
          </a:xfrm>
          <a:prstGeom prst="rect">
            <a:avLst/>
          </a:prstGeom>
        </p:spPr>
      </p:pic>
      <p:pic>
        <p:nvPicPr>
          <p:cNvPr id="10" name="object 10">
            <a:extLst>
              <a:ext uri="{FF2B5EF4-FFF2-40B4-BE49-F238E27FC236}">
                <a16:creationId xmlns:a16="http://schemas.microsoft.com/office/drawing/2014/main" id="{82CBFABE-3C52-6027-B869-C509E206388A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004844"/>
            <a:ext cx="8880991" cy="2282155"/>
          </a:xfrm>
          <a:prstGeom prst="rect">
            <a:avLst/>
          </a:prstGeom>
        </p:spPr>
      </p:pic>
      <p:sp>
        <p:nvSpPr>
          <p:cNvPr id="11" name="object 11">
            <a:extLst>
              <a:ext uri="{FF2B5EF4-FFF2-40B4-BE49-F238E27FC236}">
                <a16:creationId xmlns:a16="http://schemas.microsoft.com/office/drawing/2014/main" id="{74956624-D3A2-D17D-5723-FE8B88021A38}"/>
              </a:ext>
            </a:extLst>
          </p:cNvPr>
          <p:cNvSpPr txBox="1"/>
          <p:nvPr/>
        </p:nvSpPr>
        <p:spPr>
          <a:xfrm>
            <a:off x="1016000" y="8744680"/>
            <a:ext cx="4665345" cy="963930"/>
          </a:xfrm>
          <a:prstGeom prst="rect">
            <a:avLst/>
          </a:prstGeom>
        </p:spPr>
        <p:txBody>
          <a:bodyPr vert="horz" wrap="square" lIns="0" tIns="93980" rIns="0" bIns="0" rtlCol="0">
            <a:spAutoFit/>
          </a:bodyPr>
          <a:lstStyle/>
          <a:p>
            <a:pPr marL="12700" marR="5080">
              <a:lnSpc>
                <a:spcPts val="3379"/>
              </a:lnSpc>
              <a:spcBef>
                <a:spcPts val="740"/>
              </a:spcBef>
            </a:pPr>
            <a:r>
              <a:rPr sz="3350" b="1" spc="45" dirty="0">
                <a:solidFill>
                  <a:srgbClr val="FFFFFF"/>
                </a:solidFill>
                <a:latin typeface="Trebuchet MS"/>
                <a:cs typeface="Trebuchet MS"/>
              </a:rPr>
              <a:t>Presentation</a:t>
            </a:r>
            <a:r>
              <a:rPr sz="3350" b="1" spc="-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50" b="1" spc="-10" dirty="0">
                <a:solidFill>
                  <a:srgbClr val="FFFFFF"/>
                </a:solidFill>
                <a:latin typeface="Trebuchet MS"/>
                <a:cs typeface="Trebuchet MS"/>
              </a:rPr>
              <a:t>Template </a:t>
            </a:r>
            <a:r>
              <a:rPr sz="3350" b="1" dirty="0">
                <a:solidFill>
                  <a:srgbClr val="FFFFFF"/>
                </a:solidFill>
                <a:latin typeface="Trebuchet MS"/>
                <a:cs typeface="Trebuchet MS"/>
              </a:rPr>
              <a:t>6th</a:t>
            </a:r>
            <a:r>
              <a:rPr sz="3350" b="1" spc="-11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50" b="1" spc="100" dirty="0">
                <a:solidFill>
                  <a:srgbClr val="FFFFFF"/>
                </a:solidFill>
                <a:latin typeface="Trebuchet MS"/>
                <a:cs typeface="Trebuchet MS"/>
              </a:rPr>
              <a:t>ISPESH</a:t>
            </a:r>
            <a:r>
              <a:rPr sz="3350" b="1" spc="-11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50" b="1" spc="-20" dirty="0">
                <a:solidFill>
                  <a:srgbClr val="FFFFFF"/>
                </a:solidFill>
                <a:latin typeface="Trebuchet MS"/>
                <a:cs typeface="Trebuchet MS"/>
              </a:rPr>
              <a:t>2026</a:t>
            </a:r>
            <a:endParaRPr sz="3350">
              <a:latin typeface="Trebuchet MS"/>
              <a:cs typeface="Trebuchet MS"/>
            </a:endParaRPr>
          </a:p>
        </p:txBody>
      </p:sp>
      <p:sp>
        <p:nvSpPr>
          <p:cNvPr id="13" name="object 9">
            <a:extLst>
              <a:ext uri="{FF2B5EF4-FFF2-40B4-BE49-F238E27FC236}">
                <a16:creationId xmlns:a16="http://schemas.microsoft.com/office/drawing/2014/main" id="{5ABD7D0C-BD25-353D-5F31-DD670481A5EB}"/>
              </a:ext>
            </a:extLst>
          </p:cNvPr>
          <p:cNvSpPr txBox="1"/>
          <p:nvPr/>
        </p:nvSpPr>
        <p:spPr>
          <a:xfrm>
            <a:off x="3215570" y="1234524"/>
            <a:ext cx="11862777" cy="1243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lang="en-US" sz="8000" b="1" spc="-755" dirty="0">
                <a:latin typeface="Trebuchet MS"/>
                <a:cs typeface="Trebuchet MS"/>
              </a:rPr>
              <a:t>Methods</a:t>
            </a:r>
            <a:endParaRPr sz="2000" dirty="0">
              <a:latin typeface="Trebuchet MS"/>
              <a:cs typeface="Trebuchet M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3300E30-D1BD-845E-115D-A3A7F4323F2E}"/>
              </a:ext>
            </a:extLst>
          </p:cNvPr>
          <p:cNvSpPr/>
          <p:nvPr/>
        </p:nvSpPr>
        <p:spPr>
          <a:xfrm>
            <a:off x="2971800" y="2741915"/>
            <a:ext cx="13944600" cy="1030570"/>
          </a:xfrm>
          <a:prstGeom prst="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Employs the 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Systematic Literature Review (SLR)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method, strictly adhering to 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PRISMA 2020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guidelines (Page et al., 2021)</a:t>
            </a:r>
            <a:endParaRPr lang="en-ID" sz="2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7EAD4A3-AC05-54E1-43AB-6D3DC98D1673}"/>
              </a:ext>
            </a:extLst>
          </p:cNvPr>
          <p:cNvSpPr/>
          <p:nvPr/>
        </p:nvSpPr>
        <p:spPr>
          <a:xfrm>
            <a:off x="1130788" y="3838799"/>
            <a:ext cx="13944600" cy="1030570"/>
          </a:xfrm>
          <a:prstGeom prst="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Research question: </a:t>
            </a:r>
            <a:r>
              <a:rPr lang="en-US" sz="2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"What is the comprehensive profile of psychological factors that influence the tactical decision-making processes of basketball athletes based on published empirical findings?"</a:t>
            </a:r>
            <a:endParaRPr lang="en-ID" sz="2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2EB6336-7629-B19D-954F-1681B3D16549}"/>
              </a:ext>
            </a:extLst>
          </p:cNvPr>
          <p:cNvSpPr/>
          <p:nvPr/>
        </p:nvSpPr>
        <p:spPr>
          <a:xfrm>
            <a:off x="2971800" y="4930686"/>
            <a:ext cx="13944600" cy="1030570"/>
          </a:xfrm>
          <a:prstGeom prst="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Search conducted across Scopus, Google Scholar, Taylor &amp; Francis Online, MDPI, and institutional repositories (2021–2026)</a:t>
            </a:r>
            <a:endParaRPr lang="en-ID" sz="2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6811341-B330-0322-6EFF-E3EFF520DAC7}"/>
              </a:ext>
            </a:extLst>
          </p:cNvPr>
          <p:cNvSpPr/>
          <p:nvPr/>
        </p:nvSpPr>
        <p:spPr>
          <a:xfrm>
            <a:off x="1130788" y="6031306"/>
            <a:ext cx="13944600" cy="1030570"/>
          </a:xfrm>
          <a:prstGeom prst="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Stages: identification → screening → eligibility assessment → inclusion</a:t>
            </a:r>
            <a:endParaRPr lang="en-ID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DE736BB-CF8B-4041-98BA-1B33308E64FB}"/>
              </a:ext>
            </a:extLst>
          </p:cNvPr>
          <p:cNvSpPr/>
          <p:nvPr/>
        </p:nvSpPr>
        <p:spPr>
          <a:xfrm>
            <a:off x="2971800" y="7135721"/>
            <a:ext cx="13944600" cy="1030570"/>
          </a:xfrm>
          <a:prstGeom prst="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Initial query yielded 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485 records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after screening and eligibility assessment, 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 core articles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were selected for narrative-descriptive extraction and thematic synthesis</a:t>
            </a:r>
            <a:endParaRPr lang="en-ID" sz="2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05857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45B757-FAD2-BEB7-62A4-F33D99B0A2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29C947B4-B823-3E90-6DB8-B2977A01E19D}"/>
              </a:ext>
            </a:extLst>
          </p:cNvPr>
          <p:cNvSpPr txBox="1"/>
          <p:nvPr/>
        </p:nvSpPr>
        <p:spPr>
          <a:xfrm>
            <a:off x="3322692" y="736670"/>
            <a:ext cx="810260" cy="384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50" b="1" spc="-110" dirty="0">
                <a:solidFill>
                  <a:srgbClr val="33820D"/>
                </a:solidFill>
                <a:latin typeface="Times New Roman"/>
                <a:cs typeface="Times New Roman"/>
              </a:rPr>
              <a:t>PEH</a:t>
            </a:r>
            <a:r>
              <a:rPr sz="2350" b="1" spc="-1595" dirty="0">
                <a:solidFill>
                  <a:srgbClr val="33820D"/>
                </a:solidFill>
                <a:latin typeface="Times New Roman"/>
                <a:cs typeface="Times New Roman"/>
              </a:rPr>
              <a:t>R</a:t>
            </a:r>
            <a:endParaRPr sz="2350">
              <a:latin typeface="Times New Roman"/>
              <a:cs typeface="Times New Roman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8E323D70-3C58-B04D-B278-5BA2FBC6E948}"/>
              </a:ext>
            </a:extLst>
          </p:cNvPr>
          <p:cNvSpPr txBox="1"/>
          <p:nvPr/>
        </p:nvSpPr>
        <p:spPr>
          <a:xfrm>
            <a:off x="3330573" y="770359"/>
            <a:ext cx="801370" cy="768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UNIVERSITAS</a:t>
            </a:r>
            <a:r>
              <a:rPr sz="300" b="1" spc="80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PENDIDIKAN</a:t>
            </a:r>
            <a:r>
              <a:rPr sz="300" b="1" spc="8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spc="-10" dirty="0">
                <a:solidFill>
                  <a:srgbClr val="FF1616"/>
                </a:solidFill>
                <a:latin typeface="Times New Roman"/>
                <a:cs typeface="Times New Roman"/>
              </a:rPr>
              <a:t>INDONESIA</a:t>
            </a:r>
            <a:endParaRPr sz="300">
              <a:latin typeface="Times New Roman"/>
              <a:cs typeface="Times New Roman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4E43AF41-EDA0-F42C-79F1-FEA643C82931}"/>
              </a:ext>
            </a:extLst>
          </p:cNvPr>
          <p:cNvSpPr txBox="1"/>
          <p:nvPr/>
        </p:nvSpPr>
        <p:spPr>
          <a:xfrm>
            <a:off x="3336430" y="1085260"/>
            <a:ext cx="790575" cy="133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b="1" spc="-30" dirty="0">
                <a:solidFill>
                  <a:srgbClr val="008037"/>
                </a:solidFill>
                <a:latin typeface="Tahoma"/>
                <a:cs typeface="Tahoma"/>
              </a:rPr>
              <a:t>STUDY</a:t>
            </a:r>
            <a:r>
              <a:rPr sz="700" b="1" spc="-5" dirty="0">
                <a:solidFill>
                  <a:srgbClr val="008037"/>
                </a:solidFill>
                <a:latin typeface="Tahoma"/>
                <a:cs typeface="Tahoma"/>
              </a:rPr>
              <a:t> </a:t>
            </a:r>
            <a:r>
              <a:rPr sz="700" b="1" spc="-10" dirty="0">
                <a:solidFill>
                  <a:srgbClr val="008037"/>
                </a:solidFill>
                <a:latin typeface="Tahoma"/>
                <a:cs typeface="Tahoma"/>
              </a:rPr>
              <a:t>PROGRAM</a:t>
            </a:r>
            <a:endParaRPr sz="700">
              <a:latin typeface="Tahoma"/>
              <a:cs typeface="Tahoma"/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AA65A203-70F8-CCC0-2AB2-82FA85A60EE6}"/>
              </a:ext>
            </a:extLst>
          </p:cNvPr>
          <p:cNvSpPr txBox="1"/>
          <p:nvPr/>
        </p:nvSpPr>
        <p:spPr>
          <a:xfrm>
            <a:off x="3367787" y="1174119"/>
            <a:ext cx="719455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dirty="0">
                <a:latin typeface="Times New Roman"/>
                <a:cs typeface="Times New Roman"/>
              </a:rPr>
              <a:t>Faculty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of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Sport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Education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and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spc="-10" dirty="0">
                <a:latin typeface="Times New Roman"/>
                <a:cs typeface="Times New Roman"/>
              </a:rPr>
              <a:t>Health</a:t>
            </a:r>
            <a:endParaRPr sz="350">
              <a:latin typeface="Times New Roman"/>
              <a:cs typeface="Times New Roman"/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1B775708-AB9D-67EE-8CF3-B4F707878C1A}"/>
              </a:ext>
            </a:extLst>
          </p:cNvPr>
          <p:cNvSpPr txBox="1"/>
          <p:nvPr/>
        </p:nvSpPr>
        <p:spPr>
          <a:xfrm>
            <a:off x="3341863" y="1040227"/>
            <a:ext cx="779780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Physical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Education,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Health,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and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Recreation</a:t>
            </a:r>
            <a:endParaRPr sz="350">
              <a:latin typeface="Times New Roman"/>
              <a:cs typeface="Times New Roman"/>
            </a:endParaRPr>
          </a:p>
        </p:txBody>
      </p:sp>
      <p:pic>
        <p:nvPicPr>
          <p:cNvPr id="7" name="object 7">
            <a:extLst>
              <a:ext uri="{FF2B5EF4-FFF2-40B4-BE49-F238E27FC236}">
                <a16:creationId xmlns:a16="http://schemas.microsoft.com/office/drawing/2014/main" id="{5079E4C4-F0DD-FD47-F7C6-916FAE5D8F7F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90102" y="0"/>
            <a:ext cx="2997896" cy="10286999"/>
          </a:xfrm>
          <a:prstGeom prst="rect">
            <a:avLst/>
          </a:prstGeom>
        </p:spPr>
      </p:pic>
      <p:pic>
        <p:nvPicPr>
          <p:cNvPr id="10" name="object 10">
            <a:extLst>
              <a:ext uri="{FF2B5EF4-FFF2-40B4-BE49-F238E27FC236}">
                <a16:creationId xmlns:a16="http://schemas.microsoft.com/office/drawing/2014/main" id="{3AD33159-CBFF-9B0A-BBFD-9A8B886B4D97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004844"/>
            <a:ext cx="8880991" cy="2282155"/>
          </a:xfrm>
          <a:prstGeom prst="rect">
            <a:avLst/>
          </a:prstGeom>
        </p:spPr>
      </p:pic>
      <p:sp>
        <p:nvSpPr>
          <p:cNvPr id="11" name="object 11">
            <a:extLst>
              <a:ext uri="{FF2B5EF4-FFF2-40B4-BE49-F238E27FC236}">
                <a16:creationId xmlns:a16="http://schemas.microsoft.com/office/drawing/2014/main" id="{87E4D8D4-742F-7A95-100D-F949DEC1E72B}"/>
              </a:ext>
            </a:extLst>
          </p:cNvPr>
          <p:cNvSpPr txBox="1"/>
          <p:nvPr/>
        </p:nvSpPr>
        <p:spPr>
          <a:xfrm>
            <a:off x="1016000" y="8744680"/>
            <a:ext cx="4665345" cy="963930"/>
          </a:xfrm>
          <a:prstGeom prst="rect">
            <a:avLst/>
          </a:prstGeom>
        </p:spPr>
        <p:txBody>
          <a:bodyPr vert="horz" wrap="square" lIns="0" tIns="93980" rIns="0" bIns="0" rtlCol="0">
            <a:spAutoFit/>
          </a:bodyPr>
          <a:lstStyle/>
          <a:p>
            <a:pPr marL="12700" marR="5080">
              <a:lnSpc>
                <a:spcPts val="3379"/>
              </a:lnSpc>
              <a:spcBef>
                <a:spcPts val="740"/>
              </a:spcBef>
            </a:pPr>
            <a:r>
              <a:rPr sz="3350" b="1" spc="45" dirty="0">
                <a:solidFill>
                  <a:srgbClr val="FFFFFF"/>
                </a:solidFill>
                <a:latin typeface="Trebuchet MS"/>
                <a:cs typeface="Trebuchet MS"/>
              </a:rPr>
              <a:t>Presentation</a:t>
            </a:r>
            <a:r>
              <a:rPr sz="3350" b="1" spc="-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50" b="1" spc="-10" dirty="0">
                <a:solidFill>
                  <a:srgbClr val="FFFFFF"/>
                </a:solidFill>
                <a:latin typeface="Trebuchet MS"/>
                <a:cs typeface="Trebuchet MS"/>
              </a:rPr>
              <a:t>Template </a:t>
            </a:r>
            <a:r>
              <a:rPr sz="3350" b="1" dirty="0">
                <a:solidFill>
                  <a:srgbClr val="FFFFFF"/>
                </a:solidFill>
                <a:latin typeface="Trebuchet MS"/>
                <a:cs typeface="Trebuchet MS"/>
              </a:rPr>
              <a:t>6th</a:t>
            </a:r>
            <a:r>
              <a:rPr sz="3350" b="1" spc="-11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50" b="1" spc="100" dirty="0">
                <a:solidFill>
                  <a:srgbClr val="FFFFFF"/>
                </a:solidFill>
                <a:latin typeface="Trebuchet MS"/>
                <a:cs typeface="Trebuchet MS"/>
              </a:rPr>
              <a:t>ISPESH</a:t>
            </a:r>
            <a:r>
              <a:rPr sz="3350" b="1" spc="-11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50" b="1" spc="-20" dirty="0">
                <a:solidFill>
                  <a:srgbClr val="FFFFFF"/>
                </a:solidFill>
                <a:latin typeface="Trebuchet MS"/>
                <a:cs typeface="Trebuchet MS"/>
              </a:rPr>
              <a:t>2026</a:t>
            </a:r>
            <a:endParaRPr sz="3350">
              <a:latin typeface="Trebuchet MS"/>
              <a:cs typeface="Trebuchet MS"/>
            </a:endParaRPr>
          </a:p>
        </p:txBody>
      </p:sp>
      <p:sp>
        <p:nvSpPr>
          <p:cNvPr id="13" name="object 9">
            <a:extLst>
              <a:ext uri="{FF2B5EF4-FFF2-40B4-BE49-F238E27FC236}">
                <a16:creationId xmlns:a16="http://schemas.microsoft.com/office/drawing/2014/main" id="{6A296942-5CA2-1F03-8248-D55CD3676C3D}"/>
              </a:ext>
            </a:extLst>
          </p:cNvPr>
          <p:cNvSpPr txBox="1"/>
          <p:nvPr/>
        </p:nvSpPr>
        <p:spPr>
          <a:xfrm>
            <a:off x="3212611" y="1381258"/>
            <a:ext cx="11862777" cy="1243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lang="en-US" sz="8000" b="1" spc="-755" dirty="0">
                <a:solidFill>
                  <a:schemeClr val="tx1"/>
                </a:solidFill>
                <a:latin typeface="Trebuchet MS"/>
                <a:cs typeface="Trebuchet MS"/>
              </a:rPr>
              <a:t>Result</a:t>
            </a:r>
            <a:endParaRPr sz="2000" dirty="0">
              <a:latin typeface="Trebuchet MS"/>
              <a:cs typeface="Trebuchet MS"/>
            </a:endParaRPr>
          </a:p>
        </p:txBody>
      </p:sp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6906A88E-39C4-476A-B47C-39498C8777C2}"/>
              </a:ext>
            </a:extLst>
          </p:cNvPr>
          <p:cNvGraphicFramePr>
            <a:graphicFrameLocks noGrp="1"/>
          </p:cNvGraphicFramePr>
          <p:nvPr/>
        </p:nvGraphicFramePr>
        <p:xfrm>
          <a:off x="2987040" y="1132114"/>
          <a:ext cx="208280" cy="365760"/>
        </p:xfrm>
        <a:graphic>
          <a:graphicData uri="http://schemas.openxmlformats.org/drawingml/2006/table">
            <a:tbl>
              <a:tblPr/>
              <a:tblGrid>
                <a:gridCol w="208280">
                  <a:extLst>
                    <a:ext uri="{9D8B030D-6E8A-4147-A177-3AD203B41FA5}">
                      <a16:colId xmlns:a16="http://schemas.microsoft.com/office/drawing/2014/main" val="147214337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175" cmpd="sng">
                      <a:solidFill>
                        <a:schemeClr val="tx1"/>
                      </a:solidFill>
                      <a:prstDash val="solid"/>
                    </a:lnL>
                    <a:lnR w="3175" cmpd="sng">
                      <a:solidFill>
                        <a:schemeClr val="tx1"/>
                      </a:solidFill>
                      <a:prstDash val="solid"/>
                    </a:lnR>
                    <a:lnT w="3175" cmpd="sng">
                      <a:solidFill>
                        <a:schemeClr val="tx1"/>
                      </a:solidFill>
                      <a:prstDash val="solid"/>
                    </a:lnT>
                    <a:lnB w="3175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1848991"/>
                  </a:ext>
                </a:extLst>
              </a:tr>
            </a:tbl>
          </a:graphicData>
        </a:graphic>
      </p:graphicFrame>
      <p:graphicFrame>
        <p:nvGraphicFramePr>
          <p:cNvPr id="22" name="Table 22">
            <a:extLst>
              <a:ext uri="{FF2B5EF4-FFF2-40B4-BE49-F238E27FC236}">
                <a16:creationId xmlns:a16="http://schemas.microsoft.com/office/drawing/2014/main" id="{D5B47A64-CB9F-438D-AD7F-293A5121C4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5106324"/>
              </p:ext>
            </p:extLst>
          </p:nvPr>
        </p:nvGraphicFramePr>
        <p:xfrm>
          <a:off x="3047999" y="2805333"/>
          <a:ext cx="12192000" cy="431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0">
                  <a:extLst>
                    <a:ext uri="{9D8B030D-6E8A-4147-A177-3AD203B41FA5}">
                      <a16:colId xmlns:a16="http://schemas.microsoft.com/office/drawing/2014/main" val="11336891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US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 systematic search and screening process yielded 20 core articles meeting the inclusion criteria, spanning cross-sectional, experimental, correlational, comparative, and descriptive designs from Indonesia, China, Australia, the USA, and Croatia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770336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US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Participants ranged from basketball players and futsal goalkeepers to combat athletes, sports officials, and student athletes, using instruments such as self-evaluation matrices, </a:t>
                      </a:r>
                      <a:r>
                        <a:rPr lang="en-US" b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NeuroTracker</a:t>
                      </a:r>
                      <a:r>
                        <a:rPr lang="en-US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protocols, motivation and choice scales, and psychological surveys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454602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US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Liu et al. (2024) found a major discrepancy between subjective self-confidence and objective decision-making performance in basketball players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307363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US" b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Hidayat</a:t>
                      </a:r>
                      <a:r>
                        <a:rPr lang="en-US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et al. (2026) confirmed a weak, non-significant direct relationship between confidence levels and rapid shooting choices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650083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US" b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Djaba</a:t>
                      </a:r>
                      <a:r>
                        <a:rPr lang="en-US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et al. (2024) reported that achievement motivation strongly drives choice-making accuracy, with confidence acting as a core mediator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847237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US" b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Negoro</a:t>
                      </a:r>
                      <a:r>
                        <a:rPr lang="en-US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&amp; </a:t>
                      </a:r>
                      <a:r>
                        <a:rPr lang="en-US" b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Sungkowo</a:t>
                      </a:r>
                      <a:r>
                        <a:rPr lang="en-US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(2023) found that high coach-athlete intimacy and achievement motivation significantly lower match anxiety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055003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US" b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Alfariz</a:t>
                      </a:r>
                      <a:r>
                        <a:rPr lang="en-US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et al. (2024) and </a:t>
                      </a:r>
                      <a:r>
                        <a:rPr lang="en-US" b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Komarudin</a:t>
                      </a:r>
                      <a:r>
                        <a:rPr lang="en-US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&amp; </a:t>
                      </a:r>
                      <a:r>
                        <a:rPr lang="en-US" b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Novian</a:t>
                      </a:r>
                      <a:r>
                        <a:rPr lang="en-US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(2025) demonstrated that </a:t>
                      </a:r>
                      <a:r>
                        <a:rPr lang="en-US" b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NeuroTracker</a:t>
                      </a:r>
                      <a:r>
                        <a:rPr lang="en-US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-based cognitive training significantly improved real-time tactical decision-making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210616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US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Court Gold et al. (2025) showed that realistic defensive pressure heavily shapes shooting choices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096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29925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45B757-FAD2-BEB7-62A4-F33D99B0A2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29C947B4-B823-3E90-6DB8-B2977A01E19D}"/>
              </a:ext>
            </a:extLst>
          </p:cNvPr>
          <p:cNvSpPr txBox="1"/>
          <p:nvPr/>
        </p:nvSpPr>
        <p:spPr>
          <a:xfrm>
            <a:off x="3322692" y="736670"/>
            <a:ext cx="810260" cy="384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50" b="1" spc="-110" dirty="0">
                <a:solidFill>
                  <a:srgbClr val="33820D"/>
                </a:solidFill>
                <a:latin typeface="Times New Roman"/>
                <a:cs typeface="Times New Roman"/>
              </a:rPr>
              <a:t>PEH</a:t>
            </a:r>
            <a:r>
              <a:rPr sz="2350" b="1" spc="-1595" dirty="0">
                <a:solidFill>
                  <a:srgbClr val="33820D"/>
                </a:solidFill>
                <a:latin typeface="Times New Roman"/>
                <a:cs typeface="Times New Roman"/>
              </a:rPr>
              <a:t>R</a:t>
            </a:r>
            <a:endParaRPr sz="2350">
              <a:latin typeface="Times New Roman"/>
              <a:cs typeface="Times New Roman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8E323D70-3C58-B04D-B278-5BA2FBC6E948}"/>
              </a:ext>
            </a:extLst>
          </p:cNvPr>
          <p:cNvSpPr txBox="1"/>
          <p:nvPr/>
        </p:nvSpPr>
        <p:spPr>
          <a:xfrm>
            <a:off x="3330573" y="770359"/>
            <a:ext cx="801370" cy="768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UNIVERSITAS</a:t>
            </a:r>
            <a:r>
              <a:rPr sz="300" b="1" spc="80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PENDIDIKAN</a:t>
            </a:r>
            <a:r>
              <a:rPr sz="300" b="1" spc="8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spc="-10" dirty="0">
                <a:solidFill>
                  <a:srgbClr val="FF1616"/>
                </a:solidFill>
                <a:latin typeface="Times New Roman"/>
                <a:cs typeface="Times New Roman"/>
              </a:rPr>
              <a:t>INDONESIA</a:t>
            </a:r>
            <a:endParaRPr sz="300">
              <a:latin typeface="Times New Roman"/>
              <a:cs typeface="Times New Roman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4E43AF41-EDA0-F42C-79F1-FEA643C82931}"/>
              </a:ext>
            </a:extLst>
          </p:cNvPr>
          <p:cNvSpPr txBox="1"/>
          <p:nvPr/>
        </p:nvSpPr>
        <p:spPr>
          <a:xfrm>
            <a:off x="3336430" y="1085260"/>
            <a:ext cx="790575" cy="133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b="1" spc="-30" dirty="0">
                <a:solidFill>
                  <a:srgbClr val="008037"/>
                </a:solidFill>
                <a:latin typeface="Tahoma"/>
                <a:cs typeface="Tahoma"/>
              </a:rPr>
              <a:t>STUDY</a:t>
            </a:r>
            <a:r>
              <a:rPr sz="700" b="1" spc="-5" dirty="0">
                <a:solidFill>
                  <a:srgbClr val="008037"/>
                </a:solidFill>
                <a:latin typeface="Tahoma"/>
                <a:cs typeface="Tahoma"/>
              </a:rPr>
              <a:t> </a:t>
            </a:r>
            <a:r>
              <a:rPr sz="700" b="1" spc="-10" dirty="0">
                <a:solidFill>
                  <a:srgbClr val="008037"/>
                </a:solidFill>
                <a:latin typeface="Tahoma"/>
                <a:cs typeface="Tahoma"/>
              </a:rPr>
              <a:t>PROGRAM</a:t>
            </a:r>
            <a:endParaRPr sz="700">
              <a:latin typeface="Tahoma"/>
              <a:cs typeface="Tahoma"/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AA65A203-70F8-CCC0-2AB2-82FA85A60EE6}"/>
              </a:ext>
            </a:extLst>
          </p:cNvPr>
          <p:cNvSpPr txBox="1"/>
          <p:nvPr/>
        </p:nvSpPr>
        <p:spPr>
          <a:xfrm>
            <a:off x="3367787" y="1174119"/>
            <a:ext cx="719455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dirty="0">
                <a:latin typeface="Times New Roman"/>
                <a:cs typeface="Times New Roman"/>
              </a:rPr>
              <a:t>Faculty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of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Sport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Education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and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spc="-10" dirty="0">
                <a:latin typeface="Times New Roman"/>
                <a:cs typeface="Times New Roman"/>
              </a:rPr>
              <a:t>Health</a:t>
            </a:r>
            <a:endParaRPr sz="350">
              <a:latin typeface="Times New Roman"/>
              <a:cs typeface="Times New Roman"/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1B775708-AB9D-67EE-8CF3-B4F707878C1A}"/>
              </a:ext>
            </a:extLst>
          </p:cNvPr>
          <p:cNvSpPr txBox="1"/>
          <p:nvPr/>
        </p:nvSpPr>
        <p:spPr>
          <a:xfrm>
            <a:off x="3341863" y="1040227"/>
            <a:ext cx="779780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Physical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Education,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Health,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and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Recreation</a:t>
            </a:r>
            <a:endParaRPr sz="350">
              <a:latin typeface="Times New Roman"/>
              <a:cs typeface="Times New Roman"/>
            </a:endParaRPr>
          </a:p>
        </p:txBody>
      </p:sp>
      <p:pic>
        <p:nvPicPr>
          <p:cNvPr id="7" name="object 7">
            <a:extLst>
              <a:ext uri="{FF2B5EF4-FFF2-40B4-BE49-F238E27FC236}">
                <a16:creationId xmlns:a16="http://schemas.microsoft.com/office/drawing/2014/main" id="{5079E4C4-F0DD-FD47-F7C6-916FAE5D8F7F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90102" y="0"/>
            <a:ext cx="2997896" cy="10286999"/>
          </a:xfrm>
          <a:prstGeom prst="rect">
            <a:avLst/>
          </a:prstGeom>
        </p:spPr>
      </p:pic>
      <p:pic>
        <p:nvPicPr>
          <p:cNvPr id="10" name="object 10">
            <a:extLst>
              <a:ext uri="{FF2B5EF4-FFF2-40B4-BE49-F238E27FC236}">
                <a16:creationId xmlns:a16="http://schemas.microsoft.com/office/drawing/2014/main" id="{3AD33159-CBFF-9B0A-BBFD-9A8B886B4D97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004844"/>
            <a:ext cx="8880991" cy="2282155"/>
          </a:xfrm>
          <a:prstGeom prst="rect">
            <a:avLst/>
          </a:prstGeom>
        </p:spPr>
      </p:pic>
      <p:sp>
        <p:nvSpPr>
          <p:cNvPr id="11" name="object 11">
            <a:extLst>
              <a:ext uri="{FF2B5EF4-FFF2-40B4-BE49-F238E27FC236}">
                <a16:creationId xmlns:a16="http://schemas.microsoft.com/office/drawing/2014/main" id="{87E4D8D4-742F-7A95-100D-F949DEC1E72B}"/>
              </a:ext>
            </a:extLst>
          </p:cNvPr>
          <p:cNvSpPr txBox="1"/>
          <p:nvPr/>
        </p:nvSpPr>
        <p:spPr>
          <a:xfrm>
            <a:off x="1016000" y="8744680"/>
            <a:ext cx="4665345" cy="963930"/>
          </a:xfrm>
          <a:prstGeom prst="rect">
            <a:avLst/>
          </a:prstGeom>
        </p:spPr>
        <p:txBody>
          <a:bodyPr vert="horz" wrap="square" lIns="0" tIns="93980" rIns="0" bIns="0" rtlCol="0">
            <a:spAutoFit/>
          </a:bodyPr>
          <a:lstStyle/>
          <a:p>
            <a:pPr marL="12700" marR="5080">
              <a:lnSpc>
                <a:spcPts val="3379"/>
              </a:lnSpc>
              <a:spcBef>
                <a:spcPts val="740"/>
              </a:spcBef>
            </a:pPr>
            <a:r>
              <a:rPr sz="3350" b="1" spc="45" dirty="0">
                <a:solidFill>
                  <a:srgbClr val="FFFFFF"/>
                </a:solidFill>
                <a:latin typeface="Trebuchet MS"/>
                <a:cs typeface="Trebuchet MS"/>
              </a:rPr>
              <a:t>Presentation</a:t>
            </a:r>
            <a:r>
              <a:rPr sz="3350" b="1" spc="-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50" b="1" spc="-10" dirty="0">
                <a:solidFill>
                  <a:srgbClr val="FFFFFF"/>
                </a:solidFill>
                <a:latin typeface="Trebuchet MS"/>
                <a:cs typeface="Trebuchet MS"/>
              </a:rPr>
              <a:t>Template </a:t>
            </a:r>
            <a:r>
              <a:rPr sz="3350" b="1" dirty="0">
                <a:solidFill>
                  <a:srgbClr val="FFFFFF"/>
                </a:solidFill>
                <a:latin typeface="Trebuchet MS"/>
                <a:cs typeface="Trebuchet MS"/>
              </a:rPr>
              <a:t>6th</a:t>
            </a:r>
            <a:r>
              <a:rPr sz="3350" b="1" spc="-11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50" b="1" spc="100" dirty="0">
                <a:solidFill>
                  <a:srgbClr val="FFFFFF"/>
                </a:solidFill>
                <a:latin typeface="Trebuchet MS"/>
                <a:cs typeface="Trebuchet MS"/>
              </a:rPr>
              <a:t>ISPESH</a:t>
            </a:r>
            <a:r>
              <a:rPr sz="3350" b="1" spc="-11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50" b="1" spc="-20" dirty="0">
                <a:solidFill>
                  <a:srgbClr val="FFFFFF"/>
                </a:solidFill>
                <a:latin typeface="Trebuchet MS"/>
                <a:cs typeface="Trebuchet MS"/>
              </a:rPr>
              <a:t>2026</a:t>
            </a:r>
            <a:endParaRPr sz="3350">
              <a:latin typeface="Trebuchet MS"/>
              <a:cs typeface="Trebuchet MS"/>
            </a:endParaRPr>
          </a:p>
        </p:txBody>
      </p:sp>
      <p:sp>
        <p:nvSpPr>
          <p:cNvPr id="13" name="object 9">
            <a:extLst>
              <a:ext uri="{FF2B5EF4-FFF2-40B4-BE49-F238E27FC236}">
                <a16:creationId xmlns:a16="http://schemas.microsoft.com/office/drawing/2014/main" id="{6A296942-5CA2-1F03-8248-D55CD3676C3D}"/>
              </a:ext>
            </a:extLst>
          </p:cNvPr>
          <p:cNvSpPr txBox="1"/>
          <p:nvPr/>
        </p:nvSpPr>
        <p:spPr>
          <a:xfrm>
            <a:off x="3212611" y="1273954"/>
            <a:ext cx="11862777" cy="1243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lang="en-US" sz="8000" b="1" spc="-755" dirty="0">
                <a:solidFill>
                  <a:schemeClr val="tx1"/>
                </a:solidFill>
                <a:latin typeface="Trebuchet MS"/>
                <a:cs typeface="Trebuchet MS"/>
              </a:rPr>
              <a:t>Discussion</a:t>
            </a:r>
            <a:endParaRPr sz="2000" dirty="0">
              <a:latin typeface="Trebuchet MS"/>
              <a:cs typeface="Trebuchet MS"/>
            </a:endParaRPr>
          </a:p>
        </p:txBody>
      </p:sp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6906A88E-39C4-476A-B47C-39498C8777C2}"/>
              </a:ext>
            </a:extLst>
          </p:cNvPr>
          <p:cNvGraphicFramePr>
            <a:graphicFrameLocks noGrp="1"/>
          </p:cNvGraphicFramePr>
          <p:nvPr/>
        </p:nvGraphicFramePr>
        <p:xfrm>
          <a:off x="2987040" y="1132114"/>
          <a:ext cx="208280" cy="365760"/>
        </p:xfrm>
        <a:graphic>
          <a:graphicData uri="http://schemas.openxmlformats.org/drawingml/2006/table">
            <a:tbl>
              <a:tblPr/>
              <a:tblGrid>
                <a:gridCol w="208280">
                  <a:extLst>
                    <a:ext uri="{9D8B030D-6E8A-4147-A177-3AD203B41FA5}">
                      <a16:colId xmlns:a16="http://schemas.microsoft.com/office/drawing/2014/main" val="147214337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175" cmpd="sng">
                      <a:solidFill>
                        <a:schemeClr val="tx1"/>
                      </a:solidFill>
                      <a:prstDash val="solid"/>
                    </a:lnL>
                    <a:lnR w="3175" cmpd="sng">
                      <a:solidFill>
                        <a:schemeClr val="tx1"/>
                      </a:solidFill>
                      <a:prstDash val="solid"/>
                    </a:lnR>
                    <a:lnT w="3175" cmpd="sng">
                      <a:solidFill>
                        <a:schemeClr val="tx1"/>
                      </a:solidFill>
                      <a:prstDash val="solid"/>
                    </a:lnT>
                    <a:lnB w="3175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1848991"/>
                  </a:ext>
                </a:extLst>
              </a:tr>
            </a:tbl>
          </a:graphicData>
        </a:graphic>
      </p:graphicFrame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B8EEC2D0-3852-41AB-B11F-1D4879369B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4541556"/>
              </p:ext>
            </p:extLst>
          </p:nvPr>
        </p:nvGraphicFramePr>
        <p:xfrm>
          <a:off x="3047999" y="2670993"/>
          <a:ext cx="12192000" cy="521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0">
                  <a:extLst>
                    <a:ext uri="{9D8B030D-6E8A-4147-A177-3AD203B41FA5}">
                      <a16:colId xmlns:a16="http://schemas.microsoft.com/office/drawing/2014/main" val="260855184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US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 synthesis indicates that the relationship between psychological variables and decision-making performance in basketball is multi-faceted, non-linear, and heavily shaped by competitive level, rather than acting as a simple, direct driver of superior choices (Liu et al., 2024)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785257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US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 recurring theme is the discrepancy between an athlete's subjective self-evaluation and objective choice accuracy — high baseline self-confidence does not automatically align with accurate tactical decisions, particularly under fast motor demands where technical and situational factors matter more (</a:t>
                      </a:r>
                      <a:r>
                        <a:rPr lang="en-US" b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Hidayat</a:t>
                      </a:r>
                      <a:r>
                        <a:rPr lang="en-US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et al., 2026; Court Gold et al., 2025)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726844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US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This does not render psychological preparation irrelevant; rather, self-confidence and self-efficacy function as buffers that mitigate pre-game somatic anxiety, allowing the brain to process tactical information without emotional interference (</a:t>
                      </a:r>
                      <a:r>
                        <a:rPr lang="en-US" b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Anggraeni</a:t>
                      </a:r>
                      <a:r>
                        <a:rPr lang="en-US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et al., 2025)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105367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US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 other team-sport contexts, achievement motivation drives choice quality with self-confidence as a mediator, while coach-athlete intimacy further protects working memory from cognitive overload during competition (</a:t>
                      </a:r>
                      <a:r>
                        <a:rPr lang="en-US" b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Djaba</a:t>
                      </a:r>
                      <a:r>
                        <a:rPr lang="en-US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et al., 2024; </a:t>
                      </a:r>
                      <a:r>
                        <a:rPr lang="en-US" b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Negoro</a:t>
                      </a:r>
                      <a:r>
                        <a:rPr lang="en-US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&amp; </a:t>
                      </a:r>
                      <a:r>
                        <a:rPr lang="en-US" b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Sungkowo</a:t>
                      </a:r>
                      <a:r>
                        <a:rPr lang="en-US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2023)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538898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US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Because baseline psychological traits are slow to change and vary across gender and player position (</a:t>
                      </a:r>
                      <a:r>
                        <a:rPr lang="en-US" b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Tanjung</a:t>
                      </a:r>
                      <a:r>
                        <a:rPr lang="en-US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et al., 2023), the field is shifting toward neuro-cognitive interventions like </a:t>
                      </a:r>
                      <a:r>
                        <a:rPr lang="en-US" b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NeuroTracker</a:t>
                      </a:r>
                      <a:r>
                        <a:rPr lang="en-US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to directly enhance visual attention, processing speed, and decision accuracy (</a:t>
                      </a:r>
                      <a:r>
                        <a:rPr lang="en-US" b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Alfariz</a:t>
                      </a:r>
                      <a:r>
                        <a:rPr lang="en-US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et al., 2024)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066049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US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Overall, optimizing basketball decision-making requires moving beyond isolated mental coaching toward integrating representative, high-pressure tactical tasks with systematic neuro-cognitive conditioning (</a:t>
                      </a:r>
                      <a:r>
                        <a:rPr lang="en-US" b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Komarudin</a:t>
                      </a:r>
                      <a:r>
                        <a:rPr lang="en-US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&amp; </a:t>
                      </a:r>
                      <a:r>
                        <a:rPr lang="en-US" b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Novian</a:t>
                      </a:r>
                      <a:r>
                        <a:rPr lang="en-US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2025)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83507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04287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92BF84-4BD2-2DA9-FEC5-35A6E3FC28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A92BC547-C7CE-2D4E-B4E8-4BC8EC7C35EC}"/>
              </a:ext>
            </a:extLst>
          </p:cNvPr>
          <p:cNvSpPr txBox="1"/>
          <p:nvPr/>
        </p:nvSpPr>
        <p:spPr>
          <a:xfrm>
            <a:off x="3322692" y="736670"/>
            <a:ext cx="810260" cy="384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50" b="1" spc="-110" dirty="0">
                <a:solidFill>
                  <a:srgbClr val="33820D"/>
                </a:solidFill>
                <a:latin typeface="Times New Roman"/>
                <a:cs typeface="Times New Roman"/>
              </a:rPr>
              <a:t>PEH</a:t>
            </a:r>
            <a:r>
              <a:rPr sz="2350" b="1" spc="-1595" dirty="0">
                <a:solidFill>
                  <a:srgbClr val="33820D"/>
                </a:solidFill>
                <a:latin typeface="Times New Roman"/>
                <a:cs typeface="Times New Roman"/>
              </a:rPr>
              <a:t>R</a:t>
            </a:r>
            <a:endParaRPr sz="2350">
              <a:latin typeface="Times New Roman"/>
              <a:cs typeface="Times New Roman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ECD8B55D-D0D2-817B-64A5-C7DD95A16572}"/>
              </a:ext>
            </a:extLst>
          </p:cNvPr>
          <p:cNvSpPr txBox="1"/>
          <p:nvPr/>
        </p:nvSpPr>
        <p:spPr>
          <a:xfrm>
            <a:off x="3330573" y="770359"/>
            <a:ext cx="801370" cy="768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UNIVERSITAS</a:t>
            </a:r>
            <a:r>
              <a:rPr sz="300" b="1" spc="80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PENDIDIKAN</a:t>
            </a:r>
            <a:r>
              <a:rPr sz="300" b="1" spc="8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spc="-10" dirty="0">
                <a:solidFill>
                  <a:srgbClr val="FF1616"/>
                </a:solidFill>
                <a:latin typeface="Times New Roman"/>
                <a:cs typeface="Times New Roman"/>
              </a:rPr>
              <a:t>INDONESIA</a:t>
            </a:r>
            <a:endParaRPr sz="300">
              <a:latin typeface="Times New Roman"/>
              <a:cs typeface="Times New Roman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F8DC10A1-3E81-CA4B-9DAD-03FEEF545AAC}"/>
              </a:ext>
            </a:extLst>
          </p:cNvPr>
          <p:cNvSpPr txBox="1"/>
          <p:nvPr/>
        </p:nvSpPr>
        <p:spPr>
          <a:xfrm>
            <a:off x="3336430" y="1085260"/>
            <a:ext cx="790575" cy="133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b="1" spc="-30" dirty="0">
                <a:solidFill>
                  <a:srgbClr val="008037"/>
                </a:solidFill>
                <a:latin typeface="Tahoma"/>
                <a:cs typeface="Tahoma"/>
              </a:rPr>
              <a:t>STUDY</a:t>
            </a:r>
            <a:r>
              <a:rPr sz="700" b="1" spc="-5" dirty="0">
                <a:solidFill>
                  <a:srgbClr val="008037"/>
                </a:solidFill>
                <a:latin typeface="Tahoma"/>
                <a:cs typeface="Tahoma"/>
              </a:rPr>
              <a:t> </a:t>
            </a:r>
            <a:r>
              <a:rPr sz="700" b="1" spc="-10" dirty="0">
                <a:solidFill>
                  <a:srgbClr val="008037"/>
                </a:solidFill>
                <a:latin typeface="Tahoma"/>
                <a:cs typeface="Tahoma"/>
              </a:rPr>
              <a:t>PROGRAM</a:t>
            </a:r>
            <a:endParaRPr sz="700">
              <a:latin typeface="Tahoma"/>
              <a:cs typeface="Tahoma"/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7ADB4122-4561-8003-34C2-9F7FA46EA193}"/>
              </a:ext>
            </a:extLst>
          </p:cNvPr>
          <p:cNvSpPr txBox="1"/>
          <p:nvPr/>
        </p:nvSpPr>
        <p:spPr>
          <a:xfrm>
            <a:off x="3367787" y="1174119"/>
            <a:ext cx="719455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dirty="0">
                <a:latin typeface="Times New Roman"/>
                <a:cs typeface="Times New Roman"/>
              </a:rPr>
              <a:t>Faculty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of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Sport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Education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and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spc="-10" dirty="0">
                <a:latin typeface="Times New Roman"/>
                <a:cs typeface="Times New Roman"/>
              </a:rPr>
              <a:t>Health</a:t>
            </a:r>
            <a:endParaRPr sz="350">
              <a:latin typeface="Times New Roman"/>
              <a:cs typeface="Times New Roman"/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F95D97BE-30C3-CE81-BB53-77FE0AAC8AB4}"/>
              </a:ext>
            </a:extLst>
          </p:cNvPr>
          <p:cNvSpPr txBox="1"/>
          <p:nvPr/>
        </p:nvSpPr>
        <p:spPr>
          <a:xfrm>
            <a:off x="3341863" y="1040227"/>
            <a:ext cx="779780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Physical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Education,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Health,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and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Recreation</a:t>
            </a:r>
            <a:endParaRPr sz="350">
              <a:latin typeface="Times New Roman"/>
              <a:cs typeface="Times New Roman"/>
            </a:endParaRPr>
          </a:p>
        </p:txBody>
      </p:sp>
      <p:pic>
        <p:nvPicPr>
          <p:cNvPr id="7" name="object 7">
            <a:extLst>
              <a:ext uri="{FF2B5EF4-FFF2-40B4-BE49-F238E27FC236}">
                <a16:creationId xmlns:a16="http://schemas.microsoft.com/office/drawing/2014/main" id="{7023C994-F214-FB80-6173-834E5DE53B46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90102" y="0"/>
            <a:ext cx="2997896" cy="10286999"/>
          </a:xfrm>
          <a:prstGeom prst="rect">
            <a:avLst/>
          </a:prstGeom>
        </p:spPr>
      </p:pic>
      <p:pic>
        <p:nvPicPr>
          <p:cNvPr id="10" name="object 10">
            <a:extLst>
              <a:ext uri="{FF2B5EF4-FFF2-40B4-BE49-F238E27FC236}">
                <a16:creationId xmlns:a16="http://schemas.microsoft.com/office/drawing/2014/main" id="{E2DA02C4-806E-6576-B073-16CE2DA5F9E4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004844"/>
            <a:ext cx="8880991" cy="2282155"/>
          </a:xfrm>
          <a:prstGeom prst="rect">
            <a:avLst/>
          </a:prstGeom>
        </p:spPr>
      </p:pic>
      <p:sp>
        <p:nvSpPr>
          <p:cNvPr id="11" name="object 11">
            <a:extLst>
              <a:ext uri="{FF2B5EF4-FFF2-40B4-BE49-F238E27FC236}">
                <a16:creationId xmlns:a16="http://schemas.microsoft.com/office/drawing/2014/main" id="{42DA60C6-AF7A-6E2A-A9D3-CAEFF663FD72}"/>
              </a:ext>
            </a:extLst>
          </p:cNvPr>
          <p:cNvSpPr txBox="1"/>
          <p:nvPr/>
        </p:nvSpPr>
        <p:spPr>
          <a:xfrm>
            <a:off x="1016000" y="8744680"/>
            <a:ext cx="4665345" cy="963930"/>
          </a:xfrm>
          <a:prstGeom prst="rect">
            <a:avLst/>
          </a:prstGeom>
        </p:spPr>
        <p:txBody>
          <a:bodyPr vert="horz" wrap="square" lIns="0" tIns="93980" rIns="0" bIns="0" rtlCol="0">
            <a:spAutoFit/>
          </a:bodyPr>
          <a:lstStyle/>
          <a:p>
            <a:pPr marL="12700" marR="5080">
              <a:lnSpc>
                <a:spcPts val="3379"/>
              </a:lnSpc>
              <a:spcBef>
                <a:spcPts val="740"/>
              </a:spcBef>
            </a:pPr>
            <a:r>
              <a:rPr sz="3350" b="1" spc="45" dirty="0">
                <a:solidFill>
                  <a:srgbClr val="FFFFFF"/>
                </a:solidFill>
                <a:latin typeface="Trebuchet MS"/>
                <a:cs typeface="Trebuchet MS"/>
              </a:rPr>
              <a:t>Presentation</a:t>
            </a:r>
            <a:r>
              <a:rPr sz="3350" b="1" spc="-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50" b="1" spc="-10" dirty="0">
                <a:solidFill>
                  <a:srgbClr val="FFFFFF"/>
                </a:solidFill>
                <a:latin typeface="Trebuchet MS"/>
                <a:cs typeface="Trebuchet MS"/>
              </a:rPr>
              <a:t>Template </a:t>
            </a:r>
            <a:r>
              <a:rPr sz="3350" b="1" dirty="0">
                <a:solidFill>
                  <a:srgbClr val="FFFFFF"/>
                </a:solidFill>
                <a:latin typeface="Trebuchet MS"/>
                <a:cs typeface="Trebuchet MS"/>
              </a:rPr>
              <a:t>6th</a:t>
            </a:r>
            <a:r>
              <a:rPr sz="3350" b="1" spc="-11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50" b="1" spc="100" dirty="0">
                <a:solidFill>
                  <a:srgbClr val="FFFFFF"/>
                </a:solidFill>
                <a:latin typeface="Trebuchet MS"/>
                <a:cs typeface="Trebuchet MS"/>
              </a:rPr>
              <a:t>ISPESH</a:t>
            </a:r>
            <a:r>
              <a:rPr sz="3350" b="1" spc="-11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50" b="1" spc="-20" dirty="0">
                <a:solidFill>
                  <a:srgbClr val="FFFFFF"/>
                </a:solidFill>
                <a:latin typeface="Trebuchet MS"/>
                <a:cs typeface="Trebuchet MS"/>
              </a:rPr>
              <a:t>2026</a:t>
            </a:r>
            <a:endParaRPr sz="3350">
              <a:latin typeface="Trebuchet MS"/>
              <a:cs typeface="Trebuchet MS"/>
            </a:endParaRPr>
          </a:p>
        </p:txBody>
      </p:sp>
      <p:sp>
        <p:nvSpPr>
          <p:cNvPr id="13" name="object 9">
            <a:extLst>
              <a:ext uri="{FF2B5EF4-FFF2-40B4-BE49-F238E27FC236}">
                <a16:creationId xmlns:a16="http://schemas.microsoft.com/office/drawing/2014/main" id="{7170DEF5-7D4F-7245-45B9-2239DF5BC9B4}"/>
              </a:ext>
            </a:extLst>
          </p:cNvPr>
          <p:cNvSpPr txBox="1"/>
          <p:nvPr/>
        </p:nvSpPr>
        <p:spPr>
          <a:xfrm>
            <a:off x="2784961" y="1456676"/>
            <a:ext cx="11862777" cy="1243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lang="en-US" sz="8000" b="1" spc="-755" dirty="0" err="1">
                <a:solidFill>
                  <a:schemeClr val="tx1"/>
                </a:solidFill>
                <a:latin typeface="Trebuchet MS"/>
                <a:cs typeface="Times New Roman" panose="02020603050405020304" pitchFamily="18" charset="0"/>
              </a:rPr>
              <a:t>Conclussion</a:t>
            </a:r>
            <a:endParaRPr sz="2000" dirty="0">
              <a:latin typeface="Trebuchet MS"/>
              <a:cs typeface="Times New Roman" panose="02020603050405020304" pitchFamily="18" charset="0"/>
            </a:endParaRPr>
          </a:p>
        </p:txBody>
      </p:sp>
      <p:sp>
        <p:nvSpPr>
          <p:cNvPr id="16" name="object 9">
            <a:extLst>
              <a:ext uri="{FF2B5EF4-FFF2-40B4-BE49-F238E27FC236}">
                <a16:creationId xmlns:a16="http://schemas.microsoft.com/office/drawing/2014/main" id="{F7C19374-8B92-3DDF-70B1-F22924DA5566}"/>
              </a:ext>
            </a:extLst>
          </p:cNvPr>
          <p:cNvSpPr txBox="1"/>
          <p:nvPr/>
        </p:nvSpPr>
        <p:spPr>
          <a:xfrm>
            <a:off x="2339726" y="3067595"/>
            <a:ext cx="12753246" cy="431143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150" marR="5080" indent="-171450" algn="just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tactical decision-making process of basketball athletes is governed by a complex, non-linear interplay of cognitive, psychological, and social variables</a:t>
            </a:r>
          </a:p>
          <a:p>
            <a:pPr marL="184150" marR="5080" indent="-171450" algn="just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High self-confidence does not automatically translate into accurate on-court decisions; profound discrepancies exist between perceived state and objective execution</a:t>
            </a:r>
          </a:p>
          <a:p>
            <a:pPr marL="184150" marR="5080" indent="-171450" algn="just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Confidence effectively buffers competitive somatic anxiety, but split-second choice precision depends heavily on perception-action coupling, achievement motivation, and focused visual attention</a:t>
            </a:r>
          </a:p>
          <a:p>
            <a:pPr marL="184150" marR="5080" indent="-171450" algn="just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These mechanisms are further shaped by external social dynamics (coach-athlete intimacy) and demographic traits (player position, gender)Neuro-cognitive training methods (e.g.,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NeuroTracker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serve as highly effective interventions to enhance choice capacity under stress</a:t>
            </a:r>
          </a:p>
          <a:p>
            <a:pPr marL="184150" marR="5080" indent="-171450" algn="just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Recommendation: coaches, sports psychologists, and institutions should move away from single-variable mental drills toward holistic, multidimensional training that merges representative tactical pressure with deliberate cognitive conditioning</a:t>
            </a:r>
            <a:endParaRPr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25368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92BF84-4BD2-2DA9-FEC5-35A6E3FC28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A92BC547-C7CE-2D4E-B4E8-4BC8EC7C35EC}"/>
              </a:ext>
            </a:extLst>
          </p:cNvPr>
          <p:cNvSpPr txBox="1"/>
          <p:nvPr/>
        </p:nvSpPr>
        <p:spPr>
          <a:xfrm>
            <a:off x="3322692" y="736670"/>
            <a:ext cx="810260" cy="384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50" b="1" spc="-110" dirty="0">
                <a:solidFill>
                  <a:srgbClr val="33820D"/>
                </a:solidFill>
                <a:latin typeface="Times New Roman"/>
                <a:cs typeface="Times New Roman"/>
              </a:rPr>
              <a:t>PEH</a:t>
            </a:r>
            <a:r>
              <a:rPr sz="2350" b="1" spc="-1595" dirty="0">
                <a:solidFill>
                  <a:srgbClr val="33820D"/>
                </a:solidFill>
                <a:latin typeface="Times New Roman"/>
                <a:cs typeface="Times New Roman"/>
              </a:rPr>
              <a:t>R</a:t>
            </a:r>
            <a:endParaRPr sz="2350">
              <a:latin typeface="Times New Roman"/>
              <a:cs typeface="Times New Roman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ECD8B55D-D0D2-817B-64A5-C7DD95A16572}"/>
              </a:ext>
            </a:extLst>
          </p:cNvPr>
          <p:cNvSpPr txBox="1"/>
          <p:nvPr/>
        </p:nvSpPr>
        <p:spPr>
          <a:xfrm>
            <a:off x="3330573" y="770359"/>
            <a:ext cx="801370" cy="768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UNIVERSITAS</a:t>
            </a:r>
            <a:r>
              <a:rPr sz="300" b="1" spc="80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PENDIDIKAN</a:t>
            </a:r>
            <a:r>
              <a:rPr sz="300" b="1" spc="8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spc="-10" dirty="0">
                <a:solidFill>
                  <a:srgbClr val="FF1616"/>
                </a:solidFill>
                <a:latin typeface="Times New Roman"/>
                <a:cs typeface="Times New Roman"/>
              </a:rPr>
              <a:t>INDONESIA</a:t>
            </a:r>
            <a:endParaRPr sz="300">
              <a:latin typeface="Times New Roman"/>
              <a:cs typeface="Times New Roman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F8DC10A1-3E81-CA4B-9DAD-03FEEF545AAC}"/>
              </a:ext>
            </a:extLst>
          </p:cNvPr>
          <p:cNvSpPr txBox="1"/>
          <p:nvPr/>
        </p:nvSpPr>
        <p:spPr>
          <a:xfrm>
            <a:off x="3336430" y="1085260"/>
            <a:ext cx="790575" cy="133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b="1" spc="-30" dirty="0">
                <a:solidFill>
                  <a:srgbClr val="008037"/>
                </a:solidFill>
                <a:latin typeface="Tahoma"/>
                <a:cs typeface="Tahoma"/>
              </a:rPr>
              <a:t>STUDY</a:t>
            </a:r>
            <a:r>
              <a:rPr sz="700" b="1" spc="-5" dirty="0">
                <a:solidFill>
                  <a:srgbClr val="008037"/>
                </a:solidFill>
                <a:latin typeface="Tahoma"/>
                <a:cs typeface="Tahoma"/>
              </a:rPr>
              <a:t> </a:t>
            </a:r>
            <a:r>
              <a:rPr sz="700" b="1" spc="-10" dirty="0">
                <a:solidFill>
                  <a:srgbClr val="008037"/>
                </a:solidFill>
                <a:latin typeface="Tahoma"/>
                <a:cs typeface="Tahoma"/>
              </a:rPr>
              <a:t>PROGRAM</a:t>
            </a:r>
            <a:endParaRPr sz="700">
              <a:latin typeface="Tahoma"/>
              <a:cs typeface="Tahoma"/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7ADB4122-4561-8003-34C2-9F7FA46EA193}"/>
              </a:ext>
            </a:extLst>
          </p:cNvPr>
          <p:cNvSpPr txBox="1"/>
          <p:nvPr/>
        </p:nvSpPr>
        <p:spPr>
          <a:xfrm>
            <a:off x="3367787" y="1174119"/>
            <a:ext cx="719455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dirty="0">
                <a:latin typeface="Times New Roman"/>
                <a:cs typeface="Times New Roman"/>
              </a:rPr>
              <a:t>Faculty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of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Sport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Education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and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spc="-10" dirty="0">
                <a:latin typeface="Times New Roman"/>
                <a:cs typeface="Times New Roman"/>
              </a:rPr>
              <a:t>Health</a:t>
            </a:r>
            <a:endParaRPr sz="350">
              <a:latin typeface="Times New Roman"/>
              <a:cs typeface="Times New Roman"/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F95D97BE-30C3-CE81-BB53-77FE0AAC8AB4}"/>
              </a:ext>
            </a:extLst>
          </p:cNvPr>
          <p:cNvSpPr txBox="1"/>
          <p:nvPr/>
        </p:nvSpPr>
        <p:spPr>
          <a:xfrm>
            <a:off x="3341863" y="1040227"/>
            <a:ext cx="779780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Physical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Education,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Health,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and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Recreation</a:t>
            </a:r>
            <a:endParaRPr sz="350">
              <a:latin typeface="Times New Roman"/>
              <a:cs typeface="Times New Roman"/>
            </a:endParaRPr>
          </a:p>
        </p:txBody>
      </p:sp>
      <p:pic>
        <p:nvPicPr>
          <p:cNvPr id="7" name="object 7">
            <a:extLst>
              <a:ext uri="{FF2B5EF4-FFF2-40B4-BE49-F238E27FC236}">
                <a16:creationId xmlns:a16="http://schemas.microsoft.com/office/drawing/2014/main" id="{7023C994-F214-FB80-6173-834E5DE53B46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90102" y="0"/>
            <a:ext cx="2997896" cy="10286999"/>
          </a:xfrm>
          <a:prstGeom prst="rect">
            <a:avLst/>
          </a:prstGeom>
        </p:spPr>
      </p:pic>
      <p:pic>
        <p:nvPicPr>
          <p:cNvPr id="10" name="object 10">
            <a:extLst>
              <a:ext uri="{FF2B5EF4-FFF2-40B4-BE49-F238E27FC236}">
                <a16:creationId xmlns:a16="http://schemas.microsoft.com/office/drawing/2014/main" id="{E2DA02C4-806E-6576-B073-16CE2DA5F9E4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004844"/>
            <a:ext cx="8880991" cy="2282155"/>
          </a:xfrm>
          <a:prstGeom prst="rect">
            <a:avLst/>
          </a:prstGeom>
        </p:spPr>
      </p:pic>
      <p:sp>
        <p:nvSpPr>
          <p:cNvPr id="11" name="object 11">
            <a:extLst>
              <a:ext uri="{FF2B5EF4-FFF2-40B4-BE49-F238E27FC236}">
                <a16:creationId xmlns:a16="http://schemas.microsoft.com/office/drawing/2014/main" id="{42DA60C6-AF7A-6E2A-A9D3-CAEFF663FD72}"/>
              </a:ext>
            </a:extLst>
          </p:cNvPr>
          <p:cNvSpPr txBox="1"/>
          <p:nvPr/>
        </p:nvSpPr>
        <p:spPr>
          <a:xfrm>
            <a:off x="1016000" y="8744680"/>
            <a:ext cx="4665345" cy="963930"/>
          </a:xfrm>
          <a:prstGeom prst="rect">
            <a:avLst/>
          </a:prstGeom>
        </p:spPr>
        <p:txBody>
          <a:bodyPr vert="horz" wrap="square" lIns="0" tIns="93980" rIns="0" bIns="0" rtlCol="0">
            <a:spAutoFit/>
          </a:bodyPr>
          <a:lstStyle/>
          <a:p>
            <a:pPr marL="12700" marR="5080">
              <a:lnSpc>
                <a:spcPts val="3379"/>
              </a:lnSpc>
              <a:spcBef>
                <a:spcPts val="740"/>
              </a:spcBef>
            </a:pPr>
            <a:r>
              <a:rPr sz="3350" b="1" spc="45" dirty="0">
                <a:solidFill>
                  <a:srgbClr val="FFFFFF"/>
                </a:solidFill>
                <a:latin typeface="Trebuchet MS"/>
                <a:cs typeface="Trebuchet MS"/>
              </a:rPr>
              <a:t>Presentation</a:t>
            </a:r>
            <a:r>
              <a:rPr sz="3350" b="1" spc="-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50" b="1" spc="-10" dirty="0">
                <a:solidFill>
                  <a:srgbClr val="FFFFFF"/>
                </a:solidFill>
                <a:latin typeface="Trebuchet MS"/>
                <a:cs typeface="Trebuchet MS"/>
              </a:rPr>
              <a:t>Template </a:t>
            </a:r>
            <a:r>
              <a:rPr sz="3350" b="1" dirty="0">
                <a:solidFill>
                  <a:srgbClr val="FFFFFF"/>
                </a:solidFill>
                <a:latin typeface="Trebuchet MS"/>
                <a:cs typeface="Trebuchet MS"/>
              </a:rPr>
              <a:t>6th</a:t>
            </a:r>
            <a:r>
              <a:rPr sz="3350" b="1" spc="-11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50" b="1" spc="100" dirty="0">
                <a:solidFill>
                  <a:srgbClr val="FFFFFF"/>
                </a:solidFill>
                <a:latin typeface="Trebuchet MS"/>
                <a:cs typeface="Trebuchet MS"/>
              </a:rPr>
              <a:t>ISPESH</a:t>
            </a:r>
            <a:r>
              <a:rPr sz="3350" b="1" spc="-11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50" b="1" spc="-20" dirty="0">
                <a:solidFill>
                  <a:srgbClr val="FFFFFF"/>
                </a:solidFill>
                <a:latin typeface="Trebuchet MS"/>
                <a:cs typeface="Trebuchet MS"/>
              </a:rPr>
              <a:t>2026</a:t>
            </a:r>
            <a:endParaRPr sz="3350">
              <a:latin typeface="Trebuchet MS"/>
              <a:cs typeface="Trebuchet MS"/>
            </a:endParaRPr>
          </a:p>
        </p:txBody>
      </p:sp>
      <p:sp>
        <p:nvSpPr>
          <p:cNvPr id="13" name="object 9">
            <a:extLst>
              <a:ext uri="{FF2B5EF4-FFF2-40B4-BE49-F238E27FC236}">
                <a16:creationId xmlns:a16="http://schemas.microsoft.com/office/drawing/2014/main" id="{7170DEF5-7D4F-7245-45B9-2239DF5BC9B4}"/>
              </a:ext>
            </a:extLst>
          </p:cNvPr>
          <p:cNvSpPr txBox="1"/>
          <p:nvPr/>
        </p:nvSpPr>
        <p:spPr>
          <a:xfrm>
            <a:off x="2895600" y="787375"/>
            <a:ext cx="11862777" cy="1243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lang="en-US" sz="8000" b="1" spc="-755" dirty="0">
                <a:solidFill>
                  <a:schemeClr val="tx1"/>
                </a:solidFill>
                <a:latin typeface="Trebuchet MS"/>
                <a:cs typeface="Times New Roman" panose="02020603050405020304" pitchFamily="18" charset="0"/>
              </a:rPr>
              <a:t>References</a:t>
            </a:r>
            <a:endParaRPr sz="2000" dirty="0">
              <a:latin typeface="Trebuchet MS"/>
              <a:cs typeface="Times New Roman" panose="02020603050405020304" pitchFamily="18" charset="0"/>
            </a:endParaRPr>
          </a:p>
        </p:txBody>
      </p:sp>
      <p:sp>
        <p:nvSpPr>
          <p:cNvPr id="16" name="object 9">
            <a:extLst>
              <a:ext uri="{FF2B5EF4-FFF2-40B4-BE49-F238E27FC236}">
                <a16:creationId xmlns:a16="http://schemas.microsoft.com/office/drawing/2014/main" id="{F7C19374-8B92-3DDF-70B1-F22924DA5566}"/>
              </a:ext>
            </a:extLst>
          </p:cNvPr>
          <p:cNvSpPr txBox="1"/>
          <p:nvPr/>
        </p:nvSpPr>
        <p:spPr>
          <a:xfrm>
            <a:off x="2339726" y="3067595"/>
            <a:ext cx="12753246" cy="3667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150" marR="5080" indent="-171450" algn="just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endParaRPr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1FFF9FA-20E1-46DD-93DD-1FC88814BA94}"/>
              </a:ext>
            </a:extLst>
          </p:cNvPr>
          <p:cNvSpPr/>
          <p:nvPr/>
        </p:nvSpPr>
        <p:spPr>
          <a:xfrm>
            <a:off x="3311523" y="2242595"/>
            <a:ext cx="11632502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600" dirty="0" err="1"/>
              <a:t>Alfariz</a:t>
            </a:r>
            <a:r>
              <a:rPr lang="en-US" sz="1600" dirty="0"/>
              <a:t>, M. H., </a:t>
            </a:r>
            <a:r>
              <a:rPr lang="en-US" sz="1600" dirty="0" err="1"/>
              <a:t>Komarudin</a:t>
            </a:r>
            <a:r>
              <a:rPr lang="en-US" sz="1600" dirty="0"/>
              <a:t>, K., </a:t>
            </a:r>
            <a:r>
              <a:rPr lang="en-US" sz="1600" dirty="0" err="1"/>
              <a:t>Saputra</a:t>
            </a:r>
            <a:r>
              <a:rPr lang="en-US" sz="1600" dirty="0"/>
              <a:t>, M. Y., </a:t>
            </a:r>
            <a:r>
              <a:rPr lang="en-US" sz="1600" dirty="0" err="1"/>
              <a:t>Novian</a:t>
            </a:r>
            <a:r>
              <a:rPr lang="en-US" sz="1600" dirty="0"/>
              <a:t>, G., &amp; </a:t>
            </a:r>
            <a:r>
              <a:rPr lang="en-US" sz="1600" dirty="0" err="1"/>
              <a:t>Kunci</a:t>
            </a:r>
            <a:r>
              <a:rPr lang="en-US" sz="1600" dirty="0"/>
              <a:t>, K. (2024). Journal of Sport Coaching and Physical Education, 9(1), 52–61.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600" dirty="0" err="1"/>
              <a:t>Anggraeni</a:t>
            </a:r>
            <a:r>
              <a:rPr lang="en-US" sz="1600" dirty="0"/>
              <a:t>, H. N., Wijaya, F. J. M., </a:t>
            </a:r>
            <a:r>
              <a:rPr lang="en-US" sz="1600" dirty="0" err="1"/>
              <a:t>Irsyada</a:t>
            </a:r>
            <a:r>
              <a:rPr lang="en-US" sz="1600" dirty="0"/>
              <a:t>, M., &amp; </a:t>
            </a:r>
            <a:r>
              <a:rPr lang="en-US" sz="1600" dirty="0" err="1"/>
              <a:t>Wahyudi</a:t>
            </a:r>
            <a:r>
              <a:rPr lang="en-US" sz="1600" dirty="0"/>
              <a:t>, A. R. (2025). Journal of Sports Coaching and Performance Education, 1(1), 1–6.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600" dirty="0"/>
              <a:t>Court Gold, C. L., Clark, B., Lascu, A., Gorman, A. D., Ball, N., &amp; Maloney, M. A. (2025). Psychology of Sport and Exercise, 78, 102828.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600" dirty="0" err="1"/>
              <a:t>Dewi</a:t>
            </a:r>
            <a:r>
              <a:rPr lang="en-US" sz="1600" dirty="0"/>
              <a:t> </a:t>
            </a:r>
            <a:r>
              <a:rPr lang="en-US" sz="1600" dirty="0" err="1"/>
              <a:t>Nurfadillah</a:t>
            </a:r>
            <a:r>
              <a:rPr lang="en-US" sz="1600" dirty="0"/>
              <a:t>, R., &amp; </a:t>
            </a:r>
            <a:r>
              <a:rPr lang="en-US" sz="1600" dirty="0" err="1"/>
              <a:t>Yamin</a:t>
            </a:r>
            <a:r>
              <a:rPr lang="en-US" sz="1600" dirty="0"/>
              <a:t> </a:t>
            </a:r>
            <a:r>
              <a:rPr lang="en-US" sz="1600" dirty="0" err="1"/>
              <a:t>Saputra</a:t>
            </a:r>
            <a:r>
              <a:rPr lang="en-US" sz="1600" dirty="0"/>
              <a:t>, M. (2023). </a:t>
            </a:r>
            <a:r>
              <a:rPr lang="en-US" sz="1600" dirty="0" err="1"/>
              <a:t>Jurnal</a:t>
            </a:r>
            <a:r>
              <a:rPr lang="en-US" sz="1600" dirty="0"/>
              <a:t> </a:t>
            </a:r>
            <a:r>
              <a:rPr lang="en-US" sz="1600" dirty="0" err="1"/>
              <a:t>Kepelatihan</a:t>
            </a:r>
            <a:r>
              <a:rPr lang="en-US" sz="1600" dirty="0"/>
              <a:t> </a:t>
            </a:r>
            <a:r>
              <a:rPr lang="en-US" sz="1600" dirty="0" err="1"/>
              <a:t>Olahraga</a:t>
            </a:r>
            <a:r>
              <a:rPr lang="en-US" sz="1600" dirty="0"/>
              <a:t> SMART SPORT, 23, 31–40.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600" dirty="0" err="1"/>
              <a:t>Djaba</a:t>
            </a:r>
            <a:r>
              <a:rPr lang="en-US" sz="1600" dirty="0"/>
              <a:t>, H. S. W., </a:t>
            </a:r>
            <a:r>
              <a:rPr lang="en-US" sz="1600" dirty="0" err="1"/>
              <a:t>Siswantoyo</a:t>
            </a:r>
            <a:r>
              <a:rPr lang="en-US" sz="1600" dirty="0"/>
              <a:t>, </a:t>
            </a:r>
            <a:r>
              <a:rPr lang="en-US" sz="1600" dirty="0" err="1"/>
              <a:t>Budiarti</a:t>
            </a:r>
            <a:r>
              <a:rPr lang="en-US" sz="1600" dirty="0"/>
              <a:t>, R., </a:t>
            </a:r>
            <a:r>
              <a:rPr lang="en-US" sz="1600" dirty="0" err="1"/>
              <a:t>Fauzi</a:t>
            </a:r>
            <a:r>
              <a:rPr lang="en-US" sz="1600" dirty="0"/>
              <a:t>, </a:t>
            </a:r>
            <a:r>
              <a:rPr lang="en-US" sz="1600" dirty="0" err="1"/>
              <a:t>Sukamti</a:t>
            </a:r>
            <a:r>
              <a:rPr lang="en-US" sz="1600" dirty="0"/>
              <a:t>, E. R., </a:t>
            </a:r>
            <a:r>
              <a:rPr lang="en-US" sz="1600" dirty="0" err="1"/>
              <a:t>Tomoliyus</a:t>
            </a:r>
            <a:r>
              <a:rPr lang="en-US" sz="1600" dirty="0"/>
              <a:t>, &amp; Prabowo, T. A. (2024). Sport Mont, 22(2), 45–51.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600" dirty="0" err="1"/>
              <a:t>Hidayat</a:t>
            </a:r>
            <a:r>
              <a:rPr lang="en-US" sz="1600" dirty="0"/>
              <a:t>, F., </a:t>
            </a:r>
            <a:r>
              <a:rPr lang="en-US" sz="1600" dirty="0" err="1"/>
              <a:t>Saputra</a:t>
            </a:r>
            <a:r>
              <a:rPr lang="en-US" sz="1600" dirty="0"/>
              <a:t>, Y. M., &amp; </a:t>
            </a:r>
            <a:r>
              <a:rPr lang="en-US" sz="1600" dirty="0" err="1"/>
              <a:t>Hardwis</a:t>
            </a:r>
            <a:r>
              <a:rPr lang="en-US" sz="1600" dirty="0"/>
              <a:t>, S. (2026). Journal of Physical Education, Sport, Health and Recreations, 15(1).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600" dirty="0"/>
              <a:t>Johnson, J. G. (2025). Psychology of Sport and Exercise, 80, 102919.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600" dirty="0" err="1"/>
              <a:t>Kamnuron</a:t>
            </a:r>
            <a:r>
              <a:rPr lang="en-US" sz="1600" dirty="0"/>
              <a:t>, A., </a:t>
            </a:r>
            <a:r>
              <a:rPr lang="en-US" sz="1600" dirty="0" err="1"/>
              <a:t>Hidayat</a:t>
            </a:r>
            <a:r>
              <a:rPr lang="en-US" sz="1600" dirty="0"/>
              <a:t>, Y., &amp; </a:t>
            </a:r>
            <a:r>
              <a:rPr lang="en-US" sz="1600" dirty="0" err="1"/>
              <a:t>Nuryadi</a:t>
            </a:r>
            <a:r>
              <a:rPr lang="en-US" sz="1600" dirty="0"/>
              <a:t>. (2020). Physical Activity Journal, 1.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600" dirty="0" err="1"/>
              <a:t>Komarudin</a:t>
            </a:r>
            <a:r>
              <a:rPr lang="en-US" sz="1600" dirty="0"/>
              <a:t>, K., &amp; </a:t>
            </a:r>
            <a:r>
              <a:rPr lang="en-US" sz="1600" dirty="0" err="1"/>
              <a:t>Novian</a:t>
            </a:r>
            <a:r>
              <a:rPr lang="en-US" sz="1600" dirty="0"/>
              <a:t>, G. (2025). </a:t>
            </a:r>
            <a:r>
              <a:rPr lang="en-US" sz="1600" dirty="0" err="1"/>
              <a:t>Jurnal</a:t>
            </a:r>
            <a:r>
              <a:rPr lang="en-US" sz="1600" dirty="0"/>
              <a:t> </a:t>
            </a:r>
            <a:r>
              <a:rPr lang="en-US" sz="1600" dirty="0" err="1"/>
              <a:t>Terapan</a:t>
            </a:r>
            <a:r>
              <a:rPr lang="en-US" sz="1600" dirty="0"/>
              <a:t> </a:t>
            </a:r>
            <a:r>
              <a:rPr lang="en-US" sz="1600" dirty="0" err="1"/>
              <a:t>Ilmu</a:t>
            </a:r>
            <a:r>
              <a:rPr lang="en-US" sz="1600" dirty="0"/>
              <a:t> </a:t>
            </a:r>
            <a:r>
              <a:rPr lang="en-US" sz="1600" dirty="0" err="1"/>
              <a:t>Keolahragaan</a:t>
            </a:r>
            <a:r>
              <a:rPr lang="en-US" sz="1600" dirty="0"/>
              <a:t>, 6(1), 1–5.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600" dirty="0"/>
              <a:t>Liu, M., Kong, A., Lau, N., Feng, Z., &amp; Liu, X. (2024). Frontiers in Sports and Active Living, 6.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600" dirty="0" err="1"/>
              <a:t>Negoro</a:t>
            </a:r>
            <a:r>
              <a:rPr lang="en-US" sz="1600" dirty="0"/>
              <a:t>, M. F. T., &amp; </a:t>
            </a:r>
            <a:r>
              <a:rPr lang="en-US" sz="1600" dirty="0" err="1"/>
              <a:t>Sungkowo</a:t>
            </a:r>
            <a:r>
              <a:rPr lang="en-US" sz="1600" dirty="0"/>
              <a:t>, S. (2023). </a:t>
            </a:r>
            <a:r>
              <a:rPr lang="en-US" sz="1600" dirty="0" err="1"/>
              <a:t>Unnes</a:t>
            </a:r>
            <a:r>
              <a:rPr lang="en-US" sz="1600" dirty="0"/>
              <a:t> Journal of Sport Sciences, 7(2), 87–94.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600" dirty="0"/>
              <a:t>Newman, J. S., &amp; Newberg, A. H. (2010). Radiologic Clinics of North America, 48(6), 1095–1111.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600" dirty="0"/>
              <a:t>Page, M. J., et al. (2021). Journal of Clinical Epidemiology, 134, 178–189.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600" dirty="0"/>
              <a:t>Snyder, H. (2019). Journal of Business Research, 104, 333–339.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600" dirty="0" err="1"/>
              <a:t>Tanjung</a:t>
            </a:r>
            <a:r>
              <a:rPr lang="en-US" sz="1600" dirty="0"/>
              <a:t>, H. N., </a:t>
            </a:r>
            <a:r>
              <a:rPr lang="en-US" sz="1600" dirty="0" err="1"/>
              <a:t>Hidayat</a:t>
            </a:r>
            <a:r>
              <a:rPr lang="en-US" sz="1600" dirty="0"/>
              <a:t>, Y., &amp; </a:t>
            </a:r>
            <a:r>
              <a:rPr lang="en-US" sz="1600" dirty="0" err="1"/>
              <a:t>Hambali</a:t>
            </a:r>
            <a:r>
              <a:rPr lang="en-US" sz="1600" dirty="0"/>
              <a:t>, B. (2023). </a:t>
            </a:r>
            <a:r>
              <a:rPr lang="en-US" sz="1600" dirty="0" err="1"/>
              <a:t>Jurnal</a:t>
            </a:r>
            <a:r>
              <a:rPr lang="en-US" sz="1600" dirty="0"/>
              <a:t> </a:t>
            </a:r>
            <a:r>
              <a:rPr lang="en-US" sz="1600" dirty="0" err="1"/>
              <a:t>Terapan</a:t>
            </a:r>
            <a:r>
              <a:rPr lang="en-US" sz="1600" dirty="0"/>
              <a:t> </a:t>
            </a:r>
            <a:r>
              <a:rPr lang="en-US" sz="1600" dirty="0" err="1"/>
              <a:t>Ilmu</a:t>
            </a:r>
            <a:r>
              <a:rPr lang="en-US" sz="1600" dirty="0"/>
              <a:t> </a:t>
            </a:r>
            <a:r>
              <a:rPr lang="en-US" sz="1600" dirty="0" err="1"/>
              <a:t>Keolahragaan</a:t>
            </a:r>
            <a:r>
              <a:rPr lang="en-US" sz="1600" dirty="0"/>
              <a:t>, 8, 20–28.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600" dirty="0" err="1"/>
              <a:t>Tasyafa</a:t>
            </a:r>
            <a:r>
              <a:rPr lang="en-US" sz="1600" dirty="0"/>
              <a:t>, F., &amp; </a:t>
            </a:r>
            <a:r>
              <a:rPr lang="en-US" sz="1600" dirty="0" err="1"/>
              <a:t>Kusumawardani</a:t>
            </a:r>
            <a:r>
              <a:rPr lang="en-US" sz="1600" dirty="0"/>
              <a:t>, D. E. (2025). </a:t>
            </a:r>
            <a:r>
              <a:rPr lang="en-US" sz="1600" dirty="0" err="1"/>
              <a:t>Jurnal</a:t>
            </a:r>
            <a:r>
              <a:rPr lang="en-US" sz="1600" dirty="0"/>
              <a:t> </a:t>
            </a:r>
            <a:r>
              <a:rPr lang="en-US" sz="1600" dirty="0" err="1"/>
              <a:t>Sains</a:t>
            </a:r>
            <a:r>
              <a:rPr lang="en-US" sz="1600" dirty="0"/>
              <a:t> </a:t>
            </a:r>
            <a:r>
              <a:rPr lang="en-US" sz="1600" dirty="0" err="1"/>
              <a:t>Keolahragaan</a:t>
            </a:r>
            <a:r>
              <a:rPr lang="en-US" sz="1600" dirty="0"/>
              <a:t> Dan </a:t>
            </a:r>
            <a:r>
              <a:rPr lang="en-US" sz="1600" dirty="0" err="1"/>
              <a:t>Kesehatan</a:t>
            </a:r>
            <a:r>
              <a:rPr lang="en-US" sz="1600" dirty="0"/>
              <a:t>, 10(1), 39–48.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600" dirty="0"/>
              <a:t>Weinberg, R. S., &amp; Gould, D. (2018). Foundations of Sport and Exercise Psychology (2nd ed.).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600" dirty="0" err="1"/>
              <a:t>Yudho</a:t>
            </a:r>
            <a:r>
              <a:rPr lang="en-US" sz="1600" dirty="0"/>
              <a:t>, F. H. P., &amp; </a:t>
            </a:r>
            <a:r>
              <a:rPr lang="en-US" sz="1600" dirty="0" err="1"/>
              <a:t>Nugroho</a:t>
            </a:r>
            <a:r>
              <a:rPr lang="en-US" sz="1600" dirty="0"/>
              <a:t>, A. (2021). INSPIREE: Indonesian Sport Innovation Review, 2(2), 114–125.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600" dirty="0"/>
              <a:t>(full reference list of 20 studies available in the original article)</a:t>
            </a:r>
          </a:p>
        </p:txBody>
      </p:sp>
    </p:spTree>
    <p:extLst>
      <p:ext uri="{BB962C8B-B14F-4D97-AF65-F5344CB8AC3E}">
        <p14:creationId xmlns:p14="http://schemas.microsoft.com/office/powerpoint/2010/main" val="395476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10029</TotalTime>
  <Words>1738</Words>
  <Application>Microsoft Office PowerPoint</Application>
  <PresentationFormat>Custom</PresentationFormat>
  <Paragraphs>102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Arial</vt:lpstr>
      <vt:lpstr>Calibri</vt:lpstr>
      <vt:lpstr>Tahoma</vt:lpstr>
      <vt:lpstr>Times New Roman</vt:lpstr>
      <vt:lpstr>Trebuchet MS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6th ISPESH 2026</dc:title>
  <dc:creator>Dywa Ikal Mutaqin</dc:creator>
  <cp:keywords>DAFJ2F31raw,BAEpeVsBW3g,0</cp:keywords>
  <cp:lastModifiedBy>dheamahsa287@gmail.com</cp:lastModifiedBy>
  <cp:revision>13</cp:revision>
  <dcterms:created xsi:type="dcterms:W3CDTF">2026-07-08T15:16:01Z</dcterms:created>
  <dcterms:modified xsi:type="dcterms:W3CDTF">2026-07-21T17:28:06Z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2026-07-01T00:00:00Z</vt:filetime>
  </property>
  <property fmtid="{D5CDD505-2E9C-101B-9397-08002B2CF9AE}" pid="4" name="Creator">
    <vt:lpwstr>Canva</vt:lpwstr>
  </property>
  <property fmtid="{D5CDD505-2E9C-101B-9397-08002B2CF9AE}" pid="5" name="LastSaved">
    <vt:filetime>2026-07-08T00:00:00Z</vt:filetime>
  </property>
  <property fmtid="{D5CDD505-2E9C-101B-9397-08002B2CF9AE}" pid="6" name="Producer">
    <vt:lpwstr>Canva</vt:lpwstr>
  </property>
</Properties>
</file>