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60" r:id="rId4"/>
    <p:sldId id="261" r:id="rId5"/>
    <p:sldId id="259" r:id="rId6"/>
    <p:sldId id="258" r:id="rId7"/>
    <p:sldId id="262" r:id="rId8"/>
  </p:sldIdLst>
  <p:sldSz cx="18288000" cy="10287000"/>
  <p:notesSz cx="18288000" cy="10287000"/>
  <p:defaultTextStyle>
    <a:defPPr>
      <a:defRPr kern="0"/>
    </a:defPPr>
  </p:defaultTextStyle>
  <p:extLst>
    <p:ext uri="{521415D9-36F7-43E2-AB2F-B90AF26B5E84}">
      <p14:sectionLst xmlns:p14="http://schemas.microsoft.com/office/powerpoint/2010/main">
        <p14:section name="Default Section" id="{2FD64737-7C0D-B74B-A55B-BA5C3AB60B4A}">
          <p14:sldIdLst>
            <p14:sldId id="256"/>
          </p14:sldIdLst>
        </p14:section>
        <p14:section name="Untitled Section" id="{BAD32760-CE5D-5940-A578-E8115B04DC75}">
          <p14:sldIdLst>
            <p14:sldId id="257"/>
            <p14:sldId id="260"/>
            <p14:sldId id="261"/>
            <p14:sldId id="259"/>
            <p14:sldId id="258"/>
            <p14:sldId id="262"/>
          </p14:sldIdLst>
        </p14:section>
      </p14:sectionLst>
    </p:ex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260"/>
    <p:restoredTop sz="94674"/>
  </p:normalViewPr>
  <p:slideViewPr>
    <p:cSldViewPr>
      <p:cViewPr varScale="1">
        <p:scale>
          <a:sx n="65" d="100"/>
          <a:sy n="65" d="100"/>
        </p:scale>
        <p:origin x="264" y="76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12"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5.png"/><Relationship Id="rId5" Type="http://schemas.openxmlformats.org/officeDocument/2006/relationships/slideLayout" Target="../slideLayouts/slideLayout5.xml"/><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4F4F4"/>
          </a:solidFill>
        </p:spPr>
        <p:txBody>
          <a:bodyPr wrap="square" lIns="0" tIns="0" rIns="0" bIns="0" rtlCol="0"/>
          <a:lstStyle/>
          <a:p>
            <a:endParaRPr/>
          </a:p>
        </p:txBody>
      </p:sp>
      <p:pic>
        <p:nvPicPr>
          <p:cNvPr id="17" name="bg object 17"/>
          <p:cNvPicPr/>
          <p:nvPr/>
        </p:nvPicPr>
        <p:blipFill>
          <a:blip r:embed="rId7" cstate="print"/>
          <a:stretch>
            <a:fillRect/>
          </a:stretch>
        </p:blipFill>
        <p:spPr>
          <a:xfrm>
            <a:off x="0" y="0"/>
            <a:ext cx="5634691" cy="4540174"/>
          </a:xfrm>
          <a:prstGeom prst="rect">
            <a:avLst/>
          </a:prstGeom>
        </p:spPr>
      </p:pic>
      <p:sp>
        <p:nvSpPr>
          <p:cNvPr id="18" name="bg object 18"/>
          <p:cNvSpPr/>
          <p:nvPr/>
        </p:nvSpPr>
        <p:spPr>
          <a:xfrm>
            <a:off x="308965" y="373605"/>
            <a:ext cx="5601335" cy="933450"/>
          </a:xfrm>
          <a:custGeom>
            <a:avLst/>
            <a:gdLst/>
            <a:ahLst/>
            <a:cxnLst/>
            <a:rect l="l" t="t" r="r" b="b"/>
            <a:pathLst>
              <a:path w="5601335" h="933450">
                <a:moveTo>
                  <a:pt x="5134756" y="933145"/>
                </a:moveTo>
                <a:lnTo>
                  <a:pt x="466572" y="933145"/>
                </a:lnTo>
                <a:lnTo>
                  <a:pt x="418868" y="930736"/>
                </a:lnTo>
                <a:lnTo>
                  <a:pt x="372541" y="923666"/>
                </a:lnTo>
                <a:lnTo>
                  <a:pt x="327828" y="912169"/>
                </a:lnTo>
                <a:lnTo>
                  <a:pt x="284961" y="896479"/>
                </a:lnTo>
                <a:lnTo>
                  <a:pt x="244176" y="876832"/>
                </a:lnTo>
                <a:lnTo>
                  <a:pt x="205707" y="853462"/>
                </a:lnTo>
                <a:lnTo>
                  <a:pt x="169789" y="826602"/>
                </a:lnTo>
                <a:lnTo>
                  <a:pt x="136655" y="796489"/>
                </a:lnTo>
                <a:lnTo>
                  <a:pt x="106542" y="763356"/>
                </a:lnTo>
                <a:lnTo>
                  <a:pt x="79683" y="727437"/>
                </a:lnTo>
                <a:lnTo>
                  <a:pt x="56312" y="688968"/>
                </a:lnTo>
                <a:lnTo>
                  <a:pt x="36665" y="648183"/>
                </a:lnTo>
                <a:lnTo>
                  <a:pt x="20976" y="605317"/>
                </a:lnTo>
                <a:lnTo>
                  <a:pt x="9479" y="560603"/>
                </a:lnTo>
                <a:lnTo>
                  <a:pt x="2408" y="514277"/>
                </a:lnTo>
                <a:lnTo>
                  <a:pt x="0" y="466572"/>
                </a:lnTo>
                <a:lnTo>
                  <a:pt x="2408" y="418868"/>
                </a:lnTo>
                <a:lnTo>
                  <a:pt x="9479" y="372541"/>
                </a:lnTo>
                <a:lnTo>
                  <a:pt x="20976" y="327828"/>
                </a:lnTo>
                <a:lnTo>
                  <a:pt x="36665" y="284961"/>
                </a:lnTo>
                <a:lnTo>
                  <a:pt x="56312" y="244176"/>
                </a:lnTo>
                <a:lnTo>
                  <a:pt x="79683" y="205707"/>
                </a:lnTo>
                <a:lnTo>
                  <a:pt x="106542" y="169789"/>
                </a:lnTo>
                <a:lnTo>
                  <a:pt x="136655" y="136655"/>
                </a:lnTo>
                <a:lnTo>
                  <a:pt x="169789" y="106542"/>
                </a:lnTo>
                <a:lnTo>
                  <a:pt x="205707" y="79683"/>
                </a:lnTo>
                <a:lnTo>
                  <a:pt x="244176" y="56312"/>
                </a:lnTo>
                <a:lnTo>
                  <a:pt x="284961" y="36665"/>
                </a:lnTo>
                <a:lnTo>
                  <a:pt x="327828" y="20976"/>
                </a:lnTo>
                <a:lnTo>
                  <a:pt x="372541" y="9479"/>
                </a:lnTo>
                <a:lnTo>
                  <a:pt x="418868" y="2408"/>
                </a:lnTo>
                <a:lnTo>
                  <a:pt x="466572" y="0"/>
                </a:lnTo>
                <a:lnTo>
                  <a:pt x="5134756" y="0"/>
                </a:lnTo>
                <a:lnTo>
                  <a:pt x="5182461" y="2408"/>
                </a:lnTo>
                <a:lnTo>
                  <a:pt x="5228787" y="9479"/>
                </a:lnTo>
                <a:lnTo>
                  <a:pt x="5273501" y="20976"/>
                </a:lnTo>
                <a:lnTo>
                  <a:pt x="5316367" y="36665"/>
                </a:lnTo>
                <a:lnTo>
                  <a:pt x="5357152" y="56312"/>
                </a:lnTo>
                <a:lnTo>
                  <a:pt x="5395621" y="79683"/>
                </a:lnTo>
                <a:lnTo>
                  <a:pt x="5431540" y="106542"/>
                </a:lnTo>
                <a:lnTo>
                  <a:pt x="5464673" y="136655"/>
                </a:lnTo>
                <a:lnTo>
                  <a:pt x="5494786" y="169789"/>
                </a:lnTo>
                <a:lnTo>
                  <a:pt x="5521646" y="205707"/>
                </a:lnTo>
                <a:lnTo>
                  <a:pt x="5545016" y="244176"/>
                </a:lnTo>
                <a:lnTo>
                  <a:pt x="5564663" y="284961"/>
                </a:lnTo>
                <a:lnTo>
                  <a:pt x="5580353" y="327828"/>
                </a:lnTo>
                <a:lnTo>
                  <a:pt x="5591850" y="372541"/>
                </a:lnTo>
                <a:lnTo>
                  <a:pt x="5598920" y="418868"/>
                </a:lnTo>
                <a:lnTo>
                  <a:pt x="5601329" y="466572"/>
                </a:lnTo>
                <a:lnTo>
                  <a:pt x="5598920" y="514277"/>
                </a:lnTo>
                <a:lnTo>
                  <a:pt x="5591850" y="560603"/>
                </a:lnTo>
                <a:lnTo>
                  <a:pt x="5580353" y="605317"/>
                </a:lnTo>
                <a:lnTo>
                  <a:pt x="5564663" y="648183"/>
                </a:lnTo>
                <a:lnTo>
                  <a:pt x="5545016" y="688968"/>
                </a:lnTo>
                <a:lnTo>
                  <a:pt x="5521646" y="727437"/>
                </a:lnTo>
                <a:lnTo>
                  <a:pt x="5494786" y="763356"/>
                </a:lnTo>
                <a:lnTo>
                  <a:pt x="5464673" y="796489"/>
                </a:lnTo>
                <a:lnTo>
                  <a:pt x="5431540" y="826602"/>
                </a:lnTo>
                <a:lnTo>
                  <a:pt x="5395621" y="853462"/>
                </a:lnTo>
                <a:lnTo>
                  <a:pt x="5357152" y="876832"/>
                </a:lnTo>
                <a:lnTo>
                  <a:pt x="5316367" y="896479"/>
                </a:lnTo>
                <a:lnTo>
                  <a:pt x="5273501" y="912169"/>
                </a:lnTo>
                <a:lnTo>
                  <a:pt x="5228787" y="923666"/>
                </a:lnTo>
                <a:lnTo>
                  <a:pt x="5182461" y="930736"/>
                </a:lnTo>
                <a:lnTo>
                  <a:pt x="5134756" y="933145"/>
                </a:lnTo>
                <a:close/>
              </a:path>
            </a:pathLst>
          </a:custGeom>
          <a:solidFill>
            <a:srgbClr val="FFFFFF"/>
          </a:solidFill>
        </p:spPr>
        <p:txBody>
          <a:bodyPr wrap="square" lIns="0" tIns="0" rIns="0" bIns="0" rtlCol="0"/>
          <a:lstStyle/>
          <a:p>
            <a:endParaRPr/>
          </a:p>
        </p:txBody>
      </p:sp>
      <p:pic>
        <p:nvPicPr>
          <p:cNvPr id="19" name="bg object 19"/>
          <p:cNvPicPr/>
          <p:nvPr/>
        </p:nvPicPr>
        <p:blipFill>
          <a:blip r:embed="rId8" cstate="print"/>
          <a:stretch>
            <a:fillRect/>
          </a:stretch>
        </p:blipFill>
        <p:spPr>
          <a:xfrm>
            <a:off x="434343" y="559592"/>
            <a:ext cx="1923467" cy="561882"/>
          </a:xfrm>
          <a:prstGeom prst="rect">
            <a:avLst/>
          </a:prstGeom>
        </p:spPr>
      </p:pic>
      <p:pic>
        <p:nvPicPr>
          <p:cNvPr id="20" name="bg object 20"/>
          <p:cNvPicPr/>
          <p:nvPr/>
        </p:nvPicPr>
        <p:blipFill>
          <a:blip r:embed="rId9" cstate="print"/>
          <a:stretch>
            <a:fillRect/>
          </a:stretch>
        </p:blipFill>
        <p:spPr>
          <a:xfrm>
            <a:off x="2354169" y="594832"/>
            <a:ext cx="880718" cy="470413"/>
          </a:xfrm>
          <a:prstGeom prst="rect">
            <a:avLst/>
          </a:prstGeom>
        </p:spPr>
      </p:pic>
      <p:pic>
        <p:nvPicPr>
          <p:cNvPr id="21" name="bg object 21"/>
          <p:cNvPicPr/>
          <p:nvPr/>
        </p:nvPicPr>
        <p:blipFill>
          <a:blip r:embed="rId10" cstate="print"/>
          <a:stretch>
            <a:fillRect/>
          </a:stretch>
        </p:blipFill>
        <p:spPr>
          <a:xfrm>
            <a:off x="5032140" y="469834"/>
            <a:ext cx="739594" cy="718686"/>
          </a:xfrm>
          <a:prstGeom prst="rect">
            <a:avLst/>
          </a:prstGeom>
        </p:spPr>
      </p:pic>
      <p:pic>
        <p:nvPicPr>
          <p:cNvPr id="22" name="bg object 22"/>
          <p:cNvPicPr/>
          <p:nvPr/>
        </p:nvPicPr>
        <p:blipFill>
          <a:blip r:embed="rId11" cstate="print"/>
          <a:stretch>
            <a:fillRect/>
          </a:stretch>
        </p:blipFill>
        <p:spPr>
          <a:xfrm>
            <a:off x="4233886" y="529289"/>
            <a:ext cx="726527" cy="621990"/>
          </a:xfrm>
          <a:prstGeom prst="rect">
            <a:avLst/>
          </a:prstGeom>
        </p:spPr>
      </p:pic>
      <p:pic>
        <p:nvPicPr>
          <p:cNvPr id="23" name="bg object 23"/>
          <p:cNvPicPr/>
          <p:nvPr/>
        </p:nvPicPr>
        <p:blipFill>
          <a:blip r:embed="rId12" cstate="print"/>
          <a:stretch>
            <a:fillRect/>
          </a:stretch>
        </p:blipFill>
        <p:spPr>
          <a:xfrm>
            <a:off x="3326662" y="416884"/>
            <a:ext cx="810156" cy="368490"/>
          </a:xfrm>
          <a:prstGeom prst="rect">
            <a:avLst/>
          </a:prstGeom>
        </p:spPr>
      </p:pic>
      <p:sp>
        <p:nvSpPr>
          <p:cNvPr id="2" name="Holder 2"/>
          <p:cNvSpPr>
            <a:spLocks noGrp="1"/>
          </p:cNvSpPr>
          <p:nvPr>
            <p:ph type="title"/>
          </p:nvPr>
        </p:nvSpPr>
        <p:spPr>
          <a:xfrm>
            <a:off x="914400" y="411480"/>
            <a:ext cx="16459200" cy="164592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914400" y="2366010"/>
            <a:ext cx="1645920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7/22/26</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doi.org/10.59837/tpmh3j73" TargetMode="External"/><Relationship Id="rId2" Type="http://schemas.openxmlformats.org/officeDocument/2006/relationships/hyperlink" Target="https://doi.org/10.3390/ijerph17020505" TargetMode="External"/><Relationship Id="rId1" Type="http://schemas.openxmlformats.org/officeDocument/2006/relationships/slideLayout" Target="../slideLayouts/slideLayout1.xml"/><Relationship Id="rId5" Type="http://schemas.openxmlformats.org/officeDocument/2006/relationships/hyperlink" Target="https://doi.org/10.1080/17408989.2012.754005" TargetMode="External"/><Relationship Id="rId4" Type="http://schemas.openxmlformats.org/officeDocument/2006/relationships/hyperlink" Target="https://doi.org/10.55081/jumper.v5i1.242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3" name="object 3"/>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4" name="object 4"/>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5" name="object 5"/>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6" name="object 6"/>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7" name="object 7"/>
          <p:cNvPicPr/>
          <p:nvPr/>
        </p:nvPicPr>
        <p:blipFill>
          <a:blip r:embed="rId2" cstate="print"/>
          <a:stretch>
            <a:fillRect/>
          </a:stretch>
        </p:blipFill>
        <p:spPr>
          <a:xfrm>
            <a:off x="15290102" y="0"/>
            <a:ext cx="2997896" cy="10286999"/>
          </a:xfrm>
          <a:prstGeom prst="rect">
            <a:avLst/>
          </a:prstGeom>
        </p:spPr>
      </p:pic>
      <p:pic>
        <p:nvPicPr>
          <p:cNvPr id="8" name="object 8"/>
          <p:cNvPicPr/>
          <p:nvPr/>
        </p:nvPicPr>
        <p:blipFill>
          <a:blip r:embed="rId3" cstate="print"/>
          <a:stretch>
            <a:fillRect/>
          </a:stretch>
        </p:blipFill>
        <p:spPr>
          <a:xfrm>
            <a:off x="0" y="8004844"/>
            <a:ext cx="8880991" cy="2282155"/>
          </a:xfrm>
          <a:prstGeom prst="rect">
            <a:avLst/>
          </a:prstGeom>
        </p:spPr>
      </p:pic>
      <p:sp>
        <p:nvSpPr>
          <p:cNvPr id="9" name="object 9"/>
          <p:cNvSpPr txBox="1"/>
          <p:nvPr/>
        </p:nvSpPr>
        <p:spPr>
          <a:xfrm>
            <a:off x="228600" y="3848733"/>
            <a:ext cx="11208385" cy="6630020"/>
          </a:xfrm>
          <a:prstGeom prst="rect">
            <a:avLst/>
          </a:prstGeom>
        </p:spPr>
        <p:txBody>
          <a:bodyPr vert="horz" wrap="square" lIns="0" tIns="12700" rIns="0" bIns="0" rtlCol="0">
            <a:spAutoFit/>
          </a:bodyPr>
          <a:lstStyle/>
          <a:p>
            <a:pPr marL="12700" marR="5080">
              <a:lnSpc>
                <a:spcPct val="100000"/>
              </a:lnSpc>
              <a:spcBef>
                <a:spcPts val="100"/>
              </a:spcBef>
            </a:pPr>
            <a:r>
              <a:rPr lang="en-ID" sz="5500" dirty="0">
                <a:latin typeface="Trebuchet MS"/>
                <a:cs typeface="Trebuchet MS"/>
              </a:rPr>
              <a:t>Implementation of a Tactical Approach Toward Improving Futsal Playing Skills at SMPN 20 Bandung</a:t>
            </a:r>
          </a:p>
          <a:p>
            <a:pPr marL="12700" marR="5080">
              <a:lnSpc>
                <a:spcPct val="100000"/>
              </a:lnSpc>
              <a:spcBef>
                <a:spcPts val="100"/>
              </a:spcBef>
            </a:pPr>
            <a:endParaRPr lang="en-ID" sz="5000" dirty="0">
              <a:latin typeface="Trebuchet MS"/>
              <a:cs typeface="Trebuchet MS"/>
            </a:endParaRPr>
          </a:p>
          <a:p>
            <a:pPr marL="12700" marR="5080">
              <a:lnSpc>
                <a:spcPct val="100000"/>
              </a:lnSpc>
              <a:spcBef>
                <a:spcPts val="100"/>
              </a:spcBef>
            </a:pPr>
            <a:endParaRPr lang="en-ID" sz="5000" dirty="0">
              <a:latin typeface="Trebuchet MS"/>
              <a:cs typeface="Trebuchet MS"/>
            </a:endParaRPr>
          </a:p>
          <a:p>
            <a:pPr marL="12700" marR="5080">
              <a:lnSpc>
                <a:spcPct val="100000"/>
              </a:lnSpc>
              <a:spcBef>
                <a:spcPts val="100"/>
              </a:spcBef>
            </a:pPr>
            <a:endParaRPr lang="en-ID" sz="5000" dirty="0">
              <a:latin typeface="Trebuchet MS"/>
              <a:cs typeface="Trebuchet MS"/>
            </a:endParaRPr>
          </a:p>
          <a:p>
            <a:pPr marL="12700" marR="5080">
              <a:lnSpc>
                <a:spcPct val="100000"/>
              </a:lnSpc>
              <a:spcBef>
                <a:spcPts val="100"/>
              </a:spcBef>
            </a:pPr>
            <a:r>
              <a:rPr lang="en-ID" sz="3000" dirty="0" err="1">
                <a:solidFill>
                  <a:schemeClr val="bg1"/>
                </a:solidFill>
                <a:latin typeface="Trebuchet MS"/>
                <a:cs typeface="Trebuchet MS"/>
              </a:rPr>
              <a:t>Almaarif</a:t>
            </a:r>
            <a:r>
              <a:rPr lang="en-ID" sz="3000" dirty="0">
                <a:solidFill>
                  <a:schemeClr val="bg1"/>
                </a:solidFill>
                <a:latin typeface="Trebuchet MS"/>
                <a:cs typeface="Trebuchet MS"/>
              </a:rPr>
              <a:t> </a:t>
            </a:r>
            <a:r>
              <a:rPr lang="en-ID" sz="3000" dirty="0" err="1">
                <a:solidFill>
                  <a:schemeClr val="bg1"/>
                </a:solidFill>
                <a:latin typeface="Trebuchet MS"/>
                <a:cs typeface="Trebuchet MS"/>
              </a:rPr>
              <a:t>Syamsul</a:t>
            </a:r>
            <a:r>
              <a:rPr lang="en-ID" sz="3000" dirty="0">
                <a:solidFill>
                  <a:schemeClr val="bg1"/>
                </a:solidFill>
                <a:latin typeface="Trebuchet MS"/>
                <a:cs typeface="Trebuchet MS"/>
              </a:rPr>
              <a:t> </a:t>
            </a:r>
            <a:r>
              <a:rPr lang="en-ID" sz="3000" dirty="0" err="1">
                <a:solidFill>
                  <a:schemeClr val="bg1"/>
                </a:solidFill>
                <a:latin typeface="Trebuchet MS"/>
                <a:cs typeface="Trebuchet MS"/>
              </a:rPr>
              <a:t>Madani</a:t>
            </a:r>
            <a:endParaRPr lang="en-ID" sz="3000" dirty="0">
              <a:solidFill>
                <a:schemeClr val="bg1"/>
              </a:solidFill>
              <a:latin typeface="Trebuchet MS"/>
              <a:cs typeface="Trebuchet MS"/>
            </a:endParaRPr>
          </a:p>
          <a:p>
            <a:pPr marL="12700" marR="5080">
              <a:lnSpc>
                <a:spcPct val="100000"/>
              </a:lnSpc>
              <a:spcBef>
                <a:spcPts val="100"/>
              </a:spcBef>
            </a:pPr>
            <a:r>
              <a:rPr lang="en-ID" sz="3000" dirty="0">
                <a:solidFill>
                  <a:schemeClr val="bg1"/>
                </a:solidFill>
                <a:latin typeface="Trebuchet MS"/>
                <a:cs typeface="Trebuchet MS"/>
              </a:rPr>
              <a:t>The Indonesia University of Education</a:t>
            </a:r>
          </a:p>
          <a:p>
            <a:pPr marL="12700" marR="5080">
              <a:lnSpc>
                <a:spcPct val="100000"/>
              </a:lnSpc>
              <a:spcBef>
                <a:spcPts val="100"/>
              </a:spcBef>
            </a:pPr>
            <a:endParaRPr sz="5000" dirty="0">
              <a:latin typeface="Trebuchet MS"/>
              <a:cs typeface="Trebuchet M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4F4F4"/>
          </a:solidFill>
        </p:spPr>
        <p:txBody>
          <a:bodyPr wrap="square" lIns="0" tIns="0" rIns="0" bIns="0" rtlCol="0"/>
          <a:lstStyle/>
          <a:p>
            <a:endParaRPr dirty="0"/>
          </a:p>
        </p:txBody>
      </p:sp>
      <p:grpSp>
        <p:nvGrpSpPr>
          <p:cNvPr id="3" name="object 3"/>
          <p:cNvGrpSpPr/>
          <p:nvPr/>
        </p:nvGrpSpPr>
        <p:grpSpPr>
          <a:xfrm>
            <a:off x="15075389" y="0"/>
            <a:ext cx="3213100" cy="3331210"/>
            <a:chOff x="15075389" y="0"/>
            <a:chExt cx="3213100" cy="3331210"/>
          </a:xfrm>
        </p:grpSpPr>
        <p:sp>
          <p:nvSpPr>
            <p:cNvPr id="4" name="object 4"/>
            <p:cNvSpPr/>
            <p:nvPr/>
          </p:nvSpPr>
          <p:spPr>
            <a:xfrm>
              <a:off x="15075389" y="0"/>
              <a:ext cx="3213100" cy="3331210"/>
            </a:xfrm>
            <a:custGeom>
              <a:avLst/>
              <a:gdLst/>
              <a:ahLst/>
              <a:cxnLst/>
              <a:rect l="l" t="t" r="r" b="b"/>
              <a:pathLst>
                <a:path w="3213100" h="3331210">
                  <a:moveTo>
                    <a:pt x="3212608" y="3330762"/>
                  </a:moveTo>
                  <a:lnTo>
                    <a:pt x="0" y="109201"/>
                  </a:lnTo>
                  <a:lnTo>
                    <a:pt x="0" y="0"/>
                  </a:lnTo>
                  <a:lnTo>
                    <a:pt x="897024" y="0"/>
                  </a:lnTo>
                  <a:lnTo>
                    <a:pt x="3212608" y="2314917"/>
                  </a:lnTo>
                  <a:lnTo>
                    <a:pt x="3212608" y="3330762"/>
                  </a:lnTo>
                  <a:close/>
                </a:path>
              </a:pathLst>
            </a:custGeom>
            <a:solidFill>
              <a:srgbClr val="1B53A8"/>
            </a:solidFill>
          </p:spPr>
          <p:txBody>
            <a:bodyPr wrap="square" lIns="0" tIns="0" rIns="0" bIns="0" rtlCol="0"/>
            <a:lstStyle/>
            <a:p>
              <a:endParaRPr/>
            </a:p>
          </p:txBody>
        </p:sp>
        <p:sp>
          <p:nvSpPr>
            <p:cNvPr id="5" name="object 5"/>
            <p:cNvSpPr/>
            <p:nvPr/>
          </p:nvSpPr>
          <p:spPr>
            <a:xfrm>
              <a:off x="16809175" y="0"/>
              <a:ext cx="1478915" cy="2315210"/>
            </a:xfrm>
            <a:custGeom>
              <a:avLst/>
              <a:gdLst/>
              <a:ahLst/>
              <a:cxnLst/>
              <a:rect l="l" t="t" r="r" b="b"/>
              <a:pathLst>
                <a:path w="1478915" h="2315210">
                  <a:moveTo>
                    <a:pt x="1478822" y="2314917"/>
                  </a:moveTo>
                  <a:lnTo>
                    <a:pt x="0" y="836094"/>
                  </a:lnTo>
                  <a:lnTo>
                    <a:pt x="1454988" y="0"/>
                  </a:lnTo>
                  <a:lnTo>
                    <a:pt x="1478822" y="0"/>
                  </a:lnTo>
                  <a:lnTo>
                    <a:pt x="1478822" y="2314917"/>
                  </a:lnTo>
                  <a:close/>
                </a:path>
              </a:pathLst>
            </a:custGeom>
            <a:solidFill>
              <a:srgbClr val="0C336F"/>
            </a:solidFill>
          </p:spPr>
          <p:txBody>
            <a:bodyPr wrap="square" lIns="0" tIns="0" rIns="0" bIns="0" rtlCol="0"/>
            <a:lstStyle/>
            <a:p>
              <a:endParaRPr/>
            </a:p>
          </p:txBody>
        </p:sp>
      </p:grpSp>
      <p:grpSp>
        <p:nvGrpSpPr>
          <p:cNvPr id="6" name="object 6"/>
          <p:cNvGrpSpPr/>
          <p:nvPr/>
        </p:nvGrpSpPr>
        <p:grpSpPr>
          <a:xfrm>
            <a:off x="0" y="3259390"/>
            <a:ext cx="18288000" cy="7028180"/>
            <a:chOff x="0" y="3259390"/>
            <a:chExt cx="18288000" cy="7028180"/>
          </a:xfrm>
        </p:grpSpPr>
        <p:sp>
          <p:nvSpPr>
            <p:cNvPr id="7" name="object 7"/>
            <p:cNvSpPr/>
            <p:nvPr/>
          </p:nvSpPr>
          <p:spPr>
            <a:xfrm>
              <a:off x="0" y="7694571"/>
              <a:ext cx="4640580" cy="2592705"/>
            </a:xfrm>
            <a:custGeom>
              <a:avLst/>
              <a:gdLst/>
              <a:ahLst/>
              <a:cxnLst/>
              <a:rect l="l" t="t" r="r" b="b"/>
              <a:pathLst>
                <a:path w="4640580" h="2592704">
                  <a:moveTo>
                    <a:pt x="0" y="0"/>
                  </a:moveTo>
                  <a:lnTo>
                    <a:pt x="4640490" y="0"/>
                  </a:lnTo>
                  <a:lnTo>
                    <a:pt x="4640490" y="2592428"/>
                  </a:lnTo>
                  <a:lnTo>
                    <a:pt x="0" y="2592428"/>
                  </a:lnTo>
                  <a:lnTo>
                    <a:pt x="0" y="0"/>
                  </a:lnTo>
                  <a:close/>
                </a:path>
              </a:pathLst>
            </a:custGeom>
            <a:solidFill>
              <a:srgbClr val="0C336F"/>
            </a:solidFill>
          </p:spPr>
          <p:txBody>
            <a:bodyPr wrap="square" lIns="0" tIns="0" rIns="0" bIns="0" rtlCol="0"/>
            <a:lstStyle/>
            <a:p>
              <a:endParaRPr/>
            </a:p>
          </p:txBody>
        </p:sp>
        <p:sp>
          <p:nvSpPr>
            <p:cNvPr id="8" name="object 8"/>
            <p:cNvSpPr/>
            <p:nvPr/>
          </p:nvSpPr>
          <p:spPr>
            <a:xfrm>
              <a:off x="7927219" y="9764381"/>
              <a:ext cx="10361295" cy="523240"/>
            </a:xfrm>
            <a:custGeom>
              <a:avLst/>
              <a:gdLst/>
              <a:ahLst/>
              <a:cxnLst/>
              <a:rect l="l" t="t" r="r" b="b"/>
              <a:pathLst>
                <a:path w="10361295" h="523240">
                  <a:moveTo>
                    <a:pt x="10360780" y="522618"/>
                  </a:moveTo>
                  <a:lnTo>
                    <a:pt x="0" y="522618"/>
                  </a:lnTo>
                  <a:lnTo>
                    <a:pt x="0" y="0"/>
                  </a:lnTo>
                  <a:lnTo>
                    <a:pt x="10360780" y="0"/>
                  </a:lnTo>
                  <a:lnTo>
                    <a:pt x="10360780" y="522618"/>
                  </a:lnTo>
                  <a:close/>
                </a:path>
              </a:pathLst>
            </a:custGeom>
            <a:solidFill>
              <a:srgbClr val="0A2957"/>
            </a:solidFill>
          </p:spPr>
          <p:txBody>
            <a:bodyPr wrap="square" lIns="0" tIns="0" rIns="0" bIns="0" rtlCol="0"/>
            <a:lstStyle/>
            <a:p>
              <a:endParaRPr/>
            </a:p>
          </p:txBody>
        </p:sp>
        <p:sp>
          <p:nvSpPr>
            <p:cNvPr id="9" name="object 9"/>
            <p:cNvSpPr/>
            <p:nvPr/>
          </p:nvSpPr>
          <p:spPr>
            <a:xfrm>
              <a:off x="3327265" y="7690376"/>
              <a:ext cx="3564254" cy="2597150"/>
            </a:xfrm>
            <a:custGeom>
              <a:avLst/>
              <a:gdLst/>
              <a:ahLst/>
              <a:cxnLst/>
              <a:rect l="l" t="t" r="r" b="b"/>
              <a:pathLst>
                <a:path w="3564254" h="2597150">
                  <a:moveTo>
                    <a:pt x="3564065" y="1542580"/>
                  </a:moveTo>
                  <a:lnTo>
                    <a:pt x="2673049" y="0"/>
                  </a:lnTo>
                  <a:lnTo>
                    <a:pt x="891016" y="0"/>
                  </a:lnTo>
                  <a:lnTo>
                    <a:pt x="0" y="1542580"/>
                  </a:lnTo>
                  <a:lnTo>
                    <a:pt x="608829" y="2596622"/>
                  </a:lnTo>
                  <a:lnTo>
                    <a:pt x="2955235" y="2596622"/>
                  </a:lnTo>
                  <a:lnTo>
                    <a:pt x="3564065" y="1542580"/>
                  </a:lnTo>
                  <a:close/>
                </a:path>
              </a:pathLst>
            </a:custGeom>
            <a:solidFill>
              <a:srgbClr val="1B53A8"/>
            </a:solidFill>
          </p:spPr>
          <p:txBody>
            <a:bodyPr wrap="square" lIns="0" tIns="0" rIns="0" bIns="0" rtlCol="0"/>
            <a:lstStyle/>
            <a:p>
              <a:endParaRPr/>
            </a:p>
          </p:txBody>
        </p:sp>
        <p:sp>
          <p:nvSpPr>
            <p:cNvPr id="10" name="object 10"/>
            <p:cNvSpPr/>
            <p:nvPr/>
          </p:nvSpPr>
          <p:spPr>
            <a:xfrm>
              <a:off x="6269366" y="9234217"/>
              <a:ext cx="2998470" cy="1052830"/>
            </a:xfrm>
            <a:custGeom>
              <a:avLst/>
              <a:gdLst/>
              <a:ahLst/>
              <a:cxnLst/>
              <a:rect l="l" t="t" r="r" b="b"/>
              <a:pathLst>
                <a:path w="2998470" h="1052829">
                  <a:moveTo>
                    <a:pt x="2998236" y="1052782"/>
                  </a:moveTo>
                  <a:lnTo>
                    <a:pt x="2390134" y="0"/>
                  </a:lnTo>
                  <a:lnTo>
                    <a:pt x="608101" y="0"/>
                  </a:lnTo>
                  <a:lnTo>
                    <a:pt x="0" y="1052781"/>
                  </a:lnTo>
                  <a:lnTo>
                    <a:pt x="2998236" y="1052782"/>
                  </a:lnTo>
                  <a:close/>
                </a:path>
              </a:pathLst>
            </a:custGeom>
            <a:solidFill>
              <a:srgbClr val="0C336F"/>
            </a:solidFill>
          </p:spPr>
          <p:txBody>
            <a:bodyPr wrap="square" lIns="0" tIns="0" rIns="0" bIns="0" rtlCol="0"/>
            <a:lstStyle/>
            <a:p>
              <a:endParaRPr/>
            </a:p>
          </p:txBody>
        </p:sp>
        <p:sp>
          <p:nvSpPr>
            <p:cNvPr id="11" name="object 11"/>
            <p:cNvSpPr/>
            <p:nvPr/>
          </p:nvSpPr>
          <p:spPr>
            <a:xfrm>
              <a:off x="4483693" y="9227916"/>
              <a:ext cx="3006090" cy="1059180"/>
            </a:xfrm>
            <a:custGeom>
              <a:avLst/>
              <a:gdLst/>
              <a:ahLst/>
              <a:cxnLst/>
              <a:rect l="l" t="t" r="r" b="b"/>
              <a:pathLst>
                <a:path w="3006090" h="1059179">
                  <a:moveTo>
                    <a:pt x="3005516" y="1059083"/>
                  </a:moveTo>
                  <a:lnTo>
                    <a:pt x="2393774" y="0"/>
                  </a:lnTo>
                  <a:lnTo>
                    <a:pt x="611741" y="0"/>
                  </a:lnTo>
                  <a:lnTo>
                    <a:pt x="0" y="1059083"/>
                  </a:lnTo>
                  <a:lnTo>
                    <a:pt x="94507" y="1059083"/>
                  </a:lnTo>
                  <a:lnTo>
                    <a:pt x="659632" y="80657"/>
                  </a:lnTo>
                  <a:lnTo>
                    <a:pt x="2347144" y="80657"/>
                  </a:lnTo>
                  <a:lnTo>
                    <a:pt x="2912269" y="1059083"/>
                  </a:lnTo>
                  <a:lnTo>
                    <a:pt x="3005516" y="1059083"/>
                  </a:lnTo>
                  <a:close/>
                </a:path>
              </a:pathLst>
            </a:custGeom>
            <a:solidFill>
              <a:srgbClr val="0A2957"/>
            </a:solidFill>
          </p:spPr>
          <p:txBody>
            <a:bodyPr wrap="square" lIns="0" tIns="0" rIns="0" bIns="0" rtlCol="0"/>
            <a:lstStyle/>
            <a:p>
              <a:endParaRPr/>
            </a:p>
          </p:txBody>
        </p:sp>
        <p:pic>
          <p:nvPicPr>
            <p:cNvPr id="12" name="object 12"/>
            <p:cNvPicPr/>
            <p:nvPr/>
          </p:nvPicPr>
          <p:blipFill>
            <a:blip r:embed="rId2" cstate="print"/>
            <a:stretch>
              <a:fillRect/>
            </a:stretch>
          </p:blipFill>
          <p:spPr>
            <a:xfrm>
              <a:off x="16497051" y="3259390"/>
              <a:ext cx="1790947" cy="6743699"/>
            </a:xfrm>
            <a:prstGeom prst="rect">
              <a:avLst/>
            </a:prstGeom>
          </p:spPr>
        </p:pic>
      </p:grpSp>
      <p:sp>
        <p:nvSpPr>
          <p:cNvPr id="13" name="object 13"/>
          <p:cNvSpPr txBox="1"/>
          <p:nvPr/>
        </p:nvSpPr>
        <p:spPr>
          <a:xfrm>
            <a:off x="6040638" y="1349309"/>
            <a:ext cx="6739478" cy="2769348"/>
          </a:xfrm>
          <a:prstGeom prst="rect">
            <a:avLst/>
          </a:prstGeom>
        </p:spPr>
        <p:txBody>
          <a:bodyPr vert="horz" wrap="square" lIns="0" tIns="139065" rIns="0" bIns="0" rtlCol="0">
            <a:spAutoFit/>
          </a:bodyPr>
          <a:lstStyle/>
          <a:p>
            <a:pPr marL="12700" marR="5080">
              <a:lnSpc>
                <a:spcPts val="9670"/>
              </a:lnSpc>
              <a:spcBef>
                <a:spcPts val="1095"/>
              </a:spcBef>
            </a:pPr>
            <a:r>
              <a:rPr lang="en-US" sz="6000" b="1" spc="-40" dirty="0">
                <a:solidFill>
                  <a:srgbClr val="0A2957"/>
                </a:solidFill>
                <a:latin typeface="Trebuchet MS"/>
                <a:cs typeface="Trebuchet MS"/>
              </a:rPr>
              <a:t>Introduction</a:t>
            </a:r>
          </a:p>
          <a:p>
            <a:pPr marL="12700" marR="5080">
              <a:lnSpc>
                <a:spcPts val="9670"/>
              </a:lnSpc>
              <a:spcBef>
                <a:spcPts val="1095"/>
              </a:spcBef>
            </a:pPr>
            <a:endParaRPr sz="8800" dirty="0">
              <a:latin typeface="Trebuchet MS"/>
              <a:cs typeface="Trebuchet MS"/>
            </a:endParaRPr>
          </a:p>
        </p:txBody>
      </p:sp>
      <p:grpSp>
        <p:nvGrpSpPr>
          <p:cNvPr id="20" name="object 20"/>
          <p:cNvGrpSpPr/>
          <p:nvPr/>
        </p:nvGrpSpPr>
        <p:grpSpPr>
          <a:xfrm>
            <a:off x="308965" y="373605"/>
            <a:ext cx="5601335" cy="933450"/>
            <a:chOff x="308965" y="373605"/>
            <a:chExt cx="5601335" cy="933450"/>
          </a:xfrm>
        </p:grpSpPr>
        <p:sp>
          <p:nvSpPr>
            <p:cNvPr id="21" name="object 21"/>
            <p:cNvSpPr/>
            <p:nvPr/>
          </p:nvSpPr>
          <p:spPr>
            <a:xfrm>
              <a:off x="308965" y="373605"/>
              <a:ext cx="5601335" cy="933450"/>
            </a:xfrm>
            <a:custGeom>
              <a:avLst/>
              <a:gdLst/>
              <a:ahLst/>
              <a:cxnLst/>
              <a:rect l="l" t="t" r="r" b="b"/>
              <a:pathLst>
                <a:path w="5601335" h="933450">
                  <a:moveTo>
                    <a:pt x="5134756" y="933145"/>
                  </a:moveTo>
                  <a:lnTo>
                    <a:pt x="466572" y="933145"/>
                  </a:lnTo>
                  <a:lnTo>
                    <a:pt x="418868" y="930736"/>
                  </a:lnTo>
                  <a:lnTo>
                    <a:pt x="372541" y="923666"/>
                  </a:lnTo>
                  <a:lnTo>
                    <a:pt x="327828" y="912169"/>
                  </a:lnTo>
                  <a:lnTo>
                    <a:pt x="284961" y="896479"/>
                  </a:lnTo>
                  <a:lnTo>
                    <a:pt x="244176" y="876832"/>
                  </a:lnTo>
                  <a:lnTo>
                    <a:pt x="205707" y="853462"/>
                  </a:lnTo>
                  <a:lnTo>
                    <a:pt x="169789" y="826602"/>
                  </a:lnTo>
                  <a:lnTo>
                    <a:pt x="136655" y="796489"/>
                  </a:lnTo>
                  <a:lnTo>
                    <a:pt x="106542" y="763356"/>
                  </a:lnTo>
                  <a:lnTo>
                    <a:pt x="79683" y="727437"/>
                  </a:lnTo>
                  <a:lnTo>
                    <a:pt x="56312" y="688968"/>
                  </a:lnTo>
                  <a:lnTo>
                    <a:pt x="36665" y="648183"/>
                  </a:lnTo>
                  <a:lnTo>
                    <a:pt x="20976" y="605317"/>
                  </a:lnTo>
                  <a:lnTo>
                    <a:pt x="9479" y="560603"/>
                  </a:lnTo>
                  <a:lnTo>
                    <a:pt x="2408" y="514277"/>
                  </a:lnTo>
                  <a:lnTo>
                    <a:pt x="0" y="466572"/>
                  </a:lnTo>
                  <a:lnTo>
                    <a:pt x="2408" y="418868"/>
                  </a:lnTo>
                  <a:lnTo>
                    <a:pt x="9479" y="372541"/>
                  </a:lnTo>
                  <a:lnTo>
                    <a:pt x="20976" y="327828"/>
                  </a:lnTo>
                  <a:lnTo>
                    <a:pt x="36665" y="284961"/>
                  </a:lnTo>
                  <a:lnTo>
                    <a:pt x="56312" y="244176"/>
                  </a:lnTo>
                  <a:lnTo>
                    <a:pt x="79683" y="205707"/>
                  </a:lnTo>
                  <a:lnTo>
                    <a:pt x="106542" y="169789"/>
                  </a:lnTo>
                  <a:lnTo>
                    <a:pt x="136655" y="136655"/>
                  </a:lnTo>
                  <a:lnTo>
                    <a:pt x="169789" y="106542"/>
                  </a:lnTo>
                  <a:lnTo>
                    <a:pt x="205707" y="79683"/>
                  </a:lnTo>
                  <a:lnTo>
                    <a:pt x="244176" y="56312"/>
                  </a:lnTo>
                  <a:lnTo>
                    <a:pt x="284961" y="36665"/>
                  </a:lnTo>
                  <a:lnTo>
                    <a:pt x="327828" y="20976"/>
                  </a:lnTo>
                  <a:lnTo>
                    <a:pt x="372541" y="9479"/>
                  </a:lnTo>
                  <a:lnTo>
                    <a:pt x="418868" y="2408"/>
                  </a:lnTo>
                  <a:lnTo>
                    <a:pt x="466572" y="0"/>
                  </a:lnTo>
                  <a:lnTo>
                    <a:pt x="5134756" y="0"/>
                  </a:lnTo>
                  <a:lnTo>
                    <a:pt x="5182461" y="2408"/>
                  </a:lnTo>
                  <a:lnTo>
                    <a:pt x="5228787" y="9479"/>
                  </a:lnTo>
                  <a:lnTo>
                    <a:pt x="5273501" y="20976"/>
                  </a:lnTo>
                  <a:lnTo>
                    <a:pt x="5316367" y="36665"/>
                  </a:lnTo>
                  <a:lnTo>
                    <a:pt x="5357152" y="56312"/>
                  </a:lnTo>
                  <a:lnTo>
                    <a:pt x="5395621" y="79683"/>
                  </a:lnTo>
                  <a:lnTo>
                    <a:pt x="5431540" y="106542"/>
                  </a:lnTo>
                  <a:lnTo>
                    <a:pt x="5464673" y="136655"/>
                  </a:lnTo>
                  <a:lnTo>
                    <a:pt x="5494786" y="169789"/>
                  </a:lnTo>
                  <a:lnTo>
                    <a:pt x="5521646" y="205707"/>
                  </a:lnTo>
                  <a:lnTo>
                    <a:pt x="5545016" y="244176"/>
                  </a:lnTo>
                  <a:lnTo>
                    <a:pt x="5564663" y="284961"/>
                  </a:lnTo>
                  <a:lnTo>
                    <a:pt x="5580353" y="327828"/>
                  </a:lnTo>
                  <a:lnTo>
                    <a:pt x="5591850" y="372541"/>
                  </a:lnTo>
                  <a:lnTo>
                    <a:pt x="5598920" y="418868"/>
                  </a:lnTo>
                  <a:lnTo>
                    <a:pt x="5601329" y="466572"/>
                  </a:lnTo>
                  <a:lnTo>
                    <a:pt x="5598920" y="514277"/>
                  </a:lnTo>
                  <a:lnTo>
                    <a:pt x="5591850" y="560603"/>
                  </a:lnTo>
                  <a:lnTo>
                    <a:pt x="5580353" y="605317"/>
                  </a:lnTo>
                  <a:lnTo>
                    <a:pt x="5564663" y="648183"/>
                  </a:lnTo>
                  <a:lnTo>
                    <a:pt x="5545016" y="688968"/>
                  </a:lnTo>
                  <a:lnTo>
                    <a:pt x="5521646" y="727437"/>
                  </a:lnTo>
                  <a:lnTo>
                    <a:pt x="5494786" y="763356"/>
                  </a:lnTo>
                  <a:lnTo>
                    <a:pt x="5464673" y="796489"/>
                  </a:lnTo>
                  <a:lnTo>
                    <a:pt x="5431540" y="826602"/>
                  </a:lnTo>
                  <a:lnTo>
                    <a:pt x="5395621" y="853462"/>
                  </a:lnTo>
                  <a:lnTo>
                    <a:pt x="5357152" y="876832"/>
                  </a:lnTo>
                  <a:lnTo>
                    <a:pt x="5316367" y="896479"/>
                  </a:lnTo>
                  <a:lnTo>
                    <a:pt x="5273501" y="912169"/>
                  </a:lnTo>
                  <a:lnTo>
                    <a:pt x="5228787" y="923666"/>
                  </a:lnTo>
                  <a:lnTo>
                    <a:pt x="5182461" y="930736"/>
                  </a:lnTo>
                  <a:lnTo>
                    <a:pt x="5134756" y="933145"/>
                  </a:lnTo>
                  <a:close/>
                </a:path>
              </a:pathLst>
            </a:custGeom>
            <a:solidFill>
              <a:srgbClr val="FFFFFF"/>
            </a:solidFill>
          </p:spPr>
          <p:txBody>
            <a:bodyPr wrap="square" lIns="0" tIns="0" rIns="0" bIns="0" rtlCol="0"/>
            <a:lstStyle/>
            <a:p>
              <a:endParaRPr/>
            </a:p>
          </p:txBody>
        </p:sp>
        <p:pic>
          <p:nvPicPr>
            <p:cNvPr id="22" name="object 22"/>
            <p:cNvPicPr/>
            <p:nvPr/>
          </p:nvPicPr>
          <p:blipFill>
            <a:blip r:embed="rId3" cstate="print"/>
            <a:stretch>
              <a:fillRect/>
            </a:stretch>
          </p:blipFill>
          <p:spPr>
            <a:xfrm>
              <a:off x="434343" y="559592"/>
              <a:ext cx="1923467" cy="561882"/>
            </a:xfrm>
            <a:prstGeom prst="rect">
              <a:avLst/>
            </a:prstGeom>
          </p:spPr>
        </p:pic>
        <p:pic>
          <p:nvPicPr>
            <p:cNvPr id="23" name="object 23"/>
            <p:cNvPicPr/>
            <p:nvPr/>
          </p:nvPicPr>
          <p:blipFill>
            <a:blip r:embed="rId4" cstate="print"/>
            <a:stretch>
              <a:fillRect/>
            </a:stretch>
          </p:blipFill>
          <p:spPr>
            <a:xfrm>
              <a:off x="2354169" y="594832"/>
              <a:ext cx="880718" cy="470413"/>
            </a:xfrm>
            <a:prstGeom prst="rect">
              <a:avLst/>
            </a:prstGeom>
          </p:spPr>
        </p:pic>
        <p:pic>
          <p:nvPicPr>
            <p:cNvPr id="24" name="object 24"/>
            <p:cNvPicPr/>
            <p:nvPr/>
          </p:nvPicPr>
          <p:blipFill>
            <a:blip r:embed="rId5" cstate="print"/>
            <a:stretch>
              <a:fillRect/>
            </a:stretch>
          </p:blipFill>
          <p:spPr>
            <a:xfrm>
              <a:off x="5032140" y="469834"/>
              <a:ext cx="739594" cy="718686"/>
            </a:xfrm>
            <a:prstGeom prst="rect">
              <a:avLst/>
            </a:prstGeom>
          </p:spPr>
        </p:pic>
        <p:pic>
          <p:nvPicPr>
            <p:cNvPr id="25" name="object 25"/>
            <p:cNvPicPr/>
            <p:nvPr/>
          </p:nvPicPr>
          <p:blipFill>
            <a:blip r:embed="rId6" cstate="print"/>
            <a:stretch>
              <a:fillRect/>
            </a:stretch>
          </p:blipFill>
          <p:spPr>
            <a:xfrm>
              <a:off x="4233886" y="529289"/>
              <a:ext cx="726527" cy="621990"/>
            </a:xfrm>
            <a:prstGeom prst="rect">
              <a:avLst/>
            </a:prstGeom>
          </p:spPr>
        </p:pic>
        <p:pic>
          <p:nvPicPr>
            <p:cNvPr id="26" name="object 26"/>
            <p:cNvPicPr/>
            <p:nvPr/>
          </p:nvPicPr>
          <p:blipFill>
            <a:blip r:embed="rId7" cstate="print"/>
            <a:stretch>
              <a:fillRect/>
            </a:stretch>
          </p:blipFill>
          <p:spPr>
            <a:xfrm>
              <a:off x="3326661" y="416885"/>
              <a:ext cx="810156" cy="368490"/>
            </a:xfrm>
            <a:prstGeom prst="rect">
              <a:avLst/>
            </a:prstGeom>
          </p:spPr>
        </p:pic>
      </p:grpSp>
      <p:sp>
        <p:nvSpPr>
          <p:cNvPr id="27" name="object 27"/>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28" name="object 28"/>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29" name="object 29"/>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30" name="object 30"/>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31" name="object 31"/>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32" name="object 32"/>
          <p:cNvPicPr/>
          <p:nvPr/>
        </p:nvPicPr>
        <p:blipFill>
          <a:blip r:embed="rId8" cstate="print"/>
          <a:stretch>
            <a:fillRect/>
          </a:stretch>
        </p:blipFill>
        <p:spPr>
          <a:xfrm>
            <a:off x="0" y="840177"/>
            <a:ext cx="1740030" cy="6743699"/>
          </a:xfrm>
          <a:prstGeom prst="rect">
            <a:avLst/>
          </a:prstGeom>
        </p:spPr>
      </p:pic>
      <p:sp>
        <p:nvSpPr>
          <p:cNvPr id="33" name="TextBox 32">
            <a:extLst>
              <a:ext uri="{FF2B5EF4-FFF2-40B4-BE49-F238E27FC236}">
                <a16:creationId xmlns:a16="http://schemas.microsoft.com/office/drawing/2014/main" id="{4E482CC8-6FED-83AF-E845-A87D6D1792D0}"/>
              </a:ext>
            </a:extLst>
          </p:cNvPr>
          <p:cNvSpPr txBox="1"/>
          <p:nvPr/>
        </p:nvSpPr>
        <p:spPr>
          <a:xfrm>
            <a:off x="1765489" y="3769371"/>
            <a:ext cx="6083111" cy="4093428"/>
          </a:xfrm>
          <a:prstGeom prst="rect">
            <a:avLst/>
          </a:prstGeom>
          <a:noFill/>
        </p:spPr>
        <p:txBody>
          <a:bodyPr wrap="square" rtlCol="0">
            <a:spAutoFit/>
          </a:bodyPr>
          <a:lstStyle/>
          <a:p>
            <a:pPr algn="just"/>
            <a:r>
              <a:rPr lang="en-US" sz="2200" dirty="0">
                <a:solidFill>
                  <a:srgbClr val="000000"/>
                </a:solidFill>
                <a:effectLst/>
                <a:latin typeface="Cambria" panose="02040503050406030204" pitchFamily="18" charset="0"/>
                <a:ea typeface="Cambria" panose="02040503050406030204" pitchFamily="18" charset="0"/>
                <a:cs typeface="Cambria" panose="02040503050406030204" pitchFamily="18" charset="0"/>
              </a:rPr>
              <a:t>Physical education has a strategic role as a learning tool that emphasizes physical activity to support students' physical, mental and social development. One sport that is very popular among teenagers is futsal, which requires technical skills and good decision-making. However, students' futsal playing skills are not yet fully optimal, with the achievement of scores reflecting more partial mastery of basic techniques than the actual quality of playing skills on the field. </a:t>
            </a:r>
            <a:endParaRPr lang="en-ID" sz="2200" dirty="0">
              <a:effectLst/>
              <a:latin typeface="Times New Roman" panose="02020603050405020304" pitchFamily="18" charset="0"/>
              <a:ea typeface="Times New Roman" panose="02020603050405020304" pitchFamily="18" charset="0"/>
            </a:endParaRPr>
          </a:p>
          <a:p>
            <a:endParaRPr lang="en-US" dirty="0"/>
          </a:p>
        </p:txBody>
      </p:sp>
      <p:sp>
        <p:nvSpPr>
          <p:cNvPr id="34" name="TextBox 33">
            <a:extLst>
              <a:ext uri="{FF2B5EF4-FFF2-40B4-BE49-F238E27FC236}">
                <a16:creationId xmlns:a16="http://schemas.microsoft.com/office/drawing/2014/main" id="{388B4CCB-48F0-AF58-A039-7D804F13E5B0}"/>
              </a:ext>
            </a:extLst>
          </p:cNvPr>
          <p:cNvSpPr txBox="1"/>
          <p:nvPr/>
        </p:nvSpPr>
        <p:spPr>
          <a:xfrm>
            <a:off x="8453296" y="3769371"/>
            <a:ext cx="8017782" cy="4770537"/>
          </a:xfrm>
          <a:prstGeom prst="rect">
            <a:avLst/>
          </a:prstGeom>
          <a:noFill/>
        </p:spPr>
        <p:txBody>
          <a:bodyPr wrap="square" rtlCol="0">
            <a:spAutoFit/>
          </a:bodyPr>
          <a:lstStyle/>
          <a:p>
            <a:pPr algn="just"/>
            <a:r>
              <a:rPr lang="en-US" sz="2200" dirty="0">
                <a:solidFill>
                  <a:srgbClr val="000000"/>
                </a:solidFill>
                <a:effectLst/>
                <a:latin typeface="Cambria" panose="02040503050406030204" pitchFamily="18" charset="0"/>
                <a:ea typeface="Cambria" panose="02040503050406030204" pitchFamily="18" charset="0"/>
                <a:cs typeface="Cambria" panose="02040503050406030204" pitchFamily="18" charset="0"/>
              </a:rPr>
              <a:t>Modern physical education emphasizes a contextual and student-centered learning approach, so that students not only master movement techniques, but also understand the application of skills in game situations. The tactical approach is recommended because it emphasizes learning through modified game situations so that students learn to understand playing concepts and apply skills appropriately.</a:t>
            </a:r>
            <a:endParaRPr lang="en-ID" sz="2200" dirty="0">
              <a:effectLst/>
              <a:latin typeface="Times New Roman" panose="02020603050405020304" pitchFamily="18" charset="0"/>
              <a:ea typeface="Times New Roman" panose="02020603050405020304" pitchFamily="18" charset="0"/>
            </a:endParaRPr>
          </a:p>
          <a:p>
            <a:pPr algn="just"/>
            <a:r>
              <a:rPr lang="en-US" sz="2200" dirty="0">
                <a:solidFill>
                  <a:srgbClr val="000000"/>
                </a:solidFill>
                <a:effectLst/>
                <a:latin typeface="Cambria" panose="02040503050406030204" pitchFamily="18" charset="0"/>
                <a:ea typeface="Cambria" panose="02040503050406030204" pitchFamily="18" charset="0"/>
                <a:cs typeface="Cambria" panose="02040503050406030204" pitchFamily="18" charset="0"/>
              </a:rPr>
              <a:t>Based on the implementation of futsal at SMPN 20 Bandung, there is a gap in student skill mastery. Futsal instruction remains suboptimal due to the lack of a learning approach that aligns with the characteristics of the game and student needs. This research aims to determine the effect of implementing a tactical approach on improving students' futsal playing skills at SMPN 20 Bandung.</a:t>
            </a:r>
            <a:endParaRPr lang="en-ID" sz="2200" dirty="0">
              <a:effectLst/>
              <a:latin typeface="Times New Roman" panose="02020603050405020304" pitchFamily="18" charset="0"/>
              <a:ea typeface="Times New Roman" panose="02020603050405020304" pitchFamily="18" charset="0"/>
            </a:endParaRP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6737"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4F4F4"/>
          </a:solidFill>
        </p:spPr>
        <p:txBody>
          <a:bodyPr wrap="square" lIns="0" tIns="0" rIns="0" bIns="0" rtlCol="0"/>
          <a:lstStyle/>
          <a:p>
            <a:endParaRPr dirty="0"/>
          </a:p>
        </p:txBody>
      </p:sp>
      <p:grpSp>
        <p:nvGrpSpPr>
          <p:cNvPr id="3" name="object 3"/>
          <p:cNvGrpSpPr/>
          <p:nvPr/>
        </p:nvGrpSpPr>
        <p:grpSpPr>
          <a:xfrm>
            <a:off x="15075389" y="0"/>
            <a:ext cx="3213100" cy="3331210"/>
            <a:chOff x="15075389" y="0"/>
            <a:chExt cx="3213100" cy="3331210"/>
          </a:xfrm>
        </p:grpSpPr>
        <p:sp>
          <p:nvSpPr>
            <p:cNvPr id="4" name="object 4"/>
            <p:cNvSpPr/>
            <p:nvPr/>
          </p:nvSpPr>
          <p:spPr>
            <a:xfrm>
              <a:off x="15075389" y="0"/>
              <a:ext cx="3213100" cy="3331210"/>
            </a:xfrm>
            <a:custGeom>
              <a:avLst/>
              <a:gdLst/>
              <a:ahLst/>
              <a:cxnLst/>
              <a:rect l="l" t="t" r="r" b="b"/>
              <a:pathLst>
                <a:path w="3213100" h="3331210">
                  <a:moveTo>
                    <a:pt x="3212608" y="3330762"/>
                  </a:moveTo>
                  <a:lnTo>
                    <a:pt x="0" y="109201"/>
                  </a:lnTo>
                  <a:lnTo>
                    <a:pt x="0" y="0"/>
                  </a:lnTo>
                  <a:lnTo>
                    <a:pt x="897024" y="0"/>
                  </a:lnTo>
                  <a:lnTo>
                    <a:pt x="3212608" y="2314917"/>
                  </a:lnTo>
                  <a:lnTo>
                    <a:pt x="3212608" y="3330762"/>
                  </a:lnTo>
                  <a:close/>
                </a:path>
              </a:pathLst>
            </a:custGeom>
            <a:solidFill>
              <a:srgbClr val="1B53A8"/>
            </a:solidFill>
          </p:spPr>
          <p:txBody>
            <a:bodyPr wrap="square" lIns="0" tIns="0" rIns="0" bIns="0" rtlCol="0"/>
            <a:lstStyle/>
            <a:p>
              <a:endParaRPr/>
            </a:p>
          </p:txBody>
        </p:sp>
        <p:sp>
          <p:nvSpPr>
            <p:cNvPr id="5" name="object 5"/>
            <p:cNvSpPr/>
            <p:nvPr/>
          </p:nvSpPr>
          <p:spPr>
            <a:xfrm>
              <a:off x="16809175" y="0"/>
              <a:ext cx="1478915" cy="2315210"/>
            </a:xfrm>
            <a:custGeom>
              <a:avLst/>
              <a:gdLst/>
              <a:ahLst/>
              <a:cxnLst/>
              <a:rect l="l" t="t" r="r" b="b"/>
              <a:pathLst>
                <a:path w="1478915" h="2315210">
                  <a:moveTo>
                    <a:pt x="1478822" y="2314917"/>
                  </a:moveTo>
                  <a:lnTo>
                    <a:pt x="0" y="836094"/>
                  </a:lnTo>
                  <a:lnTo>
                    <a:pt x="1454988" y="0"/>
                  </a:lnTo>
                  <a:lnTo>
                    <a:pt x="1478822" y="0"/>
                  </a:lnTo>
                  <a:lnTo>
                    <a:pt x="1478822" y="2314917"/>
                  </a:lnTo>
                  <a:close/>
                </a:path>
              </a:pathLst>
            </a:custGeom>
            <a:solidFill>
              <a:srgbClr val="0C336F"/>
            </a:solidFill>
          </p:spPr>
          <p:txBody>
            <a:bodyPr wrap="square" lIns="0" tIns="0" rIns="0" bIns="0" rtlCol="0"/>
            <a:lstStyle/>
            <a:p>
              <a:endParaRPr/>
            </a:p>
          </p:txBody>
        </p:sp>
      </p:grpSp>
      <p:grpSp>
        <p:nvGrpSpPr>
          <p:cNvPr id="6" name="object 6"/>
          <p:cNvGrpSpPr/>
          <p:nvPr/>
        </p:nvGrpSpPr>
        <p:grpSpPr>
          <a:xfrm>
            <a:off x="-36737" y="3336708"/>
            <a:ext cx="18288000" cy="7028180"/>
            <a:chOff x="0" y="3259390"/>
            <a:chExt cx="18288000" cy="7028180"/>
          </a:xfrm>
        </p:grpSpPr>
        <p:sp>
          <p:nvSpPr>
            <p:cNvPr id="7" name="object 7"/>
            <p:cNvSpPr/>
            <p:nvPr/>
          </p:nvSpPr>
          <p:spPr>
            <a:xfrm>
              <a:off x="0" y="7694571"/>
              <a:ext cx="4640580" cy="2592705"/>
            </a:xfrm>
            <a:custGeom>
              <a:avLst/>
              <a:gdLst/>
              <a:ahLst/>
              <a:cxnLst/>
              <a:rect l="l" t="t" r="r" b="b"/>
              <a:pathLst>
                <a:path w="4640580" h="2592704">
                  <a:moveTo>
                    <a:pt x="0" y="0"/>
                  </a:moveTo>
                  <a:lnTo>
                    <a:pt x="4640490" y="0"/>
                  </a:lnTo>
                  <a:lnTo>
                    <a:pt x="4640490" y="2592428"/>
                  </a:lnTo>
                  <a:lnTo>
                    <a:pt x="0" y="2592428"/>
                  </a:lnTo>
                  <a:lnTo>
                    <a:pt x="0" y="0"/>
                  </a:lnTo>
                  <a:close/>
                </a:path>
              </a:pathLst>
            </a:custGeom>
            <a:solidFill>
              <a:srgbClr val="0C336F"/>
            </a:solidFill>
          </p:spPr>
          <p:txBody>
            <a:bodyPr wrap="square" lIns="0" tIns="0" rIns="0" bIns="0" rtlCol="0"/>
            <a:lstStyle/>
            <a:p>
              <a:endParaRPr/>
            </a:p>
          </p:txBody>
        </p:sp>
        <p:sp>
          <p:nvSpPr>
            <p:cNvPr id="8" name="object 8"/>
            <p:cNvSpPr/>
            <p:nvPr/>
          </p:nvSpPr>
          <p:spPr>
            <a:xfrm>
              <a:off x="7927219" y="9764381"/>
              <a:ext cx="10361295" cy="523240"/>
            </a:xfrm>
            <a:custGeom>
              <a:avLst/>
              <a:gdLst/>
              <a:ahLst/>
              <a:cxnLst/>
              <a:rect l="l" t="t" r="r" b="b"/>
              <a:pathLst>
                <a:path w="10361295" h="523240">
                  <a:moveTo>
                    <a:pt x="10360780" y="522618"/>
                  </a:moveTo>
                  <a:lnTo>
                    <a:pt x="0" y="522618"/>
                  </a:lnTo>
                  <a:lnTo>
                    <a:pt x="0" y="0"/>
                  </a:lnTo>
                  <a:lnTo>
                    <a:pt x="10360780" y="0"/>
                  </a:lnTo>
                  <a:lnTo>
                    <a:pt x="10360780" y="522618"/>
                  </a:lnTo>
                  <a:close/>
                </a:path>
              </a:pathLst>
            </a:custGeom>
            <a:solidFill>
              <a:srgbClr val="0A2957"/>
            </a:solidFill>
          </p:spPr>
          <p:txBody>
            <a:bodyPr wrap="square" lIns="0" tIns="0" rIns="0" bIns="0" rtlCol="0"/>
            <a:lstStyle/>
            <a:p>
              <a:endParaRPr/>
            </a:p>
          </p:txBody>
        </p:sp>
        <p:sp>
          <p:nvSpPr>
            <p:cNvPr id="9" name="object 9"/>
            <p:cNvSpPr/>
            <p:nvPr/>
          </p:nvSpPr>
          <p:spPr>
            <a:xfrm>
              <a:off x="3327265" y="7690376"/>
              <a:ext cx="3564254" cy="2597150"/>
            </a:xfrm>
            <a:custGeom>
              <a:avLst/>
              <a:gdLst/>
              <a:ahLst/>
              <a:cxnLst/>
              <a:rect l="l" t="t" r="r" b="b"/>
              <a:pathLst>
                <a:path w="3564254" h="2597150">
                  <a:moveTo>
                    <a:pt x="3564065" y="1542580"/>
                  </a:moveTo>
                  <a:lnTo>
                    <a:pt x="2673049" y="0"/>
                  </a:lnTo>
                  <a:lnTo>
                    <a:pt x="891016" y="0"/>
                  </a:lnTo>
                  <a:lnTo>
                    <a:pt x="0" y="1542580"/>
                  </a:lnTo>
                  <a:lnTo>
                    <a:pt x="608829" y="2596622"/>
                  </a:lnTo>
                  <a:lnTo>
                    <a:pt x="2955235" y="2596622"/>
                  </a:lnTo>
                  <a:lnTo>
                    <a:pt x="3564065" y="1542580"/>
                  </a:lnTo>
                  <a:close/>
                </a:path>
              </a:pathLst>
            </a:custGeom>
            <a:solidFill>
              <a:srgbClr val="1B53A8"/>
            </a:solidFill>
          </p:spPr>
          <p:txBody>
            <a:bodyPr wrap="square" lIns="0" tIns="0" rIns="0" bIns="0" rtlCol="0"/>
            <a:lstStyle/>
            <a:p>
              <a:endParaRPr/>
            </a:p>
          </p:txBody>
        </p:sp>
        <p:sp>
          <p:nvSpPr>
            <p:cNvPr id="10" name="object 10"/>
            <p:cNvSpPr/>
            <p:nvPr/>
          </p:nvSpPr>
          <p:spPr>
            <a:xfrm>
              <a:off x="6269366" y="9234217"/>
              <a:ext cx="2998470" cy="1052830"/>
            </a:xfrm>
            <a:custGeom>
              <a:avLst/>
              <a:gdLst/>
              <a:ahLst/>
              <a:cxnLst/>
              <a:rect l="l" t="t" r="r" b="b"/>
              <a:pathLst>
                <a:path w="2998470" h="1052829">
                  <a:moveTo>
                    <a:pt x="2998236" y="1052782"/>
                  </a:moveTo>
                  <a:lnTo>
                    <a:pt x="2390134" y="0"/>
                  </a:lnTo>
                  <a:lnTo>
                    <a:pt x="608101" y="0"/>
                  </a:lnTo>
                  <a:lnTo>
                    <a:pt x="0" y="1052781"/>
                  </a:lnTo>
                  <a:lnTo>
                    <a:pt x="2998236" y="1052782"/>
                  </a:lnTo>
                  <a:close/>
                </a:path>
              </a:pathLst>
            </a:custGeom>
            <a:solidFill>
              <a:srgbClr val="0C336F"/>
            </a:solidFill>
          </p:spPr>
          <p:txBody>
            <a:bodyPr wrap="square" lIns="0" tIns="0" rIns="0" bIns="0" rtlCol="0"/>
            <a:lstStyle/>
            <a:p>
              <a:endParaRPr/>
            </a:p>
          </p:txBody>
        </p:sp>
        <p:sp>
          <p:nvSpPr>
            <p:cNvPr id="11" name="object 11"/>
            <p:cNvSpPr/>
            <p:nvPr/>
          </p:nvSpPr>
          <p:spPr>
            <a:xfrm>
              <a:off x="4483693" y="9227916"/>
              <a:ext cx="3006090" cy="1059180"/>
            </a:xfrm>
            <a:custGeom>
              <a:avLst/>
              <a:gdLst/>
              <a:ahLst/>
              <a:cxnLst/>
              <a:rect l="l" t="t" r="r" b="b"/>
              <a:pathLst>
                <a:path w="3006090" h="1059179">
                  <a:moveTo>
                    <a:pt x="3005516" y="1059083"/>
                  </a:moveTo>
                  <a:lnTo>
                    <a:pt x="2393774" y="0"/>
                  </a:lnTo>
                  <a:lnTo>
                    <a:pt x="611741" y="0"/>
                  </a:lnTo>
                  <a:lnTo>
                    <a:pt x="0" y="1059083"/>
                  </a:lnTo>
                  <a:lnTo>
                    <a:pt x="94507" y="1059083"/>
                  </a:lnTo>
                  <a:lnTo>
                    <a:pt x="659632" y="80657"/>
                  </a:lnTo>
                  <a:lnTo>
                    <a:pt x="2347144" y="80657"/>
                  </a:lnTo>
                  <a:lnTo>
                    <a:pt x="2912269" y="1059083"/>
                  </a:lnTo>
                  <a:lnTo>
                    <a:pt x="3005516" y="1059083"/>
                  </a:lnTo>
                  <a:close/>
                </a:path>
              </a:pathLst>
            </a:custGeom>
            <a:solidFill>
              <a:srgbClr val="0A2957"/>
            </a:solidFill>
          </p:spPr>
          <p:txBody>
            <a:bodyPr wrap="square" lIns="0" tIns="0" rIns="0" bIns="0" rtlCol="0"/>
            <a:lstStyle/>
            <a:p>
              <a:endParaRPr/>
            </a:p>
          </p:txBody>
        </p:sp>
        <p:pic>
          <p:nvPicPr>
            <p:cNvPr id="12" name="object 12"/>
            <p:cNvPicPr/>
            <p:nvPr/>
          </p:nvPicPr>
          <p:blipFill>
            <a:blip r:embed="rId2" cstate="print"/>
            <a:stretch>
              <a:fillRect/>
            </a:stretch>
          </p:blipFill>
          <p:spPr>
            <a:xfrm>
              <a:off x="16497051" y="3259390"/>
              <a:ext cx="1790947" cy="6743699"/>
            </a:xfrm>
            <a:prstGeom prst="rect">
              <a:avLst/>
            </a:prstGeom>
          </p:spPr>
        </p:pic>
      </p:grpSp>
      <p:sp>
        <p:nvSpPr>
          <p:cNvPr id="13" name="object 13"/>
          <p:cNvSpPr txBox="1"/>
          <p:nvPr/>
        </p:nvSpPr>
        <p:spPr>
          <a:xfrm>
            <a:off x="7258007" y="578192"/>
            <a:ext cx="6000115" cy="1220591"/>
          </a:xfrm>
          <a:prstGeom prst="rect">
            <a:avLst/>
          </a:prstGeom>
        </p:spPr>
        <p:txBody>
          <a:bodyPr vert="horz" wrap="square" lIns="0" tIns="139065" rIns="0" bIns="0" rtlCol="0">
            <a:spAutoFit/>
          </a:bodyPr>
          <a:lstStyle/>
          <a:p>
            <a:pPr marL="12700" marR="5080">
              <a:lnSpc>
                <a:spcPts val="9670"/>
              </a:lnSpc>
              <a:spcBef>
                <a:spcPts val="1095"/>
              </a:spcBef>
            </a:pPr>
            <a:r>
              <a:rPr lang="en-US" sz="5000" b="1" spc="-40" dirty="0">
                <a:solidFill>
                  <a:srgbClr val="0A2957"/>
                </a:solidFill>
                <a:latin typeface="Trebuchet MS"/>
                <a:cs typeface="Trebuchet MS"/>
              </a:rPr>
              <a:t>METHOD</a:t>
            </a:r>
            <a:endParaRPr sz="5000" dirty="0">
              <a:latin typeface="Trebuchet MS"/>
              <a:cs typeface="Trebuchet MS"/>
            </a:endParaRPr>
          </a:p>
        </p:txBody>
      </p:sp>
      <p:grpSp>
        <p:nvGrpSpPr>
          <p:cNvPr id="20" name="object 20"/>
          <p:cNvGrpSpPr/>
          <p:nvPr/>
        </p:nvGrpSpPr>
        <p:grpSpPr>
          <a:xfrm>
            <a:off x="308965" y="373605"/>
            <a:ext cx="5601335" cy="933450"/>
            <a:chOff x="308965" y="373605"/>
            <a:chExt cx="5601335" cy="933450"/>
          </a:xfrm>
        </p:grpSpPr>
        <p:sp>
          <p:nvSpPr>
            <p:cNvPr id="21" name="object 21"/>
            <p:cNvSpPr/>
            <p:nvPr/>
          </p:nvSpPr>
          <p:spPr>
            <a:xfrm>
              <a:off x="308965" y="373605"/>
              <a:ext cx="5601335" cy="933450"/>
            </a:xfrm>
            <a:custGeom>
              <a:avLst/>
              <a:gdLst/>
              <a:ahLst/>
              <a:cxnLst/>
              <a:rect l="l" t="t" r="r" b="b"/>
              <a:pathLst>
                <a:path w="5601335" h="933450">
                  <a:moveTo>
                    <a:pt x="5134756" y="933145"/>
                  </a:moveTo>
                  <a:lnTo>
                    <a:pt x="466572" y="933145"/>
                  </a:lnTo>
                  <a:lnTo>
                    <a:pt x="418868" y="930736"/>
                  </a:lnTo>
                  <a:lnTo>
                    <a:pt x="372541" y="923666"/>
                  </a:lnTo>
                  <a:lnTo>
                    <a:pt x="327828" y="912169"/>
                  </a:lnTo>
                  <a:lnTo>
                    <a:pt x="284961" y="896479"/>
                  </a:lnTo>
                  <a:lnTo>
                    <a:pt x="244176" y="876832"/>
                  </a:lnTo>
                  <a:lnTo>
                    <a:pt x="205707" y="853462"/>
                  </a:lnTo>
                  <a:lnTo>
                    <a:pt x="169789" y="826602"/>
                  </a:lnTo>
                  <a:lnTo>
                    <a:pt x="136655" y="796489"/>
                  </a:lnTo>
                  <a:lnTo>
                    <a:pt x="106542" y="763356"/>
                  </a:lnTo>
                  <a:lnTo>
                    <a:pt x="79683" y="727437"/>
                  </a:lnTo>
                  <a:lnTo>
                    <a:pt x="56312" y="688968"/>
                  </a:lnTo>
                  <a:lnTo>
                    <a:pt x="36665" y="648183"/>
                  </a:lnTo>
                  <a:lnTo>
                    <a:pt x="20976" y="605317"/>
                  </a:lnTo>
                  <a:lnTo>
                    <a:pt x="9479" y="560603"/>
                  </a:lnTo>
                  <a:lnTo>
                    <a:pt x="2408" y="514277"/>
                  </a:lnTo>
                  <a:lnTo>
                    <a:pt x="0" y="466572"/>
                  </a:lnTo>
                  <a:lnTo>
                    <a:pt x="2408" y="418868"/>
                  </a:lnTo>
                  <a:lnTo>
                    <a:pt x="9479" y="372541"/>
                  </a:lnTo>
                  <a:lnTo>
                    <a:pt x="20976" y="327828"/>
                  </a:lnTo>
                  <a:lnTo>
                    <a:pt x="36665" y="284961"/>
                  </a:lnTo>
                  <a:lnTo>
                    <a:pt x="56312" y="244176"/>
                  </a:lnTo>
                  <a:lnTo>
                    <a:pt x="79683" y="205707"/>
                  </a:lnTo>
                  <a:lnTo>
                    <a:pt x="106542" y="169789"/>
                  </a:lnTo>
                  <a:lnTo>
                    <a:pt x="136655" y="136655"/>
                  </a:lnTo>
                  <a:lnTo>
                    <a:pt x="169789" y="106542"/>
                  </a:lnTo>
                  <a:lnTo>
                    <a:pt x="205707" y="79683"/>
                  </a:lnTo>
                  <a:lnTo>
                    <a:pt x="244176" y="56312"/>
                  </a:lnTo>
                  <a:lnTo>
                    <a:pt x="284961" y="36665"/>
                  </a:lnTo>
                  <a:lnTo>
                    <a:pt x="327828" y="20976"/>
                  </a:lnTo>
                  <a:lnTo>
                    <a:pt x="372541" y="9479"/>
                  </a:lnTo>
                  <a:lnTo>
                    <a:pt x="418868" y="2408"/>
                  </a:lnTo>
                  <a:lnTo>
                    <a:pt x="466572" y="0"/>
                  </a:lnTo>
                  <a:lnTo>
                    <a:pt x="5134756" y="0"/>
                  </a:lnTo>
                  <a:lnTo>
                    <a:pt x="5182461" y="2408"/>
                  </a:lnTo>
                  <a:lnTo>
                    <a:pt x="5228787" y="9479"/>
                  </a:lnTo>
                  <a:lnTo>
                    <a:pt x="5273501" y="20976"/>
                  </a:lnTo>
                  <a:lnTo>
                    <a:pt x="5316367" y="36665"/>
                  </a:lnTo>
                  <a:lnTo>
                    <a:pt x="5357152" y="56312"/>
                  </a:lnTo>
                  <a:lnTo>
                    <a:pt x="5395621" y="79683"/>
                  </a:lnTo>
                  <a:lnTo>
                    <a:pt x="5431540" y="106542"/>
                  </a:lnTo>
                  <a:lnTo>
                    <a:pt x="5464673" y="136655"/>
                  </a:lnTo>
                  <a:lnTo>
                    <a:pt x="5494786" y="169789"/>
                  </a:lnTo>
                  <a:lnTo>
                    <a:pt x="5521646" y="205707"/>
                  </a:lnTo>
                  <a:lnTo>
                    <a:pt x="5545016" y="244176"/>
                  </a:lnTo>
                  <a:lnTo>
                    <a:pt x="5564663" y="284961"/>
                  </a:lnTo>
                  <a:lnTo>
                    <a:pt x="5580353" y="327828"/>
                  </a:lnTo>
                  <a:lnTo>
                    <a:pt x="5591850" y="372541"/>
                  </a:lnTo>
                  <a:lnTo>
                    <a:pt x="5598920" y="418868"/>
                  </a:lnTo>
                  <a:lnTo>
                    <a:pt x="5601329" y="466572"/>
                  </a:lnTo>
                  <a:lnTo>
                    <a:pt x="5598920" y="514277"/>
                  </a:lnTo>
                  <a:lnTo>
                    <a:pt x="5591850" y="560603"/>
                  </a:lnTo>
                  <a:lnTo>
                    <a:pt x="5580353" y="605317"/>
                  </a:lnTo>
                  <a:lnTo>
                    <a:pt x="5564663" y="648183"/>
                  </a:lnTo>
                  <a:lnTo>
                    <a:pt x="5545016" y="688968"/>
                  </a:lnTo>
                  <a:lnTo>
                    <a:pt x="5521646" y="727437"/>
                  </a:lnTo>
                  <a:lnTo>
                    <a:pt x="5494786" y="763356"/>
                  </a:lnTo>
                  <a:lnTo>
                    <a:pt x="5464673" y="796489"/>
                  </a:lnTo>
                  <a:lnTo>
                    <a:pt x="5431540" y="826602"/>
                  </a:lnTo>
                  <a:lnTo>
                    <a:pt x="5395621" y="853462"/>
                  </a:lnTo>
                  <a:lnTo>
                    <a:pt x="5357152" y="876832"/>
                  </a:lnTo>
                  <a:lnTo>
                    <a:pt x="5316367" y="896479"/>
                  </a:lnTo>
                  <a:lnTo>
                    <a:pt x="5273501" y="912169"/>
                  </a:lnTo>
                  <a:lnTo>
                    <a:pt x="5228787" y="923666"/>
                  </a:lnTo>
                  <a:lnTo>
                    <a:pt x="5182461" y="930736"/>
                  </a:lnTo>
                  <a:lnTo>
                    <a:pt x="5134756" y="933145"/>
                  </a:lnTo>
                  <a:close/>
                </a:path>
              </a:pathLst>
            </a:custGeom>
            <a:solidFill>
              <a:srgbClr val="FFFFFF"/>
            </a:solidFill>
          </p:spPr>
          <p:txBody>
            <a:bodyPr wrap="square" lIns="0" tIns="0" rIns="0" bIns="0" rtlCol="0"/>
            <a:lstStyle/>
            <a:p>
              <a:endParaRPr/>
            </a:p>
          </p:txBody>
        </p:sp>
        <p:pic>
          <p:nvPicPr>
            <p:cNvPr id="22" name="object 22"/>
            <p:cNvPicPr/>
            <p:nvPr/>
          </p:nvPicPr>
          <p:blipFill>
            <a:blip r:embed="rId3" cstate="print"/>
            <a:stretch>
              <a:fillRect/>
            </a:stretch>
          </p:blipFill>
          <p:spPr>
            <a:xfrm>
              <a:off x="434343" y="559592"/>
              <a:ext cx="1923467" cy="561882"/>
            </a:xfrm>
            <a:prstGeom prst="rect">
              <a:avLst/>
            </a:prstGeom>
          </p:spPr>
        </p:pic>
        <p:pic>
          <p:nvPicPr>
            <p:cNvPr id="23" name="object 23"/>
            <p:cNvPicPr/>
            <p:nvPr/>
          </p:nvPicPr>
          <p:blipFill>
            <a:blip r:embed="rId4" cstate="print"/>
            <a:stretch>
              <a:fillRect/>
            </a:stretch>
          </p:blipFill>
          <p:spPr>
            <a:xfrm>
              <a:off x="2354169" y="594832"/>
              <a:ext cx="880718" cy="470413"/>
            </a:xfrm>
            <a:prstGeom prst="rect">
              <a:avLst/>
            </a:prstGeom>
          </p:spPr>
        </p:pic>
        <p:pic>
          <p:nvPicPr>
            <p:cNvPr id="24" name="object 24"/>
            <p:cNvPicPr/>
            <p:nvPr/>
          </p:nvPicPr>
          <p:blipFill>
            <a:blip r:embed="rId5" cstate="print"/>
            <a:stretch>
              <a:fillRect/>
            </a:stretch>
          </p:blipFill>
          <p:spPr>
            <a:xfrm>
              <a:off x="5032140" y="469834"/>
              <a:ext cx="739594" cy="718686"/>
            </a:xfrm>
            <a:prstGeom prst="rect">
              <a:avLst/>
            </a:prstGeom>
          </p:spPr>
        </p:pic>
        <p:pic>
          <p:nvPicPr>
            <p:cNvPr id="25" name="object 25"/>
            <p:cNvPicPr/>
            <p:nvPr/>
          </p:nvPicPr>
          <p:blipFill>
            <a:blip r:embed="rId6" cstate="print"/>
            <a:stretch>
              <a:fillRect/>
            </a:stretch>
          </p:blipFill>
          <p:spPr>
            <a:xfrm>
              <a:off x="4233886" y="529289"/>
              <a:ext cx="726527" cy="621990"/>
            </a:xfrm>
            <a:prstGeom prst="rect">
              <a:avLst/>
            </a:prstGeom>
          </p:spPr>
        </p:pic>
        <p:pic>
          <p:nvPicPr>
            <p:cNvPr id="26" name="object 26"/>
            <p:cNvPicPr/>
            <p:nvPr/>
          </p:nvPicPr>
          <p:blipFill>
            <a:blip r:embed="rId7" cstate="print"/>
            <a:stretch>
              <a:fillRect/>
            </a:stretch>
          </p:blipFill>
          <p:spPr>
            <a:xfrm>
              <a:off x="3326661" y="416885"/>
              <a:ext cx="810156" cy="368490"/>
            </a:xfrm>
            <a:prstGeom prst="rect">
              <a:avLst/>
            </a:prstGeom>
          </p:spPr>
        </p:pic>
      </p:grpSp>
      <p:sp>
        <p:nvSpPr>
          <p:cNvPr id="27" name="object 27"/>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28" name="object 28"/>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29" name="object 29"/>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30" name="object 30"/>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31" name="object 31"/>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32" name="object 32"/>
          <p:cNvPicPr/>
          <p:nvPr/>
        </p:nvPicPr>
        <p:blipFill>
          <a:blip r:embed="rId8" cstate="print"/>
          <a:stretch>
            <a:fillRect/>
          </a:stretch>
        </p:blipFill>
        <p:spPr>
          <a:xfrm>
            <a:off x="0" y="840177"/>
            <a:ext cx="1740030" cy="6743699"/>
          </a:xfrm>
          <a:prstGeom prst="rect">
            <a:avLst/>
          </a:prstGeom>
        </p:spPr>
      </p:pic>
      <p:sp>
        <p:nvSpPr>
          <p:cNvPr id="35" name="Rounded Rectangle 34">
            <a:extLst>
              <a:ext uri="{FF2B5EF4-FFF2-40B4-BE49-F238E27FC236}">
                <a16:creationId xmlns:a16="http://schemas.microsoft.com/office/drawing/2014/main" id="{5D402DA2-893C-72CC-255F-C088F8245D06}"/>
              </a:ext>
            </a:extLst>
          </p:cNvPr>
          <p:cNvSpPr/>
          <p:nvPr/>
        </p:nvSpPr>
        <p:spPr>
          <a:xfrm>
            <a:off x="1417292" y="2542398"/>
            <a:ext cx="6000115" cy="369093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sz="1800" b="1" dirty="0">
                <a:effectLst/>
                <a:latin typeface="Cambria" panose="02040503050406030204" pitchFamily="18" charset="0"/>
                <a:ea typeface="Cambria" panose="02040503050406030204" pitchFamily="18" charset="0"/>
                <a:cs typeface="Cambria" panose="02040503050406030204" pitchFamily="18" charset="0"/>
              </a:rPr>
              <a:t>Research Design</a:t>
            </a:r>
            <a:endParaRPr lang="en-ID" sz="1800" dirty="0">
              <a:effectLst/>
              <a:latin typeface="Cambria" panose="02040503050406030204" pitchFamily="18" charset="0"/>
              <a:ea typeface="Times New Roman" panose="02020603050405020304" pitchFamily="18" charset="0"/>
            </a:endParaRPr>
          </a:p>
          <a:p>
            <a:pPr algn="just"/>
            <a:r>
              <a:rPr lang="en-US" sz="1800" dirty="0">
                <a:effectLst/>
                <a:latin typeface="Cambria" panose="02040503050406030204" pitchFamily="18" charset="0"/>
                <a:ea typeface="Cambria" panose="02040503050406030204" pitchFamily="18" charset="0"/>
                <a:cs typeface="Cambria" panose="02040503050406030204" pitchFamily="18" charset="0"/>
              </a:rPr>
              <a:t>This study used a quantitative approach with an experimental method. The research design used was a Two Group Pretest–Posttest Design, in which an experimental group was given a tactical approach treatment and a control group without a tactical approach.</a:t>
            </a:r>
            <a:endParaRPr lang="en-ID" sz="1800" dirty="0">
              <a:effectLst/>
              <a:latin typeface="Cambria" panose="02040503050406030204" pitchFamily="18" charset="0"/>
              <a:ea typeface="Times New Roman" panose="02020603050405020304" pitchFamily="18" charset="0"/>
            </a:endParaRPr>
          </a:p>
        </p:txBody>
      </p:sp>
      <p:sp>
        <p:nvSpPr>
          <p:cNvPr id="36" name="Rounded Rectangle 35">
            <a:extLst>
              <a:ext uri="{FF2B5EF4-FFF2-40B4-BE49-F238E27FC236}">
                <a16:creationId xmlns:a16="http://schemas.microsoft.com/office/drawing/2014/main" id="{8E67D513-4C50-2F56-D3CB-E653C43D0665}"/>
              </a:ext>
            </a:extLst>
          </p:cNvPr>
          <p:cNvSpPr/>
          <p:nvPr/>
        </p:nvSpPr>
        <p:spPr>
          <a:xfrm>
            <a:off x="7830571" y="2542398"/>
            <a:ext cx="6853006" cy="369093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sz="1800" b="1" dirty="0">
                <a:effectLst/>
                <a:latin typeface="Cambria" panose="02040503050406030204" pitchFamily="18" charset="0"/>
                <a:ea typeface="Cambria" panose="02040503050406030204" pitchFamily="18" charset="0"/>
                <a:cs typeface="Cambria" panose="02040503050406030204" pitchFamily="18" charset="0"/>
              </a:rPr>
              <a:t>Participant</a:t>
            </a:r>
            <a:endParaRPr lang="en-ID" sz="1800" dirty="0">
              <a:effectLst/>
              <a:latin typeface="Cambria" panose="02040503050406030204" pitchFamily="18" charset="0"/>
              <a:ea typeface="Times New Roman" panose="02020603050405020304" pitchFamily="18" charset="0"/>
            </a:endParaRPr>
          </a:p>
          <a:p>
            <a:pPr algn="just"/>
            <a:r>
              <a:rPr lang="en-US" sz="1800" dirty="0">
                <a:effectLst/>
                <a:latin typeface="Cambria" panose="02040503050406030204" pitchFamily="18" charset="0"/>
                <a:ea typeface="Cambria" panose="02040503050406030204" pitchFamily="18" charset="0"/>
                <a:cs typeface="Cambria" panose="02040503050406030204" pitchFamily="18" charset="0"/>
              </a:rPr>
              <a:t>Students of SMPN 20 Bandung who participated in the futsal extracurricular activity consisted of 15 boys and 15 girls.</a:t>
            </a:r>
            <a:endParaRPr lang="en-ID" sz="1800" dirty="0">
              <a:effectLst/>
              <a:latin typeface="Cambria" panose="02040503050406030204" pitchFamily="18" charset="0"/>
              <a:ea typeface="Times New Roman" panose="02020603050405020304" pitchFamily="18" charset="0"/>
            </a:endParaRPr>
          </a:p>
          <a:p>
            <a:pPr algn="just"/>
            <a:r>
              <a:rPr lang="en-US" sz="1800" b="1" dirty="0">
                <a:effectLst/>
                <a:latin typeface="Cambria" panose="02040503050406030204" pitchFamily="18" charset="0"/>
                <a:ea typeface="Cambria" panose="02040503050406030204" pitchFamily="18" charset="0"/>
                <a:cs typeface="Cambria" panose="02040503050406030204" pitchFamily="18" charset="0"/>
              </a:rPr>
              <a:t>Population </a:t>
            </a:r>
          </a:p>
          <a:p>
            <a:pPr algn="just"/>
            <a:r>
              <a:rPr lang="en-US" sz="1800" dirty="0">
                <a:effectLst/>
                <a:latin typeface="Cambria" panose="02040503050406030204" pitchFamily="18" charset="0"/>
                <a:ea typeface="Cambria" panose="02040503050406030204" pitchFamily="18" charset="0"/>
                <a:cs typeface="Cambria" panose="02040503050406030204" pitchFamily="18" charset="0"/>
              </a:rPr>
              <a:t>The population in this study was all 30 students of SMPN 20 Bandung. The sampling technique used was saturated sampling, so all 30 students were used as samples.</a:t>
            </a:r>
            <a:endParaRPr lang="en-ID" sz="1800" dirty="0">
              <a:effectLst/>
              <a:latin typeface="Cambria" panose="02040503050406030204" pitchFamily="18" charset="0"/>
              <a:ea typeface="Times New Roman" panose="02020603050405020304" pitchFamily="18" charset="0"/>
            </a:endParaRPr>
          </a:p>
          <a:p>
            <a:pPr algn="ctr"/>
            <a:endParaRPr lang="en-US" dirty="0"/>
          </a:p>
        </p:txBody>
      </p:sp>
      <p:sp>
        <p:nvSpPr>
          <p:cNvPr id="37" name="Snip Single Corner Rectangle 36">
            <a:extLst>
              <a:ext uri="{FF2B5EF4-FFF2-40B4-BE49-F238E27FC236}">
                <a16:creationId xmlns:a16="http://schemas.microsoft.com/office/drawing/2014/main" id="{F543ED14-82F0-58D1-BF1C-A83AC9009238}"/>
              </a:ext>
            </a:extLst>
          </p:cNvPr>
          <p:cNvSpPr/>
          <p:nvPr/>
        </p:nvSpPr>
        <p:spPr>
          <a:xfrm>
            <a:off x="7291101" y="6571255"/>
            <a:ext cx="9199234" cy="2318018"/>
          </a:xfrm>
          <a:prstGeom prst="snip1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b="1" dirty="0">
                <a:effectLst/>
                <a:latin typeface="Cambria" panose="02040503050406030204" pitchFamily="18" charset="0"/>
                <a:ea typeface="Cambria" panose="02040503050406030204" pitchFamily="18" charset="0"/>
                <a:cs typeface="Cambria" panose="02040503050406030204" pitchFamily="18" charset="0"/>
              </a:rPr>
              <a:t>Instrument</a:t>
            </a:r>
            <a:endParaRPr lang="en-ID" dirty="0">
              <a:effectLst/>
              <a:latin typeface="Cambria" panose="02040503050406030204" pitchFamily="18" charset="0"/>
              <a:ea typeface="Times New Roman" panose="02020603050405020304" pitchFamily="18" charset="0"/>
            </a:endParaRPr>
          </a:p>
          <a:p>
            <a:r>
              <a:rPr lang="en-US" dirty="0">
                <a:effectLst/>
                <a:latin typeface="Cambria" panose="02040503050406030204" pitchFamily="18" charset="0"/>
                <a:ea typeface="Cambria" panose="02040503050406030204" pitchFamily="18" charset="0"/>
                <a:cs typeface="Cambria" panose="02040503050406030204" pitchFamily="18" charset="0"/>
              </a:rPr>
              <a:t>Game Performance Assessment Instrument (GPAI) developed by </a:t>
            </a:r>
            <a:r>
              <a:rPr lang="en-US" dirty="0" err="1">
                <a:effectLst/>
                <a:latin typeface="Cambria" panose="02040503050406030204" pitchFamily="18" charset="0"/>
                <a:ea typeface="Cambria" panose="02040503050406030204" pitchFamily="18" charset="0"/>
                <a:cs typeface="Cambria" panose="02040503050406030204" pitchFamily="18" charset="0"/>
              </a:rPr>
              <a:t>Grifin</a:t>
            </a:r>
            <a:r>
              <a:rPr lang="en-US" dirty="0">
                <a:effectLst/>
                <a:latin typeface="Cambria" panose="02040503050406030204" pitchFamily="18" charset="0"/>
                <a:ea typeface="Cambria" panose="02040503050406030204" pitchFamily="18" charset="0"/>
                <a:cs typeface="Cambria" panose="02040503050406030204" pitchFamily="18" charset="0"/>
              </a:rPr>
              <a:t> and </a:t>
            </a:r>
            <a:r>
              <a:rPr lang="en-US" dirty="0" err="1">
                <a:effectLst/>
                <a:latin typeface="Cambria" panose="02040503050406030204" pitchFamily="18" charset="0"/>
                <a:ea typeface="Cambria" panose="02040503050406030204" pitchFamily="18" charset="0"/>
                <a:cs typeface="Cambria" panose="02040503050406030204" pitchFamily="18" charset="0"/>
              </a:rPr>
              <a:t>Oslin</a:t>
            </a:r>
            <a:r>
              <a:rPr lang="en-US" dirty="0">
                <a:effectLst/>
                <a:latin typeface="Cambria" panose="02040503050406030204" pitchFamily="18" charset="0"/>
                <a:ea typeface="Cambria" panose="02040503050406030204" pitchFamily="18" charset="0"/>
                <a:cs typeface="Cambria" panose="02040503050406030204" pitchFamily="18" charset="0"/>
              </a:rPr>
              <a:t>. The assessment of playing skills focuses on three relevant aspects of the GPAI instrument: 1) decision-making, 2) skill execution, and 3) support. Decision-making and support are assessed based on the accuracy of the action, while skill execution is assessed based on the efficiency of the execution.</a:t>
            </a:r>
            <a:r>
              <a:rPr lang="en-ID" dirty="0">
                <a:effectLst/>
                <a:latin typeface="Cambria" panose="02040503050406030204" pitchFamily="18" charset="0"/>
              </a:rPr>
              <a:t> </a:t>
            </a:r>
            <a:endParaRPr lang="en-US" dirty="0">
              <a:latin typeface="Cambria" panose="02040503050406030204" pitchFamily="18" charset="0"/>
            </a:endParaRPr>
          </a:p>
        </p:txBody>
      </p:sp>
    </p:spTree>
    <p:extLst>
      <p:ext uri="{BB962C8B-B14F-4D97-AF65-F5344CB8AC3E}">
        <p14:creationId xmlns:p14="http://schemas.microsoft.com/office/powerpoint/2010/main" val="4048061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a:extLst>
              <a:ext uri="{FF2B5EF4-FFF2-40B4-BE49-F238E27FC236}">
                <a16:creationId xmlns:a16="http://schemas.microsoft.com/office/drawing/2014/main" id="{C5791530-D690-A642-6629-EDBE905D9335}"/>
              </a:ext>
            </a:extLst>
          </p:cNvPr>
          <p:cNvSpPr/>
          <p:nvPr/>
        </p:nvSpPr>
        <p:spPr>
          <a:xfrm>
            <a:off x="7010400" y="958069"/>
            <a:ext cx="3352800" cy="1752600"/>
          </a:xfrm>
          <a:prstGeom prst="down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000" dirty="0">
                <a:latin typeface="Cambria" panose="02040503050406030204" pitchFamily="18" charset="0"/>
              </a:rPr>
              <a:t>RESULT</a:t>
            </a:r>
          </a:p>
        </p:txBody>
      </p:sp>
      <p:sp>
        <p:nvSpPr>
          <p:cNvPr id="3" name="Snip Single Corner Rectangle 2">
            <a:extLst>
              <a:ext uri="{FF2B5EF4-FFF2-40B4-BE49-F238E27FC236}">
                <a16:creationId xmlns:a16="http://schemas.microsoft.com/office/drawing/2014/main" id="{2259A05D-74BA-588C-F514-EA8808840FD8}"/>
              </a:ext>
            </a:extLst>
          </p:cNvPr>
          <p:cNvSpPr/>
          <p:nvPr/>
        </p:nvSpPr>
        <p:spPr>
          <a:xfrm>
            <a:off x="2857496" y="3314700"/>
            <a:ext cx="13296903" cy="5137931"/>
          </a:xfrm>
          <a:prstGeom prst="snip1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sz="2500" b="1" dirty="0">
                <a:effectLst/>
                <a:latin typeface="Cambria" panose="02040503050406030204" pitchFamily="18" charset="0"/>
                <a:ea typeface="Cambria" panose="02040503050406030204" pitchFamily="18" charset="0"/>
                <a:cs typeface="Cambria" panose="02040503050406030204" pitchFamily="18" charset="0"/>
              </a:rPr>
              <a:t>Results</a:t>
            </a:r>
            <a:endParaRPr lang="en-ID" sz="2500" dirty="0">
              <a:effectLst/>
              <a:latin typeface="Times New Roman" panose="02020603050405020304" pitchFamily="18" charset="0"/>
              <a:ea typeface="Times New Roman" panose="02020603050405020304" pitchFamily="18" charset="0"/>
            </a:endParaRPr>
          </a:p>
          <a:p>
            <a:pPr algn="just"/>
            <a:r>
              <a:rPr lang="en-US" sz="2500" dirty="0">
                <a:effectLst/>
                <a:latin typeface="Cambria" panose="02040503050406030204" pitchFamily="18" charset="0"/>
                <a:ea typeface="Cambria" panose="02040503050406030204" pitchFamily="18" charset="0"/>
                <a:cs typeface="Cambria" panose="02040503050406030204" pitchFamily="18" charset="0"/>
              </a:rPr>
              <a:t>Based on homogeneity testing (Sig. Experiment 0.111; Control 0.970) and normality, the data variance was confirmed to be normal and homogeneous. The average pretest result for the experimental group was 0.69 and the control was 0.68. The posttest average of the experimental group increased to 1.41 (an increase of 0.72), while the control increased to 1.11 (an increase of 0.43). The paired sample t-test shows a sig value. 0.000 (p &lt; 0.05) in both groups, indicating significant improvement. The independent sample t-test shows that there is a significant difference between the experimental and control groups with a t value of 4.671 and a significance of 0.000.</a:t>
            </a:r>
            <a:endParaRPr lang="en-ID" sz="2500" dirty="0">
              <a:effectLst/>
              <a:latin typeface="Times New Roman" panose="02020603050405020304" pitchFamily="18" charset="0"/>
              <a:ea typeface="Times New Roman" panose="02020603050405020304" pitchFamily="18" charset="0"/>
            </a:endParaRPr>
          </a:p>
          <a:p>
            <a:pPr algn="ctr"/>
            <a:endParaRPr lang="en-US" dirty="0"/>
          </a:p>
        </p:txBody>
      </p:sp>
    </p:spTree>
    <p:extLst>
      <p:ext uri="{BB962C8B-B14F-4D97-AF65-F5344CB8AC3E}">
        <p14:creationId xmlns:p14="http://schemas.microsoft.com/office/powerpoint/2010/main" val="2376440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ular Callout 2">
            <a:extLst>
              <a:ext uri="{FF2B5EF4-FFF2-40B4-BE49-F238E27FC236}">
                <a16:creationId xmlns:a16="http://schemas.microsoft.com/office/drawing/2014/main" id="{AE27C0E3-6CD0-D91D-B052-CBB65FEB4666}"/>
              </a:ext>
            </a:extLst>
          </p:cNvPr>
          <p:cNvSpPr/>
          <p:nvPr/>
        </p:nvSpPr>
        <p:spPr>
          <a:xfrm>
            <a:off x="6172200" y="1485900"/>
            <a:ext cx="4191000" cy="1450848"/>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000" dirty="0"/>
              <a:t>DISCUSSION</a:t>
            </a:r>
          </a:p>
        </p:txBody>
      </p:sp>
      <p:sp>
        <p:nvSpPr>
          <p:cNvPr id="4" name="Horizontal Scroll 3">
            <a:extLst>
              <a:ext uri="{FF2B5EF4-FFF2-40B4-BE49-F238E27FC236}">
                <a16:creationId xmlns:a16="http://schemas.microsoft.com/office/drawing/2014/main" id="{986D888C-D738-1AA2-1F2A-B9FDB53A6D4F}"/>
              </a:ext>
            </a:extLst>
          </p:cNvPr>
          <p:cNvSpPr/>
          <p:nvPr/>
        </p:nvSpPr>
        <p:spPr>
          <a:xfrm>
            <a:off x="2590800" y="3086100"/>
            <a:ext cx="12115800" cy="6400800"/>
          </a:xfrm>
          <a:prstGeom prst="horizontalScrol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sz="2000" dirty="0">
                <a:effectLst/>
                <a:latin typeface="Cambria" panose="02040503050406030204" pitchFamily="18" charset="0"/>
                <a:ea typeface="Cambria" panose="02040503050406030204" pitchFamily="18" charset="0"/>
                <a:cs typeface="Cambria" panose="02040503050406030204" pitchFamily="18" charset="0"/>
              </a:rPr>
              <a:t>The application of a tactical approach has been proven to improve students' playing skills significantly because it places students in game situations that resemble real conditions. This process encourages students' deeper involvement in decision making, spatial understanding, and the ability to read game situations compared to separate (conventional) technical exercises.</a:t>
            </a:r>
            <a:endParaRPr lang="en-ID" sz="2000" dirty="0">
              <a:effectLst/>
              <a:latin typeface="Times New Roman" panose="02020603050405020304" pitchFamily="18" charset="0"/>
              <a:ea typeface="Times New Roman" panose="02020603050405020304" pitchFamily="18" charset="0"/>
            </a:endParaRPr>
          </a:p>
          <a:p>
            <a:pPr algn="just"/>
            <a:r>
              <a:rPr lang="en-US" sz="2000" dirty="0">
                <a:effectLst/>
                <a:latin typeface="Cambria" panose="02040503050406030204" pitchFamily="18" charset="0"/>
                <a:ea typeface="Cambria" panose="02040503050406030204" pitchFamily="18" charset="0"/>
                <a:cs typeface="Cambria" panose="02040503050406030204" pitchFamily="18" charset="0"/>
              </a:rPr>
              <a:t>Implications</a:t>
            </a:r>
            <a:endParaRPr lang="en-ID" sz="2000" dirty="0">
              <a:effectLst/>
              <a:latin typeface="Times New Roman" panose="02020603050405020304" pitchFamily="18" charset="0"/>
              <a:ea typeface="Times New Roman" panose="02020603050405020304" pitchFamily="18" charset="0"/>
            </a:endParaRPr>
          </a:p>
          <a:p>
            <a:pPr algn="just"/>
            <a:r>
              <a:rPr lang="en-US" sz="2000" dirty="0">
                <a:effectLst/>
                <a:latin typeface="Cambria" panose="02040503050406030204" pitchFamily="18" charset="0"/>
                <a:ea typeface="Cambria" panose="02040503050406030204" pitchFamily="18" charset="0"/>
                <a:cs typeface="Cambria" panose="02040503050406030204" pitchFamily="18" charset="0"/>
              </a:rPr>
              <a:t>Futsal learning should not only focus on physical activity or partial mechanical techniques, but should be integrated into game situations to be applicable and meaningful.</a:t>
            </a:r>
            <a:endParaRPr lang="en-ID" sz="2000" dirty="0">
              <a:effectLst/>
              <a:latin typeface="Times New Roman" panose="02020603050405020304" pitchFamily="18" charset="0"/>
              <a:ea typeface="Times New Roman" panose="02020603050405020304" pitchFamily="18" charset="0"/>
            </a:endParaRPr>
          </a:p>
          <a:p>
            <a:pPr algn="just"/>
            <a:r>
              <a:rPr lang="en-US" sz="2000" dirty="0">
                <a:effectLst/>
                <a:latin typeface="Cambria" panose="02040503050406030204" pitchFamily="18" charset="0"/>
                <a:ea typeface="Cambria" panose="02040503050406030204" pitchFamily="18" charset="0"/>
                <a:cs typeface="Cambria" panose="02040503050406030204" pitchFamily="18" charset="0"/>
              </a:rPr>
              <a:t>Research contribution	: This study provides empirical evidence that a tactical approach is more effective in integrating technical, cognitive, and strategic aspects of the game in junior high school students.</a:t>
            </a:r>
            <a:endParaRPr lang="en-ID" sz="2000" dirty="0">
              <a:effectLst/>
              <a:latin typeface="Times New Roman" panose="02020603050405020304" pitchFamily="18" charset="0"/>
              <a:ea typeface="Times New Roman" panose="02020603050405020304" pitchFamily="18" charset="0"/>
            </a:endParaRPr>
          </a:p>
          <a:p>
            <a:pPr algn="ctr"/>
            <a:endParaRPr lang="en-US" dirty="0"/>
          </a:p>
        </p:txBody>
      </p:sp>
    </p:spTree>
    <p:extLst>
      <p:ext uri="{BB962C8B-B14F-4D97-AF65-F5344CB8AC3E}">
        <p14:creationId xmlns:p14="http://schemas.microsoft.com/office/powerpoint/2010/main" val="15228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3" name="object 3"/>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4" name="object 4"/>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5" name="object 5"/>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6" name="object 6"/>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7" name="object 7"/>
          <p:cNvPicPr/>
          <p:nvPr/>
        </p:nvPicPr>
        <p:blipFill>
          <a:blip r:embed="rId2" cstate="print"/>
          <a:stretch>
            <a:fillRect/>
          </a:stretch>
        </p:blipFill>
        <p:spPr>
          <a:xfrm>
            <a:off x="15290102" y="0"/>
            <a:ext cx="2997896" cy="10286999"/>
          </a:xfrm>
          <a:prstGeom prst="rect">
            <a:avLst/>
          </a:prstGeom>
        </p:spPr>
      </p:pic>
      <p:pic>
        <p:nvPicPr>
          <p:cNvPr id="10" name="object 10"/>
          <p:cNvPicPr/>
          <p:nvPr/>
        </p:nvPicPr>
        <p:blipFill>
          <a:blip r:embed="rId3" cstate="print"/>
          <a:stretch>
            <a:fillRect/>
          </a:stretch>
        </p:blipFill>
        <p:spPr>
          <a:xfrm>
            <a:off x="0" y="8004844"/>
            <a:ext cx="8880991" cy="2282155"/>
          </a:xfrm>
          <a:prstGeom prst="rect">
            <a:avLst/>
          </a:prstGeom>
        </p:spPr>
      </p:pic>
      <p:sp>
        <p:nvSpPr>
          <p:cNvPr id="13" name="Rounded Rectangle 12">
            <a:extLst>
              <a:ext uri="{FF2B5EF4-FFF2-40B4-BE49-F238E27FC236}">
                <a16:creationId xmlns:a16="http://schemas.microsoft.com/office/drawing/2014/main" id="{91834722-F559-3ECF-99D7-C17198CD8507}"/>
              </a:ext>
            </a:extLst>
          </p:cNvPr>
          <p:cNvSpPr/>
          <p:nvPr/>
        </p:nvSpPr>
        <p:spPr>
          <a:xfrm>
            <a:off x="6442591" y="1409700"/>
            <a:ext cx="4876800" cy="128387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000" dirty="0"/>
              <a:t>CONCLUSION</a:t>
            </a:r>
          </a:p>
        </p:txBody>
      </p:sp>
      <p:sp>
        <p:nvSpPr>
          <p:cNvPr id="14" name="Rectangular Callout 13">
            <a:extLst>
              <a:ext uri="{FF2B5EF4-FFF2-40B4-BE49-F238E27FC236}">
                <a16:creationId xmlns:a16="http://schemas.microsoft.com/office/drawing/2014/main" id="{97C25A16-F373-607C-4A9D-E6F6F7E80B15}"/>
              </a:ext>
            </a:extLst>
          </p:cNvPr>
          <p:cNvSpPr/>
          <p:nvPr/>
        </p:nvSpPr>
        <p:spPr>
          <a:xfrm>
            <a:off x="3581400" y="3408027"/>
            <a:ext cx="11201400" cy="3470944"/>
          </a:xfrm>
          <a:prstGeom prst="wedge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500" dirty="0">
                <a:solidFill>
                  <a:srgbClr val="000000"/>
                </a:solidFill>
                <a:effectLst/>
                <a:latin typeface="Cambria" panose="02040503050406030204" pitchFamily="18" charset="0"/>
                <a:ea typeface="Cambria" panose="02040503050406030204" pitchFamily="18" charset="0"/>
                <a:cs typeface="Cambria" panose="02040503050406030204" pitchFamily="18" charset="0"/>
              </a:rPr>
              <a:t>The application of a tactical approach in futsal learning has proven to be more effective and contextual in optimally improving students' playing skills. Future development is expected to see this approach more widely applied in physical education (PJOK) learning. Future research is recommended to involve a broader sample and examine the influence of the tactical approach on other aspects such as learning motivation and teamwork.</a:t>
            </a:r>
            <a:endParaRPr lang="en-ID" sz="2500" dirty="0">
              <a:effectLst/>
              <a:latin typeface="Cambria" panose="02040503050406030204" pitchFamily="18" charset="0"/>
              <a:ea typeface="Times New Roman" panose="02020603050405020304" pitchFamily="18" charset="0"/>
            </a:endParaRPr>
          </a:p>
          <a:p>
            <a:pPr algn="ct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C2ADB-59A2-0166-FC5B-2FC5C41DBEDE}"/>
              </a:ext>
            </a:extLst>
          </p:cNvPr>
          <p:cNvSpPr>
            <a:spLocks noGrp="1"/>
          </p:cNvSpPr>
          <p:nvPr>
            <p:ph type="ctrTitle"/>
          </p:nvPr>
        </p:nvSpPr>
        <p:spPr>
          <a:xfrm>
            <a:off x="1920886" y="3314700"/>
            <a:ext cx="15544800" cy="6647974"/>
          </a:xfrm>
        </p:spPr>
        <p:txBody>
          <a:bodyPr/>
          <a:lstStyle/>
          <a:p>
            <a:r>
              <a:rPr lang="en-US" sz="1800" dirty="0">
                <a:solidFill>
                  <a:schemeClr val="tx1"/>
                </a:solidFill>
                <a:effectLst/>
                <a:latin typeface="Cambria" panose="02040503050406030204" pitchFamily="18" charset="0"/>
                <a:ea typeface="Times New Roman" panose="02020603050405020304" pitchFamily="18" charset="0"/>
              </a:rPr>
              <a:t>Abad Robles, M. T., </a:t>
            </a:r>
            <a:r>
              <a:rPr lang="en-US" sz="1800" dirty="0" err="1">
                <a:solidFill>
                  <a:schemeClr val="tx1"/>
                </a:solidFill>
                <a:effectLst/>
                <a:latin typeface="Cambria" panose="02040503050406030204" pitchFamily="18" charset="0"/>
                <a:ea typeface="Times New Roman" panose="02020603050405020304" pitchFamily="18" charset="0"/>
              </a:rPr>
              <a:t>Collado</a:t>
            </a:r>
            <a:r>
              <a:rPr lang="en-US" sz="1800" dirty="0">
                <a:solidFill>
                  <a:schemeClr val="tx1"/>
                </a:solidFill>
                <a:effectLst/>
                <a:latin typeface="Cambria" panose="02040503050406030204" pitchFamily="18" charset="0"/>
                <a:ea typeface="Times New Roman" panose="02020603050405020304" pitchFamily="18" charset="0"/>
              </a:rPr>
              <a:t>-Mateo, D., Fernández-</a:t>
            </a:r>
            <a:r>
              <a:rPr lang="en-US" sz="1800" dirty="0" err="1">
                <a:solidFill>
                  <a:schemeClr val="tx1"/>
                </a:solidFill>
                <a:effectLst/>
                <a:latin typeface="Cambria" panose="02040503050406030204" pitchFamily="18" charset="0"/>
                <a:ea typeface="Times New Roman" panose="02020603050405020304" pitchFamily="18" charset="0"/>
              </a:rPr>
              <a:t>Espínola</a:t>
            </a:r>
            <a:r>
              <a:rPr lang="en-US" sz="1800" dirty="0">
                <a:solidFill>
                  <a:schemeClr val="tx1"/>
                </a:solidFill>
                <a:effectLst/>
                <a:latin typeface="Cambria" panose="02040503050406030204" pitchFamily="18" charset="0"/>
                <a:ea typeface="Times New Roman" panose="02020603050405020304" pitchFamily="18" charset="0"/>
              </a:rPr>
              <a:t>, C., Castillo Viera, E., &amp; Gimenez Fuentes-Guerra, F. J. (2020). Effects of teaching games on decision making and skill execution: A systematic review and meta-analysis. </a:t>
            </a:r>
            <a:r>
              <a:rPr lang="en-US" sz="1800" i="1" dirty="0">
                <a:solidFill>
                  <a:schemeClr val="tx1"/>
                </a:solidFill>
                <a:effectLst/>
                <a:latin typeface="Cambria" panose="02040503050406030204" pitchFamily="18" charset="0"/>
                <a:ea typeface="Times New Roman" panose="02020603050405020304" pitchFamily="18" charset="0"/>
              </a:rPr>
              <a:t>International Journal of Environmental Research and Public Health</a:t>
            </a:r>
            <a:r>
              <a:rPr lang="en-US" sz="1800" dirty="0">
                <a:solidFill>
                  <a:schemeClr val="tx1"/>
                </a:solidFill>
                <a:effectLst/>
                <a:latin typeface="Cambria" panose="02040503050406030204" pitchFamily="18" charset="0"/>
                <a:ea typeface="Times New Roman" panose="02020603050405020304" pitchFamily="18" charset="0"/>
              </a:rPr>
              <a:t>, 17(2), 505. </a:t>
            </a:r>
            <a:r>
              <a:rPr lang="en-US" sz="1800" u="sng" dirty="0">
                <a:solidFill>
                  <a:schemeClr val="tx1"/>
                </a:solidFill>
                <a:effectLst/>
                <a:latin typeface="Cambria" panose="02040503050406030204" pitchFamily="18" charset="0"/>
                <a:ea typeface="Times New Roman" panose="02020603050405020304" pitchFamily="18" charset="0"/>
                <a:hlinkClick r:id="rId2">
                  <a:extLst>
                    <a:ext uri="{A12FA001-AC4F-418D-AE19-62706E023703}">
                      <ahyp:hlinkClr xmlns:ahyp="http://schemas.microsoft.com/office/drawing/2018/hyperlinkcolor" val="tx"/>
                    </a:ext>
                  </a:extLst>
                </a:hlinkClick>
              </a:rPr>
              <a:t>https://doi.org/10.3390/ijerph17020505</a:t>
            </a:r>
            <a:br>
              <a:rPr lang="en-ID" sz="1800" dirty="0">
                <a:solidFill>
                  <a:schemeClr val="tx1"/>
                </a:solidFill>
                <a:effectLst/>
                <a:latin typeface="Cambria" panose="02040503050406030204" pitchFamily="18" charset="0"/>
                <a:ea typeface="Times New Roman" panose="02020603050405020304" pitchFamily="18" charset="0"/>
              </a:rPr>
            </a:br>
            <a:r>
              <a:rPr lang="en-US" sz="1800" b="1" dirty="0">
                <a:solidFill>
                  <a:schemeClr val="tx1"/>
                </a:solidFill>
                <a:effectLst/>
                <a:latin typeface="Cambria" panose="02040503050406030204" pitchFamily="18" charset="0"/>
                <a:ea typeface="Cambria" panose="02040503050406030204" pitchFamily="18" charset="0"/>
                <a:cs typeface="Cambria" panose="02040503050406030204" pitchFamily="18" charset="0"/>
              </a:rPr>
              <a:t> </a:t>
            </a:r>
            <a:br>
              <a:rPr lang="en-ID" sz="1800" dirty="0">
                <a:solidFill>
                  <a:schemeClr val="tx1"/>
                </a:solidFill>
                <a:effectLst/>
                <a:latin typeface="Cambria" panose="02040503050406030204" pitchFamily="18" charset="0"/>
                <a:ea typeface="Times New Roman" panose="02020603050405020304" pitchFamily="18" charset="0"/>
              </a:rPr>
            </a:br>
            <a:r>
              <a:rPr lang="en-US" sz="1800" dirty="0" err="1">
                <a:solidFill>
                  <a:schemeClr val="tx1"/>
                </a:solidFill>
                <a:effectLst/>
                <a:latin typeface="Cambria" panose="02040503050406030204" pitchFamily="18" charset="0"/>
                <a:ea typeface="Times New Roman" panose="02020603050405020304" pitchFamily="18" charset="0"/>
              </a:rPr>
              <a:t>Aghniya</a:t>
            </a:r>
            <a:r>
              <a:rPr lang="en-US" sz="1800" dirty="0">
                <a:solidFill>
                  <a:schemeClr val="tx1"/>
                </a:solidFill>
                <a:effectLst/>
                <a:latin typeface="Cambria" panose="02040503050406030204" pitchFamily="18" charset="0"/>
                <a:ea typeface="Times New Roman" panose="02020603050405020304" pitchFamily="18" charset="0"/>
              </a:rPr>
              <a:t>, R., &amp; </a:t>
            </a:r>
            <a:r>
              <a:rPr lang="en-US" sz="1800" dirty="0" err="1">
                <a:solidFill>
                  <a:schemeClr val="tx1"/>
                </a:solidFill>
                <a:effectLst/>
                <a:latin typeface="Cambria" panose="02040503050406030204" pitchFamily="18" charset="0"/>
                <a:ea typeface="Times New Roman" panose="02020603050405020304" pitchFamily="18" charset="0"/>
              </a:rPr>
              <a:t>Prasetyowati</a:t>
            </a:r>
            <a:r>
              <a:rPr lang="en-US" sz="1800" dirty="0">
                <a:solidFill>
                  <a:schemeClr val="tx1"/>
                </a:solidFill>
                <a:effectLst/>
                <a:latin typeface="Cambria" panose="02040503050406030204" pitchFamily="18" charset="0"/>
                <a:ea typeface="Times New Roman" panose="02020603050405020304" pitchFamily="18" charset="0"/>
              </a:rPr>
              <a:t>, P. (2024). </a:t>
            </a:r>
            <a:r>
              <a:rPr lang="en-US" sz="1800" dirty="0" err="1">
                <a:solidFill>
                  <a:schemeClr val="tx1"/>
                </a:solidFill>
                <a:effectLst/>
                <a:latin typeface="Cambria" panose="02040503050406030204" pitchFamily="18" charset="0"/>
                <a:ea typeface="Times New Roman" panose="02020603050405020304" pitchFamily="18" charset="0"/>
              </a:rPr>
              <a:t>Deteksi</a:t>
            </a:r>
            <a:r>
              <a:rPr lang="en-US" sz="1800" dirty="0">
                <a:solidFill>
                  <a:schemeClr val="tx1"/>
                </a:solidFill>
                <a:effectLst/>
                <a:latin typeface="Cambria" panose="02040503050406030204" pitchFamily="18" charset="0"/>
                <a:ea typeface="Times New Roman" panose="02020603050405020304" pitchFamily="18" charset="0"/>
              </a:rPr>
              <a:t> </a:t>
            </a:r>
            <a:r>
              <a:rPr lang="en-US" sz="1800" dirty="0" err="1">
                <a:solidFill>
                  <a:schemeClr val="tx1"/>
                </a:solidFill>
                <a:effectLst/>
                <a:latin typeface="Cambria" panose="02040503050406030204" pitchFamily="18" charset="0"/>
                <a:ea typeface="Times New Roman" panose="02020603050405020304" pitchFamily="18" charset="0"/>
              </a:rPr>
              <a:t>dini</a:t>
            </a:r>
            <a:r>
              <a:rPr lang="en-US" sz="1800" dirty="0">
                <a:solidFill>
                  <a:schemeClr val="tx1"/>
                </a:solidFill>
                <a:effectLst/>
                <a:latin typeface="Cambria" panose="02040503050406030204" pitchFamily="18" charset="0"/>
                <a:ea typeface="Times New Roman" panose="02020603050405020304" pitchFamily="18" charset="0"/>
              </a:rPr>
              <a:t> dan </a:t>
            </a:r>
            <a:r>
              <a:rPr lang="en-US" sz="1800" dirty="0" err="1">
                <a:solidFill>
                  <a:schemeClr val="tx1"/>
                </a:solidFill>
                <a:effectLst/>
                <a:latin typeface="Cambria" panose="02040503050406030204" pitchFamily="18" charset="0"/>
                <a:ea typeface="Times New Roman" panose="02020603050405020304" pitchFamily="18" charset="0"/>
              </a:rPr>
              <a:t>pencegahan</a:t>
            </a:r>
            <a:r>
              <a:rPr lang="en-US" sz="1800" dirty="0">
                <a:solidFill>
                  <a:schemeClr val="tx1"/>
                </a:solidFill>
                <a:effectLst/>
                <a:latin typeface="Cambria" panose="02040503050406030204" pitchFamily="18" charset="0"/>
                <a:ea typeface="Times New Roman" panose="02020603050405020304" pitchFamily="18" charset="0"/>
              </a:rPr>
              <a:t> </a:t>
            </a:r>
            <a:r>
              <a:rPr lang="en-US" sz="1800" dirty="0" err="1">
                <a:solidFill>
                  <a:schemeClr val="tx1"/>
                </a:solidFill>
                <a:effectLst/>
                <a:latin typeface="Cambria" panose="02040503050406030204" pitchFamily="18" charset="0"/>
                <a:ea typeface="Times New Roman" panose="02020603050405020304" pitchFamily="18" charset="0"/>
              </a:rPr>
              <a:t>penyakit</a:t>
            </a:r>
            <a:r>
              <a:rPr lang="en-US" sz="1800" dirty="0">
                <a:solidFill>
                  <a:schemeClr val="tx1"/>
                </a:solidFill>
                <a:effectLst/>
                <a:latin typeface="Cambria" panose="02040503050406030204" pitchFamily="18" charset="0"/>
                <a:ea typeface="Times New Roman" panose="02020603050405020304" pitchFamily="18" charset="0"/>
              </a:rPr>
              <a:t> </a:t>
            </a:r>
            <a:r>
              <a:rPr lang="en-US" sz="1800" dirty="0" err="1">
                <a:solidFill>
                  <a:schemeClr val="tx1"/>
                </a:solidFill>
                <a:effectLst/>
                <a:latin typeface="Cambria" panose="02040503050406030204" pitchFamily="18" charset="0"/>
                <a:ea typeface="Times New Roman" panose="02020603050405020304" pitchFamily="18" charset="0"/>
              </a:rPr>
              <a:t>tidak</a:t>
            </a:r>
            <a:r>
              <a:rPr lang="en-US" sz="1800" dirty="0">
                <a:solidFill>
                  <a:schemeClr val="tx1"/>
                </a:solidFill>
                <a:effectLst/>
                <a:latin typeface="Cambria" panose="02040503050406030204" pitchFamily="18" charset="0"/>
                <a:ea typeface="Times New Roman" panose="02020603050405020304" pitchFamily="18" charset="0"/>
              </a:rPr>
              <a:t> </a:t>
            </a:r>
            <a:r>
              <a:rPr lang="en-US" sz="1800" dirty="0" err="1">
                <a:solidFill>
                  <a:schemeClr val="tx1"/>
                </a:solidFill>
                <a:effectLst/>
                <a:latin typeface="Cambria" panose="02040503050406030204" pitchFamily="18" charset="0"/>
                <a:ea typeface="Times New Roman" panose="02020603050405020304" pitchFamily="18" charset="0"/>
              </a:rPr>
              <a:t>menular</a:t>
            </a:r>
            <a:r>
              <a:rPr lang="en-US" sz="1800" dirty="0">
                <a:solidFill>
                  <a:schemeClr val="tx1"/>
                </a:solidFill>
                <a:effectLst/>
                <a:latin typeface="Cambria" panose="02040503050406030204" pitchFamily="18" charset="0"/>
                <a:ea typeface="Times New Roman" panose="02020603050405020304" pitchFamily="18" charset="0"/>
              </a:rPr>
              <a:t> </a:t>
            </a:r>
            <a:r>
              <a:rPr lang="en-US" sz="1800" dirty="0" err="1">
                <a:solidFill>
                  <a:schemeClr val="tx1"/>
                </a:solidFill>
                <a:effectLst/>
                <a:latin typeface="Cambria" panose="02040503050406030204" pitchFamily="18" charset="0"/>
                <a:ea typeface="Times New Roman" panose="02020603050405020304" pitchFamily="18" charset="0"/>
              </a:rPr>
              <a:t>melalui</a:t>
            </a:r>
            <a:r>
              <a:rPr lang="en-US" sz="1800" dirty="0">
                <a:solidFill>
                  <a:schemeClr val="tx1"/>
                </a:solidFill>
                <a:effectLst/>
                <a:latin typeface="Cambria" panose="02040503050406030204" pitchFamily="18" charset="0"/>
                <a:ea typeface="Times New Roman" panose="02020603050405020304" pitchFamily="18" charset="0"/>
              </a:rPr>
              <a:t> </a:t>
            </a:r>
            <a:r>
              <a:rPr lang="en-US" sz="1800" dirty="0" err="1">
                <a:solidFill>
                  <a:schemeClr val="tx1"/>
                </a:solidFill>
                <a:effectLst/>
                <a:latin typeface="Cambria" panose="02040503050406030204" pitchFamily="18" charset="0"/>
                <a:ea typeface="Times New Roman" panose="02020603050405020304" pitchFamily="18" charset="0"/>
              </a:rPr>
              <a:t>aktivitas</a:t>
            </a:r>
            <a:r>
              <a:rPr lang="en-US" sz="1800" dirty="0">
                <a:solidFill>
                  <a:schemeClr val="tx1"/>
                </a:solidFill>
                <a:effectLst/>
                <a:latin typeface="Cambria" panose="02040503050406030204" pitchFamily="18" charset="0"/>
                <a:ea typeface="Times New Roman" panose="02020603050405020304" pitchFamily="18" charset="0"/>
              </a:rPr>
              <a:t> </a:t>
            </a:r>
            <a:r>
              <a:rPr lang="en-US" sz="1800" dirty="0" err="1">
                <a:solidFill>
                  <a:schemeClr val="tx1"/>
                </a:solidFill>
                <a:effectLst/>
                <a:latin typeface="Cambria" panose="02040503050406030204" pitchFamily="18" charset="0"/>
                <a:ea typeface="Times New Roman" panose="02020603050405020304" pitchFamily="18" charset="0"/>
              </a:rPr>
              <a:t>fisik</a:t>
            </a:r>
            <a:r>
              <a:rPr lang="en-US" sz="1800" dirty="0">
                <a:solidFill>
                  <a:schemeClr val="tx1"/>
                </a:solidFill>
                <a:effectLst/>
                <a:latin typeface="Cambria" panose="02040503050406030204" pitchFamily="18" charset="0"/>
                <a:ea typeface="Times New Roman" panose="02020603050405020304" pitchFamily="18" charset="0"/>
              </a:rPr>
              <a:t>, </a:t>
            </a:r>
            <a:r>
              <a:rPr lang="en-US" sz="1800" dirty="0" err="1">
                <a:solidFill>
                  <a:schemeClr val="tx1"/>
                </a:solidFill>
                <a:effectLst/>
                <a:latin typeface="Cambria" panose="02040503050406030204" pitchFamily="18" charset="0"/>
                <a:ea typeface="Times New Roman" panose="02020603050405020304" pitchFamily="18" charset="0"/>
              </a:rPr>
              <a:t>edukasi</a:t>
            </a:r>
            <a:r>
              <a:rPr lang="en-US" sz="1800" dirty="0">
                <a:solidFill>
                  <a:schemeClr val="tx1"/>
                </a:solidFill>
                <a:effectLst/>
                <a:latin typeface="Cambria" panose="02040503050406030204" pitchFamily="18" charset="0"/>
                <a:ea typeface="Times New Roman" panose="02020603050405020304" pitchFamily="18" charset="0"/>
              </a:rPr>
              <a:t> dan </a:t>
            </a:r>
            <a:r>
              <a:rPr lang="en-US" sz="1800" dirty="0" err="1">
                <a:solidFill>
                  <a:schemeClr val="tx1"/>
                </a:solidFill>
                <a:effectLst/>
                <a:latin typeface="Cambria" panose="02040503050406030204" pitchFamily="18" charset="0"/>
                <a:ea typeface="Times New Roman" panose="02020603050405020304" pitchFamily="18" charset="0"/>
              </a:rPr>
              <a:t>promosi</a:t>
            </a:r>
            <a:r>
              <a:rPr lang="en-US" sz="1800" dirty="0">
                <a:solidFill>
                  <a:schemeClr val="tx1"/>
                </a:solidFill>
                <a:effectLst/>
                <a:latin typeface="Cambria" panose="02040503050406030204" pitchFamily="18" charset="0"/>
                <a:ea typeface="Times New Roman" panose="02020603050405020304" pitchFamily="18" charset="0"/>
              </a:rPr>
              <a:t> </a:t>
            </a:r>
            <a:r>
              <a:rPr lang="en-US" sz="1800" dirty="0" err="1">
                <a:solidFill>
                  <a:schemeClr val="tx1"/>
                </a:solidFill>
                <a:effectLst/>
                <a:latin typeface="Cambria" panose="02040503050406030204" pitchFamily="18" charset="0"/>
                <a:ea typeface="Times New Roman" panose="02020603050405020304" pitchFamily="18" charset="0"/>
              </a:rPr>
              <a:t>kesehatan</a:t>
            </a:r>
            <a:r>
              <a:rPr lang="en-US" sz="1800" dirty="0">
                <a:solidFill>
                  <a:schemeClr val="tx1"/>
                </a:solidFill>
                <a:effectLst/>
                <a:latin typeface="Cambria" panose="02040503050406030204" pitchFamily="18" charset="0"/>
                <a:ea typeface="Times New Roman" panose="02020603050405020304" pitchFamily="18" charset="0"/>
              </a:rPr>
              <a:t> di UPTD </a:t>
            </a:r>
            <a:r>
              <a:rPr lang="en-US" sz="1800" dirty="0" err="1">
                <a:solidFill>
                  <a:schemeClr val="tx1"/>
                </a:solidFill>
                <a:effectLst/>
                <a:latin typeface="Cambria" panose="02040503050406030204" pitchFamily="18" charset="0"/>
                <a:ea typeface="Times New Roman" panose="02020603050405020304" pitchFamily="18" charset="0"/>
              </a:rPr>
              <a:t>Yosomulyo</a:t>
            </a:r>
            <a:r>
              <a:rPr lang="en-US" sz="1800" dirty="0">
                <a:solidFill>
                  <a:schemeClr val="tx1"/>
                </a:solidFill>
                <a:effectLst/>
                <a:latin typeface="Cambria" panose="02040503050406030204" pitchFamily="18" charset="0"/>
                <a:ea typeface="Times New Roman" panose="02020603050405020304" pitchFamily="18" charset="0"/>
              </a:rPr>
              <a:t> Kota Metro. </a:t>
            </a:r>
            <a:r>
              <a:rPr lang="en-US" sz="1800" i="1" dirty="0" err="1">
                <a:solidFill>
                  <a:schemeClr val="tx1"/>
                </a:solidFill>
                <a:effectLst/>
                <a:latin typeface="Cambria" panose="02040503050406030204" pitchFamily="18" charset="0"/>
                <a:ea typeface="Times New Roman" panose="02020603050405020304" pitchFamily="18" charset="0"/>
              </a:rPr>
              <a:t>Jurnal</a:t>
            </a:r>
            <a:r>
              <a:rPr lang="en-US" sz="1800" i="1" dirty="0">
                <a:solidFill>
                  <a:schemeClr val="tx1"/>
                </a:solidFill>
                <a:effectLst/>
                <a:latin typeface="Cambria" panose="02040503050406030204" pitchFamily="18" charset="0"/>
                <a:ea typeface="Times New Roman" panose="02020603050405020304" pitchFamily="18" charset="0"/>
              </a:rPr>
              <a:t> </a:t>
            </a:r>
            <a:r>
              <a:rPr lang="en-US" sz="1800" i="1" dirty="0" err="1">
                <a:solidFill>
                  <a:schemeClr val="tx1"/>
                </a:solidFill>
                <a:effectLst/>
                <a:latin typeface="Cambria" panose="02040503050406030204" pitchFamily="18" charset="0"/>
                <a:ea typeface="Times New Roman" panose="02020603050405020304" pitchFamily="18" charset="0"/>
              </a:rPr>
              <a:t>Pengabdian</a:t>
            </a:r>
            <a:r>
              <a:rPr lang="en-US" sz="1800" i="1" dirty="0">
                <a:solidFill>
                  <a:schemeClr val="tx1"/>
                </a:solidFill>
                <a:effectLst/>
                <a:latin typeface="Cambria" panose="02040503050406030204" pitchFamily="18" charset="0"/>
                <a:ea typeface="Times New Roman" panose="02020603050405020304" pitchFamily="18" charset="0"/>
              </a:rPr>
              <a:t> </a:t>
            </a:r>
            <a:r>
              <a:rPr lang="en-US" sz="1800" i="1" dirty="0" err="1">
                <a:solidFill>
                  <a:schemeClr val="tx1"/>
                </a:solidFill>
                <a:effectLst/>
                <a:latin typeface="Cambria" panose="02040503050406030204" pitchFamily="18" charset="0"/>
                <a:ea typeface="Times New Roman" panose="02020603050405020304" pitchFamily="18" charset="0"/>
              </a:rPr>
              <a:t>Sosial</a:t>
            </a:r>
            <a:r>
              <a:rPr lang="en-US" sz="1800" dirty="0">
                <a:solidFill>
                  <a:schemeClr val="tx1"/>
                </a:solidFill>
                <a:effectLst/>
                <a:latin typeface="Cambria" panose="02040503050406030204" pitchFamily="18" charset="0"/>
                <a:ea typeface="Times New Roman" panose="02020603050405020304" pitchFamily="18" charset="0"/>
              </a:rPr>
              <a:t>, 1(6), 408–413. </a:t>
            </a:r>
            <a:r>
              <a:rPr lang="en-US" sz="1800" u="sng" dirty="0">
                <a:solidFill>
                  <a:schemeClr val="tx1"/>
                </a:solidFill>
                <a:effectLst/>
                <a:latin typeface="Cambria" panose="02040503050406030204" pitchFamily="18" charset="0"/>
                <a:ea typeface="Times New Roman" panose="02020603050405020304" pitchFamily="18" charset="0"/>
                <a:hlinkClick r:id="rId3">
                  <a:extLst>
                    <a:ext uri="{A12FA001-AC4F-418D-AE19-62706E023703}">
                      <ahyp:hlinkClr xmlns:ahyp="http://schemas.microsoft.com/office/drawing/2018/hyperlinkcolor" val="tx"/>
                    </a:ext>
                  </a:extLst>
                </a:hlinkClick>
              </a:rPr>
              <a:t>https://doi.org/10.59837/tpmh3j73</a:t>
            </a:r>
            <a:br>
              <a:rPr lang="en-ID" sz="1800" dirty="0">
                <a:solidFill>
                  <a:schemeClr val="tx1"/>
                </a:solidFill>
                <a:effectLst/>
                <a:latin typeface="Cambria" panose="02040503050406030204" pitchFamily="18" charset="0"/>
                <a:ea typeface="Times New Roman" panose="02020603050405020304" pitchFamily="18" charset="0"/>
              </a:rPr>
            </a:br>
            <a:r>
              <a:rPr lang="en-US" sz="1800" dirty="0">
                <a:solidFill>
                  <a:schemeClr val="tx1"/>
                </a:solidFill>
                <a:effectLst/>
                <a:latin typeface="Cambria" panose="02040503050406030204" pitchFamily="18" charset="0"/>
                <a:ea typeface="Times New Roman" panose="02020603050405020304" pitchFamily="18" charset="0"/>
              </a:rPr>
              <a:t> </a:t>
            </a:r>
            <a:br>
              <a:rPr lang="en-ID" sz="1800" dirty="0">
                <a:solidFill>
                  <a:schemeClr val="tx1"/>
                </a:solidFill>
                <a:effectLst/>
                <a:latin typeface="Cambria" panose="02040503050406030204" pitchFamily="18" charset="0"/>
                <a:ea typeface="Times New Roman" panose="02020603050405020304" pitchFamily="18" charset="0"/>
              </a:rPr>
            </a:br>
            <a:r>
              <a:rPr lang="en-US" sz="1800" dirty="0" err="1">
                <a:solidFill>
                  <a:schemeClr val="tx1"/>
                </a:solidFill>
                <a:effectLst/>
                <a:latin typeface="Cambria" panose="02040503050406030204" pitchFamily="18" charset="0"/>
                <a:ea typeface="Times New Roman" panose="02020603050405020304" pitchFamily="18" charset="0"/>
              </a:rPr>
              <a:t>Agustian</a:t>
            </a:r>
            <a:r>
              <a:rPr lang="en-US" sz="1800" dirty="0">
                <a:solidFill>
                  <a:schemeClr val="tx1"/>
                </a:solidFill>
                <a:effectLst/>
                <a:latin typeface="Cambria" panose="02040503050406030204" pitchFamily="18" charset="0"/>
                <a:ea typeface="Times New Roman" panose="02020603050405020304" pitchFamily="18" charset="0"/>
              </a:rPr>
              <a:t>, Y., </a:t>
            </a:r>
            <a:r>
              <a:rPr lang="en-US" sz="1800" dirty="0" err="1">
                <a:solidFill>
                  <a:schemeClr val="tx1"/>
                </a:solidFill>
                <a:effectLst/>
                <a:latin typeface="Cambria" panose="02040503050406030204" pitchFamily="18" charset="0"/>
                <a:ea typeface="Times New Roman" panose="02020603050405020304" pitchFamily="18" charset="0"/>
              </a:rPr>
              <a:t>Permadi</a:t>
            </a:r>
            <a:r>
              <a:rPr lang="en-US" sz="1800" dirty="0">
                <a:solidFill>
                  <a:schemeClr val="tx1"/>
                </a:solidFill>
                <a:effectLst/>
                <a:latin typeface="Cambria" panose="02040503050406030204" pitchFamily="18" charset="0"/>
                <a:ea typeface="Times New Roman" panose="02020603050405020304" pitchFamily="18" charset="0"/>
              </a:rPr>
              <a:t>, A. A., &amp; Arifin, Z. (2024). </a:t>
            </a:r>
            <a:r>
              <a:rPr lang="en-US" sz="1800" dirty="0" err="1">
                <a:solidFill>
                  <a:schemeClr val="tx1"/>
                </a:solidFill>
                <a:effectLst/>
                <a:latin typeface="Cambria" panose="02040503050406030204" pitchFamily="18" charset="0"/>
                <a:ea typeface="Times New Roman" panose="02020603050405020304" pitchFamily="18" charset="0"/>
              </a:rPr>
              <a:t>Implementasi</a:t>
            </a:r>
            <a:r>
              <a:rPr lang="en-US" sz="1800" dirty="0">
                <a:solidFill>
                  <a:schemeClr val="tx1"/>
                </a:solidFill>
                <a:effectLst/>
                <a:latin typeface="Cambria" panose="02040503050406030204" pitchFamily="18" charset="0"/>
                <a:ea typeface="Times New Roman" panose="02020603050405020304" pitchFamily="18" charset="0"/>
              </a:rPr>
              <a:t> </a:t>
            </a:r>
            <a:r>
              <a:rPr lang="en-US" sz="1800" dirty="0" err="1">
                <a:solidFill>
                  <a:schemeClr val="tx1"/>
                </a:solidFill>
                <a:effectLst/>
                <a:latin typeface="Cambria" panose="02040503050406030204" pitchFamily="18" charset="0"/>
                <a:ea typeface="Times New Roman" panose="02020603050405020304" pitchFamily="18" charset="0"/>
              </a:rPr>
              <a:t>Pendekatan</a:t>
            </a:r>
            <a:r>
              <a:rPr lang="en-US" sz="1800" dirty="0">
                <a:solidFill>
                  <a:schemeClr val="tx1"/>
                </a:solidFill>
                <a:effectLst/>
                <a:latin typeface="Cambria" panose="02040503050406030204" pitchFamily="18" charset="0"/>
                <a:ea typeface="Times New Roman" panose="02020603050405020304" pitchFamily="18" charset="0"/>
              </a:rPr>
              <a:t> </a:t>
            </a:r>
            <a:r>
              <a:rPr lang="en-US" sz="1800" dirty="0" err="1">
                <a:solidFill>
                  <a:schemeClr val="tx1"/>
                </a:solidFill>
                <a:effectLst/>
                <a:latin typeface="Cambria" panose="02040503050406030204" pitchFamily="18" charset="0"/>
                <a:ea typeface="Times New Roman" panose="02020603050405020304" pitchFamily="18" charset="0"/>
              </a:rPr>
              <a:t>Taktis</a:t>
            </a:r>
            <a:r>
              <a:rPr lang="en-US" sz="1800" dirty="0">
                <a:solidFill>
                  <a:schemeClr val="tx1"/>
                </a:solidFill>
                <a:effectLst/>
                <a:latin typeface="Cambria" panose="02040503050406030204" pitchFamily="18" charset="0"/>
                <a:ea typeface="Times New Roman" panose="02020603050405020304" pitchFamily="18" charset="0"/>
              </a:rPr>
              <a:t> </a:t>
            </a:r>
            <a:r>
              <a:rPr lang="en-US" sz="1800" dirty="0" err="1">
                <a:solidFill>
                  <a:schemeClr val="tx1"/>
                </a:solidFill>
                <a:effectLst/>
                <a:latin typeface="Cambria" panose="02040503050406030204" pitchFamily="18" charset="0"/>
                <a:ea typeface="Times New Roman" panose="02020603050405020304" pitchFamily="18" charset="0"/>
              </a:rPr>
              <a:t>Terhadap</a:t>
            </a:r>
            <a:r>
              <a:rPr lang="en-US" sz="1800" dirty="0">
                <a:solidFill>
                  <a:schemeClr val="tx1"/>
                </a:solidFill>
                <a:effectLst/>
                <a:latin typeface="Cambria" panose="02040503050406030204" pitchFamily="18" charset="0"/>
                <a:ea typeface="Times New Roman" panose="02020603050405020304" pitchFamily="18" charset="0"/>
              </a:rPr>
              <a:t> </a:t>
            </a:r>
            <a:r>
              <a:rPr lang="en-US" sz="1800" dirty="0" err="1">
                <a:solidFill>
                  <a:schemeClr val="tx1"/>
                </a:solidFill>
                <a:effectLst/>
                <a:latin typeface="Cambria" panose="02040503050406030204" pitchFamily="18" charset="0"/>
                <a:ea typeface="Times New Roman" panose="02020603050405020304" pitchFamily="18" charset="0"/>
              </a:rPr>
              <a:t>Partisipasi</a:t>
            </a:r>
            <a:r>
              <a:rPr lang="en-US" sz="1800" dirty="0">
                <a:solidFill>
                  <a:schemeClr val="tx1"/>
                </a:solidFill>
                <a:effectLst/>
                <a:latin typeface="Cambria" panose="02040503050406030204" pitchFamily="18" charset="0"/>
                <a:ea typeface="Times New Roman" panose="02020603050405020304" pitchFamily="18" charset="0"/>
              </a:rPr>
              <a:t> </a:t>
            </a:r>
            <a:r>
              <a:rPr lang="en-US" sz="1800" dirty="0" err="1">
                <a:solidFill>
                  <a:schemeClr val="tx1"/>
                </a:solidFill>
                <a:effectLst/>
                <a:latin typeface="Cambria" panose="02040503050406030204" pitchFamily="18" charset="0"/>
                <a:ea typeface="Times New Roman" panose="02020603050405020304" pitchFamily="18" charset="0"/>
              </a:rPr>
              <a:t>Belajar</a:t>
            </a:r>
            <a:r>
              <a:rPr lang="en-US" sz="1800" dirty="0">
                <a:solidFill>
                  <a:schemeClr val="tx1"/>
                </a:solidFill>
                <a:effectLst/>
                <a:latin typeface="Cambria" panose="02040503050406030204" pitchFamily="18" charset="0"/>
                <a:ea typeface="Times New Roman" panose="02020603050405020304" pitchFamily="18" charset="0"/>
              </a:rPr>
              <a:t> </a:t>
            </a:r>
            <a:r>
              <a:rPr lang="en-US" sz="1800" dirty="0" err="1">
                <a:solidFill>
                  <a:schemeClr val="tx1"/>
                </a:solidFill>
                <a:effectLst/>
                <a:latin typeface="Cambria" panose="02040503050406030204" pitchFamily="18" charset="0"/>
                <a:ea typeface="Times New Roman" panose="02020603050405020304" pitchFamily="18" charset="0"/>
              </a:rPr>
              <a:t>Siswa</a:t>
            </a:r>
            <a:r>
              <a:rPr lang="en-US" sz="1800" dirty="0">
                <a:solidFill>
                  <a:schemeClr val="tx1"/>
                </a:solidFill>
                <a:effectLst/>
                <a:latin typeface="Cambria" panose="02040503050406030204" pitchFamily="18" charset="0"/>
                <a:ea typeface="Times New Roman" panose="02020603050405020304" pitchFamily="18" charset="0"/>
              </a:rPr>
              <a:t> Pada Mata Pelajaran PJOK. </a:t>
            </a:r>
            <a:r>
              <a:rPr lang="en-US" sz="1800" i="1" dirty="0" err="1">
                <a:solidFill>
                  <a:schemeClr val="tx1"/>
                </a:solidFill>
                <a:effectLst/>
                <a:latin typeface="Cambria" panose="02040503050406030204" pitchFamily="18" charset="0"/>
                <a:ea typeface="Times New Roman" panose="02020603050405020304" pitchFamily="18" charset="0"/>
              </a:rPr>
              <a:t>Jurnal</a:t>
            </a:r>
            <a:r>
              <a:rPr lang="en-US" sz="1800" i="1" dirty="0">
                <a:solidFill>
                  <a:schemeClr val="tx1"/>
                </a:solidFill>
                <a:effectLst/>
                <a:latin typeface="Cambria" panose="02040503050406030204" pitchFamily="18" charset="0"/>
                <a:ea typeface="Times New Roman" panose="02020603050405020304" pitchFamily="18" charset="0"/>
              </a:rPr>
              <a:t> </a:t>
            </a:r>
            <a:r>
              <a:rPr lang="en-US" sz="1800" i="1" dirty="0" err="1">
                <a:solidFill>
                  <a:schemeClr val="tx1"/>
                </a:solidFill>
                <a:effectLst/>
                <a:latin typeface="Cambria" panose="02040503050406030204" pitchFamily="18" charset="0"/>
                <a:ea typeface="Times New Roman" panose="02020603050405020304" pitchFamily="18" charset="0"/>
              </a:rPr>
              <a:t>Mahasiswa</a:t>
            </a:r>
            <a:r>
              <a:rPr lang="en-US" sz="1800" i="1" dirty="0">
                <a:solidFill>
                  <a:schemeClr val="tx1"/>
                </a:solidFill>
                <a:effectLst/>
                <a:latin typeface="Cambria" panose="02040503050406030204" pitchFamily="18" charset="0"/>
                <a:ea typeface="Times New Roman" panose="02020603050405020304" pitchFamily="18" charset="0"/>
              </a:rPr>
              <a:t> Pendidikan </a:t>
            </a:r>
            <a:r>
              <a:rPr lang="en-US" sz="1800" i="1" dirty="0" err="1">
                <a:solidFill>
                  <a:schemeClr val="tx1"/>
                </a:solidFill>
                <a:effectLst/>
                <a:latin typeface="Cambria" panose="02040503050406030204" pitchFamily="18" charset="0"/>
                <a:ea typeface="Times New Roman" panose="02020603050405020304" pitchFamily="18" charset="0"/>
              </a:rPr>
              <a:t>Olahraga</a:t>
            </a:r>
            <a:r>
              <a:rPr lang="en-US" sz="1800" dirty="0">
                <a:solidFill>
                  <a:schemeClr val="tx1"/>
                </a:solidFill>
                <a:effectLst/>
                <a:latin typeface="Cambria" panose="02040503050406030204" pitchFamily="18" charset="0"/>
                <a:ea typeface="Times New Roman" panose="02020603050405020304" pitchFamily="18" charset="0"/>
              </a:rPr>
              <a:t>, 5(1), 65–76. </a:t>
            </a:r>
            <a:r>
              <a:rPr lang="en-US" sz="1800" u="sng" dirty="0">
                <a:solidFill>
                  <a:schemeClr val="tx1"/>
                </a:solidFill>
                <a:effectLst/>
                <a:latin typeface="Cambria" panose="02040503050406030204" pitchFamily="18" charset="0"/>
                <a:ea typeface="Times New Roman" panose="02020603050405020304" pitchFamily="18" charset="0"/>
                <a:hlinkClick r:id="rId4">
                  <a:extLst>
                    <a:ext uri="{A12FA001-AC4F-418D-AE19-62706E023703}">
                      <ahyp:hlinkClr xmlns:ahyp="http://schemas.microsoft.com/office/drawing/2018/hyperlinkcolor" val="tx"/>
                    </a:ext>
                  </a:extLst>
                </a:hlinkClick>
              </a:rPr>
              <a:t>https://doi.org/10.55081/jumper.v5i1.2422</a:t>
            </a:r>
            <a:br>
              <a:rPr lang="en-ID" sz="1800" dirty="0">
                <a:solidFill>
                  <a:schemeClr val="tx1"/>
                </a:solidFill>
                <a:effectLst/>
                <a:latin typeface="Cambria" panose="02040503050406030204" pitchFamily="18" charset="0"/>
                <a:ea typeface="Times New Roman" panose="02020603050405020304" pitchFamily="18" charset="0"/>
              </a:rPr>
            </a:br>
            <a:r>
              <a:rPr lang="en-US" sz="1800" dirty="0">
                <a:solidFill>
                  <a:schemeClr val="tx1"/>
                </a:solidFill>
                <a:effectLst/>
                <a:latin typeface="Cambria" panose="02040503050406030204" pitchFamily="18" charset="0"/>
                <a:ea typeface="Times New Roman" panose="02020603050405020304" pitchFamily="18" charset="0"/>
              </a:rPr>
              <a:t> </a:t>
            </a:r>
            <a:br>
              <a:rPr lang="en-ID" sz="1800" dirty="0">
                <a:solidFill>
                  <a:schemeClr val="tx1"/>
                </a:solidFill>
                <a:effectLst/>
                <a:latin typeface="Cambria" panose="02040503050406030204" pitchFamily="18" charset="0"/>
                <a:ea typeface="Times New Roman" panose="02020603050405020304" pitchFamily="18" charset="0"/>
              </a:rPr>
            </a:br>
            <a:r>
              <a:rPr lang="en-US" sz="1800" dirty="0">
                <a:solidFill>
                  <a:schemeClr val="tx1"/>
                </a:solidFill>
                <a:effectLst/>
                <a:latin typeface="Cambria" panose="02040503050406030204" pitchFamily="18" charset="0"/>
                <a:ea typeface="Times New Roman" panose="02020603050405020304" pitchFamily="18" charset="0"/>
              </a:rPr>
              <a:t>Amran, A., </a:t>
            </a:r>
            <a:r>
              <a:rPr lang="en-US" sz="1800" dirty="0" err="1">
                <a:solidFill>
                  <a:schemeClr val="tx1"/>
                </a:solidFill>
                <a:effectLst/>
                <a:latin typeface="Cambria" panose="02040503050406030204" pitchFamily="18" charset="0"/>
                <a:ea typeface="Times New Roman" panose="02020603050405020304" pitchFamily="18" charset="0"/>
              </a:rPr>
              <a:t>Febriansyah</a:t>
            </a:r>
            <a:r>
              <a:rPr lang="en-US" sz="1800" dirty="0">
                <a:solidFill>
                  <a:schemeClr val="tx1"/>
                </a:solidFill>
                <a:effectLst/>
                <a:latin typeface="Cambria" panose="02040503050406030204" pitchFamily="18" charset="0"/>
                <a:ea typeface="Times New Roman" panose="02020603050405020304" pitchFamily="18" charset="0"/>
              </a:rPr>
              <a:t>, A., &amp; Budi, S. (2023). </a:t>
            </a:r>
            <a:r>
              <a:rPr lang="en-US" sz="1800" dirty="0" err="1">
                <a:solidFill>
                  <a:schemeClr val="tx1"/>
                </a:solidFill>
                <a:effectLst/>
                <a:latin typeface="Cambria" panose="02040503050406030204" pitchFamily="18" charset="0"/>
                <a:ea typeface="Times New Roman" panose="02020603050405020304" pitchFamily="18" charset="0"/>
              </a:rPr>
              <a:t>Pengaruh</a:t>
            </a:r>
            <a:r>
              <a:rPr lang="en-US" sz="1800" dirty="0">
                <a:solidFill>
                  <a:schemeClr val="tx1"/>
                </a:solidFill>
                <a:effectLst/>
                <a:latin typeface="Cambria" panose="02040503050406030204" pitchFamily="18" charset="0"/>
                <a:ea typeface="Times New Roman" panose="02020603050405020304" pitchFamily="18" charset="0"/>
              </a:rPr>
              <a:t> </a:t>
            </a:r>
            <a:r>
              <a:rPr lang="en-US" sz="1800" dirty="0" err="1">
                <a:solidFill>
                  <a:schemeClr val="tx1"/>
                </a:solidFill>
                <a:effectLst/>
                <a:latin typeface="Cambria" panose="02040503050406030204" pitchFamily="18" charset="0"/>
                <a:ea typeface="Times New Roman" panose="02020603050405020304" pitchFamily="18" charset="0"/>
              </a:rPr>
              <a:t>Pendekatan</a:t>
            </a:r>
            <a:r>
              <a:rPr lang="en-US" sz="1800" dirty="0">
                <a:solidFill>
                  <a:schemeClr val="tx1"/>
                </a:solidFill>
                <a:effectLst/>
                <a:latin typeface="Cambria" panose="02040503050406030204" pitchFamily="18" charset="0"/>
                <a:ea typeface="Times New Roman" panose="02020603050405020304" pitchFamily="18" charset="0"/>
              </a:rPr>
              <a:t> </a:t>
            </a:r>
            <a:r>
              <a:rPr lang="en-US" sz="1800" dirty="0" err="1">
                <a:solidFill>
                  <a:schemeClr val="tx1"/>
                </a:solidFill>
                <a:effectLst/>
                <a:latin typeface="Cambria" panose="02040503050406030204" pitchFamily="18" charset="0"/>
                <a:ea typeface="Times New Roman" panose="02020603050405020304" pitchFamily="18" charset="0"/>
              </a:rPr>
              <a:t>Taktis</a:t>
            </a:r>
            <a:r>
              <a:rPr lang="en-US" sz="1800" dirty="0">
                <a:solidFill>
                  <a:schemeClr val="tx1"/>
                </a:solidFill>
                <a:effectLst/>
                <a:latin typeface="Cambria" panose="02040503050406030204" pitchFamily="18" charset="0"/>
                <a:ea typeface="Times New Roman" panose="02020603050405020304" pitchFamily="18" charset="0"/>
              </a:rPr>
              <a:t> </a:t>
            </a:r>
            <a:r>
              <a:rPr lang="en-US" sz="1800" dirty="0" err="1">
                <a:solidFill>
                  <a:schemeClr val="tx1"/>
                </a:solidFill>
                <a:effectLst/>
                <a:latin typeface="Cambria" panose="02040503050406030204" pitchFamily="18" charset="0"/>
                <a:ea typeface="Times New Roman" panose="02020603050405020304" pitchFamily="18" charset="0"/>
              </a:rPr>
              <a:t>Terhadap</a:t>
            </a:r>
            <a:r>
              <a:rPr lang="en-US" sz="1800" dirty="0">
                <a:solidFill>
                  <a:schemeClr val="tx1"/>
                </a:solidFill>
                <a:effectLst/>
                <a:latin typeface="Cambria" panose="02040503050406030204" pitchFamily="18" charset="0"/>
                <a:ea typeface="Times New Roman" panose="02020603050405020304" pitchFamily="18" charset="0"/>
              </a:rPr>
              <a:t> Hasil </a:t>
            </a:r>
            <a:r>
              <a:rPr lang="en-US" sz="1800" dirty="0" err="1">
                <a:solidFill>
                  <a:schemeClr val="tx1"/>
                </a:solidFill>
                <a:effectLst/>
                <a:latin typeface="Cambria" panose="02040503050406030204" pitchFamily="18" charset="0"/>
                <a:ea typeface="Times New Roman" panose="02020603050405020304" pitchFamily="18" charset="0"/>
              </a:rPr>
              <a:t>Belajar</a:t>
            </a:r>
            <a:r>
              <a:rPr lang="en-US" sz="1800" dirty="0">
                <a:solidFill>
                  <a:schemeClr val="tx1"/>
                </a:solidFill>
                <a:effectLst/>
                <a:latin typeface="Cambria" panose="02040503050406030204" pitchFamily="18" charset="0"/>
                <a:ea typeface="Times New Roman" panose="02020603050405020304" pitchFamily="18" charset="0"/>
              </a:rPr>
              <a:t> </a:t>
            </a:r>
            <a:r>
              <a:rPr lang="en-US" sz="1800" dirty="0" err="1">
                <a:solidFill>
                  <a:schemeClr val="tx1"/>
                </a:solidFill>
                <a:effectLst/>
                <a:latin typeface="Cambria" panose="02040503050406030204" pitchFamily="18" charset="0"/>
                <a:ea typeface="Times New Roman" panose="02020603050405020304" pitchFamily="18" charset="0"/>
              </a:rPr>
              <a:t>Keterampilan</a:t>
            </a:r>
            <a:r>
              <a:rPr lang="en-US" sz="1800" dirty="0">
                <a:solidFill>
                  <a:schemeClr val="tx1"/>
                </a:solidFill>
                <a:effectLst/>
                <a:latin typeface="Cambria" panose="02040503050406030204" pitchFamily="18" charset="0"/>
                <a:ea typeface="Times New Roman" panose="02020603050405020304" pitchFamily="18" charset="0"/>
              </a:rPr>
              <a:t> </a:t>
            </a:r>
            <a:r>
              <a:rPr lang="en-US" sz="1800" dirty="0" err="1">
                <a:solidFill>
                  <a:schemeClr val="tx1"/>
                </a:solidFill>
                <a:effectLst/>
                <a:latin typeface="Cambria" panose="02040503050406030204" pitchFamily="18" charset="0"/>
                <a:ea typeface="Times New Roman" panose="02020603050405020304" pitchFamily="18" charset="0"/>
              </a:rPr>
              <a:t>Bermain</a:t>
            </a:r>
            <a:r>
              <a:rPr lang="en-US" sz="1800" dirty="0">
                <a:solidFill>
                  <a:schemeClr val="tx1"/>
                </a:solidFill>
                <a:effectLst/>
                <a:latin typeface="Cambria" panose="02040503050406030204" pitchFamily="18" charset="0"/>
                <a:ea typeface="Times New Roman" panose="02020603050405020304" pitchFamily="18" charset="0"/>
              </a:rPr>
              <a:t> Futsal. </a:t>
            </a:r>
            <a:r>
              <a:rPr lang="en-US" sz="1800" i="1" dirty="0" err="1">
                <a:solidFill>
                  <a:schemeClr val="tx1"/>
                </a:solidFill>
                <a:effectLst/>
                <a:latin typeface="Cambria" panose="02040503050406030204" pitchFamily="18" charset="0"/>
                <a:ea typeface="Times New Roman" panose="02020603050405020304" pitchFamily="18" charset="0"/>
              </a:rPr>
              <a:t>Jurnal</a:t>
            </a:r>
            <a:r>
              <a:rPr lang="en-US" sz="1800" i="1" dirty="0">
                <a:solidFill>
                  <a:schemeClr val="tx1"/>
                </a:solidFill>
                <a:effectLst/>
                <a:latin typeface="Cambria" panose="02040503050406030204" pitchFamily="18" charset="0"/>
                <a:ea typeface="Times New Roman" panose="02020603050405020304" pitchFamily="18" charset="0"/>
              </a:rPr>
              <a:t> </a:t>
            </a:r>
            <a:r>
              <a:rPr lang="en-US" sz="1800" i="1" dirty="0" err="1">
                <a:solidFill>
                  <a:schemeClr val="tx1"/>
                </a:solidFill>
                <a:effectLst/>
                <a:latin typeface="Cambria" panose="02040503050406030204" pitchFamily="18" charset="0"/>
                <a:ea typeface="Times New Roman" panose="02020603050405020304" pitchFamily="18" charset="0"/>
              </a:rPr>
              <a:t>Penjakora</a:t>
            </a:r>
            <a:r>
              <a:rPr lang="en-US" sz="1800" dirty="0">
                <a:solidFill>
                  <a:schemeClr val="tx1"/>
                </a:solidFill>
                <a:effectLst/>
                <a:latin typeface="Cambria" panose="02040503050406030204" pitchFamily="18" charset="0"/>
                <a:ea typeface="Times New Roman" panose="02020603050405020304" pitchFamily="18" charset="0"/>
              </a:rPr>
              <a:t>, 10(2), 112–120.</a:t>
            </a:r>
            <a:br>
              <a:rPr lang="en-ID" sz="1800" dirty="0">
                <a:solidFill>
                  <a:schemeClr val="tx1"/>
                </a:solidFill>
                <a:effectLst/>
                <a:latin typeface="Cambria" panose="02040503050406030204" pitchFamily="18" charset="0"/>
                <a:ea typeface="Times New Roman" panose="02020603050405020304" pitchFamily="18" charset="0"/>
              </a:rPr>
            </a:br>
            <a:r>
              <a:rPr lang="en-US" sz="1800" dirty="0">
                <a:solidFill>
                  <a:schemeClr val="tx1"/>
                </a:solidFill>
                <a:effectLst/>
                <a:latin typeface="Cambria" panose="02040503050406030204" pitchFamily="18" charset="0"/>
                <a:ea typeface="Times New Roman" panose="02020603050405020304" pitchFamily="18" charset="0"/>
              </a:rPr>
              <a:t> </a:t>
            </a:r>
            <a:br>
              <a:rPr lang="en-ID" sz="1800" dirty="0">
                <a:solidFill>
                  <a:schemeClr val="tx1"/>
                </a:solidFill>
                <a:effectLst/>
                <a:latin typeface="Cambria" panose="02040503050406030204" pitchFamily="18" charset="0"/>
                <a:ea typeface="Times New Roman" panose="02020603050405020304" pitchFamily="18" charset="0"/>
              </a:rPr>
            </a:br>
            <a:r>
              <a:rPr lang="en-US" sz="1800" dirty="0" err="1">
                <a:solidFill>
                  <a:schemeClr val="tx1"/>
                </a:solidFill>
                <a:effectLst/>
                <a:latin typeface="Cambria" panose="02040503050406030204" pitchFamily="18" charset="0"/>
                <a:ea typeface="Times New Roman" panose="02020603050405020304" pitchFamily="18" charset="0"/>
              </a:rPr>
              <a:t>Arikunto</a:t>
            </a:r>
            <a:r>
              <a:rPr lang="en-US" sz="1800" dirty="0">
                <a:solidFill>
                  <a:schemeClr val="tx1"/>
                </a:solidFill>
                <a:effectLst/>
                <a:latin typeface="Cambria" panose="02040503050406030204" pitchFamily="18" charset="0"/>
                <a:ea typeface="Times New Roman" panose="02020603050405020304" pitchFamily="18" charset="0"/>
              </a:rPr>
              <a:t>, S. (2019). </a:t>
            </a:r>
            <a:r>
              <a:rPr lang="en-US" sz="1800" i="1" dirty="0" err="1">
                <a:solidFill>
                  <a:schemeClr val="tx1"/>
                </a:solidFill>
                <a:effectLst/>
                <a:latin typeface="Cambria" panose="02040503050406030204" pitchFamily="18" charset="0"/>
                <a:ea typeface="Times New Roman" panose="02020603050405020304" pitchFamily="18" charset="0"/>
              </a:rPr>
              <a:t>Prosedur</a:t>
            </a:r>
            <a:r>
              <a:rPr lang="en-US" sz="1800" i="1" dirty="0">
                <a:solidFill>
                  <a:schemeClr val="tx1"/>
                </a:solidFill>
                <a:effectLst/>
                <a:latin typeface="Cambria" panose="02040503050406030204" pitchFamily="18" charset="0"/>
                <a:ea typeface="Times New Roman" panose="02020603050405020304" pitchFamily="18" charset="0"/>
              </a:rPr>
              <a:t> </a:t>
            </a:r>
            <a:r>
              <a:rPr lang="en-US" sz="1800" i="1" dirty="0" err="1">
                <a:solidFill>
                  <a:schemeClr val="tx1"/>
                </a:solidFill>
                <a:effectLst/>
                <a:latin typeface="Cambria" panose="02040503050406030204" pitchFamily="18" charset="0"/>
                <a:ea typeface="Times New Roman" panose="02020603050405020304" pitchFamily="18" charset="0"/>
              </a:rPr>
              <a:t>Penelitian</a:t>
            </a:r>
            <a:r>
              <a:rPr lang="en-US" sz="1800" i="1" dirty="0">
                <a:solidFill>
                  <a:schemeClr val="tx1"/>
                </a:solidFill>
                <a:effectLst/>
                <a:latin typeface="Cambria" panose="02040503050406030204" pitchFamily="18" charset="0"/>
                <a:ea typeface="Times New Roman" panose="02020603050405020304" pitchFamily="18" charset="0"/>
              </a:rPr>
              <a:t>: </a:t>
            </a:r>
            <a:r>
              <a:rPr lang="en-US" sz="1800" i="1" dirty="0" err="1">
                <a:solidFill>
                  <a:schemeClr val="tx1"/>
                </a:solidFill>
                <a:effectLst/>
                <a:latin typeface="Cambria" panose="02040503050406030204" pitchFamily="18" charset="0"/>
                <a:ea typeface="Times New Roman" panose="02020603050405020304" pitchFamily="18" charset="0"/>
              </a:rPr>
              <a:t>Suatu</a:t>
            </a:r>
            <a:r>
              <a:rPr lang="en-US" sz="1800" i="1" dirty="0">
                <a:solidFill>
                  <a:schemeClr val="tx1"/>
                </a:solidFill>
                <a:effectLst/>
                <a:latin typeface="Cambria" panose="02040503050406030204" pitchFamily="18" charset="0"/>
                <a:ea typeface="Times New Roman" panose="02020603050405020304" pitchFamily="18" charset="0"/>
              </a:rPr>
              <a:t> </a:t>
            </a:r>
            <a:r>
              <a:rPr lang="en-US" sz="1800" i="1" dirty="0" err="1">
                <a:solidFill>
                  <a:schemeClr val="tx1"/>
                </a:solidFill>
                <a:effectLst/>
                <a:latin typeface="Cambria" panose="02040503050406030204" pitchFamily="18" charset="0"/>
                <a:ea typeface="Times New Roman" panose="02020603050405020304" pitchFamily="18" charset="0"/>
              </a:rPr>
              <a:t>Pendekatan</a:t>
            </a:r>
            <a:r>
              <a:rPr lang="en-US" sz="1800" i="1" dirty="0">
                <a:solidFill>
                  <a:schemeClr val="tx1"/>
                </a:solidFill>
                <a:effectLst/>
                <a:latin typeface="Cambria" panose="02040503050406030204" pitchFamily="18" charset="0"/>
                <a:ea typeface="Times New Roman" panose="02020603050405020304" pitchFamily="18" charset="0"/>
              </a:rPr>
              <a:t> </a:t>
            </a:r>
            <a:r>
              <a:rPr lang="en-US" sz="1800" i="1" dirty="0" err="1">
                <a:solidFill>
                  <a:schemeClr val="tx1"/>
                </a:solidFill>
                <a:effectLst/>
                <a:latin typeface="Cambria" panose="02040503050406030204" pitchFamily="18" charset="0"/>
                <a:ea typeface="Times New Roman" panose="02020603050405020304" pitchFamily="18" charset="0"/>
              </a:rPr>
              <a:t>Praktik</a:t>
            </a:r>
            <a:r>
              <a:rPr lang="en-US" sz="1800" dirty="0">
                <a:solidFill>
                  <a:schemeClr val="tx1"/>
                </a:solidFill>
                <a:effectLst/>
                <a:latin typeface="Cambria" panose="02040503050406030204" pitchFamily="18" charset="0"/>
                <a:ea typeface="Times New Roman" panose="02020603050405020304" pitchFamily="18" charset="0"/>
              </a:rPr>
              <a:t>. </a:t>
            </a:r>
            <a:r>
              <a:rPr lang="en-US" sz="1800" dirty="0" err="1">
                <a:solidFill>
                  <a:schemeClr val="tx1"/>
                </a:solidFill>
                <a:effectLst/>
                <a:latin typeface="Cambria" panose="02040503050406030204" pitchFamily="18" charset="0"/>
                <a:ea typeface="Times New Roman" panose="02020603050405020304" pitchFamily="18" charset="0"/>
              </a:rPr>
              <a:t>Rineka</a:t>
            </a:r>
            <a:r>
              <a:rPr lang="en-US" sz="1800" dirty="0">
                <a:solidFill>
                  <a:schemeClr val="tx1"/>
                </a:solidFill>
                <a:effectLst/>
                <a:latin typeface="Cambria" panose="02040503050406030204" pitchFamily="18" charset="0"/>
                <a:ea typeface="Times New Roman" panose="02020603050405020304" pitchFamily="18" charset="0"/>
              </a:rPr>
              <a:t> </a:t>
            </a:r>
            <a:r>
              <a:rPr lang="en-US" sz="1800" dirty="0" err="1">
                <a:solidFill>
                  <a:schemeClr val="tx1"/>
                </a:solidFill>
                <a:effectLst/>
                <a:latin typeface="Cambria" panose="02040503050406030204" pitchFamily="18" charset="0"/>
                <a:ea typeface="Times New Roman" panose="02020603050405020304" pitchFamily="18" charset="0"/>
              </a:rPr>
              <a:t>Cipta</a:t>
            </a:r>
            <a:r>
              <a:rPr lang="en-US" sz="1800" dirty="0">
                <a:solidFill>
                  <a:schemeClr val="tx1"/>
                </a:solidFill>
                <a:effectLst/>
                <a:latin typeface="Cambria" panose="02040503050406030204" pitchFamily="18" charset="0"/>
                <a:ea typeface="Times New Roman" panose="02020603050405020304" pitchFamily="18" charset="0"/>
              </a:rPr>
              <a:t>.</a:t>
            </a:r>
            <a:br>
              <a:rPr lang="en-ID" sz="1800" dirty="0">
                <a:solidFill>
                  <a:schemeClr val="tx1"/>
                </a:solidFill>
                <a:effectLst/>
                <a:latin typeface="Cambria" panose="02040503050406030204" pitchFamily="18" charset="0"/>
                <a:ea typeface="Times New Roman" panose="02020603050405020304" pitchFamily="18" charset="0"/>
              </a:rPr>
            </a:br>
            <a:r>
              <a:rPr lang="en-US" sz="1800" dirty="0">
                <a:solidFill>
                  <a:schemeClr val="tx1"/>
                </a:solidFill>
                <a:effectLst/>
                <a:latin typeface="Cambria" panose="02040503050406030204" pitchFamily="18" charset="0"/>
                <a:ea typeface="Times New Roman" panose="02020603050405020304" pitchFamily="18" charset="0"/>
              </a:rPr>
              <a:t> </a:t>
            </a:r>
            <a:br>
              <a:rPr lang="en-ID" sz="1800" dirty="0">
                <a:solidFill>
                  <a:schemeClr val="tx1"/>
                </a:solidFill>
                <a:effectLst/>
                <a:latin typeface="Cambria" panose="02040503050406030204" pitchFamily="18" charset="0"/>
                <a:ea typeface="Times New Roman" panose="02020603050405020304" pitchFamily="18" charset="0"/>
              </a:rPr>
            </a:br>
            <a:r>
              <a:rPr lang="en-US" sz="1800" dirty="0" err="1">
                <a:solidFill>
                  <a:schemeClr val="tx1"/>
                </a:solidFill>
                <a:effectLst/>
                <a:latin typeface="Cambria" panose="02040503050406030204" pitchFamily="18" charset="0"/>
                <a:ea typeface="Times New Roman" panose="02020603050405020304" pitchFamily="18" charset="0"/>
              </a:rPr>
              <a:t>Bafirman</a:t>
            </a:r>
            <a:r>
              <a:rPr lang="en-US" sz="1800" dirty="0">
                <a:solidFill>
                  <a:schemeClr val="tx1"/>
                </a:solidFill>
                <a:effectLst/>
                <a:latin typeface="Cambria" panose="02040503050406030204" pitchFamily="18" charset="0"/>
                <a:ea typeface="Times New Roman" panose="02020603050405020304" pitchFamily="18" charset="0"/>
              </a:rPr>
              <a:t>, B., &amp; </a:t>
            </a:r>
            <a:r>
              <a:rPr lang="en-US" sz="1800" dirty="0" err="1">
                <a:solidFill>
                  <a:schemeClr val="tx1"/>
                </a:solidFill>
                <a:effectLst/>
                <a:latin typeface="Cambria" panose="02040503050406030204" pitchFamily="18" charset="0"/>
                <a:ea typeface="Times New Roman" panose="02020603050405020304" pitchFamily="18" charset="0"/>
              </a:rPr>
              <a:t>Wahyuri</a:t>
            </a:r>
            <a:r>
              <a:rPr lang="en-US" sz="1800" dirty="0">
                <a:solidFill>
                  <a:schemeClr val="tx1"/>
                </a:solidFill>
                <a:effectLst/>
                <a:latin typeface="Cambria" panose="02040503050406030204" pitchFamily="18" charset="0"/>
                <a:ea typeface="Times New Roman" panose="02020603050405020304" pitchFamily="18" charset="0"/>
              </a:rPr>
              <a:t>, A. S. (2019). </a:t>
            </a:r>
            <a:r>
              <a:rPr lang="en-US" sz="1800" i="1" dirty="0" err="1">
                <a:solidFill>
                  <a:schemeClr val="tx1"/>
                </a:solidFill>
                <a:effectLst/>
                <a:latin typeface="Cambria" panose="02040503050406030204" pitchFamily="18" charset="0"/>
                <a:ea typeface="Times New Roman" panose="02020603050405020304" pitchFamily="18" charset="0"/>
              </a:rPr>
              <a:t>Pembentukan</a:t>
            </a:r>
            <a:r>
              <a:rPr lang="en-US" sz="1800" i="1" dirty="0">
                <a:solidFill>
                  <a:schemeClr val="tx1"/>
                </a:solidFill>
                <a:effectLst/>
                <a:latin typeface="Cambria" panose="02040503050406030204" pitchFamily="18" charset="0"/>
                <a:ea typeface="Times New Roman" panose="02020603050405020304" pitchFamily="18" charset="0"/>
              </a:rPr>
              <a:t> </a:t>
            </a:r>
            <a:r>
              <a:rPr lang="en-US" sz="1800" i="1" dirty="0" err="1">
                <a:solidFill>
                  <a:schemeClr val="tx1"/>
                </a:solidFill>
                <a:effectLst/>
                <a:latin typeface="Cambria" panose="02040503050406030204" pitchFamily="18" charset="0"/>
                <a:ea typeface="Times New Roman" panose="02020603050405020304" pitchFamily="18" charset="0"/>
              </a:rPr>
              <a:t>Kondisi</a:t>
            </a:r>
            <a:r>
              <a:rPr lang="en-US" sz="1800" i="1" dirty="0">
                <a:solidFill>
                  <a:schemeClr val="tx1"/>
                </a:solidFill>
                <a:effectLst/>
                <a:latin typeface="Cambria" panose="02040503050406030204" pitchFamily="18" charset="0"/>
                <a:ea typeface="Times New Roman" panose="02020603050405020304" pitchFamily="18" charset="0"/>
              </a:rPr>
              <a:t> </a:t>
            </a:r>
            <a:r>
              <a:rPr lang="en-US" sz="1800" i="1" dirty="0" err="1">
                <a:solidFill>
                  <a:schemeClr val="tx1"/>
                </a:solidFill>
                <a:effectLst/>
                <a:latin typeface="Cambria" panose="02040503050406030204" pitchFamily="18" charset="0"/>
                <a:ea typeface="Times New Roman" panose="02020603050405020304" pitchFamily="18" charset="0"/>
              </a:rPr>
              <a:t>Fisik</a:t>
            </a:r>
            <a:r>
              <a:rPr lang="en-US" sz="1800" dirty="0">
                <a:solidFill>
                  <a:schemeClr val="tx1"/>
                </a:solidFill>
                <a:effectLst/>
                <a:latin typeface="Cambria" panose="02040503050406030204" pitchFamily="18" charset="0"/>
                <a:ea typeface="Times New Roman" panose="02020603050405020304" pitchFamily="18" charset="0"/>
              </a:rPr>
              <a:t>. </a:t>
            </a:r>
            <a:r>
              <a:rPr lang="en-US" sz="1800" dirty="0" err="1">
                <a:solidFill>
                  <a:schemeClr val="tx1"/>
                </a:solidFill>
                <a:effectLst/>
                <a:latin typeface="Cambria" panose="02040503050406030204" pitchFamily="18" charset="0"/>
                <a:ea typeface="Times New Roman" panose="02020603050405020304" pitchFamily="18" charset="0"/>
              </a:rPr>
              <a:t>Rajawali</a:t>
            </a:r>
            <a:r>
              <a:rPr lang="en-US" sz="1800" dirty="0">
                <a:solidFill>
                  <a:schemeClr val="tx1"/>
                </a:solidFill>
                <a:effectLst/>
                <a:latin typeface="Cambria" panose="02040503050406030204" pitchFamily="18" charset="0"/>
                <a:ea typeface="Times New Roman" panose="02020603050405020304" pitchFamily="18" charset="0"/>
              </a:rPr>
              <a:t> Pers.</a:t>
            </a:r>
            <a:br>
              <a:rPr lang="en-ID" sz="1800" dirty="0">
                <a:solidFill>
                  <a:schemeClr val="tx1"/>
                </a:solidFill>
                <a:effectLst/>
                <a:latin typeface="Cambria" panose="02040503050406030204" pitchFamily="18" charset="0"/>
                <a:ea typeface="Times New Roman" panose="02020603050405020304" pitchFamily="18" charset="0"/>
              </a:rPr>
            </a:br>
            <a:r>
              <a:rPr lang="en-US" sz="1800" dirty="0">
                <a:solidFill>
                  <a:schemeClr val="tx1"/>
                </a:solidFill>
                <a:effectLst/>
                <a:latin typeface="Cambria" panose="02040503050406030204" pitchFamily="18" charset="0"/>
                <a:ea typeface="Times New Roman" panose="02020603050405020304" pitchFamily="18" charset="0"/>
              </a:rPr>
              <a:t> </a:t>
            </a:r>
            <a:br>
              <a:rPr lang="en-ID" sz="1800" dirty="0">
                <a:solidFill>
                  <a:schemeClr val="tx1"/>
                </a:solidFill>
                <a:effectLst/>
                <a:latin typeface="Cambria" panose="02040503050406030204" pitchFamily="18" charset="0"/>
                <a:ea typeface="Times New Roman" panose="02020603050405020304" pitchFamily="18" charset="0"/>
              </a:rPr>
            </a:br>
            <a:r>
              <a:rPr lang="en-US" sz="1800" dirty="0">
                <a:solidFill>
                  <a:schemeClr val="tx1"/>
                </a:solidFill>
                <a:effectLst/>
                <a:latin typeface="Cambria" panose="02040503050406030204" pitchFamily="18" charset="0"/>
                <a:ea typeface="Times New Roman" panose="02020603050405020304" pitchFamily="18" charset="0"/>
              </a:rPr>
              <a:t>Budi, D. R., </a:t>
            </a:r>
            <a:r>
              <a:rPr lang="en-US" sz="1800" dirty="0" err="1">
                <a:solidFill>
                  <a:schemeClr val="tx1"/>
                </a:solidFill>
                <a:effectLst/>
                <a:latin typeface="Cambria" panose="02040503050406030204" pitchFamily="18" charset="0"/>
                <a:ea typeface="Times New Roman" panose="02020603050405020304" pitchFamily="18" charset="0"/>
              </a:rPr>
              <a:t>Yuliawan</a:t>
            </a:r>
            <a:r>
              <a:rPr lang="en-US" sz="1800" dirty="0">
                <a:solidFill>
                  <a:schemeClr val="tx1"/>
                </a:solidFill>
                <a:effectLst/>
                <a:latin typeface="Cambria" panose="02040503050406030204" pitchFamily="18" charset="0"/>
                <a:ea typeface="Times New Roman" panose="02020603050405020304" pitchFamily="18" charset="0"/>
              </a:rPr>
              <a:t>, E., &amp; </a:t>
            </a:r>
            <a:r>
              <a:rPr lang="en-US" sz="1800" dirty="0" err="1">
                <a:solidFill>
                  <a:schemeClr val="tx1"/>
                </a:solidFill>
                <a:effectLst/>
                <a:latin typeface="Cambria" panose="02040503050406030204" pitchFamily="18" charset="0"/>
                <a:ea typeface="Times New Roman" panose="02020603050405020304" pitchFamily="18" charset="0"/>
              </a:rPr>
              <a:t>Listiandi</a:t>
            </a:r>
            <a:r>
              <a:rPr lang="en-US" sz="1800" dirty="0">
                <a:solidFill>
                  <a:schemeClr val="tx1"/>
                </a:solidFill>
                <a:effectLst/>
                <a:latin typeface="Cambria" panose="02040503050406030204" pitchFamily="18" charset="0"/>
                <a:ea typeface="Times New Roman" panose="02020603050405020304" pitchFamily="18" charset="0"/>
              </a:rPr>
              <a:t>, A. D. (2020). </a:t>
            </a:r>
            <a:r>
              <a:rPr lang="en-US" sz="1800" dirty="0" err="1">
                <a:solidFill>
                  <a:schemeClr val="tx1"/>
                </a:solidFill>
                <a:effectLst/>
                <a:latin typeface="Cambria" panose="02040503050406030204" pitchFamily="18" charset="0"/>
                <a:ea typeface="Times New Roman" panose="02020603050405020304" pitchFamily="18" charset="0"/>
              </a:rPr>
              <a:t>Pengaruh</a:t>
            </a:r>
            <a:r>
              <a:rPr lang="en-US" sz="1800" dirty="0">
                <a:solidFill>
                  <a:schemeClr val="tx1"/>
                </a:solidFill>
                <a:effectLst/>
                <a:latin typeface="Cambria" panose="02040503050406030204" pitchFamily="18" charset="0"/>
                <a:ea typeface="Times New Roman" panose="02020603050405020304" pitchFamily="18" charset="0"/>
              </a:rPr>
              <a:t> Game Performance Assessment Instrument (GPAI) </a:t>
            </a:r>
            <a:r>
              <a:rPr lang="en-US" sz="1800" dirty="0" err="1">
                <a:solidFill>
                  <a:schemeClr val="tx1"/>
                </a:solidFill>
                <a:effectLst/>
                <a:latin typeface="Cambria" panose="02040503050406030204" pitchFamily="18" charset="0"/>
                <a:ea typeface="Times New Roman" panose="02020603050405020304" pitchFamily="18" charset="0"/>
              </a:rPr>
              <a:t>Dalam</a:t>
            </a:r>
            <a:r>
              <a:rPr lang="en-US" sz="1800" dirty="0">
                <a:solidFill>
                  <a:schemeClr val="tx1"/>
                </a:solidFill>
                <a:effectLst/>
                <a:latin typeface="Cambria" panose="02040503050406030204" pitchFamily="18" charset="0"/>
                <a:ea typeface="Times New Roman" panose="02020603050405020304" pitchFamily="18" charset="0"/>
              </a:rPr>
              <a:t> </a:t>
            </a:r>
            <a:r>
              <a:rPr lang="en-US" sz="1800" dirty="0" err="1">
                <a:solidFill>
                  <a:schemeClr val="tx1"/>
                </a:solidFill>
                <a:effectLst/>
                <a:latin typeface="Cambria" panose="02040503050406030204" pitchFamily="18" charset="0"/>
                <a:ea typeface="Times New Roman" panose="02020603050405020304" pitchFamily="18" charset="0"/>
              </a:rPr>
              <a:t>Pembelajaran</a:t>
            </a:r>
            <a:r>
              <a:rPr lang="en-US" sz="1800" dirty="0">
                <a:solidFill>
                  <a:schemeClr val="tx1"/>
                </a:solidFill>
                <a:effectLst/>
                <a:latin typeface="Cambria" panose="02040503050406030204" pitchFamily="18" charset="0"/>
                <a:ea typeface="Times New Roman" panose="02020603050405020304" pitchFamily="18" charset="0"/>
              </a:rPr>
              <a:t> </a:t>
            </a:r>
            <a:r>
              <a:rPr lang="en-US" sz="1800" dirty="0" err="1">
                <a:solidFill>
                  <a:schemeClr val="tx1"/>
                </a:solidFill>
                <a:effectLst/>
                <a:latin typeface="Cambria" panose="02040503050406030204" pitchFamily="18" charset="0"/>
                <a:ea typeface="Times New Roman" panose="02020603050405020304" pitchFamily="18" charset="0"/>
              </a:rPr>
              <a:t>Permainan</a:t>
            </a:r>
            <a:r>
              <a:rPr lang="en-US" sz="1800" dirty="0">
                <a:solidFill>
                  <a:schemeClr val="tx1"/>
                </a:solidFill>
                <a:effectLst/>
                <a:latin typeface="Cambria" panose="02040503050406030204" pitchFamily="18" charset="0"/>
                <a:ea typeface="Times New Roman" panose="02020603050405020304" pitchFamily="18" charset="0"/>
              </a:rPr>
              <a:t> Futsal. </a:t>
            </a:r>
            <a:r>
              <a:rPr lang="en-US" sz="1800" i="1" dirty="0" err="1">
                <a:solidFill>
                  <a:schemeClr val="tx1"/>
                </a:solidFill>
                <a:effectLst/>
                <a:latin typeface="Cambria" panose="02040503050406030204" pitchFamily="18" charset="0"/>
                <a:ea typeface="Times New Roman" panose="02020603050405020304" pitchFamily="18" charset="0"/>
              </a:rPr>
              <a:t>Jurnal</a:t>
            </a:r>
            <a:r>
              <a:rPr lang="en-US" sz="1800" i="1" dirty="0">
                <a:solidFill>
                  <a:schemeClr val="tx1"/>
                </a:solidFill>
                <a:effectLst/>
                <a:latin typeface="Cambria" panose="02040503050406030204" pitchFamily="18" charset="0"/>
                <a:ea typeface="Times New Roman" panose="02020603050405020304" pitchFamily="18" charset="0"/>
              </a:rPr>
              <a:t> </a:t>
            </a:r>
            <a:r>
              <a:rPr lang="en-US" sz="1800" i="1" dirty="0" err="1">
                <a:solidFill>
                  <a:schemeClr val="tx1"/>
                </a:solidFill>
                <a:effectLst/>
                <a:latin typeface="Cambria" panose="02040503050406030204" pitchFamily="18" charset="0"/>
                <a:ea typeface="Times New Roman" panose="02020603050405020304" pitchFamily="18" charset="0"/>
              </a:rPr>
              <a:t>Olahraga</a:t>
            </a:r>
            <a:r>
              <a:rPr lang="en-US" sz="1800" i="1" dirty="0">
                <a:solidFill>
                  <a:schemeClr val="tx1"/>
                </a:solidFill>
                <a:effectLst/>
                <a:latin typeface="Cambria" panose="02040503050406030204" pitchFamily="18" charset="0"/>
                <a:ea typeface="Times New Roman" panose="02020603050405020304" pitchFamily="18" charset="0"/>
              </a:rPr>
              <a:t> </a:t>
            </a:r>
            <a:r>
              <a:rPr lang="en-US" sz="1800" i="1" dirty="0" err="1">
                <a:solidFill>
                  <a:schemeClr val="tx1"/>
                </a:solidFill>
                <a:effectLst/>
                <a:latin typeface="Cambria" panose="02040503050406030204" pitchFamily="18" charset="0"/>
                <a:ea typeface="Times New Roman" panose="02020603050405020304" pitchFamily="18" charset="0"/>
              </a:rPr>
              <a:t>Prestasi</a:t>
            </a:r>
            <a:r>
              <a:rPr lang="en-US" sz="1800" dirty="0">
                <a:solidFill>
                  <a:schemeClr val="tx1"/>
                </a:solidFill>
                <a:effectLst/>
                <a:latin typeface="Cambria" panose="02040503050406030204" pitchFamily="18" charset="0"/>
                <a:ea typeface="Times New Roman" panose="02020603050405020304" pitchFamily="18" charset="0"/>
              </a:rPr>
              <a:t>, 16(1), 23–31.</a:t>
            </a:r>
            <a:br>
              <a:rPr lang="en-US" sz="1800" dirty="0">
                <a:solidFill>
                  <a:schemeClr val="tx1"/>
                </a:solidFill>
                <a:effectLst/>
                <a:latin typeface="Cambria" panose="02040503050406030204" pitchFamily="18" charset="0"/>
                <a:ea typeface="Times New Roman" panose="02020603050405020304" pitchFamily="18" charset="0"/>
              </a:rPr>
            </a:br>
            <a:br>
              <a:rPr lang="en-ID" sz="1800" dirty="0">
                <a:solidFill>
                  <a:schemeClr val="tx1"/>
                </a:solidFill>
                <a:effectLst/>
                <a:latin typeface="Cambria" panose="02040503050406030204" pitchFamily="18" charset="0"/>
                <a:ea typeface="Times New Roman" panose="02020603050405020304" pitchFamily="18" charset="0"/>
              </a:rPr>
            </a:br>
            <a:r>
              <a:rPr lang="id-ID" sz="1800" dirty="0" err="1">
                <a:solidFill>
                  <a:schemeClr val="tx1"/>
                </a:solidFill>
                <a:effectLst/>
                <a:latin typeface="Cambria" panose="02040503050406030204" pitchFamily="18" charset="0"/>
                <a:ea typeface="Times New Roman" panose="02020603050405020304" pitchFamily="18" charset="0"/>
                <a:cs typeface="Arial" panose="020B0604020202020204" pitchFamily="34" charset="0"/>
              </a:rPr>
              <a:t>Griffin</a:t>
            </a:r>
            <a:r>
              <a:rPr lang="id-ID" sz="1800" dirty="0">
                <a:solidFill>
                  <a:schemeClr val="tx1"/>
                </a:solidFill>
                <a:effectLst/>
                <a:latin typeface="Cambria" panose="02040503050406030204" pitchFamily="18" charset="0"/>
                <a:ea typeface="Times New Roman" panose="02020603050405020304" pitchFamily="18" charset="0"/>
                <a:cs typeface="Arial" panose="020B0604020202020204" pitchFamily="34" charset="0"/>
              </a:rPr>
              <a:t>, </a:t>
            </a:r>
            <a:r>
              <a:rPr lang="id-ID" sz="1800" dirty="0" err="1">
                <a:solidFill>
                  <a:schemeClr val="tx1"/>
                </a:solidFill>
                <a:effectLst/>
                <a:latin typeface="Cambria" panose="02040503050406030204" pitchFamily="18" charset="0"/>
                <a:ea typeface="Times New Roman" panose="02020603050405020304" pitchFamily="18" charset="0"/>
                <a:cs typeface="Arial" panose="020B0604020202020204" pitchFamily="34" charset="0"/>
              </a:rPr>
              <a:t>S</a:t>
            </a:r>
            <a:r>
              <a:rPr lang="id-ID" sz="1800" dirty="0">
                <a:solidFill>
                  <a:schemeClr val="tx1"/>
                </a:solidFill>
                <a:effectLst/>
                <a:latin typeface="Cambria" panose="02040503050406030204" pitchFamily="18" charset="0"/>
                <a:ea typeface="Times New Roman" panose="02020603050405020304" pitchFamily="18" charset="0"/>
                <a:cs typeface="Arial" panose="020B0604020202020204" pitchFamily="34" charset="0"/>
              </a:rPr>
              <a:t>. </a:t>
            </a:r>
            <a:r>
              <a:rPr lang="id-ID" sz="1800" dirty="0" err="1">
                <a:solidFill>
                  <a:schemeClr val="tx1"/>
                </a:solidFill>
                <a:effectLst/>
                <a:latin typeface="Cambria" panose="02040503050406030204" pitchFamily="18" charset="0"/>
                <a:ea typeface="Times New Roman" panose="02020603050405020304" pitchFamily="18" charset="0"/>
                <a:cs typeface="Arial" panose="020B0604020202020204" pitchFamily="34" charset="0"/>
              </a:rPr>
              <a:t>A</a:t>
            </a:r>
            <a:r>
              <a:rPr lang="id-ID" sz="1800" dirty="0">
                <a:solidFill>
                  <a:schemeClr val="tx1"/>
                </a:solidFill>
                <a:effectLst/>
                <a:latin typeface="Cambria" panose="02040503050406030204" pitchFamily="18" charset="0"/>
                <a:ea typeface="Times New Roman" panose="02020603050405020304" pitchFamily="18" charset="0"/>
                <a:cs typeface="Arial" panose="020B0604020202020204" pitchFamily="34" charset="0"/>
              </a:rPr>
              <a:t>., Mitchell, </a:t>
            </a:r>
            <a:r>
              <a:rPr lang="id-ID" sz="1800" dirty="0" err="1">
                <a:solidFill>
                  <a:schemeClr val="tx1"/>
                </a:solidFill>
                <a:effectLst/>
                <a:latin typeface="Cambria" panose="02040503050406030204" pitchFamily="18" charset="0"/>
                <a:ea typeface="Times New Roman" panose="02020603050405020304" pitchFamily="18" charset="0"/>
                <a:cs typeface="Arial" panose="020B0604020202020204" pitchFamily="34" charset="0"/>
              </a:rPr>
              <a:t>S</a:t>
            </a:r>
            <a:r>
              <a:rPr lang="id-ID" sz="1800" dirty="0">
                <a:solidFill>
                  <a:schemeClr val="tx1"/>
                </a:solidFill>
                <a:effectLst/>
                <a:latin typeface="Cambria" panose="02040503050406030204" pitchFamily="18" charset="0"/>
                <a:ea typeface="Times New Roman" panose="02020603050405020304" pitchFamily="18" charset="0"/>
                <a:cs typeface="Arial" panose="020B0604020202020204" pitchFamily="34" charset="0"/>
              </a:rPr>
              <a:t>. </a:t>
            </a:r>
            <a:r>
              <a:rPr lang="id-ID" sz="1800" dirty="0" err="1">
                <a:solidFill>
                  <a:schemeClr val="tx1"/>
                </a:solidFill>
                <a:effectLst/>
                <a:latin typeface="Cambria" panose="02040503050406030204" pitchFamily="18" charset="0"/>
                <a:ea typeface="Times New Roman" panose="02020603050405020304" pitchFamily="18" charset="0"/>
                <a:cs typeface="Arial" panose="020B0604020202020204" pitchFamily="34" charset="0"/>
              </a:rPr>
              <a:t>A</a:t>
            </a:r>
            <a:r>
              <a:rPr lang="id-ID" sz="1800" dirty="0">
                <a:solidFill>
                  <a:schemeClr val="tx1"/>
                </a:solidFill>
                <a:effectLst/>
                <a:latin typeface="Cambria" panose="02040503050406030204" pitchFamily="18" charset="0"/>
                <a:ea typeface="Times New Roman" panose="02020603050405020304" pitchFamily="18" charset="0"/>
                <a:cs typeface="Arial" panose="020B0604020202020204" pitchFamily="34" charset="0"/>
              </a:rPr>
              <a:t>., &amp; </a:t>
            </a:r>
            <a:r>
              <a:rPr lang="id-ID" sz="1800" dirty="0" err="1">
                <a:solidFill>
                  <a:schemeClr val="tx1"/>
                </a:solidFill>
                <a:effectLst/>
                <a:latin typeface="Cambria" panose="02040503050406030204" pitchFamily="18" charset="0"/>
                <a:ea typeface="Times New Roman" panose="02020603050405020304" pitchFamily="18" charset="0"/>
                <a:cs typeface="Arial" panose="020B0604020202020204" pitchFamily="34" charset="0"/>
              </a:rPr>
              <a:t>Oslin</a:t>
            </a:r>
            <a:r>
              <a:rPr lang="id-ID" sz="1800" dirty="0">
                <a:solidFill>
                  <a:schemeClr val="tx1"/>
                </a:solidFill>
                <a:effectLst/>
                <a:latin typeface="Cambria" panose="02040503050406030204" pitchFamily="18" charset="0"/>
                <a:ea typeface="Times New Roman" panose="02020603050405020304" pitchFamily="18" charset="0"/>
                <a:cs typeface="Arial" panose="020B0604020202020204" pitchFamily="34" charset="0"/>
              </a:rPr>
              <a:t>, </a:t>
            </a:r>
            <a:r>
              <a:rPr lang="id-ID" sz="1800" dirty="0" err="1">
                <a:solidFill>
                  <a:schemeClr val="tx1"/>
                </a:solidFill>
                <a:effectLst/>
                <a:latin typeface="Cambria" panose="02040503050406030204" pitchFamily="18" charset="0"/>
                <a:ea typeface="Times New Roman" panose="02020603050405020304" pitchFamily="18" charset="0"/>
                <a:cs typeface="Arial" panose="020B0604020202020204" pitchFamily="34" charset="0"/>
              </a:rPr>
              <a:t>J</a:t>
            </a:r>
            <a:r>
              <a:rPr lang="id-ID" sz="1800" dirty="0">
                <a:solidFill>
                  <a:schemeClr val="tx1"/>
                </a:solidFill>
                <a:effectLst/>
                <a:latin typeface="Cambria" panose="02040503050406030204" pitchFamily="18" charset="0"/>
                <a:ea typeface="Times New Roman" panose="02020603050405020304" pitchFamily="18" charset="0"/>
                <a:cs typeface="Arial" panose="020B0604020202020204" pitchFamily="34" charset="0"/>
              </a:rPr>
              <a:t>. L. (1997). </a:t>
            </a:r>
            <a:r>
              <a:rPr lang="id-ID" sz="1800" i="1" dirty="0" err="1">
                <a:solidFill>
                  <a:schemeClr val="tx1"/>
                </a:solidFill>
                <a:effectLst/>
                <a:latin typeface="Cambria" panose="02040503050406030204" pitchFamily="18" charset="0"/>
                <a:ea typeface="Times New Roman" panose="02020603050405020304" pitchFamily="18" charset="0"/>
                <a:cs typeface="Arial" panose="020B0604020202020204" pitchFamily="34" charset="0"/>
              </a:rPr>
              <a:t>Teaching</a:t>
            </a:r>
            <a:r>
              <a:rPr lang="id-ID" sz="1800" i="1" dirty="0">
                <a:solidFill>
                  <a:schemeClr val="tx1"/>
                </a:solidFill>
                <a:effectLst/>
                <a:latin typeface="Cambria" panose="02040503050406030204" pitchFamily="18" charset="0"/>
                <a:ea typeface="Times New Roman" panose="02020603050405020304" pitchFamily="18" charset="0"/>
                <a:cs typeface="Arial" panose="020B0604020202020204" pitchFamily="34" charset="0"/>
              </a:rPr>
              <a:t> Sport Concepts </a:t>
            </a:r>
            <a:r>
              <a:rPr lang="id-ID" sz="1800" i="1" dirty="0" err="1">
                <a:solidFill>
                  <a:schemeClr val="tx1"/>
                </a:solidFill>
                <a:effectLst/>
                <a:latin typeface="Cambria" panose="02040503050406030204" pitchFamily="18" charset="0"/>
                <a:ea typeface="Times New Roman" panose="02020603050405020304" pitchFamily="18" charset="0"/>
                <a:cs typeface="Arial" panose="020B0604020202020204" pitchFamily="34" charset="0"/>
              </a:rPr>
              <a:t>and</a:t>
            </a:r>
            <a:r>
              <a:rPr lang="id-ID" sz="1800" i="1" dirty="0">
                <a:solidFill>
                  <a:schemeClr val="tx1"/>
                </a:solidFill>
                <a:effectLst/>
                <a:latin typeface="Cambria" panose="02040503050406030204" pitchFamily="18" charset="0"/>
                <a:ea typeface="Times New Roman" panose="02020603050405020304" pitchFamily="18" charset="0"/>
                <a:cs typeface="Arial" panose="020B0604020202020204" pitchFamily="34" charset="0"/>
              </a:rPr>
              <a:t> </a:t>
            </a:r>
            <a:r>
              <a:rPr lang="id-ID" sz="1800" i="1" dirty="0" err="1">
                <a:solidFill>
                  <a:schemeClr val="tx1"/>
                </a:solidFill>
                <a:effectLst/>
                <a:latin typeface="Cambria" panose="02040503050406030204" pitchFamily="18" charset="0"/>
                <a:ea typeface="Times New Roman" panose="02020603050405020304" pitchFamily="18" charset="0"/>
                <a:cs typeface="Arial" panose="020B0604020202020204" pitchFamily="34" charset="0"/>
              </a:rPr>
              <a:t>Skills</a:t>
            </a:r>
            <a:r>
              <a:rPr lang="id-ID" sz="1800" i="1" dirty="0">
                <a:solidFill>
                  <a:schemeClr val="tx1"/>
                </a:solidFill>
                <a:effectLst/>
                <a:latin typeface="Cambria" panose="02040503050406030204" pitchFamily="18" charset="0"/>
                <a:ea typeface="Times New Roman" panose="02020603050405020304" pitchFamily="18" charset="0"/>
                <a:cs typeface="Arial" panose="020B0604020202020204" pitchFamily="34" charset="0"/>
              </a:rPr>
              <a:t>: </a:t>
            </a:r>
            <a:r>
              <a:rPr lang="id-ID" sz="1800" i="1" dirty="0" err="1">
                <a:solidFill>
                  <a:schemeClr val="tx1"/>
                </a:solidFill>
                <a:effectLst/>
                <a:latin typeface="Cambria" panose="02040503050406030204" pitchFamily="18" charset="0"/>
                <a:ea typeface="Times New Roman" panose="02020603050405020304" pitchFamily="18" charset="0"/>
                <a:cs typeface="Arial" panose="020B0604020202020204" pitchFamily="34" charset="0"/>
              </a:rPr>
              <a:t>A</a:t>
            </a:r>
            <a:r>
              <a:rPr lang="id-ID" sz="1800" i="1" dirty="0">
                <a:solidFill>
                  <a:schemeClr val="tx1"/>
                </a:solidFill>
                <a:effectLst/>
                <a:latin typeface="Cambria" panose="02040503050406030204" pitchFamily="18" charset="0"/>
                <a:ea typeface="Times New Roman" panose="02020603050405020304" pitchFamily="18" charset="0"/>
                <a:cs typeface="Arial" panose="020B0604020202020204" pitchFamily="34" charset="0"/>
              </a:rPr>
              <a:t> </a:t>
            </a:r>
            <a:r>
              <a:rPr lang="id-ID" sz="1800" i="1" dirty="0" err="1">
                <a:solidFill>
                  <a:schemeClr val="tx1"/>
                </a:solidFill>
                <a:effectLst/>
                <a:latin typeface="Cambria" panose="02040503050406030204" pitchFamily="18" charset="0"/>
                <a:ea typeface="Times New Roman" panose="02020603050405020304" pitchFamily="18" charset="0"/>
                <a:cs typeface="Arial" panose="020B0604020202020204" pitchFamily="34" charset="0"/>
              </a:rPr>
              <a:t>Tactical</a:t>
            </a:r>
            <a:r>
              <a:rPr lang="id-ID" sz="1800" i="1" dirty="0">
                <a:solidFill>
                  <a:schemeClr val="tx1"/>
                </a:solidFill>
                <a:effectLst/>
                <a:latin typeface="Cambria" panose="02040503050406030204" pitchFamily="18" charset="0"/>
                <a:ea typeface="Times New Roman" panose="02020603050405020304" pitchFamily="18" charset="0"/>
                <a:cs typeface="Arial" panose="020B0604020202020204" pitchFamily="34" charset="0"/>
              </a:rPr>
              <a:t> Games </a:t>
            </a:r>
            <a:r>
              <a:rPr lang="id-ID" sz="1800" i="1" dirty="0" err="1">
                <a:solidFill>
                  <a:schemeClr val="tx1"/>
                </a:solidFill>
                <a:effectLst/>
                <a:latin typeface="Cambria" panose="02040503050406030204" pitchFamily="18" charset="0"/>
                <a:ea typeface="Times New Roman" panose="02020603050405020304" pitchFamily="18" charset="0"/>
                <a:cs typeface="Arial" panose="020B0604020202020204" pitchFamily="34" charset="0"/>
              </a:rPr>
              <a:t>Approach</a:t>
            </a:r>
            <a:r>
              <a:rPr lang="id-ID" sz="1800" dirty="0">
                <a:solidFill>
                  <a:schemeClr val="tx1"/>
                </a:solidFill>
                <a:effectLst/>
                <a:latin typeface="Cambria" panose="02040503050406030204" pitchFamily="18" charset="0"/>
                <a:ea typeface="Times New Roman" panose="02020603050405020304" pitchFamily="18" charset="0"/>
                <a:cs typeface="Arial" panose="020B0604020202020204" pitchFamily="34" charset="0"/>
              </a:rPr>
              <a:t>. Human </a:t>
            </a:r>
            <a:r>
              <a:rPr lang="id-ID" sz="1800" dirty="0" err="1">
                <a:solidFill>
                  <a:schemeClr val="tx1"/>
                </a:solidFill>
                <a:effectLst/>
                <a:latin typeface="Cambria" panose="02040503050406030204" pitchFamily="18" charset="0"/>
                <a:ea typeface="Times New Roman" panose="02020603050405020304" pitchFamily="18" charset="0"/>
                <a:cs typeface="Arial" panose="020B0604020202020204" pitchFamily="34" charset="0"/>
              </a:rPr>
              <a:t>Kinetics</a:t>
            </a:r>
            <a:r>
              <a:rPr lang="id-ID" sz="1800" dirty="0">
                <a:solidFill>
                  <a:schemeClr val="tx1"/>
                </a:solidFill>
                <a:effectLst/>
                <a:latin typeface="Cambria" panose="02040503050406030204" pitchFamily="18" charset="0"/>
                <a:ea typeface="Times New Roman" panose="02020603050405020304" pitchFamily="18" charset="0"/>
                <a:cs typeface="Arial" panose="020B0604020202020204" pitchFamily="34" charset="0"/>
              </a:rPr>
              <a:t>. </a:t>
            </a:r>
            <a:br>
              <a:rPr lang="en-ID" sz="1800" dirty="0">
                <a:solidFill>
                  <a:schemeClr val="tx1"/>
                </a:solidFill>
                <a:effectLst/>
                <a:latin typeface="Cambria" panose="02040503050406030204" pitchFamily="18" charset="0"/>
                <a:ea typeface="Times New Roman" panose="02020603050405020304" pitchFamily="18" charset="0"/>
              </a:rPr>
            </a:br>
            <a:r>
              <a:rPr lang="en-US" sz="1800" dirty="0">
                <a:solidFill>
                  <a:schemeClr val="tx1"/>
                </a:solidFill>
                <a:effectLst/>
                <a:latin typeface="Cambria" panose="02040503050406030204" pitchFamily="18" charset="0"/>
                <a:ea typeface="Times New Roman" panose="02020603050405020304" pitchFamily="18" charset="0"/>
              </a:rPr>
              <a:t>Harvey, S., &amp; Jarrett, K. (2014). A review of the game-</a:t>
            </a:r>
            <a:r>
              <a:rPr lang="en-US" sz="1800" dirty="0" err="1">
                <a:solidFill>
                  <a:schemeClr val="tx1"/>
                </a:solidFill>
                <a:effectLst/>
                <a:latin typeface="Cambria" panose="02040503050406030204" pitchFamily="18" charset="0"/>
                <a:ea typeface="Times New Roman" panose="02020603050405020304" pitchFamily="18" charset="0"/>
              </a:rPr>
              <a:t>centred</a:t>
            </a:r>
            <a:r>
              <a:rPr lang="en-US" sz="1800" dirty="0">
                <a:solidFill>
                  <a:schemeClr val="tx1"/>
                </a:solidFill>
                <a:effectLst/>
                <a:latin typeface="Cambria" panose="02040503050406030204" pitchFamily="18" charset="0"/>
                <a:ea typeface="Times New Roman" panose="02020603050405020304" pitchFamily="18" charset="0"/>
              </a:rPr>
              <a:t> approaches to teaching games in physical education. </a:t>
            </a:r>
            <a:r>
              <a:rPr lang="en-US" sz="1800" i="1" dirty="0">
                <a:solidFill>
                  <a:schemeClr val="tx1"/>
                </a:solidFill>
                <a:effectLst/>
                <a:latin typeface="Cambria" panose="02040503050406030204" pitchFamily="18" charset="0"/>
                <a:ea typeface="Times New Roman" panose="02020603050405020304" pitchFamily="18" charset="0"/>
              </a:rPr>
              <a:t>Physical Education and Sport Pedagogy</a:t>
            </a:r>
            <a:r>
              <a:rPr lang="en-US" sz="1800" dirty="0">
                <a:solidFill>
                  <a:schemeClr val="tx1"/>
                </a:solidFill>
                <a:effectLst/>
                <a:latin typeface="Cambria" panose="02040503050406030204" pitchFamily="18" charset="0"/>
                <a:ea typeface="Times New Roman" panose="02020603050405020304" pitchFamily="18" charset="0"/>
              </a:rPr>
              <a:t>, 19(3), 278–300. </a:t>
            </a:r>
            <a:r>
              <a:rPr lang="en-US" sz="1800" u="sng" dirty="0">
                <a:solidFill>
                  <a:schemeClr val="tx1"/>
                </a:solidFill>
                <a:effectLst/>
                <a:latin typeface="Cambria" panose="02040503050406030204" pitchFamily="18" charset="0"/>
                <a:ea typeface="Times New Roman" panose="02020603050405020304" pitchFamily="18" charset="0"/>
                <a:hlinkClick r:id="rId5">
                  <a:extLst>
                    <a:ext uri="{A12FA001-AC4F-418D-AE19-62706E023703}">
                      <ahyp:hlinkClr xmlns:ahyp="http://schemas.microsoft.com/office/drawing/2018/hyperlinkcolor" val="tx"/>
                    </a:ext>
                  </a:extLst>
                </a:hlinkClick>
              </a:rPr>
              <a:t>https://doi.org/10.1080/17408989.2012.754005</a:t>
            </a:r>
            <a:br>
              <a:rPr lang="en-ID" sz="1800" dirty="0">
                <a:effectLst/>
                <a:latin typeface="Times New Roman" panose="02020603050405020304" pitchFamily="18" charset="0"/>
                <a:ea typeface="Times New Roman" panose="02020603050405020304" pitchFamily="18" charset="0"/>
              </a:rPr>
            </a:br>
            <a:endParaRPr lang="en-US" dirty="0"/>
          </a:p>
        </p:txBody>
      </p:sp>
      <p:sp>
        <p:nvSpPr>
          <p:cNvPr id="5" name="Internal Storage 4">
            <a:extLst>
              <a:ext uri="{FF2B5EF4-FFF2-40B4-BE49-F238E27FC236}">
                <a16:creationId xmlns:a16="http://schemas.microsoft.com/office/drawing/2014/main" id="{3F122E40-11E8-9931-F027-68B268692DC5}"/>
              </a:ext>
            </a:extLst>
          </p:cNvPr>
          <p:cNvSpPr/>
          <p:nvPr/>
        </p:nvSpPr>
        <p:spPr>
          <a:xfrm>
            <a:off x="6858000" y="1284183"/>
            <a:ext cx="5257800" cy="1116118"/>
          </a:xfrm>
          <a:prstGeom prst="flowChartInternalStorag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000" dirty="0">
                <a:latin typeface="Cambria" panose="02040503050406030204" pitchFamily="18" charset="0"/>
              </a:rPr>
              <a:t>REFERENCE</a:t>
            </a:r>
          </a:p>
        </p:txBody>
      </p:sp>
    </p:spTree>
    <p:extLst>
      <p:ext uri="{BB962C8B-B14F-4D97-AF65-F5344CB8AC3E}">
        <p14:creationId xmlns:p14="http://schemas.microsoft.com/office/powerpoint/2010/main" val="24027960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63</TotalTime>
  <Words>1174</Words>
  <Application>Microsoft Macintosh PowerPoint</Application>
  <PresentationFormat>Custom</PresentationFormat>
  <Paragraphs>51</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Calibri</vt:lpstr>
      <vt:lpstr>Cambria</vt:lpstr>
      <vt:lpstr>Tahoma</vt:lpstr>
      <vt:lpstr>Times New Roman</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Abad Robles, M. T., Collado-Mateo, D., Fernández-Espínola, C., Castillo Viera, E., &amp; Gimenez Fuentes-Guerra, F. J. (2020). Effects of teaching games on decision making and skill execution: A systematic review and meta-analysis. International Journal of Environmental Research and Public Health, 17(2), 505. https://doi.org/10.3390/ijerph17020505   Aghniya, R., &amp; Prasetyowati, P. (2024). Deteksi dini dan pencegahan penyakit tidak menular melalui aktivitas fisik, edukasi dan promosi kesehatan di UPTD Yosomulyo Kota Metro. Jurnal Pengabdian Sosial, 1(6), 408–413. https://doi.org/10.59837/tpmh3j73   Agustian, Y., Permadi, A. A., &amp; Arifin, Z. (2024). Implementasi Pendekatan Taktis Terhadap Partisipasi Belajar Siswa Pada Mata Pelajaran PJOK. Jurnal Mahasiswa Pendidikan Olahraga, 5(1), 65–76. https://doi.org/10.55081/jumper.v5i1.2422   Amran, A., Febriansyah, A., &amp; Budi, S. (2023). Pengaruh Pendekatan Taktis Terhadap Hasil Belajar Keterampilan Bermain Futsal. Jurnal Penjakora, 10(2), 112–120.   Arikunto, S. (2019). Prosedur Penelitian: Suatu Pendekatan Praktik. Rineka Cipta.   Bafirman, B., &amp; Wahyuri, A. S. (2019). Pembentukan Kondisi Fisik. Rajawali Pers.   Budi, D. R., Yuliawan, E., &amp; Listiandi, A. D. (2020). Pengaruh Game Performance Assessment Instrument (GPAI) Dalam Pembelajaran Permainan Futsal. Jurnal Olahraga Prestasi, 16(1), 23–31.  Griffin, S. A., Mitchell, S. A., &amp; Oslin, J. L. (1997). Teaching Sport Concepts and Skills: A Tactical Games Approach. Human Kinetics.  Harvey, S., &amp; Jarrett, K. (2014). A review of the game-centred approaches to teaching games in physical education. Physical Education and Sport Pedagogy, 19(3), 278–300. https://doi.org/10.1080/17408989.2012.754005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6th ISPESH 2026</dc:title>
  <dc:creator>Dywa Ikal Mutaqin</dc:creator>
  <cp:keywords>DAFJ2F31raw,BAEpeVsBW3g,0</cp:keywords>
  <cp:lastModifiedBy>Microsoft Office User</cp:lastModifiedBy>
  <cp:revision>2</cp:revision>
  <dcterms:created xsi:type="dcterms:W3CDTF">2026-07-21T16:35:32Z</dcterms:created>
  <dcterms:modified xsi:type="dcterms:W3CDTF">2026-07-21T17:46:07Z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verter">
    <vt:lpwstr>SolidFramework v10.0.19910.1</vt:lpwstr>
  </property>
  <property fmtid="{D5CDD505-2E9C-101B-9397-08002B2CF9AE}" pid="3" name="Created">
    <vt:filetime>2026-07-01T00:00:00Z</vt:filetime>
  </property>
  <property fmtid="{D5CDD505-2E9C-101B-9397-08002B2CF9AE}" pid="4" name="Creator">
    <vt:lpwstr>Canva</vt:lpwstr>
  </property>
  <property fmtid="{D5CDD505-2E9C-101B-9397-08002B2CF9AE}" pid="5" name="LastSaved">
    <vt:filetime>2026-07-21T00:00:00Z</vt:filetime>
  </property>
  <property fmtid="{D5CDD505-2E9C-101B-9397-08002B2CF9AE}" pid="6" name="Producer">
    <vt:lpwstr>Canva</vt:lpwstr>
  </property>
</Properties>
</file>