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1"/>
  </p:notesMasterIdLst>
  <p:sldIdLst>
    <p:sldId id="256" r:id="rId2"/>
    <p:sldId id="259" r:id="rId3"/>
    <p:sldId id="258" r:id="rId4"/>
    <p:sldId id="260" r:id="rId5"/>
    <p:sldId id="261" r:id="rId6"/>
    <p:sldId id="262" r:id="rId7"/>
    <p:sldId id="263" r:id="rId8"/>
    <p:sldId id="264" r:id="rId9"/>
    <p:sldId id="265" r:id="rId10"/>
  </p:sldIdLst>
  <p:sldSz cx="18288000" cy="10287000"/>
  <p:notesSz cx="6858000" cy="9144000"/>
  <p:embeddedFontLst>
    <p:embeddedFont>
      <p:font typeface="Fira Sans Bold" panose="020B0803050000020004" charset="0"/>
      <p:regular r:id="rId12"/>
    </p:embeddedFont>
    <p:embeddedFont>
      <p:font typeface="Fira Sans Ultra-Bold" panose="020B0604020202020204" charset="0"/>
      <p:regular r:id="rId13"/>
    </p:embeddedFont>
    <p:embeddedFont>
      <p:font typeface="Tex Gyre Termes Bold" panose="020B0604020202020204" charset="0"/>
      <p:regular r:id="rId14"/>
    </p:embeddedFont>
    <p:embeddedFont>
      <p:font typeface="Tex Gyre Termes Bold Italics" panose="020B0604020202020204" charset="0"/>
      <p:regular r:id="rId15"/>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EEC695EC-8E25-4A3E-80C2-94173B38492C}">
          <p14:sldIdLst>
            <p14:sldId id="256"/>
            <p14:sldId id="259"/>
            <p14:sldId id="258"/>
            <p14:sldId id="260"/>
            <p14:sldId id="261"/>
            <p14:sldId id="262"/>
            <p14:sldId id="263"/>
            <p14:sldId id="264"/>
            <p14:sldId id="265"/>
          </p14:sldIdLst>
        </p14:section>
      </p14:sectionLst>
    </p:ex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80575" autoAdjust="0"/>
  </p:normalViewPr>
  <p:slideViewPr>
    <p:cSldViewPr>
      <p:cViewPr>
        <p:scale>
          <a:sx n="33" d="100"/>
          <a:sy n="33" d="100"/>
        </p:scale>
        <p:origin x="1300" y="12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D"/>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750D5C55-127D-4759-8084-A1B737378057}" type="datetimeFigureOut">
              <a:rPr lang="en-ID" smtClean="0"/>
              <a:t>19/07/2026</a:t>
            </a:fld>
            <a:endParaRPr lang="en-ID"/>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D"/>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D"/>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D"/>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2E86109-0233-412F-BD14-343994C82FE1}" type="slidenum">
              <a:rPr lang="en-ID" smtClean="0"/>
              <a:t>‹#›</a:t>
            </a:fld>
            <a:endParaRPr lang="en-ID"/>
          </a:p>
        </p:txBody>
      </p:sp>
    </p:spTree>
    <p:extLst>
      <p:ext uri="{BB962C8B-B14F-4D97-AF65-F5344CB8AC3E}">
        <p14:creationId xmlns:p14="http://schemas.microsoft.com/office/powerpoint/2010/main" val="6520444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D" dirty="0"/>
          </a:p>
        </p:txBody>
      </p:sp>
      <p:sp>
        <p:nvSpPr>
          <p:cNvPr id="4" name="Slide Number Placeholder 3"/>
          <p:cNvSpPr>
            <a:spLocks noGrp="1"/>
          </p:cNvSpPr>
          <p:nvPr>
            <p:ph type="sldNum" sz="quarter" idx="5"/>
          </p:nvPr>
        </p:nvSpPr>
        <p:spPr/>
        <p:txBody>
          <a:bodyPr/>
          <a:lstStyle/>
          <a:p>
            <a:fld id="{32E86109-0233-412F-BD14-343994C82FE1}" type="slidenum">
              <a:rPr lang="en-ID" smtClean="0"/>
              <a:t>3</a:t>
            </a:fld>
            <a:endParaRPr lang="en-ID"/>
          </a:p>
        </p:txBody>
      </p:sp>
    </p:spTree>
    <p:extLst>
      <p:ext uri="{BB962C8B-B14F-4D97-AF65-F5344CB8AC3E}">
        <p14:creationId xmlns:p14="http://schemas.microsoft.com/office/powerpoint/2010/main" val="379467596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8CC13D-060F-6A6E-FDBC-9C754EFE9F6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B589982-7873-945B-8528-FBB93E9F5AA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B815FF9-7150-6CC3-89A2-5CE2FCA243E0}"/>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3D02F997-7DBE-A4C5-CD67-AF053146A9E6}"/>
              </a:ext>
            </a:extLst>
          </p:cNvPr>
          <p:cNvSpPr>
            <a:spLocks noGrp="1"/>
          </p:cNvSpPr>
          <p:nvPr>
            <p:ph type="sldNum" sz="quarter" idx="5"/>
          </p:nvPr>
        </p:nvSpPr>
        <p:spPr/>
        <p:txBody>
          <a:bodyPr/>
          <a:lstStyle/>
          <a:p>
            <a:fld id="{32E86109-0233-412F-BD14-343994C82FE1}" type="slidenum">
              <a:rPr lang="en-ID" smtClean="0"/>
              <a:t>4</a:t>
            </a:fld>
            <a:endParaRPr lang="en-ID"/>
          </a:p>
        </p:txBody>
      </p:sp>
    </p:spTree>
    <p:extLst>
      <p:ext uri="{BB962C8B-B14F-4D97-AF65-F5344CB8AC3E}">
        <p14:creationId xmlns:p14="http://schemas.microsoft.com/office/powerpoint/2010/main" val="36454245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8B1043-1B25-D690-A326-4A823CC969B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084E3C0-F35C-ADCA-738F-205607B975A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CDE8DA8-6CD8-0E0D-3524-64CC42B283DF}"/>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45D4829C-4E26-F3DE-7513-2CF7F0C0A807}"/>
              </a:ext>
            </a:extLst>
          </p:cNvPr>
          <p:cNvSpPr>
            <a:spLocks noGrp="1"/>
          </p:cNvSpPr>
          <p:nvPr>
            <p:ph type="sldNum" sz="quarter" idx="5"/>
          </p:nvPr>
        </p:nvSpPr>
        <p:spPr/>
        <p:txBody>
          <a:bodyPr/>
          <a:lstStyle/>
          <a:p>
            <a:fld id="{32E86109-0233-412F-BD14-343994C82FE1}" type="slidenum">
              <a:rPr lang="en-ID" smtClean="0"/>
              <a:t>5</a:t>
            </a:fld>
            <a:endParaRPr lang="en-ID"/>
          </a:p>
        </p:txBody>
      </p:sp>
    </p:spTree>
    <p:extLst>
      <p:ext uri="{BB962C8B-B14F-4D97-AF65-F5344CB8AC3E}">
        <p14:creationId xmlns:p14="http://schemas.microsoft.com/office/powerpoint/2010/main" val="174462288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B79785-1183-4D01-0A43-F878A25E1E3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073C333-01C7-16F6-88A0-070DD6523E9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786A28-B3A6-32F8-C4C4-F2D9D2AC7192}"/>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6D3E108B-6277-3403-A4FD-E58B3777988C}"/>
              </a:ext>
            </a:extLst>
          </p:cNvPr>
          <p:cNvSpPr>
            <a:spLocks noGrp="1"/>
          </p:cNvSpPr>
          <p:nvPr>
            <p:ph type="sldNum" sz="quarter" idx="5"/>
          </p:nvPr>
        </p:nvSpPr>
        <p:spPr/>
        <p:txBody>
          <a:bodyPr/>
          <a:lstStyle/>
          <a:p>
            <a:fld id="{32E86109-0233-412F-BD14-343994C82FE1}" type="slidenum">
              <a:rPr lang="en-ID" smtClean="0"/>
              <a:t>6</a:t>
            </a:fld>
            <a:endParaRPr lang="en-ID"/>
          </a:p>
        </p:txBody>
      </p:sp>
    </p:spTree>
    <p:extLst>
      <p:ext uri="{BB962C8B-B14F-4D97-AF65-F5344CB8AC3E}">
        <p14:creationId xmlns:p14="http://schemas.microsoft.com/office/powerpoint/2010/main" val="3952616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BF1FF-8EDD-D6E7-95CD-8410A857A2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4E1123-A8AB-FE70-25F2-69A3752385E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46825C7-C08E-ABCF-90EE-F568097926E8}"/>
              </a:ext>
            </a:extLst>
          </p:cNvPr>
          <p:cNvSpPr>
            <a:spLocks noGrp="1"/>
          </p:cNvSpPr>
          <p:nvPr>
            <p:ph type="body" idx="1"/>
          </p:nvPr>
        </p:nvSpPr>
        <p:spPr/>
        <p:txBody>
          <a:bodyPr/>
          <a:lstStyle/>
          <a:p>
            <a:endParaRPr lang="en-ID" dirty="0"/>
          </a:p>
        </p:txBody>
      </p:sp>
      <p:sp>
        <p:nvSpPr>
          <p:cNvPr id="4" name="Slide Number Placeholder 3">
            <a:extLst>
              <a:ext uri="{FF2B5EF4-FFF2-40B4-BE49-F238E27FC236}">
                <a16:creationId xmlns:a16="http://schemas.microsoft.com/office/drawing/2014/main" id="{12DEB94E-9614-803B-586A-90A5451F55AE}"/>
              </a:ext>
            </a:extLst>
          </p:cNvPr>
          <p:cNvSpPr>
            <a:spLocks noGrp="1"/>
          </p:cNvSpPr>
          <p:nvPr>
            <p:ph type="sldNum" sz="quarter" idx="5"/>
          </p:nvPr>
        </p:nvSpPr>
        <p:spPr/>
        <p:txBody>
          <a:bodyPr/>
          <a:lstStyle/>
          <a:p>
            <a:fld id="{32E86109-0233-412F-BD14-343994C82FE1}" type="slidenum">
              <a:rPr lang="en-ID" smtClean="0"/>
              <a:t>8</a:t>
            </a:fld>
            <a:endParaRPr lang="en-ID"/>
          </a:p>
        </p:txBody>
      </p:sp>
    </p:spTree>
    <p:extLst>
      <p:ext uri="{BB962C8B-B14F-4D97-AF65-F5344CB8AC3E}">
        <p14:creationId xmlns:p14="http://schemas.microsoft.com/office/powerpoint/2010/main" val="35619337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7/18/2026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7/18/2026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7/18/2026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7/18/2026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7/18/2026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7/18/2026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_rels/slide2.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2.svg"/><Relationship Id="rId7"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14.svg"/><Relationship Id="rId10"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6.png"/></Relationships>
</file>

<file path=ppt/slides/_rels/slide3.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s/_rels/slide4.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s/_rels/slide5.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s/_rels/slide6.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s/_rels/slide7.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image" Target="../media/image12.svg"/><Relationship Id="rId7" Type="http://schemas.openxmlformats.org/officeDocument/2006/relationships/image" Target="../media/image4.png"/><Relationship Id="rId2" Type="http://schemas.openxmlformats.org/officeDocument/2006/relationships/image" Target="../media/image11.png"/><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media/image8.png"/><Relationship Id="rId5" Type="http://schemas.openxmlformats.org/officeDocument/2006/relationships/image" Target="../media/image14.svg"/><Relationship Id="rId10" Type="http://schemas.openxmlformats.org/officeDocument/2006/relationships/image" Target="../media/image7.png"/><Relationship Id="rId4" Type="http://schemas.openxmlformats.org/officeDocument/2006/relationships/image" Target="../media/image13.png"/><Relationship Id="rId9" Type="http://schemas.openxmlformats.org/officeDocument/2006/relationships/image" Target="../media/image6.png"/></Relationships>
</file>

<file path=ppt/slides/_rels/slide8.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10" Type="http://schemas.openxmlformats.org/officeDocument/2006/relationships/image" Target="../media/image8.png"/><Relationship Id="rId4" Type="http://schemas.openxmlformats.org/officeDocument/2006/relationships/image" Target="../media/image2.svg"/><Relationship Id="rId9" Type="http://schemas.openxmlformats.org/officeDocument/2006/relationships/image" Target="../media/image7.png"/></Relationships>
</file>

<file path=ppt/slides/_rels/slide9.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image" Target="../media/image2.sv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7.xml"/><Relationship Id="rId6" Type="http://schemas.openxmlformats.org/officeDocument/2006/relationships/image" Target="../media/image5.png"/><Relationship Id="rId11" Type="http://schemas.openxmlformats.org/officeDocument/2006/relationships/image" Target="../media/image10.svg"/><Relationship Id="rId5" Type="http://schemas.openxmlformats.org/officeDocument/2006/relationships/image" Target="../media/image4.png"/><Relationship Id="rId10" Type="http://schemas.openxmlformats.org/officeDocument/2006/relationships/image" Target="../media/image9.png"/><Relationship Id="rId4" Type="http://schemas.openxmlformats.org/officeDocument/2006/relationships/image" Target="../media/image3.png"/><Relationship Id="rId9" Type="http://schemas.openxmlformats.org/officeDocument/2006/relationships/image" Target="../media/image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p:cNvGrpSpPr/>
          <p:nvPr/>
        </p:nvGrpSpPr>
        <p:grpSpPr>
          <a:xfrm>
            <a:off x="434340" y="559594"/>
            <a:ext cx="1923469" cy="561880"/>
            <a:chOff x="0" y="0"/>
            <a:chExt cx="2564625" cy="749173"/>
          </a:xfrm>
        </p:grpSpPr>
        <p:sp>
          <p:nvSpPr>
            <p:cNvPr id="4" name="Freeform 4"/>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4"/>
              <a:stretch>
                <a:fillRect/>
              </a:stretch>
            </a:blipFill>
          </p:spPr>
        </p:sp>
      </p:grpSp>
      <p:grpSp>
        <p:nvGrpSpPr>
          <p:cNvPr id="5" name="Group 5"/>
          <p:cNvGrpSpPr/>
          <p:nvPr/>
        </p:nvGrpSpPr>
        <p:grpSpPr>
          <a:xfrm>
            <a:off x="2354170" y="594836"/>
            <a:ext cx="880720" cy="470411"/>
            <a:chOff x="0" y="0"/>
            <a:chExt cx="1174293" cy="627215"/>
          </a:xfrm>
        </p:grpSpPr>
        <p:sp>
          <p:nvSpPr>
            <p:cNvPr id="6" name="Freeform 6"/>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5"/>
              <a:stretch>
                <a:fillRect r="-4" b="6"/>
              </a:stretch>
            </a:blipFill>
          </p:spPr>
        </p:sp>
      </p:grpSp>
      <p:grpSp>
        <p:nvGrpSpPr>
          <p:cNvPr id="7" name="Group 7"/>
          <p:cNvGrpSpPr/>
          <p:nvPr/>
        </p:nvGrpSpPr>
        <p:grpSpPr>
          <a:xfrm>
            <a:off x="5032143" y="469830"/>
            <a:ext cx="739597" cy="718690"/>
            <a:chOff x="0" y="0"/>
            <a:chExt cx="986130" cy="958253"/>
          </a:xfrm>
        </p:grpSpPr>
        <p:sp>
          <p:nvSpPr>
            <p:cNvPr id="8" name="Freeform 8"/>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6"/>
              <a:stretch>
                <a:fillRect r="2" b="-3"/>
              </a:stretch>
            </a:blipFill>
          </p:spPr>
        </p:sp>
      </p:grpSp>
      <p:grpSp>
        <p:nvGrpSpPr>
          <p:cNvPr id="9" name="Group 9"/>
          <p:cNvGrpSpPr/>
          <p:nvPr/>
        </p:nvGrpSpPr>
        <p:grpSpPr>
          <a:xfrm>
            <a:off x="4233891" y="529285"/>
            <a:ext cx="726529" cy="621992"/>
            <a:chOff x="0" y="0"/>
            <a:chExt cx="968705" cy="829323"/>
          </a:xfrm>
        </p:grpSpPr>
        <p:sp>
          <p:nvSpPr>
            <p:cNvPr id="10" name="Freeform 10"/>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7"/>
              <a:stretch>
                <a:fillRect r="5" b="-1"/>
              </a:stretch>
            </a:blipFill>
          </p:spPr>
        </p:sp>
      </p:grpSp>
      <p:grpSp>
        <p:nvGrpSpPr>
          <p:cNvPr id="11" name="Group 11"/>
          <p:cNvGrpSpPr/>
          <p:nvPr/>
        </p:nvGrpSpPr>
        <p:grpSpPr>
          <a:xfrm>
            <a:off x="3326663" y="416881"/>
            <a:ext cx="810158" cy="368494"/>
            <a:chOff x="0" y="0"/>
            <a:chExt cx="1080211" cy="491325"/>
          </a:xfrm>
        </p:grpSpPr>
        <p:sp>
          <p:nvSpPr>
            <p:cNvPr id="12" name="Freeform 12"/>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8"/>
              <a:stretch>
                <a:fillRect l="-36051" r="-34586" b="-150333"/>
              </a:stretch>
            </a:blipFill>
          </p:spPr>
        </p:sp>
      </p:grpSp>
      <p:grpSp>
        <p:nvGrpSpPr>
          <p:cNvPr id="13" name="Group 13"/>
          <p:cNvGrpSpPr/>
          <p:nvPr/>
        </p:nvGrpSpPr>
        <p:grpSpPr>
          <a:xfrm>
            <a:off x="15290102" y="0"/>
            <a:ext cx="2997898" cy="10287000"/>
            <a:chOff x="0" y="0"/>
            <a:chExt cx="3997198" cy="13716000"/>
          </a:xfrm>
        </p:grpSpPr>
        <p:sp>
          <p:nvSpPr>
            <p:cNvPr id="14" name="Freeform 14"/>
            <p:cNvSpPr/>
            <p:nvPr/>
          </p:nvSpPr>
          <p:spPr>
            <a:xfrm>
              <a:off x="0" y="0"/>
              <a:ext cx="3997198" cy="13716000"/>
            </a:xfrm>
            <a:custGeom>
              <a:avLst/>
              <a:gdLst/>
              <a:ahLst/>
              <a:cxnLst/>
              <a:rect l="l" t="t" r="r" b="b"/>
              <a:pathLst>
                <a:path w="3997198" h="13716000">
                  <a:moveTo>
                    <a:pt x="0" y="0"/>
                  </a:moveTo>
                  <a:lnTo>
                    <a:pt x="3997198" y="0"/>
                  </a:lnTo>
                  <a:lnTo>
                    <a:pt x="3997198" y="13716000"/>
                  </a:lnTo>
                  <a:lnTo>
                    <a:pt x="0" y="13716000"/>
                  </a:lnTo>
                  <a:lnTo>
                    <a:pt x="0" y="0"/>
                  </a:lnTo>
                  <a:close/>
                </a:path>
              </a:pathLst>
            </a:custGeom>
            <a:blipFill>
              <a:blip r:embed="rId9"/>
              <a:stretch>
                <a:fillRect l="-131215" t="-6448" r="-222809" b="-25866"/>
              </a:stretch>
            </a:blipFill>
          </p:spPr>
        </p:sp>
      </p:grpSp>
      <p:sp>
        <p:nvSpPr>
          <p:cNvPr id="15" name="Freeform 15"/>
          <p:cNvSpPr/>
          <p:nvPr/>
        </p:nvSpPr>
        <p:spPr>
          <a:xfrm>
            <a:off x="-1428350" y="-63503"/>
            <a:ext cx="11936673" cy="16748474"/>
          </a:xfrm>
          <a:custGeom>
            <a:avLst/>
            <a:gdLst/>
            <a:ahLst/>
            <a:cxnLst/>
            <a:rect l="l" t="t" r="r" b="b"/>
            <a:pathLst>
              <a:path w="11936673" h="16748474">
                <a:moveTo>
                  <a:pt x="0" y="0"/>
                </a:moveTo>
                <a:lnTo>
                  <a:pt x="11936673" y="0"/>
                </a:lnTo>
                <a:lnTo>
                  <a:pt x="11936673" y="16748474"/>
                </a:lnTo>
                <a:lnTo>
                  <a:pt x="0" y="1674847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TextBox 16"/>
          <p:cNvSpPr txBox="1"/>
          <p:nvPr/>
        </p:nvSpPr>
        <p:spPr>
          <a:xfrm>
            <a:off x="3343275" y="772649"/>
            <a:ext cx="791413" cy="63170"/>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7" name="TextBox 17"/>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8" name="TextBox 18"/>
          <p:cNvSpPr txBox="1"/>
          <p:nvPr/>
        </p:nvSpPr>
        <p:spPr>
          <a:xfrm>
            <a:off x="3349133" y="1043188"/>
            <a:ext cx="780259" cy="197768"/>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19" name="TextBox 19"/>
          <p:cNvSpPr txBox="1"/>
          <p:nvPr/>
        </p:nvSpPr>
        <p:spPr>
          <a:xfrm>
            <a:off x="1396079" y="2377886"/>
            <a:ext cx="13220700" cy="5200654"/>
          </a:xfrm>
          <a:prstGeom prst="rect">
            <a:avLst/>
          </a:prstGeom>
        </p:spPr>
        <p:txBody>
          <a:bodyPr wrap="square" lIns="0" tIns="0" rIns="0" bIns="0" rtlCol="0" anchor="t">
            <a:spAutoFit/>
          </a:bodyPr>
          <a:lstStyle/>
          <a:p>
            <a:pPr algn="ctr">
              <a:lnSpc>
                <a:spcPts val="14400"/>
              </a:lnSpc>
            </a:pPr>
            <a:r>
              <a:rPr lang="en-US" sz="4000" b="1" dirty="0">
                <a:solidFill>
                  <a:srgbClr val="000000"/>
                </a:solidFill>
                <a:latin typeface="Fira Sans Bold"/>
                <a:ea typeface="Fira Sans Bold"/>
                <a:cs typeface="Fira Sans Bold"/>
                <a:sym typeface="Fira Sans Bold"/>
              </a:rPr>
              <a:t>The Relationship Between Emotional Intelligence and Fear of Missing Out (FOMO) Level on Physical Activity Among Students of Senior High School 15 Bandung</a:t>
            </a:r>
          </a:p>
        </p:txBody>
      </p:sp>
      <p:sp>
        <p:nvSpPr>
          <p:cNvPr id="20" name="TextBox 20"/>
          <p:cNvSpPr txBox="1"/>
          <p:nvPr/>
        </p:nvSpPr>
        <p:spPr>
          <a:xfrm>
            <a:off x="1028700" y="8634117"/>
            <a:ext cx="6147016" cy="1168397"/>
          </a:xfrm>
          <a:prstGeom prst="rect">
            <a:avLst/>
          </a:prstGeom>
        </p:spPr>
        <p:txBody>
          <a:bodyPr wrap="square" lIns="0" tIns="0" rIns="0" bIns="0" rtlCol="0" anchor="t">
            <a:spAutoFit/>
          </a:bodyPr>
          <a:lstStyle/>
          <a:p>
            <a:pPr algn="ctr">
              <a:lnSpc>
                <a:spcPts val="4681"/>
              </a:lnSpc>
            </a:pPr>
            <a:r>
              <a:rPr lang="en-US" sz="3344" b="1" dirty="0">
                <a:solidFill>
                  <a:srgbClr val="FFFFFF"/>
                </a:solidFill>
                <a:latin typeface="Fira Sans Ultra-Bold"/>
                <a:ea typeface="Fira Sans Ultra-Bold"/>
                <a:cs typeface="Fira Sans Ultra-Bold"/>
                <a:sym typeface="Fira Sans Ultra-Bold"/>
              </a:rPr>
              <a:t> </a:t>
            </a:r>
          </a:p>
          <a:p>
            <a:pPr>
              <a:lnSpc>
                <a:spcPts val="4681"/>
              </a:lnSpc>
            </a:pPr>
            <a:r>
              <a:rPr lang="en-US" sz="3344" b="1" dirty="0">
                <a:solidFill>
                  <a:srgbClr val="FFFFFF"/>
                </a:solidFill>
                <a:latin typeface="Fira Sans Ultra-Bold"/>
                <a:ea typeface="Fira Sans Ultra-Bold"/>
                <a:cs typeface="Fira Sans Ultra-Bold"/>
                <a:sym typeface="Fira Sans Ultra-Bold"/>
              </a:rPr>
              <a:t>Indonesia Education University</a:t>
            </a:r>
          </a:p>
        </p:txBody>
      </p:sp>
      <p:sp>
        <p:nvSpPr>
          <p:cNvPr id="21" name="TextBox 21"/>
          <p:cNvSpPr txBox="1"/>
          <p:nvPr/>
        </p:nvSpPr>
        <p:spPr>
          <a:xfrm>
            <a:off x="1028698" y="8634117"/>
            <a:ext cx="5829301" cy="565668"/>
          </a:xfrm>
          <a:prstGeom prst="rect">
            <a:avLst/>
          </a:prstGeom>
        </p:spPr>
        <p:txBody>
          <a:bodyPr wrap="square" lIns="0" tIns="0" rIns="0" bIns="0" rtlCol="0" anchor="t">
            <a:spAutoFit/>
          </a:bodyPr>
          <a:lstStyle/>
          <a:p>
            <a:pPr algn="l">
              <a:lnSpc>
                <a:spcPts val="4681"/>
              </a:lnSpc>
            </a:pPr>
            <a:r>
              <a:rPr lang="en-US" sz="3344" b="1" spc="66" dirty="0">
                <a:solidFill>
                  <a:srgbClr val="FFFFFF"/>
                </a:solidFill>
                <a:latin typeface="Fira Sans Ultra-Bold"/>
                <a:ea typeface="Fira Sans Ultra-Bold"/>
                <a:cs typeface="Fira Sans Ultra-Bold"/>
                <a:sym typeface="Fira Sans Ultra-Bold"/>
              </a:rPr>
              <a:t>Shiddiq Hibatullah </a:t>
            </a:r>
            <a:r>
              <a:rPr lang="en-US" sz="3344" b="1" spc="66" dirty="0" err="1">
                <a:solidFill>
                  <a:srgbClr val="FFFFFF"/>
                </a:solidFill>
                <a:latin typeface="Fira Sans Ultra-Bold"/>
                <a:ea typeface="Fira Sans Ultra-Bold"/>
                <a:cs typeface="Fira Sans Ultra-Bold"/>
                <a:sym typeface="Fira Sans Ultra-Bold"/>
              </a:rPr>
              <a:t>Mubarok</a:t>
            </a:r>
            <a:endParaRPr lang="en-US" sz="3344" b="1" spc="66" dirty="0">
              <a:solidFill>
                <a:srgbClr val="FFFFFF"/>
              </a:solidFill>
              <a:latin typeface="Fira Sans Ultra-Bold"/>
              <a:ea typeface="Fira Sans Ultra-Bold"/>
              <a:cs typeface="Fira Sans Ultra-Bold"/>
              <a:sym typeface="Fira Sans Ultra-Bold"/>
            </a:endParaRP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F30DE329-E415-7727-8816-ADA7397055A1}"/>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3DFCD10-DC3E-60B3-EC7E-494C6C6B975A}"/>
              </a:ext>
            </a:extLst>
          </p:cNvPr>
          <p:cNvSpPr/>
          <p:nvPr/>
        </p:nvSpPr>
        <p:spPr>
          <a:xfrm>
            <a:off x="308962" y="373609"/>
            <a:ext cx="5602519" cy="933145"/>
          </a:xfrm>
          <a:custGeom>
            <a:avLst/>
            <a:gdLst/>
            <a:ahLst/>
            <a:cxnLst/>
            <a:rect l="l" t="t" r="r" b="b"/>
            <a:pathLst>
              <a:path w="5602519" h="933145">
                <a:moveTo>
                  <a:pt x="0" y="0"/>
                </a:moveTo>
                <a:lnTo>
                  <a:pt x="5602520" y="0"/>
                </a:lnTo>
                <a:lnTo>
                  <a:pt x="5602520" y="933145"/>
                </a:lnTo>
                <a:lnTo>
                  <a:pt x="0" y="9331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a:extLst>
              <a:ext uri="{FF2B5EF4-FFF2-40B4-BE49-F238E27FC236}">
                <a16:creationId xmlns:a16="http://schemas.microsoft.com/office/drawing/2014/main" id="{EE0B0CFF-9BCC-12DC-1EDE-113CCEED56BA}"/>
              </a:ext>
            </a:extLst>
          </p:cNvPr>
          <p:cNvSpPr/>
          <p:nvPr/>
        </p:nvSpPr>
        <p:spPr>
          <a:xfrm>
            <a:off x="-63503" y="-63503"/>
            <a:ext cx="18414997" cy="10417045"/>
          </a:xfrm>
          <a:custGeom>
            <a:avLst/>
            <a:gdLst/>
            <a:ahLst/>
            <a:cxnLst/>
            <a:rect l="l" t="t" r="r" b="b"/>
            <a:pathLst>
              <a:path w="18414997" h="10417045">
                <a:moveTo>
                  <a:pt x="0" y="0"/>
                </a:moveTo>
                <a:lnTo>
                  <a:pt x="18414997" y="0"/>
                </a:lnTo>
                <a:lnTo>
                  <a:pt x="18414997" y="10417045"/>
                </a:lnTo>
                <a:lnTo>
                  <a:pt x="0" y="104170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a:extLst>
              <a:ext uri="{FF2B5EF4-FFF2-40B4-BE49-F238E27FC236}">
                <a16:creationId xmlns:a16="http://schemas.microsoft.com/office/drawing/2014/main" id="{AFDD2E93-37E5-2136-9BB7-BA3BD633E2E9}"/>
              </a:ext>
            </a:extLst>
          </p:cNvPr>
          <p:cNvGrpSpPr/>
          <p:nvPr/>
        </p:nvGrpSpPr>
        <p:grpSpPr>
          <a:xfrm>
            <a:off x="434340" y="559594"/>
            <a:ext cx="1923469" cy="561880"/>
            <a:chOff x="0" y="0"/>
            <a:chExt cx="2564625" cy="749173"/>
          </a:xfrm>
        </p:grpSpPr>
        <p:sp>
          <p:nvSpPr>
            <p:cNvPr id="5" name="Freeform 5">
              <a:extLst>
                <a:ext uri="{FF2B5EF4-FFF2-40B4-BE49-F238E27FC236}">
                  <a16:creationId xmlns:a16="http://schemas.microsoft.com/office/drawing/2014/main" id="{9BC502EC-1218-0444-A53D-D55EE38D1E91}"/>
                </a:ext>
              </a:extLst>
            </p:cNvPr>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6"/>
              <a:stretch>
                <a:fillRect/>
              </a:stretch>
            </a:blipFill>
          </p:spPr>
        </p:sp>
      </p:grpSp>
      <p:grpSp>
        <p:nvGrpSpPr>
          <p:cNvPr id="6" name="Group 6">
            <a:extLst>
              <a:ext uri="{FF2B5EF4-FFF2-40B4-BE49-F238E27FC236}">
                <a16:creationId xmlns:a16="http://schemas.microsoft.com/office/drawing/2014/main" id="{F7ABF1BB-9BFF-2409-4EE3-379CC3217171}"/>
              </a:ext>
            </a:extLst>
          </p:cNvPr>
          <p:cNvGrpSpPr/>
          <p:nvPr/>
        </p:nvGrpSpPr>
        <p:grpSpPr>
          <a:xfrm>
            <a:off x="2354170" y="594836"/>
            <a:ext cx="880720" cy="470411"/>
            <a:chOff x="0" y="0"/>
            <a:chExt cx="1174293" cy="627215"/>
          </a:xfrm>
        </p:grpSpPr>
        <p:sp>
          <p:nvSpPr>
            <p:cNvPr id="7" name="Freeform 7">
              <a:extLst>
                <a:ext uri="{FF2B5EF4-FFF2-40B4-BE49-F238E27FC236}">
                  <a16:creationId xmlns:a16="http://schemas.microsoft.com/office/drawing/2014/main" id="{5793FBBD-7B8F-8C40-77AB-42120FF13434}"/>
                </a:ext>
              </a:extLst>
            </p:cNvPr>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7"/>
              <a:stretch>
                <a:fillRect r="-4" b="6"/>
              </a:stretch>
            </a:blipFill>
          </p:spPr>
        </p:sp>
      </p:grpSp>
      <p:grpSp>
        <p:nvGrpSpPr>
          <p:cNvPr id="8" name="Group 8">
            <a:extLst>
              <a:ext uri="{FF2B5EF4-FFF2-40B4-BE49-F238E27FC236}">
                <a16:creationId xmlns:a16="http://schemas.microsoft.com/office/drawing/2014/main" id="{DAB001E2-F7EE-4CF6-6FA7-0FD56CA55D2E}"/>
              </a:ext>
            </a:extLst>
          </p:cNvPr>
          <p:cNvGrpSpPr/>
          <p:nvPr/>
        </p:nvGrpSpPr>
        <p:grpSpPr>
          <a:xfrm>
            <a:off x="5032143" y="469830"/>
            <a:ext cx="739597" cy="718690"/>
            <a:chOff x="0" y="0"/>
            <a:chExt cx="986130" cy="958253"/>
          </a:xfrm>
        </p:grpSpPr>
        <p:sp>
          <p:nvSpPr>
            <p:cNvPr id="9" name="Freeform 9">
              <a:extLst>
                <a:ext uri="{FF2B5EF4-FFF2-40B4-BE49-F238E27FC236}">
                  <a16:creationId xmlns:a16="http://schemas.microsoft.com/office/drawing/2014/main" id="{45B1A258-022D-D996-3D9D-6F6EECAA6343}"/>
                </a:ext>
              </a:extLst>
            </p:cNvPr>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8"/>
              <a:stretch>
                <a:fillRect r="2" b="-3"/>
              </a:stretch>
            </a:blipFill>
          </p:spPr>
        </p:sp>
      </p:grpSp>
      <p:grpSp>
        <p:nvGrpSpPr>
          <p:cNvPr id="10" name="Group 10">
            <a:extLst>
              <a:ext uri="{FF2B5EF4-FFF2-40B4-BE49-F238E27FC236}">
                <a16:creationId xmlns:a16="http://schemas.microsoft.com/office/drawing/2014/main" id="{77805D4F-F839-7A09-ECE7-3B0914369B38}"/>
              </a:ext>
            </a:extLst>
          </p:cNvPr>
          <p:cNvGrpSpPr/>
          <p:nvPr/>
        </p:nvGrpSpPr>
        <p:grpSpPr>
          <a:xfrm>
            <a:off x="4233891" y="529285"/>
            <a:ext cx="726529" cy="621992"/>
            <a:chOff x="0" y="0"/>
            <a:chExt cx="968705" cy="829323"/>
          </a:xfrm>
        </p:grpSpPr>
        <p:sp>
          <p:nvSpPr>
            <p:cNvPr id="11" name="Freeform 11">
              <a:extLst>
                <a:ext uri="{FF2B5EF4-FFF2-40B4-BE49-F238E27FC236}">
                  <a16:creationId xmlns:a16="http://schemas.microsoft.com/office/drawing/2014/main" id="{364D0CBA-B060-FD64-A354-5E29139E0AF1}"/>
                </a:ext>
              </a:extLst>
            </p:cNvPr>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9"/>
              <a:stretch>
                <a:fillRect r="5" b="-1"/>
              </a:stretch>
            </a:blipFill>
          </p:spPr>
        </p:sp>
      </p:grpSp>
      <p:grpSp>
        <p:nvGrpSpPr>
          <p:cNvPr id="12" name="Group 12">
            <a:extLst>
              <a:ext uri="{FF2B5EF4-FFF2-40B4-BE49-F238E27FC236}">
                <a16:creationId xmlns:a16="http://schemas.microsoft.com/office/drawing/2014/main" id="{CFA1E8BC-581D-8252-9BB2-0AA3E36C7086}"/>
              </a:ext>
            </a:extLst>
          </p:cNvPr>
          <p:cNvGrpSpPr/>
          <p:nvPr/>
        </p:nvGrpSpPr>
        <p:grpSpPr>
          <a:xfrm>
            <a:off x="3326663" y="416881"/>
            <a:ext cx="810158" cy="368494"/>
            <a:chOff x="0" y="0"/>
            <a:chExt cx="1080211" cy="491325"/>
          </a:xfrm>
        </p:grpSpPr>
        <p:sp>
          <p:nvSpPr>
            <p:cNvPr id="13" name="Freeform 13">
              <a:extLst>
                <a:ext uri="{FF2B5EF4-FFF2-40B4-BE49-F238E27FC236}">
                  <a16:creationId xmlns:a16="http://schemas.microsoft.com/office/drawing/2014/main" id="{5ECDA2CF-D825-B534-8257-DFA651B5B8AD}"/>
                </a:ext>
              </a:extLst>
            </p:cNvPr>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0"/>
              <a:stretch>
                <a:fillRect l="-36051" r="-34586" b="-150333"/>
              </a:stretch>
            </a:blipFill>
          </p:spPr>
        </p:sp>
      </p:grpSp>
      <p:grpSp>
        <p:nvGrpSpPr>
          <p:cNvPr id="14" name="Group 14">
            <a:extLst>
              <a:ext uri="{FF2B5EF4-FFF2-40B4-BE49-F238E27FC236}">
                <a16:creationId xmlns:a16="http://schemas.microsoft.com/office/drawing/2014/main" id="{C3F68658-79C2-ADB3-CEA8-406D17D936BF}"/>
              </a:ext>
            </a:extLst>
          </p:cNvPr>
          <p:cNvGrpSpPr/>
          <p:nvPr/>
        </p:nvGrpSpPr>
        <p:grpSpPr>
          <a:xfrm>
            <a:off x="0" y="840181"/>
            <a:ext cx="1740027" cy="6743700"/>
            <a:chOff x="0" y="0"/>
            <a:chExt cx="2320036" cy="8991600"/>
          </a:xfrm>
        </p:grpSpPr>
        <p:sp>
          <p:nvSpPr>
            <p:cNvPr id="15" name="Freeform 15">
              <a:extLst>
                <a:ext uri="{FF2B5EF4-FFF2-40B4-BE49-F238E27FC236}">
                  <a16:creationId xmlns:a16="http://schemas.microsoft.com/office/drawing/2014/main" id="{2C0D5927-5224-8CE4-A2DF-C0AF966A49D0}"/>
                </a:ext>
              </a:extLst>
            </p:cNvPr>
            <p:cNvSpPr/>
            <p:nvPr/>
          </p:nvSpPr>
          <p:spPr>
            <a:xfrm>
              <a:off x="0" y="0"/>
              <a:ext cx="2320036" cy="8991600"/>
            </a:xfrm>
            <a:custGeom>
              <a:avLst/>
              <a:gdLst/>
              <a:ahLst/>
              <a:cxnLst/>
              <a:rect l="l" t="t" r="r" b="b"/>
              <a:pathLst>
                <a:path w="2320036" h="8991600">
                  <a:moveTo>
                    <a:pt x="0" y="0"/>
                  </a:moveTo>
                  <a:lnTo>
                    <a:pt x="2320036" y="0"/>
                  </a:lnTo>
                  <a:lnTo>
                    <a:pt x="2320036" y="8991600"/>
                  </a:lnTo>
                  <a:lnTo>
                    <a:pt x="0" y="8991600"/>
                  </a:lnTo>
                  <a:lnTo>
                    <a:pt x="0" y="0"/>
                  </a:lnTo>
                  <a:close/>
                </a:path>
              </a:pathLst>
            </a:custGeom>
            <a:blipFill>
              <a:blip r:embed="rId11"/>
              <a:stretch>
                <a:fillRect l="-239065" r="-142651" b="-24293"/>
              </a:stretch>
            </a:blipFill>
          </p:spPr>
        </p:sp>
      </p:grpSp>
      <p:grpSp>
        <p:nvGrpSpPr>
          <p:cNvPr id="16" name="Group 16">
            <a:extLst>
              <a:ext uri="{FF2B5EF4-FFF2-40B4-BE49-F238E27FC236}">
                <a16:creationId xmlns:a16="http://schemas.microsoft.com/office/drawing/2014/main" id="{D46EED4F-24E0-1E2C-EE2C-8F6B28E98A5B}"/>
              </a:ext>
            </a:extLst>
          </p:cNvPr>
          <p:cNvGrpSpPr/>
          <p:nvPr/>
        </p:nvGrpSpPr>
        <p:grpSpPr>
          <a:xfrm>
            <a:off x="16551402" y="3259388"/>
            <a:ext cx="1736598" cy="6743700"/>
            <a:chOff x="0" y="0"/>
            <a:chExt cx="2315464" cy="8991600"/>
          </a:xfrm>
        </p:grpSpPr>
        <p:sp>
          <p:nvSpPr>
            <p:cNvPr id="17" name="Freeform 17">
              <a:extLst>
                <a:ext uri="{FF2B5EF4-FFF2-40B4-BE49-F238E27FC236}">
                  <a16:creationId xmlns:a16="http://schemas.microsoft.com/office/drawing/2014/main" id="{6E64EAED-458D-8E88-1B5F-E80AB27F07AD}"/>
                </a:ext>
              </a:extLst>
            </p:cNvPr>
            <p:cNvSpPr/>
            <p:nvPr/>
          </p:nvSpPr>
          <p:spPr>
            <a:xfrm>
              <a:off x="0" y="0"/>
              <a:ext cx="2315464" cy="8991600"/>
            </a:xfrm>
            <a:custGeom>
              <a:avLst/>
              <a:gdLst/>
              <a:ahLst/>
              <a:cxnLst/>
              <a:rect l="l" t="t" r="r" b="b"/>
              <a:pathLst>
                <a:path w="2315464" h="8991600">
                  <a:moveTo>
                    <a:pt x="0" y="0"/>
                  </a:moveTo>
                  <a:lnTo>
                    <a:pt x="2315464" y="0"/>
                  </a:lnTo>
                  <a:lnTo>
                    <a:pt x="2315464" y="8991600"/>
                  </a:lnTo>
                  <a:lnTo>
                    <a:pt x="0" y="8991600"/>
                  </a:lnTo>
                  <a:lnTo>
                    <a:pt x="0" y="0"/>
                  </a:lnTo>
                  <a:close/>
                </a:path>
              </a:pathLst>
            </a:custGeom>
            <a:blipFill>
              <a:blip r:embed="rId11"/>
              <a:stretch>
                <a:fillRect l="-139538" r="-243129" b="-24293"/>
              </a:stretch>
            </a:blipFill>
          </p:spPr>
        </p:sp>
      </p:grpSp>
      <p:grpSp>
        <p:nvGrpSpPr>
          <p:cNvPr id="18" name="Group 18">
            <a:extLst>
              <a:ext uri="{FF2B5EF4-FFF2-40B4-BE49-F238E27FC236}">
                <a16:creationId xmlns:a16="http://schemas.microsoft.com/office/drawing/2014/main" id="{90C4FED4-0A88-42BD-759D-9B21D463A2BD}"/>
              </a:ext>
            </a:extLst>
          </p:cNvPr>
          <p:cNvGrpSpPr/>
          <p:nvPr/>
        </p:nvGrpSpPr>
        <p:grpSpPr>
          <a:xfrm>
            <a:off x="245469" y="310105"/>
            <a:ext cx="5728325" cy="1060142"/>
            <a:chOff x="0" y="0"/>
            <a:chExt cx="5728335" cy="1060145"/>
          </a:xfrm>
        </p:grpSpPr>
        <p:sp>
          <p:nvSpPr>
            <p:cNvPr id="19" name="Freeform 19">
              <a:extLst>
                <a:ext uri="{FF2B5EF4-FFF2-40B4-BE49-F238E27FC236}">
                  <a16:creationId xmlns:a16="http://schemas.microsoft.com/office/drawing/2014/main" id="{484DA199-2306-5358-3451-F8D4F2ACCA8C}"/>
                </a:ext>
              </a:extLst>
            </p:cNvPr>
            <p:cNvSpPr/>
            <p:nvPr/>
          </p:nvSpPr>
          <p:spPr>
            <a:xfrm>
              <a:off x="63500" y="63500"/>
              <a:ext cx="5601340" cy="933196"/>
            </a:xfrm>
            <a:custGeom>
              <a:avLst/>
              <a:gdLst/>
              <a:ahLst/>
              <a:cxnLst/>
              <a:rect l="l" t="t" r="r" b="b"/>
              <a:pathLst>
                <a:path w="5601340" h="933196">
                  <a:moveTo>
                    <a:pt x="0" y="933196"/>
                  </a:moveTo>
                  <a:lnTo>
                    <a:pt x="5601340" y="933196"/>
                  </a:lnTo>
                  <a:lnTo>
                    <a:pt x="5601340" y="0"/>
                  </a:lnTo>
                  <a:lnTo>
                    <a:pt x="0" y="0"/>
                  </a:lnTo>
                  <a:close/>
                </a:path>
              </a:pathLst>
            </a:custGeom>
            <a:solidFill>
              <a:srgbClr val="000000">
                <a:alpha val="0"/>
              </a:srgbClr>
            </a:solidFill>
          </p:spPr>
        </p:sp>
        <p:sp>
          <p:nvSpPr>
            <p:cNvPr id="20" name="Freeform 20">
              <a:extLst>
                <a:ext uri="{FF2B5EF4-FFF2-40B4-BE49-F238E27FC236}">
                  <a16:creationId xmlns:a16="http://schemas.microsoft.com/office/drawing/2014/main" id="{918CA65C-4C8B-0CC8-A6DC-CE4F475AE79A}"/>
                </a:ext>
              </a:extLst>
            </p:cNvPr>
            <p:cNvSpPr/>
            <p:nvPr/>
          </p:nvSpPr>
          <p:spPr>
            <a:xfrm>
              <a:off x="188849" y="249428"/>
              <a:ext cx="1924052" cy="561213"/>
            </a:xfrm>
            <a:custGeom>
              <a:avLst/>
              <a:gdLst/>
              <a:ahLst/>
              <a:cxnLst/>
              <a:rect l="l" t="t" r="r" b="b"/>
              <a:pathLst>
                <a:path w="1924052" h="561213">
                  <a:moveTo>
                    <a:pt x="0" y="561213"/>
                  </a:moveTo>
                  <a:lnTo>
                    <a:pt x="1924052" y="561213"/>
                  </a:lnTo>
                  <a:lnTo>
                    <a:pt x="1924052" y="0"/>
                  </a:lnTo>
                  <a:lnTo>
                    <a:pt x="0" y="0"/>
                  </a:lnTo>
                  <a:close/>
                </a:path>
              </a:pathLst>
            </a:custGeom>
            <a:solidFill>
              <a:srgbClr val="000000">
                <a:alpha val="0"/>
              </a:srgbClr>
            </a:solidFill>
          </p:spPr>
        </p:sp>
        <p:sp>
          <p:nvSpPr>
            <p:cNvPr id="21" name="Freeform 21">
              <a:extLst>
                <a:ext uri="{FF2B5EF4-FFF2-40B4-BE49-F238E27FC236}">
                  <a16:creationId xmlns:a16="http://schemas.microsoft.com/office/drawing/2014/main" id="{66F90570-FD1E-541F-C8B6-E90E91E2937F}"/>
                </a:ext>
              </a:extLst>
            </p:cNvPr>
            <p:cNvSpPr/>
            <p:nvPr/>
          </p:nvSpPr>
          <p:spPr>
            <a:xfrm>
              <a:off x="2108710" y="284734"/>
              <a:ext cx="881000" cy="469519"/>
            </a:xfrm>
            <a:custGeom>
              <a:avLst/>
              <a:gdLst/>
              <a:ahLst/>
              <a:cxnLst/>
              <a:rect l="l" t="t" r="r" b="b"/>
              <a:pathLst>
                <a:path w="881000" h="469519">
                  <a:moveTo>
                    <a:pt x="0" y="469519"/>
                  </a:moveTo>
                  <a:lnTo>
                    <a:pt x="881000" y="469519"/>
                  </a:lnTo>
                  <a:lnTo>
                    <a:pt x="881000" y="0"/>
                  </a:lnTo>
                  <a:lnTo>
                    <a:pt x="0" y="0"/>
                  </a:lnTo>
                  <a:close/>
                </a:path>
              </a:pathLst>
            </a:custGeom>
            <a:solidFill>
              <a:srgbClr val="000000">
                <a:alpha val="0"/>
              </a:srgbClr>
            </a:solidFill>
          </p:spPr>
        </p:sp>
        <p:sp>
          <p:nvSpPr>
            <p:cNvPr id="22" name="Freeform 22">
              <a:extLst>
                <a:ext uri="{FF2B5EF4-FFF2-40B4-BE49-F238E27FC236}">
                  <a16:creationId xmlns:a16="http://schemas.microsoft.com/office/drawing/2014/main" id="{894A4EAC-08F2-6BEB-F1BC-BDB044B37DCB}"/>
                </a:ext>
              </a:extLst>
            </p:cNvPr>
            <p:cNvSpPr/>
            <p:nvPr/>
          </p:nvSpPr>
          <p:spPr>
            <a:xfrm>
              <a:off x="3081150" y="106807"/>
              <a:ext cx="809880" cy="368427"/>
            </a:xfrm>
            <a:custGeom>
              <a:avLst/>
              <a:gdLst/>
              <a:ahLst/>
              <a:cxnLst/>
              <a:rect l="l" t="t" r="r" b="b"/>
              <a:pathLst>
                <a:path w="809880" h="368427">
                  <a:moveTo>
                    <a:pt x="0" y="368427"/>
                  </a:moveTo>
                  <a:lnTo>
                    <a:pt x="809880" y="368427"/>
                  </a:lnTo>
                  <a:lnTo>
                    <a:pt x="809880" y="0"/>
                  </a:lnTo>
                  <a:lnTo>
                    <a:pt x="0" y="0"/>
                  </a:lnTo>
                  <a:close/>
                </a:path>
              </a:pathLst>
            </a:custGeom>
            <a:solidFill>
              <a:srgbClr val="000000">
                <a:alpha val="0"/>
              </a:srgbClr>
            </a:solidFill>
          </p:spPr>
        </p:sp>
        <p:sp>
          <p:nvSpPr>
            <p:cNvPr id="23" name="Freeform 23">
              <a:extLst>
                <a:ext uri="{FF2B5EF4-FFF2-40B4-BE49-F238E27FC236}">
                  <a16:creationId xmlns:a16="http://schemas.microsoft.com/office/drawing/2014/main" id="{6659E1C5-55E9-4617-77D4-F0CA24EA0801}"/>
                </a:ext>
              </a:extLst>
            </p:cNvPr>
            <p:cNvSpPr/>
            <p:nvPr/>
          </p:nvSpPr>
          <p:spPr>
            <a:xfrm>
              <a:off x="3988438" y="219202"/>
              <a:ext cx="725806" cy="621792"/>
            </a:xfrm>
            <a:custGeom>
              <a:avLst/>
              <a:gdLst/>
              <a:ahLst/>
              <a:cxnLst/>
              <a:rect l="l" t="t" r="r" b="b"/>
              <a:pathLst>
                <a:path w="725806" h="621792">
                  <a:moveTo>
                    <a:pt x="0" y="621792"/>
                  </a:moveTo>
                  <a:lnTo>
                    <a:pt x="725806" y="621792"/>
                  </a:lnTo>
                  <a:lnTo>
                    <a:pt x="725806" y="0"/>
                  </a:lnTo>
                  <a:lnTo>
                    <a:pt x="0" y="0"/>
                  </a:lnTo>
                  <a:close/>
                </a:path>
              </a:pathLst>
            </a:custGeom>
            <a:solidFill>
              <a:srgbClr val="000000">
                <a:alpha val="0"/>
              </a:srgbClr>
            </a:solidFill>
          </p:spPr>
        </p:sp>
        <p:sp>
          <p:nvSpPr>
            <p:cNvPr id="24" name="Freeform 24">
              <a:extLst>
                <a:ext uri="{FF2B5EF4-FFF2-40B4-BE49-F238E27FC236}">
                  <a16:creationId xmlns:a16="http://schemas.microsoft.com/office/drawing/2014/main" id="{31C59850-9A4C-7FAB-0805-DF0F6191E1E5}"/>
                </a:ext>
              </a:extLst>
            </p:cNvPr>
            <p:cNvSpPr/>
            <p:nvPr/>
          </p:nvSpPr>
          <p:spPr>
            <a:xfrm>
              <a:off x="4786634" y="159766"/>
              <a:ext cx="739141" cy="719455"/>
            </a:xfrm>
            <a:custGeom>
              <a:avLst/>
              <a:gdLst/>
              <a:ahLst/>
              <a:cxnLst/>
              <a:rect l="l" t="t" r="r" b="b"/>
              <a:pathLst>
                <a:path w="739141" h="719455">
                  <a:moveTo>
                    <a:pt x="0" y="719455"/>
                  </a:moveTo>
                  <a:lnTo>
                    <a:pt x="739141" y="719455"/>
                  </a:lnTo>
                  <a:lnTo>
                    <a:pt x="739141" y="0"/>
                  </a:lnTo>
                  <a:lnTo>
                    <a:pt x="0" y="0"/>
                  </a:lnTo>
                  <a:close/>
                </a:path>
              </a:pathLst>
            </a:custGeom>
            <a:solidFill>
              <a:srgbClr val="000000">
                <a:alpha val="0"/>
              </a:srgbClr>
            </a:solidFill>
          </p:spPr>
        </p:sp>
      </p:grpSp>
      <p:grpSp>
        <p:nvGrpSpPr>
          <p:cNvPr id="25" name="Group 25">
            <a:extLst>
              <a:ext uri="{FF2B5EF4-FFF2-40B4-BE49-F238E27FC236}">
                <a16:creationId xmlns:a16="http://schemas.microsoft.com/office/drawing/2014/main" id="{443D4222-1B1B-8E63-C53C-DABF9873C1BE}"/>
              </a:ext>
            </a:extLst>
          </p:cNvPr>
          <p:cNvGrpSpPr/>
          <p:nvPr/>
        </p:nvGrpSpPr>
        <p:grpSpPr>
          <a:xfrm>
            <a:off x="-63503" y="-63503"/>
            <a:ext cx="18414997" cy="10413997"/>
            <a:chOff x="0" y="0"/>
            <a:chExt cx="18415000" cy="10414000"/>
          </a:xfrm>
        </p:grpSpPr>
        <p:sp>
          <p:nvSpPr>
            <p:cNvPr id="26" name="Freeform 26">
              <a:extLst>
                <a:ext uri="{FF2B5EF4-FFF2-40B4-BE49-F238E27FC236}">
                  <a16:creationId xmlns:a16="http://schemas.microsoft.com/office/drawing/2014/main" id="{8F57161B-0D81-5786-1783-0385051DA154}"/>
                </a:ext>
              </a:extLst>
            </p:cNvPr>
            <p:cNvSpPr/>
            <p:nvPr/>
          </p:nvSpPr>
          <p:spPr>
            <a:xfrm>
              <a:off x="15103729" y="63500"/>
              <a:ext cx="3247771" cy="4080256"/>
            </a:xfrm>
            <a:custGeom>
              <a:avLst/>
              <a:gdLst/>
              <a:ahLst/>
              <a:cxnLst/>
              <a:rect l="l" t="t" r="r" b="b"/>
              <a:pathLst>
                <a:path w="3247771" h="4080256">
                  <a:moveTo>
                    <a:pt x="0" y="0"/>
                  </a:moveTo>
                  <a:lnTo>
                    <a:pt x="0" y="4080256"/>
                  </a:lnTo>
                  <a:lnTo>
                    <a:pt x="3247771" y="4080256"/>
                  </a:lnTo>
                  <a:lnTo>
                    <a:pt x="3247771" y="0"/>
                  </a:lnTo>
                  <a:close/>
                </a:path>
              </a:pathLst>
            </a:custGeom>
            <a:solidFill>
              <a:srgbClr val="000000">
                <a:alpha val="0"/>
              </a:srgbClr>
            </a:solidFill>
          </p:spPr>
        </p:sp>
        <p:sp>
          <p:nvSpPr>
            <p:cNvPr id="27" name="Freeform 27">
              <a:extLst>
                <a:ext uri="{FF2B5EF4-FFF2-40B4-BE49-F238E27FC236}">
                  <a16:creationId xmlns:a16="http://schemas.microsoft.com/office/drawing/2014/main" id="{074B860C-AA3E-F455-229D-939A1D8F5139}"/>
                </a:ext>
              </a:extLst>
            </p:cNvPr>
            <p:cNvSpPr/>
            <p:nvPr/>
          </p:nvSpPr>
          <p:spPr>
            <a:xfrm>
              <a:off x="16560546" y="2829052"/>
              <a:ext cx="1790954" cy="6119622"/>
            </a:xfrm>
            <a:custGeom>
              <a:avLst/>
              <a:gdLst/>
              <a:ahLst/>
              <a:cxnLst/>
              <a:rect l="l" t="t" r="r" b="b"/>
              <a:pathLst>
                <a:path w="1790954" h="6119622">
                  <a:moveTo>
                    <a:pt x="0" y="0"/>
                  </a:moveTo>
                  <a:lnTo>
                    <a:pt x="0" y="6119622"/>
                  </a:lnTo>
                  <a:lnTo>
                    <a:pt x="1790954" y="6119622"/>
                  </a:lnTo>
                  <a:lnTo>
                    <a:pt x="1790954" y="0"/>
                  </a:lnTo>
                  <a:close/>
                </a:path>
              </a:pathLst>
            </a:custGeom>
            <a:solidFill>
              <a:srgbClr val="000000">
                <a:alpha val="0"/>
              </a:srgbClr>
            </a:solidFill>
          </p:spPr>
        </p:sp>
        <p:sp>
          <p:nvSpPr>
            <p:cNvPr id="28" name="Freeform 28">
              <a:extLst>
                <a:ext uri="{FF2B5EF4-FFF2-40B4-BE49-F238E27FC236}">
                  <a16:creationId xmlns:a16="http://schemas.microsoft.com/office/drawing/2014/main" id="{C1F1475F-46B8-130E-3767-77CB30DE72E1}"/>
                </a:ext>
              </a:extLst>
            </p:cNvPr>
            <p:cNvSpPr/>
            <p:nvPr/>
          </p:nvSpPr>
          <p:spPr>
            <a:xfrm>
              <a:off x="3390011" y="7753858"/>
              <a:ext cx="6224905" cy="2596642"/>
            </a:xfrm>
            <a:custGeom>
              <a:avLst/>
              <a:gdLst/>
              <a:ahLst/>
              <a:cxnLst/>
              <a:rect l="l" t="t" r="r" b="b"/>
              <a:pathLst>
                <a:path w="6224905" h="2596642">
                  <a:moveTo>
                    <a:pt x="0" y="0"/>
                  </a:moveTo>
                  <a:lnTo>
                    <a:pt x="0" y="2596642"/>
                  </a:lnTo>
                  <a:lnTo>
                    <a:pt x="6224905" y="2596642"/>
                  </a:lnTo>
                  <a:lnTo>
                    <a:pt x="6224905" y="0"/>
                  </a:lnTo>
                  <a:close/>
                </a:path>
              </a:pathLst>
            </a:custGeom>
            <a:solidFill>
              <a:srgbClr val="000000">
                <a:alpha val="0"/>
              </a:srgbClr>
            </a:solidFill>
          </p:spPr>
        </p:sp>
        <p:sp>
          <p:nvSpPr>
            <p:cNvPr id="29" name="Freeform 29">
              <a:extLst>
                <a:ext uri="{FF2B5EF4-FFF2-40B4-BE49-F238E27FC236}">
                  <a16:creationId xmlns:a16="http://schemas.microsoft.com/office/drawing/2014/main" id="{D72FC2B0-1124-DAB3-1D9F-54F3EAC540A5}"/>
                </a:ext>
              </a:extLst>
            </p:cNvPr>
            <p:cNvSpPr/>
            <p:nvPr/>
          </p:nvSpPr>
          <p:spPr>
            <a:xfrm>
              <a:off x="63500" y="7758049"/>
              <a:ext cx="4644136" cy="2592451"/>
            </a:xfrm>
            <a:custGeom>
              <a:avLst/>
              <a:gdLst/>
              <a:ahLst/>
              <a:cxnLst/>
              <a:rect l="l" t="t" r="r" b="b"/>
              <a:pathLst>
                <a:path w="4644136" h="2592451">
                  <a:moveTo>
                    <a:pt x="0" y="0"/>
                  </a:moveTo>
                  <a:lnTo>
                    <a:pt x="0" y="2592451"/>
                  </a:lnTo>
                  <a:lnTo>
                    <a:pt x="4644136" y="2592451"/>
                  </a:lnTo>
                  <a:lnTo>
                    <a:pt x="4644136" y="0"/>
                  </a:lnTo>
                  <a:close/>
                </a:path>
              </a:pathLst>
            </a:custGeom>
            <a:solidFill>
              <a:srgbClr val="000000">
                <a:alpha val="0"/>
              </a:srgbClr>
            </a:solidFill>
          </p:spPr>
        </p:sp>
        <p:sp>
          <p:nvSpPr>
            <p:cNvPr id="30" name="Freeform 30">
              <a:extLst>
                <a:ext uri="{FF2B5EF4-FFF2-40B4-BE49-F238E27FC236}">
                  <a16:creationId xmlns:a16="http://schemas.microsoft.com/office/drawing/2014/main" id="{D1811399-F413-3244-3088-7C4F2F81C246}"/>
                </a:ext>
              </a:extLst>
            </p:cNvPr>
            <p:cNvSpPr/>
            <p:nvPr/>
          </p:nvSpPr>
          <p:spPr>
            <a:xfrm>
              <a:off x="7990713" y="9827895"/>
              <a:ext cx="10360787" cy="522605"/>
            </a:xfrm>
            <a:custGeom>
              <a:avLst/>
              <a:gdLst/>
              <a:ahLst/>
              <a:cxnLst/>
              <a:rect l="l" t="t" r="r" b="b"/>
              <a:pathLst>
                <a:path w="10360787" h="522605">
                  <a:moveTo>
                    <a:pt x="0" y="0"/>
                  </a:moveTo>
                  <a:lnTo>
                    <a:pt x="0" y="522605"/>
                  </a:lnTo>
                  <a:lnTo>
                    <a:pt x="10360787" y="522605"/>
                  </a:lnTo>
                  <a:lnTo>
                    <a:pt x="10360787" y="0"/>
                  </a:lnTo>
                  <a:close/>
                </a:path>
              </a:pathLst>
            </a:custGeom>
            <a:solidFill>
              <a:srgbClr val="000000">
                <a:alpha val="0"/>
              </a:srgbClr>
            </a:solidFill>
          </p:spPr>
        </p:sp>
      </p:grpSp>
      <p:sp>
        <p:nvSpPr>
          <p:cNvPr id="31" name="TextBox 31">
            <a:extLst>
              <a:ext uri="{FF2B5EF4-FFF2-40B4-BE49-F238E27FC236}">
                <a16:creationId xmlns:a16="http://schemas.microsoft.com/office/drawing/2014/main" id="{6EC8ECBF-FF8C-C8DD-1FE7-086DAC543F51}"/>
              </a:ext>
            </a:extLst>
          </p:cNvPr>
          <p:cNvSpPr txBox="1"/>
          <p:nvPr/>
        </p:nvSpPr>
        <p:spPr>
          <a:xfrm>
            <a:off x="8953442" y="529285"/>
            <a:ext cx="6412840" cy="1243930"/>
          </a:xfrm>
          <a:prstGeom prst="rect">
            <a:avLst/>
          </a:prstGeom>
        </p:spPr>
        <p:txBody>
          <a:bodyPr wrap="square" lIns="0" tIns="0" rIns="0" bIns="0" rtlCol="0" anchor="t">
            <a:spAutoFit/>
          </a:bodyPr>
          <a:lstStyle/>
          <a:p>
            <a:pPr algn="l">
              <a:lnSpc>
                <a:spcPts val="9670"/>
              </a:lnSpc>
            </a:pPr>
            <a:r>
              <a:rPr lang="en-US" sz="8799" b="1" dirty="0">
                <a:solidFill>
                  <a:srgbClr val="0B2957"/>
                </a:solidFill>
                <a:latin typeface="Fira Sans Ultra-Bold"/>
                <a:ea typeface="Fira Sans Ultra-Bold"/>
                <a:cs typeface="Fira Sans Ultra-Bold"/>
                <a:sym typeface="Fira Sans Ultra-Bold"/>
              </a:rPr>
              <a:t>Introduction</a:t>
            </a:r>
          </a:p>
        </p:txBody>
      </p:sp>
      <p:sp>
        <p:nvSpPr>
          <p:cNvPr id="32" name="TextBox 32">
            <a:extLst>
              <a:ext uri="{FF2B5EF4-FFF2-40B4-BE49-F238E27FC236}">
                <a16:creationId xmlns:a16="http://schemas.microsoft.com/office/drawing/2014/main" id="{9746FB31-6378-409B-F659-C111DD85E930}"/>
              </a:ext>
            </a:extLst>
          </p:cNvPr>
          <p:cNvSpPr txBox="1"/>
          <p:nvPr/>
        </p:nvSpPr>
        <p:spPr>
          <a:xfrm>
            <a:off x="2018053" y="1567560"/>
            <a:ext cx="14053970" cy="3461460"/>
          </a:xfrm>
          <a:prstGeom prst="rect">
            <a:avLst/>
          </a:prstGeom>
        </p:spPr>
        <p:txBody>
          <a:bodyPr wrap="square" lIns="0" tIns="0" rIns="0" bIns="0" rtlCol="0" anchor="t">
            <a:spAutoFit/>
          </a:bodyPr>
          <a:lstStyle/>
          <a:p>
            <a:pPr algn="just">
              <a:lnSpc>
                <a:spcPts val="6976"/>
              </a:lnSpc>
            </a:pPr>
            <a:r>
              <a:rPr lang="en-US" sz="2800" b="1" dirty="0">
                <a:solidFill>
                  <a:srgbClr val="000000"/>
                </a:solidFill>
                <a:latin typeface="Fira Sans Bold"/>
                <a:ea typeface="Fira Sans Bold"/>
                <a:cs typeface="Fira Sans Bold"/>
                <a:sym typeface="Fira Sans Bold"/>
              </a:rPr>
              <a:t>	Adolescents physical and mental health are greatly enhanced by physical activity, which also helps to prevent non-communicable diseases (</a:t>
            </a:r>
            <a:r>
              <a:rPr lang="en-US" sz="2800" b="1" dirty="0" err="1">
                <a:solidFill>
                  <a:srgbClr val="000000"/>
                </a:solidFill>
                <a:latin typeface="Fira Sans Bold"/>
                <a:ea typeface="Fira Sans Bold"/>
                <a:cs typeface="Fira Sans Bold"/>
                <a:sym typeface="Fira Sans Bold"/>
              </a:rPr>
              <a:t>Guthold</a:t>
            </a:r>
            <a:r>
              <a:rPr lang="en-US" sz="2800" b="1" dirty="0">
                <a:solidFill>
                  <a:srgbClr val="000000"/>
                </a:solidFill>
                <a:latin typeface="Fira Sans Bold"/>
                <a:ea typeface="Fira Sans Bold"/>
                <a:cs typeface="Fira Sans Bold"/>
                <a:sym typeface="Fira Sans Bold"/>
              </a:rPr>
              <a:t>, et.al. 2020). However many teenagers do not engage in the necessary levels of activity, according to national and international data (WHO, 2021). </a:t>
            </a:r>
          </a:p>
        </p:txBody>
      </p:sp>
      <p:sp>
        <p:nvSpPr>
          <p:cNvPr id="34" name="TextBox 34">
            <a:extLst>
              <a:ext uri="{FF2B5EF4-FFF2-40B4-BE49-F238E27FC236}">
                <a16:creationId xmlns:a16="http://schemas.microsoft.com/office/drawing/2014/main" id="{2C5213EA-0107-089A-A199-44761E935F39}"/>
              </a:ext>
            </a:extLst>
          </p:cNvPr>
          <p:cNvSpPr txBox="1"/>
          <p:nvPr/>
        </p:nvSpPr>
        <p:spPr>
          <a:xfrm>
            <a:off x="3343275" y="772649"/>
            <a:ext cx="791413" cy="63170"/>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35" name="TextBox 35">
            <a:extLst>
              <a:ext uri="{FF2B5EF4-FFF2-40B4-BE49-F238E27FC236}">
                <a16:creationId xmlns:a16="http://schemas.microsoft.com/office/drawing/2014/main" id="{F338685B-8F63-A484-7A90-9E10F8A3179C}"/>
              </a:ext>
            </a:extLst>
          </p:cNvPr>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36" name="TextBox 36">
            <a:extLst>
              <a:ext uri="{FF2B5EF4-FFF2-40B4-BE49-F238E27FC236}">
                <a16:creationId xmlns:a16="http://schemas.microsoft.com/office/drawing/2014/main" id="{28189682-51D7-AE54-FDA1-1111950D32A4}"/>
              </a:ext>
            </a:extLst>
          </p:cNvPr>
          <p:cNvSpPr txBox="1"/>
          <p:nvPr/>
        </p:nvSpPr>
        <p:spPr>
          <a:xfrm>
            <a:off x="3349133" y="1043188"/>
            <a:ext cx="780259" cy="197768"/>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nvGrpSpPr>
          <p:cNvPr id="37" name="Group 25">
            <a:extLst>
              <a:ext uri="{FF2B5EF4-FFF2-40B4-BE49-F238E27FC236}">
                <a16:creationId xmlns:a16="http://schemas.microsoft.com/office/drawing/2014/main" id="{927E6BE3-D0E7-A8D0-A8E2-D4D702B28E8A}"/>
              </a:ext>
            </a:extLst>
          </p:cNvPr>
          <p:cNvGrpSpPr/>
          <p:nvPr/>
        </p:nvGrpSpPr>
        <p:grpSpPr>
          <a:xfrm>
            <a:off x="88897" y="88897"/>
            <a:ext cx="18414997" cy="10413997"/>
            <a:chOff x="0" y="0"/>
            <a:chExt cx="18415000" cy="10414000"/>
          </a:xfrm>
        </p:grpSpPr>
        <p:sp>
          <p:nvSpPr>
            <p:cNvPr id="38" name="Freeform 26">
              <a:extLst>
                <a:ext uri="{FF2B5EF4-FFF2-40B4-BE49-F238E27FC236}">
                  <a16:creationId xmlns:a16="http://schemas.microsoft.com/office/drawing/2014/main" id="{F483D6E2-B71F-8D6B-416F-1178437524FB}"/>
                </a:ext>
              </a:extLst>
            </p:cNvPr>
            <p:cNvSpPr/>
            <p:nvPr/>
          </p:nvSpPr>
          <p:spPr>
            <a:xfrm>
              <a:off x="15103729" y="63500"/>
              <a:ext cx="3247771" cy="4080256"/>
            </a:xfrm>
            <a:custGeom>
              <a:avLst/>
              <a:gdLst/>
              <a:ahLst/>
              <a:cxnLst/>
              <a:rect l="l" t="t" r="r" b="b"/>
              <a:pathLst>
                <a:path w="3247771" h="4080256">
                  <a:moveTo>
                    <a:pt x="0" y="0"/>
                  </a:moveTo>
                  <a:lnTo>
                    <a:pt x="0" y="4080256"/>
                  </a:lnTo>
                  <a:lnTo>
                    <a:pt x="3247771" y="4080256"/>
                  </a:lnTo>
                  <a:lnTo>
                    <a:pt x="3247771" y="0"/>
                  </a:lnTo>
                  <a:close/>
                </a:path>
              </a:pathLst>
            </a:custGeom>
            <a:solidFill>
              <a:srgbClr val="000000">
                <a:alpha val="0"/>
              </a:srgbClr>
            </a:solidFill>
          </p:spPr>
        </p:sp>
        <p:sp>
          <p:nvSpPr>
            <p:cNvPr id="39" name="Freeform 27">
              <a:extLst>
                <a:ext uri="{FF2B5EF4-FFF2-40B4-BE49-F238E27FC236}">
                  <a16:creationId xmlns:a16="http://schemas.microsoft.com/office/drawing/2014/main" id="{DD7CF9D1-DED1-1297-6AF2-760FD228DB56}"/>
                </a:ext>
              </a:extLst>
            </p:cNvPr>
            <p:cNvSpPr/>
            <p:nvPr/>
          </p:nvSpPr>
          <p:spPr>
            <a:xfrm>
              <a:off x="16560546" y="2829052"/>
              <a:ext cx="1790954" cy="6119622"/>
            </a:xfrm>
            <a:custGeom>
              <a:avLst/>
              <a:gdLst/>
              <a:ahLst/>
              <a:cxnLst/>
              <a:rect l="l" t="t" r="r" b="b"/>
              <a:pathLst>
                <a:path w="1790954" h="6119622">
                  <a:moveTo>
                    <a:pt x="0" y="0"/>
                  </a:moveTo>
                  <a:lnTo>
                    <a:pt x="0" y="6119622"/>
                  </a:lnTo>
                  <a:lnTo>
                    <a:pt x="1790954" y="6119622"/>
                  </a:lnTo>
                  <a:lnTo>
                    <a:pt x="1790954" y="0"/>
                  </a:lnTo>
                  <a:close/>
                </a:path>
              </a:pathLst>
            </a:custGeom>
            <a:solidFill>
              <a:srgbClr val="000000">
                <a:alpha val="0"/>
              </a:srgbClr>
            </a:solidFill>
          </p:spPr>
        </p:sp>
        <p:sp>
          <p:nvSpPr>
            <p:cNvPr id="40" name="Freeform 28">
              <a:extLst>
                <a:ext uri="{FF2B5EF4-FFF2-40B4-BE49-F238E27FC236}">
                  <a16:creationId xmlns:a16="http://schemas.microsoft.com/office/drawing/2014/main" id="{8E32D173-912B-5D0E-2D69-49BB30231AC8}"/>
                </a:ext>
              </a:extLst>
            </p:cNvPr>
            <p:cNvSpPr/>
            <p:nvPr/>
          </p:nvSpPr>
          <p:spPr>
            <a:xfrm>
              <a:off x="3390011" y="7753858"/>
              <a:ext cx="6224905" cy="2596642"/>
            </a:xfrm>
            <a:custGeom>
              <a:avLst/>
              <a:gdLst/>
              <a:ahLst/>
              <a:cxnLst/>
              <a:rect l="l" t="t" r="r" b="b"/>
              <a:pathLst>
                <a:path w="6224905" h="2596642">
                  <a:moveTo>
                    <a:pt x="0" y="0"/>
                  </a:moveTo>
                  <a:lnTo>
                    <a:pt x="0" y="2596642"/>
                  </a:lnTo>
                  <a:lnTo>
                    <a:pt x="6224905" y="2596642"/>
                  </a:lnTo>
                  <a:lnTo>
                    <a:pt x="6224905" y="0"/>
                  </a:lnTo>
                  <a:close/>
                </a:path>
              </a:pathLst>
            </a:custGeom>
            <a:solidFill>
              <a:srgbClr val="000000">
                <a:alpha val="0"/>
              </a:srgbClr>
            </a:solidFill>
          </p:spPr>
        </p:sp>
        <p:sp>
          <p:nvSpPr>
            <p:cNvPr id="41" name="Freeform 29">
              <a:extLst>
                <a:ext uri="{FF2B5EF4-FFF2-40B4-BE49-F238E27FC236}">
                  <a16:creationId xmlns:a16="http://schemas.microsoft.com/office/drawing/2014/main" id="{42E30D09-CEBB-D280-9288-D96A7696901F}"/>
                </a:ext>
              </a:extLst>
            </p:cNvPr>
            <p:cNvSpPr/>
            <p:nvPr/>
          </p:nvSpPr>
          <p:spPr>
            <a:xfrm>
              <a:off x="63500" y="7758049"/>
              <a:ext cx="4644136" cy="2592451"/>
            </a:xfrm>
            <a:custGeom>
              <a:avLst/>
              <a:gdLst/>
              <a:ahLst/>
              <a:cxnLst/>
              <a:rect l="l" t="t" r="r" b="b"/>
              <a:pathLst>
                <a:path w="4644136" h="2592451">
                  <a:moveTo>
                    <a:pt x="0" y="0"/>
                  </a:moveTo>
                  <a:lnTo>
                    <a:pt x="0" y="2592451"/>
                  </a:lnTo>
                  <a:lnTo>
                    <a:pt x="4644136" y="2592451"/>
                  </a:lnTo>
                  <a:lnTo>
                    <a:pt x="4644136" y="0"/>
                  </a:lnTo>
                  <a:close/>
                </a:path>
              </a:pathLst>
            </a:custGeom>
            <a:solidFill>
              <a:srgbClr val="000000">
                <a:alpha val="0"/>
              </a:srgbClr>
            </a:solidFill>
          </p:spPr>
        </p:sp>
        <p:sp>
          <p:nvSpPr>
            <p:cNvPr id="42" name="Freeform 30">
              <a:extLst>
                <a:ext uri="{FF2B5EF4-FFF2-40B4-BE49-F238E27FC236}">
                  <a16:creationId xmlns:a16="http://schemas.microsoft.com/office/drawing/2014/main" id="{CFA122F0-E6A7-E0A5-7C9B-2622F4F5D06C}"/>
                </a:ext>
              </a:extLst>
            </p:cNvPr>
            <p:cNvSpPr/>
            <p:nvPr/>
          </p:nvSpPr>
          <p:spPr>
            <a:xfrm>
              <a:off x="7990713" y="9827895"/>
              <a:ext cx="10360787" cy="522605"/>
            </a:xfrm>
            <a:custGeom>
              <a:avLst/>
              <a:gdLst/>
              <a:ahLst/>
              <a:cxnLst/>
              <a:rect l="l" t="t" r="r" b="b"/>
              <a:pathLst>
                <a:path w="10360787" h="522605">
                  <a:moveTo>
                    <a:pt x="0" y="0"/>
                  </a:moveTo>
                  <a:lnTo>
                    <a:pt x="0" y="522605"/>
                  </a:lnTo>
                  <a:lnTo>
                    <a:pt x="10360787" y="522605"/>
                  </a:lnTo>
                  <a:lnTo>
                    <a:pt x="10360787" y="0"/>
                  </a:lnTo>
                  <a:close/>
                </a:path>
              </a:pathLst>
            </a:custGeom>
            <a:solidFill>
              <a:srgbClr val="000000">
                <a:alpha val="0"/>
              </a:srgbClr>
            </a:solidFill>
          </p:spPr>
        </p:sp>
      </p:grpSp>
      <p:sp>
        <p:nvSpPr>
          <p:cNvPr id="43" name="TextBox 32">
            <a:extLst>
              <a:ext uri="{FF2B5EF4-FFF2-40B4-BE49-F238E27FC236}">
                <a16:creationId xmlns:a16="http://schemas.microsoft.com/office/drawing/2014/main" id="{5A1A850D-83AC-0748-B668-7A2642AEFFCD}"/>
              </a:ext>
            </a:extLst>
          </p:cNvPr>
          <p:cNvSpPr txBox="1"/>
          <p:nvPr/>
        </p:nvSpPr>
        <p:spPr>
          <a:xfrm>
            <a:off x="2148831" y="5098261"/>
            <a:ext cx="13724344" cy="2563779"/>
          </a:xfrm>
          <a:prstGeom prst="rect">
            <a:avLst/>
          </a:prstGeom>
        </p:spPr>
        <p:txBody>
          <a:bodyPr wrap="square" lIns="0" tIns="0" rIns="0" bIns="0" rtlCol="0" anchor="t">
            <a:spAutoFit/>
          </a:bodyPr>
          <a:lstStyle/>
          <a:p>
            <a:pPr algn="just">
              <a:lnSpc>
                <a:spcPts val="6976"/>
              </a:lnSpc>
            </a:pPr>
            <a:r>
              <a:rPr lang="en-US" sz="2800" b="1" dirty="0">
                <a:solidFill>
                  <a:srgbClr val="000000"/>
                </a:solidFill>
                <a:latin typeface="Fira Sans Bold"/>
                <a:ea typeface="Fira Sans Bold"/>
                <a:cs typeface="Fira Sans Bold"/>
                <a:sym typeface="Fira Sans Bold"/>
              </a:rPr>
              <a:t>	Recently studies show high prevalence of insufficient physical activity among adolescents world wide, including Indonesia, where over 85% of adolescents do not meet these guidelines (</a:t>
            </a:r>
            <a:r>
              <a:rPr lang="en-US" sz="2800" b="1" dirty="0" err="1">
                <a:solidFill>
                  <a:srgbClr val="000000"/>
                </a:solidFill>
                <a:latin typeface="Fira Sans Bold"/>
                <a:ea typeface="Fira Sans Bold"/>
                <a:cs typeface="Fira Sans Bold"/>
                <a:sym typeface="Fira Sans Bold"/>
              </a:rPr>
              <a:t>Guthold</a:t>
            </a:r>
            <a:r>
              <a:rPr lang="en-US" sz="2800" b="1" dirty="0">
                <a:solidFill>
                  <a:srgbClr val="000000"/>
                </a:solidFill>
                <a:latin typeface="Fira Sans Bold"/>
                <a:ea typeface="Fira Sans Bold"/>
                <a:cs typeface="Fira Sans Bold"/>
                <a:sym typeface="Fira Sans Bold"/>
              </a:rPr>
              <a:t> et al., 2020).</a:t>
            </a:r>
          </a:p>
        </p:txBody>
      </p:sp>
    </p:spTree>
    <p:extLst>
      <p:ext uri="{BB962C8B-B14F-4D97-AF65-F5344CB8AC3E}">
        <p14:creationId xmlns:p14="http://schemas.microsoft.com/office/powerpoint/2010/main" val="7853041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p:cNvGrpSpPr/>
        <p:nvPr/>
      </p:nvGrpSpPr>
      <p:grpSpPr>
        <a:xfrm>
          <a:off x="0" y="0"/>
          <a:ext cx="0" cy="0"/>
          <a:chOff x="0" y="0"/>
          <a:chExt cx="0" cy="0"/>
        </a:xfrm>
      </p:grpSpPr>
      <p:sp>
        <p:nvSpPr>
          <p:cNvPr id="2" name="Freeform 2"/>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434340" y="559594"/>
            <a:ext cx="1923469" cy="561880"/>
            <a:chOff x="0" y="0"/>
            <a:chExt cx="2564625" cy="749173"/>
          </a:xfrm>
        </p:grpSpPr>
        <p:sp>
          <p:nvSpPr>
            <p:cNvPr id="4" name="Freeform 4"/>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5"/>
              <a:stretch>
                <a:fillRect/>
              </a:stretch>
            </a:blipFill>
          </p:spPr>
        </p:sp>
      </p:grpSp>
      <p:grpSp>
        <p:nvGrpSpPr>
          <p:cNvPr id="5" name="Group 5"/>
          <p:cNvGrpSpPr/>
          <p:nvPr/>
        </p:nvGrpSpPr>
        <p:grpSpPr>
          <a:xfrm>
            <a:off x="2354170" y="594836"/>
            <a:ext cx="880720" cy="470411"/>
            <a:chOff x="0" y="0"/>
            <a:chExt cx="1174293" cy="627215"/>
          </a:xfrm>
        </p:grpSpPr>
        <p:sp>
          <p:nvSpPr>
            <p:cNvPr id="6" name="Freeform 6"/>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6"/>
              <a:stretch>
                <a:fillRect r="-4" b="6"/>
              </a:stretch>
            </a:blipFill>
          </p:spPr>
        </p:sp>
      </p:grpSp>
      <p:grpSp>
        <p:nvGrpSpPr>
          <p:cNvPr id="7" name="Group 7"/>
          <p:cNvGrpSpPr/>
          <p:nvPr/>
        </p:nvGrpSpPr>
        <p:grpSpPr>
          <a:xfrm>
            <a:off x="5032143" y="469830"/>
            <a:ext cx="739597" cy="718690"/>
            <a:chOff x="0" y="0"/>
            <a:chExt cx="986130" cy="958253"/>
          </a:xfrm>
        </p:grpSpPr>
        <p:sp>
          <p:nvSpPr>
            <p:cNvPr id="8" name="Freeform 8"/>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7"/>
              <a:stretch>
                <a:fillRect r="2" b="-3"/>
              </a:stretch>
            </a:blipFill>
          </p:spPr>
        </p:sp>
      </p:grpSp>
      <p:grpSp>
        <p:nvGrpSpPr>
          <p:cNvPr id="9" name="Group 9"/>
          <p:cNvGrpSpPr/>
          <p:nvPr/>
        </p:nvGrpSpPr>
        <p:grpSpPr>
          <a:xfrm>
            <a:off x="4233891" y="529285"/>
            <a:ext cx="726529" cy="621992"/>
            <a:chOff x="0" y="0"/>
            <a:chExt cx="968705" cy="829323"/>
          </a:xfrm>
        </p:grpSpPr>
        <p:sp>
          <p:nvSpPr>
            <p:cNvPr id="10" name="Freeform 10"/>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8"/>
              <a:stretch>
                <a:fillRect r="5" b="-1"/>
              </a:stretch>
            </a:blipFill>
          </p:spPr>
        </p:sp>
      </p:grpSp>
      <p:grpSp>
        <p:nvGrpSpPr>
          <p:cNvPr id="11" name="Group 11"/>
          <p:cNvGrpSpPr/>
          <p:nvPr/>
        </p:nvGrpSpPr>
        <p:grpSpPr>
          <a:xfrm>
            <a:off x="3326663" y="416881"/>
            <a:ext cx="810158" cy="368494"/>
            <a:chOff x="0" y="0"/>
            <a:chExt cx="1080211" cy="491325"/>
          </a:xfrm>
        </p:grpSpPr>
        <p:sp>
          <p:nvSpPr>
            <p:cNvPr id="12" name="Freeform 12"/>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9"/>
              <a:stretch>
                <a:fillRect l="-36051" r="-34586" b="-150333"/>
              </a:stretch>
            </a:blipFill>
          </p:spPr>
        </p:sp>
      </p:grpSp>
      <p:grpSp>
        <p:nvGrpSpPr>
          <p:cNvPr id="13" name="Group 13"/>
          <p:cNvGrpSpPr/>
          <p:nvPr/>
        </p:nvGrpSpPr>
        <p:grpSpPr>
          <a:xfrm>
            <a:off x="15290102" y="0"/>
            <a:ext cx="2997898" cy="10287000"/>
            <a:chOff x="0" y="0"/>
            <a:chExt cx="3997198" cy="13716000"/>
          </a:xfrm>
        </p:grpSpPr>
        <p:sp>
          <p:nvSpPr>
            <p:cNvPr id="14" name="Freeform 14"/>
            <p:cNvSpPr/>
            <p:nvPr/>
          </p:nvSpPr>
          <p:spPr>
            <a:xfrm>
              <a:off x="0" y="0"/>
              <a:ext cx="3997198" cy="13716000"/>
            </a:xfrm>
            <a:custGeom>
              <a:avLst/>
              <a:gdLst/>
              <a:ahLst/>
              <a:cxnLst/>
              <a:rect l="l" t="t" r="r" b="b"/>
              <a:pathLst>
                <a:path w="3997198" h="13716000">
                  <a:moveTo>
                    <a:pt x="0" y="0"/>
                  </a:moveTo>
                  <a:lnTo>
                    <a:pt x="3997198" y="0"/>
                  </a:lnTo>
                  <a:lnTo>
                    <a:pt x="3997198" y="13716000"/>
                  </a:lnTo>
                  <a:lnTo>
                    <a:pt x="0" y="13716000"/>
                  </a:lnTo>
                  <a:lnTo>
                    <a:pt x="0" y="0"/>
                  </a:lnTo>
                  <a:close/>
                </a:path>
              </a:pathLst>
            </a:custGeom>
            <a:blipFill>
              <a:blip r:embed="rId10"/>
              <a:stretch>
                <a:fillRect l="-131215" t="-6448" r="-222809" b="-25866"/>
              </a:stretch>
            </a:blipFill>
          </p:spPr>
        </p:sp>
      </p:grpSp>
      <p:sp>
        <p:nvSpPr>
          <p:cNvPr id="16" name="TextBox 16"/>
          <p:cNvSpPr txBox="1"/>
          <p:nvPr/>
        </p:nvSpPr>
        <p:spPr>
          <a:xfrm>
            <a:off x="3343275" y="772649"/>
            <a:ext cx="791413" cy="63170"/>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7" name="TextBox 17"/>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8" name="TextBox 18"/>
          <p:cNvSpPr txBox="1"/>
          <p:nvPr/>
        </p:nvSpPr>
        <p:spPr>
          <a:xfrm>
            <a:off x="3349133" y="1043188"/>
            <a:ext cx="780259" cy="197768"/>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20" name="TextBox 20"/>
          <p:cNvSpPr txBox="1"/>
          <p:nvPr/>
        </p:nvSpPr>
        <p:spPr>
          <a:xfrm>
            <a:off x="7137969" y="2857500"/>
            <a:ext cx="7242267" cy="5193868"/>
          </a:xfrm>
          <a:prstGeom prst="rect">
            <a:avLst/>
          </a:prstGeom>
        </p:spPr>
        <p:txBody>
          <a:bodyPr wrap="square" lIns="0" tIns="0" rIns="0" bIns="0" rtlCol="0" anchor="t">
            <a:spAutoFit/>
          </a:bodyPr>
          <a:lstStyle/>
          <a:p>
            <a:pPr algn="l">
              <a:lnSpc>
                <a:spcPts val="3374"/>
              </a:lnSpc>
            </a:pPr>
            <a:endParaRPr lang="en-US" sz="3344" b="1" spc="66" dirty="0">
              <a:solidFill>
                <a:srgbClr val="FFFFFF"/>
              </a:solidFill>
              <a:latin typeface="Fira Sans Ultra-Bold"/>
              <a:ea typeface="Fira Sans Ultra-Bold"/>
              <a:cs typeface="Fira Sans Ultra-Bold"/>
              <a:sym typeface="Fira Sans Ultra-Bold"/>
            </a:endParaRPr>
          </a:p>
        </p:txBody>
      </p:sp>
      <p:sp>
        <p:nvSpPr>
          <p:cNvPr id="23" name="TextBox 31">
            <a:extLst>
              <a:ext uri="{FF2B5EF4-FFF2-40B4-BE49-F238E27FC236}">
                <a16:creationId xmlns:a16="http://schemas.microsoft.com/office/drawing/2014/main" id="{3CE9DB17-4429-8FF0-E262-1CC7FCBE565A}"/>
              </a:ext>
            </a:extLst>
          </p:cNvPr>
          <p:cNvSpPr txBox="1"/>
          <p:nvPr/>
        </p:nvSpPr>
        <p:spPr>
          <a:xfrm>
            <a:off x="8953442" y="529285"/>
            <a:ext cx="6412840" cy="1243930"/>
          </a:xfrm>
          <a:prstGeom prst="rect">
            <a:avLst/>
          </a:prstGeom>
        </p:spPr>
        <p:txBody>
          <a:bodyPr wrap="square" lIns="0" tIns="0" rIns="0" bIns="0" rtlCol="0" anchor="t">
            <a:spAutoFit/>
          </a:bodyPr>
          <a:lstStyle/>
          <a:p>
            <a:pPr algn="l">
              <a:lnSpc>
                <a:spcPts val="9670"/>
              </a:lnSpc>
            </a:pPr>
            <a:r>
              <a:rPr lang="en-US" sz="8799" b="1" dirty="0">
                <a:solidFill>
                  <a:srgbClr val="0B2957"/>
                </a:solidFill>
                <a:latin typeface="Fira Sans Ultra-Bold"/>
                <a:ea typeface="Fira Sans Ultra-Bold"/>
                <a:cs typeface="Fira Sans Ultra-Bold"/>
                <a:sym typeface="Fira Sans Ultra-Bold"/>
              </a:rPr>
              <a:t>Introduction</a:t>
            </a:r>
          </a:p>
        </p:txBody>
      </p:sp>
      <p:sp>
        <p:nvSpPr>
          <p:cNvPr id="25" name="TextBox 24">
            <a:extLst>
              <a:ext uri="{FF2B5EF4-FFF2-40B4-BE49-F238E27FC236}">
                <a16:creationId xmlns:a16="http://schemas.microsoft.com/office/drawing/2014/main" id="{28FF6D42-D649-943C-8EE5-051B02C586A7}"/>
              </a:ext>
            </a:extLst>
          </p:cNvPr>
          <p:cNvSpPr txBox="1"/>
          <p:nvPr/>
        </p:nvSpPr>
        <p:spPr>
          <a:xfrm>
            <a:off x="3753572" y="2205378"/>
            <a:ext cx="11536530" cy="2554545"/>
          </a:xfrm>
          <a:prstGeom prst="rect">
            <a:avLst/>
          </a:prstGeom>
          <a:noFill/>
        </p:spPr>
        <p:txBody>
          <a:bodyPr wrap="square">
            <a:spAutoFit/>
          </a:bodyPr>
          <a:lstStyle/>
          <a:p>
            <a:pPr algn="just"/>
            <a:r>
              <a:rPr lang="en-US" sz="2400" b="1" dirty="0">
                <a:solidFill>
                  <a:srgbClr val="000000"/>
                </a:solidFill>
                <a:latin typeface="Fira Sans Bold"/>
                <a:ea typeface="Fira Sans Bold"/>
                <a:cs typeface="Fira Sans Bold"/>
                <a:sym typeface="Fira Sans Bold"/>
              </a:rPr>
              <a:t>	</a:t>
            </a:r>
            <a:r>
              <a:rPr lang="en-US" sz="3200" b="1" dirty="0">
                <a:solidFill>
                  <a:srgbClr val="000000"/>
                </a:solidFill>
                <a:latin typeface="Fira Sans Bold"/>
                <a:ea typeface="Fira Sans Bold"/>
                <a:cs typeface="Fira Sans Bold"/>
                <a:sym typeface="Fira Sans Bold"/>
              </a:rPr>
              <a:t>At the same time, the pervasive use of smartphones and social media has introduced the psychological phenomenon known as Fear of Missing Out (FOMO), which is characterized by anxiety over missing rewarding experiences that others are perceived to have (Przybylski et al., 2013).</a:t>
            </a:r>
            <a:endParaRPr lang="en-ID" sz="3200" dirty="0"/>
          </a:p>
        </p:txBody>
      </p:sp>
      <p:sp>
        <p:nvSpPr>
          <p:cNvPr id="26" name="TextBox 25">
            <a:extLst>
              <a:ext uri="{FF2B5EF4-FFF2-40B4-BE49-F238E27FC236}">
                <a16:creationId xmlns:a16="http://schemas.microsoft.com/office/drawing/2014/main" id="{6147AFD6-822B-FCA5-BF40-B0B561A40448}"/>
              </a:ext>
            </a:extLst>
          </p:cNvPr>
          <p:cNvSpPr txBox="1"/>
          <p:nvPr/>
        </p:nvSpPr>
        <p:spPr>
          <a:xfrm>
            <a:off x="3554582" y="4759923"/>
            <a:ext cx="11536530" cy="3046988"/>
          </a:xfrm>
          <a:prstGeom prst="rect">
            <a:avLst/>
          </a:prstGeom>
          <a:noFill/>
        </p:spPr>
        <p:txBody>
          <a:bodyPr wrap="square">
            <a:spAutoFit/>
          </a:bodyPr>
          <a:lstStyle/>
          <a:p>
            <a:pPr algn="just"/>
            <a:r>
              <a:rPr lang="en-US" sz="2400" b="1" dirty="0">
                <a:solidFill>
                  <a:srgbClr val="000000"/>
                </a:solidFill>
                <a:latin typeface="Fira Sans Bold"/>
                <a:ea typeface="Fira Sans Bold"/>
                <a:cs typeface="Fira Sans Bold"/>
                <a:sym typeface="Fira Sans Bold"/>
              </a:rPr>
              <a:t>	</a:t>
            </a:r>
            <a:r>
              <a:rPr lang="en-US" sz="3200" b="1" dirty="0">
                <a:solidFill>
                  <a:srgbClr val="000000"/>
                </a:solidFill>
                <a:latin typeface="Fira Sans Bold"/>
                <a:ea typeface="Fira Sans Bold"/>
                <a:cs typeface="Fira Sans Bold"/>
                <a:sym typeface="Fira Sans Bold"/>
              </a:rPr>
              <a:t>Emotional Intelligence, defined as the ability to perceive understand, regulate and utilize emotions effectively has been recognized as critical factor influencing adolescents </a:t>
            </a:r>
            <a:r>
              <a:rPr lang="en-US" sz="3200" b="1" dirty="0" err="1">
                <a:solidFill>
                  <a:srgbClr val="000000"/>
                </a:solidFill>
                <a:latin typeface="Fira Sans Bold"/>
                <a:ea typeface="Fira Sans Bold"/>
                <a:cs typeface="Fira Sans Bold"/>
                <a:sym typeface="Fira Sans Bold"/>
              </a:rPr>
              <a:t>physchological</a:t>
            </a:r>
            <a:r>
              <a:rPr lang="en-US" sz="3200" b="1" dirty="0">
                <a:solidFill>
                  <a:srgbClr val="000000"/>
                </a:solidFill>
                <a:latin typeface="Fira Sans Bold"/>
                <a:ea typeface="Fira Sans Bold"/>
                <a:cs typeface="Fira Sans Bold"/>
                <a:sym typeface="Fira Sans Bold"/>
              </a:rPr>
              <a:t> resilience and adaptive </a:t>
            </a:r>
            <a:r>
              <a:rPr lang="en-US" sz="3200" b="1" dirty="0" err="1">
                <a:solidFill>
                  <a:srgbClr val="000000"/>
                </a:solidFill>
                <a:latin typeface="Fira Sans Bold"/>
                <a:ea typeface="Fira Sans Bold"/>
                <a:cs typeface="Fira Sans Bold"/>
                <a:sym typeface="Fira Sans Bold"/>
              </a:rPr>
              <a:t>behaviours</a:t>
            </a:r>
            <a:r>
              <a:rPr lang="en-US" sz="3200" b="1" dirty="0">
                <a:solidFill>
                  <a:srgbClr val="000000"/>
                </a:solidFill>
                <a:latin typeface="Fira Sans Bold"/>
                <a:ea typeface="Fira Sans Bold"/>
                <a:cs typeface="Fira Sans Bold"/>
                <a:sym typeface="Fira Sans Bold"/>
              </a:rPr>
              <a:t>. (Goleman, 1995)</a:t>
            </a:r>
          </a:p>
          <a:p>
            <a:pPr algn="just"/>
            <a:endParaRPr lang="en-ID" sz="3200" dirty="0"/>
          </a:p>
        </p:txBody>
      </p:sp>
      <p:sp>
        <p:nvSpPr>
          <p:cNvPr id="27" name="TextBox 26">
            <a:extLst>
              <a:ext uri="{FF2B5EF4-FFF2-40B4-BE49-F238E27FC236}">
                <a16:creationId xmlns:a16="http://schemas.microsoft.com/office/drawing/2014/main" id="{370F39D5-43EE-FC09-CD2E-203F50AFC1FB}"/>
              </a:ext>
            </a:extLst>
          </p:cNvPr>
          <p:cNvSpPr txBox="1"/>
          <p:nvPr/>
        </p:nvSpPr>
        <p:spPr>
          <a:xfrm>
            <a:off x="3654077" y="7383840"/>
            <a:ext cx="11536530" cy="1569660"/>
          </a:xfrm>
          <a:prstGeom prst="rect">
            <a:avLst/>
          </a:prstGeom>
          <a:noFill/>
        </p:spPr>
        <p:txBody>
          <a:bodyPr wrap="square">
            <a:spAutoFit/>
          </a:bodyPr>
          <a:lstStyle/>
          <a:p>
            <a:pPr algn="just"/>
            <a:r>
              <a:rPr lang="en-US" sz="2400" b="1" dirty="0">
                <a:solidFill>
                  <a:srgbClr val="000000"/>
                </a:solidFill>
                <a:latin typeface="Fira Sans Bold"/>
                <a:ea typeface="Fira Sans Bold"/>
                <a:cs typeface="Fira Sans Bold"/>
                <a:sym typeface="Fira Sans Bold"/>
              </a:rPr>
              <a:t>	</a:t>
            </a:r>
            <a:r>
              <a:rPr lang="en-US" sz="3200" b="1" dirty="0">
                <a:solidFill>
                  <a:srgbClr val="000000"/>
                </a:solidFill>
                <a:latin typeface="Fira Sans Bold"/>
                <a:ea typeface="Fira Sans Bold"/>
                <a:cs typeface="Fira Sans Bold"/>
                <a:sym typeface="Fira Sans Bold"/>
              </a:rPr>
              <a:t>This study aims to examine the influence two </a:t>
            </a:r>
            <a:r>
              <a:rPr lang="en-US" sz="3200" b="1" dirty="0" err="1">
                <a:solidFill>
                  <a:srgbClr val="000000"/>
                </a:solidFill>
                <a:latin typeface="Fira Sans Bold"/>
                <a:ea typeface="Fira Sans Bold"/>
                <a:cs typeface="Fira Sans Bold"/>
                <a:sym typeface="Fira Sans Bold"/>
              </a:rPr>
              <a:t>physchological</a:t>
            </a:r>
            <a:r>
              <a:rPr lang="en-US" sz="3200" b="1" dirty="0">
                <a:solidFill>
                  <a:srgbClr val="000000"/>
                </a:solidFill>
                <a:latin typeface="Fira Sans Bold"/>
                <a:ea typeface="Fira Sans Bold"/>
                <a:cs typeface="Fira Sans Bold"/>
                <a:sym typeface="Fira Sans Bold"/>
              </a:rPr>
              <a:t> factors on the physical activity of Senior High School 15 Bandung students. </a:t>
            </a:r>
            <a:endParaRPr lang="en-ID"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366DDAA1-4A68-51D1-5DF4-7902BEF1E908}"/>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8FFAFE1A-9698-0AD5-370F-1700B54BA9A9}"/>
              </a:ext>
            </a:extLst>
          </p:cNvPr>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a:extLst>
              <a:ext uri="{FF2B5EF4-FFF2-40B4-BE49-F238E27FC236}">
                <a16:creationId xmlns:a16="http://schemas.microsoft.com/office/drawing/2014/main" id="{19800990-D72E-9909-D7D0-BB8A0089CADF}"/>
              </a:ext>
            </a:extLst>
          </p:cNvPr>
          <p:cNvGrpSpPr/>
          <p:nvPr/>
        </p:nvGrpSpPr>
        <p:grpSpPr>
          <a:xfrm>
            <a:off x="434340" y="559594"/>
            <a:ext cx="1923469" cy="561880"/>
            <a:chOff x="0" y="0"/>
            <a:chExt cx="2564625" cy="749173"/>
          </a:xfrm>
        </p:grpSpPr>
        <p:sp>
          <p:nvSpPr>
            <p:cNvPr id="4" name="Freeform 4">
              <a:extLst>
                <a:ext uri="{FF2B5EF4-FFF2-40B4-BE49-F238E27FC236}">
                  <a16:creationId xmlns:a16="http://schemas.microsoft.com/office/drawing/2014/main" id="{325C5841-35F6-F046-E0A6-240EB06E029C}"/>
                </a:ext>
              </a:extLst>
            </p:cNvPr>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5"/>
              <a:stretch>
                <a:fillRect/>
              </a:stretch>
            </a:blipFill>
          </p:spPr>
        </p:sp>
      </p:grpSp>
      <p:grpSp>
        <p:nvGrpSpPr>
          <p:cNvPr id="5" name="Group 5">
            <a:extLst>
              <a:ext uri="{FF2B5EF4-FFF2-40B4-BE49-F238E27FC236}">
                <a16:creationId xmlns:a16="http://schemas.microsoft.com/office/drawing/2014/main" id="{31CF6889-8F21-7354-F9A1-42F002C60CE7}"/>
              </a:ext>
            </a:extLst>
          </p:cNvPr>
          <p:cNvGrpSpPr/>
          <p:nvPr/>
        </p:nvGrpSpPr>
        <p:grpSpPr>
          <a:xfrm>
            <a:off x="2354170" y="594836"/>
            <a:ext cx="880720" cy="470411"/>
            <a:chOff x="0" y="0"/>
            <a:chExt cx="1174293" cy="627215"/>
          </a:xfrm>
        </p:grpSpPr>
        <p:sp>
          <p:nvSpPr>
            <p:cNvPr id="6" name="Freeform 6">
              <a:extLst>
                <a:ext uri="{FF2B5EF4-FFF2-40B4-BE49-F238E27FC236}">
                  <a16:creationId xmlns:a16="http://schemas.microsoft.com/office/drawing/2014/main" id="{470D85CE-E2B0-9E2A-9013-7682A6CF582C}"/>
                </a:ext>
              </a:extLst>
            </p:cNvPr>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6"/>
              <a:stretch>
                <a:fillRect r="-4" b="6"/>
              </a:stretch>
            </a:blipFill>
          </p:spPr>
        </p:sp>
      </p:grpSp>
      <p:grpSp>
        <p:nvGrpSpPr>
          <p:cNvPr id="7" name="Group 7">
            <a:extLst>
              <a:ext uri="{FF2B5EF4-FFF2-40B4-BE49-F238E27FC236}">
                <a16:creationId xmlns:a16="http://schemas.microsoft.com/office/drawing/2014/main" id="{F71A03BE-FA19-CD09-28DF-D70906A0FCB1}"/>
              </a:ext>
            </a:extLst>
          </p:cNvPr>
          <p:cNvGrpSpPr/>
          <p:nvPr/>
        </p:nvGrpSpPr>
        <p:grpSpPr>
          <a:xfrm>
            <a:off x="5032143" y="469830"/>
            <a:ext cx="739597" cy="718690"/>
            <a:chOff x="0" y="0"/>
            <a:chExt cx="986130" cy="958253"/>
          </a:xfrm>
        </p:grpSpPr>
        <p:sp>
          <p:nvSpPr>
            <p:cNvPr id="8" name="Freeform 8">
              <a:extLst>
                <a:ext uri="{FF2B5EF4-FFF2-40B4-BE49-F238E27FC236}">
                  <a16:creationId xmlns:a16="http://schemas.microsoft.com/office/drawing/2014/main" id="{6FFB6E4D-C033-6DED-6E6A-3D45A87CF0FD}"/>
                </a:ext>
              </a:extLst>
            </p:cNvPr>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7"/>
              <a:stretch>
                <a:fillRect r="2" b="-3"/>
              </a:stretch>
            </a:blipFill>
          </p:spPr>
        </p:sp>
      </p:grpSp>
      <p:grpSp>
        <p:nvGrpSpPr>
          <p:cNvPr id="9" name="Group 9">
            <a:extLst>
              <a:ext uri="{FF2B5EF4-FFF2-40B4-BE49-F238E27FC236}">
                <a16:creationId xmlns:a16="http://schemas.microsoft.com/office/drawing/2014/main" id="{91265652-2FE2-4DB3-2D2D-E597BE0C0331}"/>
              </a:ext>
            </a:extLst>
          </p:cNvPr>
          <p:cNvGrpSpPr/>
          <p:nvPr/>
        </p:nvGrpSpPr>
        <p:grpSpPr>
          <a:xfrm>
            <a:off x="4233891" y="529285"/>
            <a:ext cx="726529" cy="621992"/>
            <a:chOff x="0" y="0"/>
            <a:chExt cx="968705" cy="829323"/>
          </a:xfrm>
        </p:grpSpPr>
        <p:sp>
          <p:nvSpPr>
            <p:cNvPr id="10" name="Freeform 10">
              <a:extLst>
                <a:ext uri="{FF2B5EF4-FFF2-40B4-BE49-F238E27FC236}">
                  <a16:creationId xmlns:a16="http://schemas.microsoft.com/office/drawing/2014/main" id="{63A3E359-546F-E7CE-C457-5DD11D839735}"/>
                </a:ext>
              </a:extLst>
            </p:cNvPr>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8"/>
              <a:stretch>
                <a:fillRect r="5" b="-1"/>
              </a:stretch>
            </a:blipFill>
          </p:spPr>
        </p:sp>
      </p:grpSp>
      <p:grpSp>
        <p:nvGrpSpPr>
          <p:cNvPr id="11" name="Group 11">
            <a:extLst>
              <a:ext uri="{FF2B5EF4-FFF2-40B4-BE49-F238E27FC236}">
                <a16:creationId xmlns:a16="http://schemas.microsoft.com/office/drawing/2014/main" id="{6F31A5CD-23E2-1E86-D5B2-EE71BD718519}"/>
              </a:ext>
            </a:extLst>
          </p:cNvPr>
          <p:cNvGrpSpPr/>
          <p:nvPr/>
        </p:nvGrpSpPr>
        <p:grpSpPr>
          <a:xfrm>
            <a:off x="3326663" y="416881"/>
            <a:ext cx="810158" cy="368494"/>
            <a:chOff x="0" y="0"/>
            <a:chExt cx="1080211" cy="491325"/>
          </a:xfrm>
        </p:grpSpPr>
        <p:sp>
          <p:nvSpPr>
            <p:cNvPr id="12" name="Freeform 12">
              <a:extLst>
                <a:ext uri="{FF2B5EF4-FFF2-40B4-BE49-F238E27FC236}">
                  <a16:creationId xmlns:a16="http://schemas.microsoft.com/office/drawing/2014/main" id="{803D73D3-FF78-9D37-6C3C-BFCAC3B8419B}"/>
                </a:ext>
              </a:extLst>
            </p:cNvPr>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9"/>
              <a:stretch>
                <a:fillRect l="-36051" r="-34586" b="-150333"/>
              </a:stretch>
            </a:blipFill>
          </p:spPr>
        </p:sp>
      </p:grpSp>
      <p:grpSp>
        <p:nvGrpSpPr>
          <p:cNvPr id="13" name="Group 13">
            <a:extLst>
              <a:ext uri="{FF2B5EF4-FFF2-40B4-BE49-F238E27FC236}">
                <a16:creationId xmlns:a16="http://schemas.microsoft.com/office/drawing/2014/main" id="{E6FA5051-E0D9-DF23-13EC-752640ABAB27}"/>
              </a:ext>
            </a:extLst>
          </p:cNvPr>
          <p:cNvGrpSpPr/>
          <p:nvPr/>
        </p:nvGrpSpPr>
        <p:grpSpPr>
          <a:xfrm>
            <a:off x="15290102" y="0"/>
            <a:ext cx="2997898" cy="10287000"/>
            <a:chOff x="0" y="0"/>
            <a:chExt cx="3997198" cy="13716000"/>
          </a:xfrm>
        </p:grpSpPr>
        <p:sp>
          <p:nvSpPr>
            <p:cNvPr id="14" name="Freeform 14">
              <a:extLst>
                <a:ext uri="{FF2B5EF4-FFF2-40B4-BE49-F238E27FC236}">
                  <a16:creationId xmlns:a16="http://schemas.microsoft.com/office/drawing/2014/main" id="{CCC79311-3D65-6D92-C38F-568F086C1F4C}"/>
                </a:ext>
              </a:extLst>
            </p:cNvPr>
            <p:cNvSpPr/>
            <p:nvPr/>
          </p:nvSpPr>
          <p:spPr>
            <a:xfrm>
              <a:off x="0" y="0"/>
              <a:ext cx="3997198" cy="13716000"/>
            </a:xfrm>
            <a:custGeom>
              <a:avLst/>
              <a:gdLst/>
              <a:ahLst/>
              <a:cxnLst/>
              <a:rect l="l" t="t" r="r" b="b"/>
              <a:pathLst>
                <a:path w="3997198" h="13716000">
                  <a:moveTo>
                    <a:pt x="0" y="0"/>
                  </a:moveTo>
                  <a:lnTo>
                    <a:pt x="3997198" y="0"/>
                  </a:lnTo>
                  <a:lnTo>
                    <a:pt x="3997198" y="13716000"/>
                  </a:lnTo>
                  <a:lnTo>
                    <a:pt x="0" y="13716000"/>
                  </a:lnTo>
                  <a:lnTo>
                    <a:pt x="0" y="0"/>
                  </a:lnTo>
                  <a:close/>
                </a:path>
              </a:pathLst>
            </a:custGeom>
            <a:blipFill>
              <a:blip r:embed="rId10"/>
              <a:stretch>
                <a:fillRect l="-131215" t="-6448" r="-222809" b="-25866"/>
              </a:stretch>
            </a:blipFill>
          </p:spPr>
        </p:sp>
      </p:grpSp>
      <p:sp>
        <p:nvSpPr>
          <p:cNvPr id="16" name="TextBox 16">
            <a:extLst>
              <a:ext uri="{FF2B5EF4-FFF2-40B4-BE49-F238E27FC236}">
                <a16:creationId xmlns:a16="http://schemas.microsoft.com/office/drawing/2014/main" id="{1D933070-5B8B-A209-37B6-3CBDF327ECAF}"/>
              </a:ext>
            </a:extLst>
          </p:cNvPr>
          <p:cNvSpPr txBox="1"/>
          <p:nvPr/>
        </p:nvSpPr>
        <p:spPr>
          <a:xfrm>
            <a:off x="3343275" y="772649"/>
            <a:ext cx="791413" cy="63170"/>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7" name="TextBox 17">
            <a:extLst>
              <a:ext uri="{FF2B5EF4-FFF2-40B4-BE49-F238E27FC236}">
                <a16:creationId xmlns:a16="http://schemas.microsoft.com/office/drawing/2014/main" id="{569619B0-CB56-63AB-8993-B3AB04FAA1F9}"/>
              </a:ext>
            </a:extLst>
          </p:cNvPr>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8" name="TextBox 18">
            <a:extLst>
              <a:ext uri="{FF2B5EF4-FFF2-40B4-BE49-F238E27FC236}">
                <a16:creationId xmlns:a16="http://schemas.microsoft.com/office/drawing/2014/main" id="{EB277A22-9B7B-B406-646F-9D8339196F11}"/>
              </a:ext>
            </a:extLst>
          </p:cNvPr>
          <p:cNvSpPr txBox="1"/>
          <p:nvPr/>
        </p:nvSpPr>
        <p:spPr>
          <a:xfrm>
            <a:off x="3349133" y="1043188"/>
            <a:ext cx="780259" cy="197768"/>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20" name="TextBox 20">
            <a:extLst>
              <a:ext uri="{FF2B5EF4-FFF2-40B4-BE49-F238E27FC236}">
                <a16:creationId xmlns:a16="http://schemas.microsoft.com/office/drawing/2014/main" id="{2129D933-208E-2B6E-D856-254C6ED5CB86}"/>
              </a:ext>
            </a:extLst>
          </p:cNvPr>
          <p:cNvSpPr txBox="1"/>
          <p:nvPr/>
        </p:nvSpPr>
        <p:spPr>
          <a:xfrm>
            <a:off x="7137969" y="2857500"/>
            <a:ext cx="7242267" cy="5193868"/>
          </a:xfrm>
          <a:prstGeom prst="rect">
            <a:avLst/>
          </a:prstGeom>
        </p:spPr>
        <p:txBody>
          <a:bodyPr wrap="square" lIns="0" tIns="0" rIns="0" bIns="0" rtlCol="0" anchor="t">
            <a:spAutoFit/>
          </a:bodyPr>
          <a:lstStyle/>
          <a:p>
            <a:pPr algn="l">
              <a:lnSpc>
                <a:spcPts val="3374"/>
              </a:lnSpc>
            </a:pPr>
            <a:endParaRPr lang="en-US" sz="3344" b="1" spc="66" dirty="0">
              <a:solidFill>
                <a:srgbClr val="FFFFFF"/>
              </a:solidFill>
              <a:latin typeface="Fira Sans Ultra-Bold"/>
              <a:ea typeface="Fira Sans Ultra-Bold"/>
              <a:cs typeface="Fira Sans Ultra-Bold"/>
              <a:sym typeface="Fira Sans Ultra-Bold"/>
            </a:endParaRPr>
          </a:p>
        </p:txBody>
      </p:sp>
      <p:sp>
        <p:nvSpPr>
          <p:cNvPr id="23" name="TextBox 31">
            <a:extLst>
              <a:ext uri="{FF2B5EF4-FFF2-40B4-BE49-F238E27FC236}">
                <a16:creationId xmlns:a16="http://schemas.microsoft.com/office/drawing/2014/main" id="{5B4DCE9D-8FBA-A1A5-0738-6848D8A36C79}"/>
              </a:ext>
            </a:extLst>
          </p:cNvPr>
          <p:cNvSpPr txBox="1"/>
          <p:nvPr/>
        </p:nvSpPr>
        <p:spPr>
          <a:xfrm>
            <a:off x="8953442" y="529285"/>
            <a:ext cx="6412840" cy="1243930"/>
          </a:xfrm>
          <a:prstGeom prst="rect">
            <a:avLst/>
          </a:prstGeom>
        </p:spPr>
        <p:txBody>
          <a:bodyPr wrap="square" lIns="0" tIns="0" rIns="0" bIns="0" rtlCol="0" anchor="t">
            <a:spAutoFit/>
          </a:bodyPr>
          <a:lstStyle/>
          <a:p>
            <a:pPr algn="l">
              <a:lnSpc>
                <a:spcPts val="9670"/>
              </a:lnSpc>
            </a:pPr>
            <a:r>
              <a:rPr lang="en-US" sz="8799" b="1" dirty="0">
                <a:solidFill>
                  <a:srgbClr val="0B2957"/>
                </a:solidFill>
                <a:latin typeface="Fira Sans Ultra-Bold"/>
                <a:ea typeface="Fira Sans Ultra-Bold"/>
                <a:cs typeface="Fira Sans Ultra-Bold"/>
                <a:sym typeface="Fira Sans Ultra-Bold"/>
              </a:rPr>
              <a:t>Methods</a:t>
            </a:r>
          </a:p>
        </p:txBody>
      </p:sp>
      <p:grpSp>
        <p:nvGrpSpPr>
          <p:cNvPr id="45" name="Group 44">
            <a:extLst>
              <a:ext uri="{FF2B5EF4-FFF2-40B4-BE49-F238E27FC236}">
                <a16:creationId xmlns:a16="http://schemas.microsoft.com/office/drawing/2014/main" id="{B5BB6E06-36D0-CDC6-B776-2E868885F131}"/>
              </a:ext>
            </a:extLst>
          </p:cNvPr>
          <p:cNvGrpSpPr/>
          <p:nvPr/>
        </p:nvGrpSpPr>
        <p:grpSpPr>
          <a:xfrm>
            <a:off x="304800" y="1943100"/>
            <a:ext cx="6264936" cy="3962400"/>
            <a:chOff x="0" y="0"/>
            <a:chExt cx="4597400" cy="2311400"/>
          </a:xfrm>
        </p:grpSpPr>
        <p:sp>
          <p:nvSpPr>
            <p:cNvPr id="46" name="Rectangle 45">
              <a:extLst>
                <a:ext uri="{FF2B5EF4-FFF2-40B4-BE49-F238E27FC236}">
                  <a16:creationId xmlns:a16="http://schemas.microsoft.com/office/drawing/2014/main" id="{A723EB57-A095-4804-30E8-B4BA1CC1A8F0}"/>
                </a:ext>
              </a:extLst>
            </p:cNvPr>
            <p:cNvSpPr/>
            <p:nvPr/>
          </p:nvSpPr>
          <p:spPr>
            <a:xfrm>
              <a:off x="0" y="0"/>
              <a:ext cx="1327150" cy="83185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buNone/>
              </a:pPr>
              <a:r>
                <a:rPr lang="en-US" sz="8000" dirty="0">
                  <a:effectLst/>
                  <a:latin typeface="Times New Roman" panose="02020603050405020304" pitchFamily="18" charset="0"/>
                  <a:ea typeface="Times New Roman" panose="02020603050405020304" pitchFamily="18" charset="0"/>
                </a:rPr>
                <a:t>X</a:t>
              </a:r>
              <a:r>
                <a:rPr lang="en-US" sz="8000" baseline="-25000" dirty="0">
                  <a:effectLst/>
                  <a:latin typeface="Times New Roman" panose="02020603050405020304" pitchFamily="18" charset="0"/>
                  <a:ea typeface="Times New Roman" panose="02020603050405020304" pitchFamily="18" charset="0"/>
                </a:rPr>
                <a:t>1</a:t>
              </a:r>
              <a:endParaRPr lang="en-ID" sz="8000" dirty="0">
                <a:effectLst/>
                <a:latin typeface="Times New Roman" panose="02020603050405020304" pitchFamily="18" charset="0"/>
                <a:ea typeface="Times New Roman" panose="02020603050405020304" pitchFamily="18" charset="0"/>
              </a:endParaRPr>
            </a:p>
          </p:txBody>
        </p:sp>
        <p:sp>
          <p:nvSpPr>
            <p:cNvPr id="47" name="Rectangle 46">
              <a:extLst>
                <a:ext uri="{FF2B5EF4-FFF2-40B4-BE49-F238E27FC236}">
                  <a16:creationId xmlns:a16="http://schemas.microsoft.com/office/drawing/2014/main" id="{D33329A6-E377-550E-F4CC-327462995E91}"/>
                </a:ext>
              </a:extLst>
            </p:cNvPr>
            <p:cNvSpPr/>
            <p:nvPr/>
          </p:nvSpPr>
          <p:spPr>
            <a:xfrm>
              <a:off x="0" y="1479550"/>
              <a:ext cx="1327150" cy="83185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buNone/>
              </a:pPr>
              <a:r>
                <a:rPr lang="en-US" sz="7200" dirty="0">
                  <a:effectLst/>
                  <a:latin typeface="Times New Roman" panose="02020603050405020304" pitchFamily="18" charset="0"/>
                  <a:ea typeface="Times New Roman" panose="02020603050405020304" pitchFamily="18" charset="0"/>
                </a:rPr>
                <a:t>X</a:t>
              </a:r>
              <a:r>
                <a:rPr lang="en-US" sz="7200" baseline="-25000" dirty="0">
                  <a:effectLst/>
                  <a:latin typeface="Times New Roman" panose="02020603050405020304" pitchFamily="18" charset="0"/>
                  <a:ea typeface="Times New Roman" panose="02020603050405020304" pitchFamily="18" charset="0"/>
                </a:rPr>
                <a:t>2</a:t>
              </a:r>
              <a:endParaRPr lang="en-ID" sz="7200" dirty="0">
                <a:effectLst/>
                <a:latin typeface="Times New Roman" panose="02020603050405020304" pitchFamily="18" charset="0"/>
                <a:ea typeface="Times New Roman" panose="02020603050405020304" pitchFamily="18" charset="0"/>
              </a:endParaRPr>
            </a:p>
          </p:txBody>
        </p:sp>
        <p:sp>
          <p:nvSpPr>
            <p:cNvPr id="48" name="Rectangle 47">
              <a:extLst>
                <a:ext uri="{FF2B5EF4-FFF2-40B4-BE49-F238E27FC236}">
                  <a16:creationId xmlns:a16="http://schemas.microsoft.com/office/drawing/2014/main" id="{275F81DD-355B-A1FA-36AD-9D314F53227A}"/>
                </a:ext>
              </a:extLst>
            </p:cNvPr>
            <p:cNvSpPr/>
            <p:nvPr/>
          </p:nvSpPr>
          <p:spPr>
            <a:xfrm>
              <a:off x="3270250" y="723900"/>
              <a:ext cx="1327150" cy="83185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buNone/>
              </a:pPr>
              <a:r>
                <a:rPr lang="en-US" sz="9600" dirty="0">
                  <a:effectLst/>
                  <a:latin typeface="Times New Roman" panose="02020603050405020304" pitchFamily="18" charset="0"/>
                  <a:ea typeface="Times New Roman" panose="02020603050405020304" pitchFamily="18" charset="0"/>
                </a:rPr>
                <a:t>Y</a:t>
              </a:r>
              <a:endParaRPr lang="en-ID" sz="9600" dirty="0">
                <a:effectLst/>
                <a:latin typeface="Times New Roman" panose="02020603050405020304" pitchFamily="18" charset="0"/>
                <a:ea typeface="Times New Roman" panose="02020603050405020304" pitchFamily="18" charset="0"/>
              </a:endParaRPr>
            </a:p>
          </p:txBody>
        </p:sp>
        <p:cxnSp>
          <p:nvCxnSpPr>
            <p:cNvPr id="49" name="Straight Arrow Connector 48">
              <a:extLst>
                <a:ext uri="{FF2B5EF4-FFF2-40B4-BE49-F238E27FC236}">
                  <a16:creationId xmlns:a16="http://schemas.microsoft.com/office/drawing/2014/main" id="{04F502E9-A654-9C4C-F571-84AEC7A1218B}"/>
                </a:ext>
              </a:extLst>
            </p:cNvPr>
            <p:cNvCxnSpPr/>
            <p:nvPr/>
          </p:nvCxnSpPr>
          <p:spPr>
            <a:xfrm>
              <a:off x="1339850" y="406400"/>
              <a:ext cx="1913255" cy="592667"/>
            </a:xfrm>
            <a:prstGeom prst="straightConnector1">
              <a:avLst/>
            </a:prstGeom>
            <a:ln>
              <a:solidFill>
                <a:schemeClr val="tx1"/>
              </a:solidFill>
              <a:tailEnd type="triangle"/>
            </a:ln>
          </p:spPr>
          <p:style>
            <a:lnRef idx="2">
              <a:schemeClr val="dk1"/>
            </a:lnRef>
            <a:fillRef idx="1">
              <a:schemeClr val="lt1"/>
            </a:fillRef>
            <a:effectRef idx="0">
              <a:schemeClr val="dk1"/>
            </a:effectRef>
            <a:fontRef idx="minor">
              <a:schemeClr val="dk1"/>
            </a:fontRef>
          </p:style>
        </p:cxnSp>
        <p:cxnSp>
          <p:nvCxnSpPr>
            <p:cNvPr id="50" name="Straight Arrow Connector 49">
              <a:extLst>
                <a:ext uri="{FF2B5EF4-FFF2-40B4-BE49-F238E27FC236}">
                  <a16:creationId xmlns:a16="http://schemas.microsoft.com/office/drawing/2014/main" id="{9F87BB7C-A3AE-87FD-FC12-66053844F284}"/>
                </a:ext>
              </a:extLst>
            </p:cNvPr>
            <p:cNvCxnSpPr/>
            <p:nvPr/>
          </p:nvCxnSpPr>
          <p:spPr>
            <a:xfrm flipV="1">
              <a:off x="1327150" y="1244600"/>
              <a:ext cx="1926167" cy="641350"/>
            </a:xfrm>
            <a:prstGeom prst="straightConnector1">
              <a:avLst/>
            </a:prstGeom>
            <a:ln>
              <a:solidFill>
                <a:schemeClr val="tx1"/>
              </a:solidFill>
              <a:tailEnd type="triangle"/>
            </a:ln>
          </p:spPr>
          <p:style>
            <a:lnRef idx="2">
              <a:schemeClr val="dk1"/>
            </a:lnRef>
            <a:fillRef idx="1">
              <a:schemeClr val="lt1"/>
            </a:fillRef>
            <a:effectRef idx="0">
              <a:schemeClr val="dk1"/>
            </a:effectRef>
            <a:fontRef idx="minor">
              <a:schemeClr val="dk1"/>
            </a:fontRef>
          </p:style>
        </p:cxnSp>
        <p:sp>
          <p:nvSpPr>
            <p:cNvPr id="51" name="Text Box 54">
              <a:extLst>
                <a:ext uri="{FF2B5EF4-FFF2-40B4-BE49-F238E27FC236}">
                  <a16:creationId xmlns:a16="http://schemas.microsoft.com/office/drawing/2014/main" id="{D8722811-9EDF-E447-3C00-586C940231A1}"/>
                </a:ext>
              </a:extLst>
            </p:cNvPr>
            <p:cNvSpPr txBox="1"/>
            <p:nvPr/>
          </p:nvSpPr>
          <p:spPr>
            <a:xfrm>
              <a:off x="2203450" y="488950"/>
              <a:ext cx="533400" cy="28575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en-US" sz="2000" i="1" dirty="0">
                  <a:effectLst/>
                  <a:latin typeface="Times New Roman" panose="02020603050405020304" pitchFamily="18" charset="0"/>
                  <a:ea typeface="Times New Roman" panose="02020603050405020304" pitchFamily="18" charset="0"/>
                </a:rPr>
                <a:t>rx</a:t>
              </a:r>
              <a:r>
                <a:rPr lang="en-US" sz="2000" i="1" baseline="-25000" dirty="0">
                  <a:effectLst/>
                  <a:latin typeface="Times New Roman" panose="02020603050405020304" pitchFamily="18" charset="0"/>
                  <a:ea typeface="Times New Roman" panose="02020603050405020304" pitchFamily="18" charset="0"/>
                </a:rPr>
                <a:t>1</a:t>
              </a:r>
              <a:r>
                <a:rPr lang="en-US" sz="2000" i="1" dirty="0">
                  <a:effectLst/>
                  <a:latin typeface="Times New Roman" panose="02020603050405020304" pitchFamily="18" charset="0"/>
                  <a:ea typeface="Times New Roman" panose="02020603050405020304" pitchFamily="18" charset="0"/>
                </a:rPr>
                <a:t>y</a:t>
              </a:r>
              <a:endParaRPr lang="en-ID" sz="2000" dirty="0">
                <a:effectLst/>
                <a:latin typeface="Times New Roman" panose="02020603050405020304" pitchFamily="18" charset="0"/>
                <a:ea typeface="Times New Roman" panose="02020603050405020304" pitchFamily="18" charset="0"/>
              </a:endParaRPr>
            </a:p>
          </p:txBody>
        </p:sp>
        <p:sp>
          <p:nvSpPr>
            <p:cNvPr id="52" name="Text Box 54">
              <a:extLst>
                <a:ext uri="{FF2B5EF4-FFF2-40B4-BE49-F238E27FC236}">
                  <a16:creationId xmlns:a16="http://schemas.microsoft.com/office/drawing/2014/main" id="{5DA27EDF-4D64-04DA-4802-254618CA1845}"/>
                </a:ext>
              </a:extLst>
            </p:cNvPr>
            <p:cNvSpPr txBox="1"/>
            <p:nvPr/>
          </p:nvSpPr>
          <p:spPr>
            <a:xfrm>
              <a:off x="2203450" y="1441450"/>
              <a:ext cx="533400" cy="28575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buNone/>
              </a:pPr>
              <a:r>
                <a:rPr lang="en-US" sz="2000" i="1" dirty="0">
                  <a:effectLst/>
                  <a:latin typeface="Times New Roman" panose="02020603050405020304" pitchFamily="18" charset="0"/>
                  <a:ea typeface="Times New Roman" panose="02020603050405020304" pitchFamily="18" charset="0"/>
                </a:rPr>
                <a:t>rx</a:t>
              </a:r>
              <a:r>
                <a:rPr lang="en-US" sz="2000" i="1" baseline="-25000" dirty="0">
                  <a:effectLst/>
                  <a:latin typeface="Times New Roman" panose="02020603050405020304" pitchFamily="18" charset="0"/>
                  <a:ea typeface="Times New Roman" panose="02020603050405020304" pitchFamily="18" charset="0"/>
                </a:rPr>
                <a:t>2</a:t>
              </a:r>
              <a:r>
                <a:rPr lang="en-US" sz="2000" i="1" dirty="0">
                  <a:effectLst/>
                  <a:latin typeface="Times New Roman" panose="02020603050405020304" pitchFamily="18" charset="0"/>
                  <a:ea typeface="Times New Roman" panose="02020603050405020304" pitchFamily="18" charset="0"/>
                </a:rPr>
                <a:t>y</a:t>
              </a:r>
              <a:endParaRPr lang="en-ID" sz="2000" dirty="0">
                <a:effectLst/>
                <a:latin typeface="Times New Roman" panose="02020603050405020304" pitchFamily="18" charset="0"/>
                <a:ea typeface="Times New Roman" panose="02020603050405020304" pitchFamily="18" charset="0"/>
              </a:endParaRPr>
            </a:p>
          </p:txBody>
        </p:sp>
        <p:cxnSp>
          <p:nvCxnSpPr>
            <p:cNvPr id="53" name="Straight Connector 52">
              <a:extLst>
                <a:ext uri="{FF2B5EF4-FFF2-40B4-BE49-F238E27FC236}">
                  <a16:creationId xmlns:a16="http://schemas.microsoft.com/office/drawing/2014/main" id="{08549467-BA38-06C3-A1F9-A30B19964B3F}"/>
                </a:ext>
              </a:extLst>
            </p:cNvPr>
            <p:cNvCxnSpPr/>
            <p:nvPr/>
          </p:nvCxnSpPr>
          <p:spPr>
            <a:xfrm>
              <a:off x="679450" y="831850"/>
              <a:ext cx="0" cy="645583"/>
            </a:xfrm>
            <a:prstGeom prst="line">
              <a:avLst/>
            </a:prstGeom>
            <a:ln>
              <a:solidFill>
                <a:schemeClr val="tx1"/>
              </a:solidFill>
            </a:ln>
          </p:spPr>
          <p:style>
            <a:lnRef idx="2">
              <a:schemeClr val="dk1"/>
            </a:lnRef>
            <a:fillRef idx="1">
              <a:schemeClr val="lt1"/>
            </a:fillRef>
            <a:effectRef idx="0">
              <a:schemeClr val="dk1"/>
            </a:effectRef>
            <a:fontRef idx="minor">
              <a:schemeClr val="dk1"/>
            </a:fontRef>
          </p:style>
        </p:cxnSp>
        <p:cxnSp>
          <p:nvCxnSpPr>
            <p:cNvPr id="54" name="Straight Arrow Connector 53">
              <a:extLst>
                <a:ext uri="{FF2B5EF4-FFF2-40B4-BE49-F238E27FC236}">
                  <a16:creationId xmlns:a16="http://schemas.microsoft.com/office/drawing/2014/main" id="{260B686B-3A84-D202-761B-543A041C7D7A}"/>
                </a:ext>
              </a:extLst>
            </p:cNvPr>
            <p:cNvCxnSpPr/>
            <p:nvPr/>
          </p:nvCxnSpPr>
          <p:spPr>
            <a:xfrm flipV="1">
              <a:off x="679450" y="1117600"/>
              <a:ext cx="2582333" cy="29633"/>
            </a:xfrm>
            <a:prstGeom prst="straightConnector1">
              <a:avLst/>
            </a:prstGeom>
            <a:ln>
              <a:solidFill>
                <a:schemeClr val="tx1"/>
              </a:solidFill>
              <a:tailEnd type="triangle"/>
            </a:ln>
          </p:spPr>
          <p:style>
            <a:lnRef idx="2">
              <a:schemeClr val="dk1"/>
            </a:lnRef>
            <a:fillRef idx="1">
              <a:schemeClr val="lt1"/>
            </a:fillRef>
            <a:effectRef idx="0">
              <a:schemeClr val="dk1"/>
            </a:effectRef>
            <a:fontRef idx="minor">
              <a:schemeClr val="dk1"/>
            </a:fontRef>
          </p:style>
        </p:cxnSp>
        <p:sp>
          <p:nvSpPr>
            <p:cNvPr id="55" name="Text Box 2">
              <a:extLst>
                <a:ext uri="{FF2B5EF4-FFF2-40B4-BE49-F238E27FC236}">
                  <a16:creationId xmlns:a16="http://schemas.microsoft.com/office/drawing/2014/main" id="{86B69A3D-78B4-8676-B5D2-33C13C826E0F}"/>
                </a:ext>
              </a:extLst>
            </p:cNvPr>
            <p:cNvSpPr txBox="1">
              <a:spLocks noChangeArrowheads="1"/>
            </p:cNvSpPr>
            <p:nvPr/>
          </p:nvSpPr>
          <p:spPr bwMode="auto">
            <a:xfrm>
              <a:off x="1511300" y="901700"/>
              <a:ext cx="549910" cy="270510"/>
            </a:xfrm>
            <a:prstGeom prst="rect">
              <a:avLst/>
            </a:prstGeom>
            <a:ln>
              <a:solidFill>
                <a:schemeClr val="tx1"/>
              </a:solidFill>
            </a:ln>
          </p:spPr>
          <p:style>
            <a:lnRef idx="2">
              <a:schemeClr val="dk1"/>
            </a:lnRef>
            <a:fillRef idx="1">
              <a:schemeClr val="lt1"/>
            </a:fillRef>
            <a:effectRef idx="0">
              <a:schemeClr val="dk1"/>
            </a:effectRef>
            <a:fontRef idx="minor">
              <a:schemeClr val="dk1"/>
            </a:fontRef>
          </p:style>
          <p:txBody>
            <a:bodyPr rot="0" vert="horz" wrap="square" lIns="91440" tIns="45720" rIns="91440" bIns="45720" anchor="t" anchorCtr="0">
              <a:noAutofit/>
            </a:bodyPr>
            <a:lstStyle/>
            <a:p>
              <a:pPr>
                <a:buNone/>
              </a:pPr>
              <a:r>
                <a:rPr lang="en-US" sz="2000" i="1" dirty="0">
                  <a:effectLst/>
                  <a:latin typeface="Times New Roman" panose="02020603050405020304" pitchFamily="18" charset="0"/>
                  <a:ea typeface="Times New Roman" panose="02020603050405020304" pitchFamily="18" charset="0"/>
                </a:rPr>
                <a:t>rx</a:t>
              </a:r>
              <a:r>
                <a:rPr lang="en-US" sz="2000" i="1" baseline="-25000" dirty="0">
                  <a:effectLst/>
                  <a:latin typeface="Times New Roman" panose="02020603050405020304" pitchFamily="18" charset="0"/>
                  <a:ea typeface="Times New Roman" panose="02020603050405020304" pitchFamily="18" charset="0"/>
                </a:rPr>
                <a:t>1</a:t>
              </a:r>
              <a:r>
                <a:rPr lang="en-US" sz="2000" i="1" dirty="0">
                  <a:effectLst/>
                  <a:latin typeface="Times New Roman" panose="02020603050405020304" pitchFamily="18" charset="0"/>
                  <a:ea typeface="Times New Roman" panose="02020603050405020304" pitchFamily="18" charset="0"/>
                </a:rPr>
                <a:t>x</a:t>
              </a:r>
              <a:r>
                <a:rPr lang="en-US" sz="2000" i="1" baseline="-25000" dirty="0">
                  <a:effectLst/>
                  <a:latin typeface="Times New Roman" panose="02020603050405020304" pitchFamily="18" charset="0"/>
                  <a:ea typeface="Times New Roman" panose="02020603050405020304" pitchFamily="18" charset="0"/>
                </a:rPr>
                <a:t>2</a:t>
              </a:r>
              <a:r>
                <a:rPr lang="en-US" sz="2000" i="1" dirty="0">
                  <a:effectLst/>
                  <a:latin typeface="Times New Roman" panose="02020603050405020304" pitchFamily="18" charset="0"/>
                  <a:ea typeface="Times New Roman" panose="02020603050405020304" pitchFamily="18" charset="0"/>
                </a:rPr>
                <a:t>y</a:t>
              </a:r>
              <a:endParaRPr lang="en-ID" sz="2000" dirty="0">
                <a:effectLst/>
                <a:latin typeface="Times New Roman" panose="02020603050405020304" pitchFamily="18" charset="0"/>
                <a:ea typeface="Times New Roman" panose="02020603050405020304" pitchFamily="18" charset="0"/>
              </a:endParaRPr>
            </a:p>
          </p:txBody>
        </p:sp>
      </p:grpSp>
      <p:sp>
        <p:nvSpPr>
          <p:cNvPr id="57" name="TextBox 56">
            <a:extLst>
              <a:ext uri="{FF2B5EF4-FFF2-40B4-BE49-F238E27FC236}">
                <a16:creationId xmlns:a16="http://schemas.microsoft.com/office/drawing/2014/main" id="{8733A520-455A-B17E-7F39-F1DFD6C733F7}"/>
              </a:ext>
            </a:extLst>
          </p:cNvPr>
          <p:cNvSpPr txBox="1"/>
          <p:nvPr/>
        </p:nvSpPr>
        <p:spPr>
          <a:xfrm>
            <a:off x="6805844" y="1860182"/>
            <a:ext cx="9173182" cy="3046988"/>
          </a:xfrm>
          <a:prstGeom prst="rect">
            <a:avLst/>
          </a:prstGeom>
          <a:noFill/>
        </p:spPr>
        <p:txBody>
          <a:bodyPr wrap="square">
            <a:spAutoFit/>
          </a:bodyPr>
          <a:lstStyle/>
          <a:p>
            <a:pPr algn="just"/>
            <a:r>
              <a:rPr lang="en-US" sz="3200" b="1" dirty="0">
                <a:solidFill>
                  <a:srgbClr val="000000"/>
                </a:solidFill>
                <a:latin typeface="Fira Sans Bold"/>
                <a:sym typeface="Fira Sans Bold"/>
              </a:rPr>
              <a:t>	This study employs correlational methods, a quantitative approach, and descriptive method. This is based on research that was done out utilizing logic-hypothetic and verification processes in scientific study of cognition (Creswell, 2002).  </a:t>
            </a:r>
            <a:endParaRPr lang="en-ID" sz="3200" dirty="0"/>
          </a:p>
        </p:txBody>
      </p:sp>
      <p:sp>
        <p:nvSpPr>
          <p:cNvPr id="59" name="TextBox 58">
            <a:extLst>
              <a:ext uri="{FF2B5EF4-FFF2-40B4-BE49-F238E27FC236}">
                <a16:creationId xmlns:a16="http://schemas.microsoft.com/office/drawing/2014/main" id="{EA88C767-964E-00C9-8301-188E7EC879AE}"/>
              </a:ext>
            </a:extLst>
          </p:cNvPr>
          <p:cNvSpPr txBox="1"/>
          <p:nvPr/>
        </p:nvSpPr>
        <p:spPr>
          <a:xfrm>
            <a:off x="406977" y="6667500"/>
            <a:ext cx="6552908" cy="3170099"/>
          </a:xfrm>
          <a:prstGeom prst="rect">
            <a:avLst/>
          </a:prstGeom>
          <a:noFill/>
        </p:spPr>
        <p:txBody>
          <a:bodyPr wrap="square">
            <a:spAutoFit/>
          </a:bodyPr>
          <a:lstStyle/>
          <a:p>
            <a:r>
              <a:rPr lang="en-US" sz="2000" dirty="0">
                <a:latin typeface="Fira Sans Bold" panose="020B0803050000020004" charset="0"/>
              </a:rPr>
              <a:t>Description:</a:t>
            </a:r>
            <a:endParaRPr lang="en-ID" sz="2000" dirty="0">
              <a:latin typeface="Fira Sans Bold" panose="020B0803050000020004" charset="0"/>
            </a:endParaRPr>
          </a:p>
          <a:p>
            <a:r>
              <a:rPr lang="en-US" sz="2000" dirty="0">
                <a:latin typeface="Fira Sans Bold" panose="020B0803050000020004" charset="0"/>
              </a:rPr>
              <a:t>X</a:t>
            </a:r>
            <a:r>
              <a:rPr lang="en-US" sz="2000" baseline="-25000" dirty="0">
                <a:latin typeface="Fira Sans Bold" panose="020B0803050000020004" charset="0"/>
              </a:rPr>
              <a:t>1	</a:t>
            </a:r>
            <a:r>
              <a:rPr lang="en-US" sz="2000" dirty="0">
                <a:latin typeface="Fira Sans Bold" panose="020B0803050000020004" charset="0"/>
              </a:rPr>
              <a:t>: Emotional Intelligence</a:t>
            </a:r>
            <a:endParaRPr lang="en-ID" sz="2000" dirty="0">
              <a:latin typeface="Fira Sans Bold" panose="020B0803050000020004" charset="0"/>
            </a:endParaRPr>
          </a:p>
          <a:p>
            <a:r>
              <a:rPr lang="en-US" sz="2000" dirty="0">
                <a:latin typeface="Fira Sans Bold" panose="020B0803050000020004" charset="0"/>
              </a:rPr>
              <a:t>X</a:t>
            </a:r>
            <a:r>
              <a:rPr lang="en-US" sz="2000" baseline="-25000" dirty="0">
                <a:latin typeface="Fira Sans Bold" panose="020B0803050000020004" charset="0"/>
              </a:rPr>
              <a:t>2	</a:t>
            </a:r>
            <a:r>
              <a:rPr lang="en-US" sz="2000" dirty="0">
                <a:latin typeface="Fira Sans Bold" panose="020B0803050000020004" charset="0"/>
              </a:rPr>
              <a:t>: Fear if Missing Out (FOMO)</a:t>
            </a:r>
            <a:endParaRPr lang="en-ID" sz="2000" dirty="0">
              <a:latin typeface="Fira Sans Bold" panose="020B0803050000020004" charset="0"/>
            </a:endParaRPr>
          </a:p>
          <a:p>
            <a:r>
              <a:rPr lang="en-US" sz="2000" dirty="0">
                <a:latin typeface="Fira Sans Bold" panose="020B0803050000020004" charset="0"/>
              </a:rPr>
              <a:t>Y	: Physical Activity</a:t>
            </a:r>
            <a:endParaRPr lang="en-ID" sz="2000" dirty="0">
              <a:latin typeface="Fira Sans Bold" panose="020B0803050000020004" charset="0"/>
            </a:endParaRPr>
          </a:p>
          <a:p>
            <a:r>
              <a:rPr lang="en-US" sz="2000" dirty="0">
                <a:latin typeface="Fira Sans Bold" panose="020B0803050000020004" charset="0"/>
              </a:rPr>
              <a:t>rx</a:t>
            </a:r>
            <a:r>
              <a:rPr lang="en-US" sz="2000" baseline="-25000" dirty="0">
                <a:latin typeface="Fira Sans Bold" panose="020B0803050000020004" charset="0"/>
              </a:rPr>
              <a:t>1</a:t>
            </a:r>
            <a:r>
              <a:rPr lang="en-US" sz="2000" dirty="0">
                <a:latin typeface="Fira Sans Bold" panose="020B0803050000020004" charset="0"/>
              </a:rPr>
              <a:t>y	: Effect if Emotional Intelligence on Physical 	  Activity</a:t>
            </a:r>
            <a:endParaRPr lang="en-ID" sz="2000" dirty="0">
              <a:latin typeface="Fira Sans Bold" panose="020B0803050000020004" charset="0"/>
            </a:endParaRPr>
          </a:p>
          <a:p>
            <a:r>
              <a:rPr lang="en-US" sz="2000" dirty="0">
                <a:latin typeface="Fira Sans Bold" panose="020B0803050000020004" charset="0"/>
              </a:rPr>
              <a:t>rx</a:t>
            </a:r>
            <a:r>
              <a:rPr lang="en-US" sz="2000" baseline="-25000" dirty="0">
                <a:latin typeface="Fira Sans Bold" panose="020B0803050000020004" charset="0"/>
              </a:rPr>
              <a:t>2</a:t>
            </a:r>
            <a:r>
              <a:rPr lang="en-US" sz="2000" dirty="0">
                <a:latin typeface="Fira Sans Bold" panose="020B0803050000020004" charset="0"/>
              </a:rPr>
              <a:t>y	: Effect of Fear of Missing Out (FOMO) on 	  Physical Activity</a:t>
            </a:r>
            <a:endParaRPr lang="en-ID" sz="2000" dirty="0">
              <a:latin typeface="Fira Sans Bold" panose="020B0803050000020004" charset="0"/>
            </a:endParaRPr>
          </a:p>
          <a:p>
            <a:r>
              <a:rPr lang="en-US" sz="2000" dirty="0">
                <a:latin typeface="Fira Sans Bold" panose="020B0803050000020004" charset="0"/>
              </a:rPr>
              <a:t>rx</a:t>
            </a:r>
            <a:r>
              <a:rPr lang="en-US" sz="2000" baseline="-25000" dirty="0">
                <a:latin typeface="Fira Sans Bold" panose="020B0803050000020004" charset="0"/>
              </a:rPr>
              <a:t>1</a:t>
            </a:r>
            <a:r>
              <a:rPr lang="en-US" sz="2000" dirty="0">
                <a:latin typeface="Fira Sans Bold" panose="020B0803050000020004" charset="0"/>
              </a:rPr>
              <a:t>x</a:t>
            </a:r>
            <a:r>
              <a:rPr lang="en-US" sz="2000" baseline="-25000" dirty="0">
                <a:latin typeface="Fira Sans Bold" panose="020B0803050000020004" charset="0"/>
              </a:rPr>
              <a:t>2</a:t>
            </a:r>
            <a:r>
              <a:rPr lang="en-US" sz="2000" dirty="0">
                <a:latin typeface="Fira Sans Bold" panose="020B0803050000020004" charset="0"/>
              </a:rPr>
              <a:t>y	: Effect of Emotional Intelligence and Fear of 	  Missing Out (FOMO) on Physical Activity</a:t>
            </a:r>
            <a:endParaRPr lang="en-ID" sz="2000" dirty="0">
              <a:latin typeface="Fira Sans Bold" panose="020B0803050000020004" charset="0"/>
            </a:endParaRPr>
          </a:p>
        </p:txBody>
      </p:sp>
      <p:sp>
        <p:nvSpPr>
          <p:cNvPr id="60" name="TextBox 59">
            <a:extLst>
              <a:ext uri="{FF2B5EF4-FFF2-40B4-BE49-F238E27FC236}">
                <a16:creationId xmlns:a16="http://schemas.microsoft.com/office/drawing/2014/main" id="{4B8FCA4B-BAC5-EFEA-E154-F6852F5D9F7F}"/>
              </a:ext>
            </a:extLst>
          </p:cNvPr>
          <p:cNvSpPr txBox="1"/>
          <p:nvPr/>
        </p:nvSpPr>
        <p:spPr>
          <a:xfrm>
            <a:off x="1999558" y="6081066"/>
            <a:ext cx="3110048" cy="400110"/>
          </a:xfrm>
          <a:prstGeom prst="rect">
            <a:avLst/>
          </a:prstGeom>
          <a:noFill/>
        </p:spPr>
        <p:txBody>
          <a:bodyPr wrap="square">
            <a:spAutoFit/>
          </a:bodyPr>
          <a:lstStyle/>
          <a:p>
            <a:r>
              <a:rPr lang="en-US" sz="2000" b="1" dirty="0">
                <a:solidFill>
                  <a:srgbClr val="000000"/>
                </a:solidFill>
                <a:latin typeface="Fira Sans Bold"/>
                <a:ea typeface="Fira Sans Bold"/>
                <a:cs typeface="Fira Sans Bold"/>
                <a:sym typeface="Fira Sans Bold"/>
              </a:rPr>
              <a:t>Figure 1 Research Model</a:t>
            </a:r>
            <a:endParaRPr lang="en-ID" sz="2000" dirty="0"/>
          </a:p>
        </p:txBody>
      </p:sp>
      <p:sp>
        <p:nvSpPr>
          <p:cNvPr id="61" name="TextBox 60">
            <a:extLst>
              <a:ext uri="{FF2B5EF4-FFF2-40B4-BE49-F238E27FC236}">
                <a16:creationId xmlns:a16="http://schemas.microsoft.com/office/drawing/2014/main" id="{972F2147-4845-7C82-21CB-6A76E86C34C5}"/>
              </a:ext>
            </a:extLst>
          </p:cNvPr>
          <p:cNvSpPr txBox="1"/>
          <p:nvPr/>
        </p:nvSpPr>
        <p:spPr>
          <a:xfrm>
            <a:off x="6781800" y="4762500"/>
            <a:ext cx="9173182" cy="2554545"/>
          </a:xfrm>
          <a:prstGeom prst="rect">
            <a:avLst/>
          </a:prstGeom>
          <a:noFill/>
        </p:spPr>
        <p:txBody>
          <a:bodyPr wrap="square">
            <a:spAutoFit/>
          </a:bodyPr>
          <a:lstStyle/>
          <a:p>
            <a:pPr algn="just"/>
            <a:r>
              <a:rPr lang="en-US" sz="3200" b="1" dirty="0">
                <a:solidFill>
                  <a:srgbClr val="000000"/>
                </a:solidFill>
                <a:latin typeface="Fira Sans Bold"/>
                <a:sym typeface="Fira Sans Bold"/>
              </a:rPr>
              <a:t>	Populations total is 1552 students at Senior High School 15 Bandung during academic year 2025-2026. and for sample is 100 students aged 15-17 years old was selected using simple random sampling.</a:t>
            </a:r>
            <a:endParaRPr lang="en-ID" sz="3200" dirty="0"/>
          </a:p>
        </p:txBody>
      </p:sp>
      <p:sp>
        <p:nvSpPr>
          <p:cNvPr id="62" name="TextBox 61">
            <a:extLst>
              <a:ext uri="{FF2B5EF4-FFF2-40B4-BE49-F238E27FC236}">
                <a16:creationId xmlns:a16="http://schemas.microsoft.com/office/drawing/2014/main" id="{5615ED19-6837-7294-F399-691C577FFCC4}"/>
              </a:ext>
            </a:extLst>
          </p:cNvPr>
          <p:cNvSpPr txBox="1"/>
          <p:nvPr/>
        </p:nvSpPr>
        <p:spPr>
          <a:xfrm>
            <a:off x="6833864" y="7535211"/>
            <a:ext cx="9173182" cy="584775"/>
          </a:xfrm>
          <a:prstGeom prst="rect">
            <a:avLst/>
          </a:prstGeom>
          <a:noFill/>
        </p:spPr>
        <p:txBody>
          <a:bodyPr wrap="square">
            <a:spAutoFit/>
          </a:bodyPr>
          <a:lstStyle/>
          <a:p>
            <a:pPr algn="just"/>
            <a:r>
              <a:rPr lang="en-US" sz="3200" b="1" dirty="0">
                <a:solidFill>
                  <a:srgbClr val="000000"/>
                </a:solidFill>
                <a:latin typeface="Fira Sans Bold"/>
                <a:sym typeface="Fira Sans Bold"/>
              </a:rPr>
              <a:t>	</a:t>
            </a:r>
            <a:endParaRPr lang="en-ID" sz="3200" dirty="0"/>
          </a:p>
        </p:txBody>
      </p:sp>
      <p:sp>
        <p:nvSpPr>
          <p:cNvPr id="63" name="TextBox 62">
            <a:extLst>
              <a:ext uri="{FF2B5EF4-FFF2-40B4-BE49-F238E27FC236}">
                <a16:creationId xmlns:a16="http://schemas.microsoft.com/office/drawing/2014/main" id="{27A57C46-3121-803E-C4C3-104749BC5EB9}"/>
              </a:ext>
            </a:extLst>
          </p:cNvPr>
          <p:cNvSpPr txBox="1"/>
          <p:nvPr/>
        </p:nvSpPr>
        <p:spPr>
          <a:xfrm>
            <a:off x="6833864" y="7277100"/>
            <a:ext cx="9173182" cy="3046988"/>
          </a:xfrm>
          <a:prstGeom prst="rect">
            <a:avLst/>
          </a:prstGeom>
          <a:noFill/>
        </p:spPr>
        <p:txBody>
          <a:bodyPr wrap="square">
            <a:spAutoFit/>
          </a:bodyPr>
          <a:lstStyle/>
          <a:p>
            <a:pPr algn="just"/>
            <a:r>
              <a:rPr lang="en-US" sz="3200" b="1" dirty="0">
                <a:solidFill>
                  <a:srgbClr val="000000"/>
                </a:solidFill>
                <a:latin typeface="Fira Sans Bold"/>
                <a:sym typeface="Fira Sans Bold"/>
              </a:rPr>
              <a:t>	Validity and reliability tests for the instruments for each variable have been carried out with the following results: 28 items for EQ (r=0.88), 10 items for FOMO (r=0.78), and 16 items for GPAQ (r=0.67-0.81) (Armstrong &amp; Bull, 2006).</a:t>
            </a:r>
            <a:endParaRPr lang="en-ID" sz="3200" dirty="0"/>
          </a:p>
        </p:txBody>
      </p:sp>
    </p:spTree>
    <p:extLst>
      <p:ext uri="{BB962C8B-B14F-4D97-AF65-F5344CB8AC3E}">
        <p14:creationId xmlns:p14="http://schemas.microsoft.com/office/powerpoint/2010/main" val="244284461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19C63DE8-B258-277F-D56D-F4F16E234DC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6F118619-60BA-530F-CF12-721D805A1AB7}"/>
              </a:ext>
            </a:extLst>
          </p:cNvPr>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a:extLst>
              <a:ext uri="{FF2B5EF4-FFF2-40B4-BE49-F238E27FC236}">
                <a16:creationId xmlns:a16="http://schemas.microsoft.com/office/drawing/2014/main" id="{589A95FF-1F52-5B75-EBBC-5168BEDDB839}"/>
              </a:ext>
            </a:extLst>
          </p:cNvPr>
          <p:cNvGrpSpPr/>
          <p:nvPr/>
        </p:nvGrpSpPr>
        <p:grpSpPr>
          <a:xfrm>
            <a:off x="434340" y="559594"/>
            <a:ext cx="1923469" cy="561880"/>
            <a:chOff x="0" y="0"/>
            <a:chExt cx="2564625" cy="749173"/>
          </a:xfrm>
        </p:grpSpPr>
        <p:sp>
          <p:nvSpPr>
            <p:cNvPr id="4" name="Freeform 4">
              <a:extLst>
                <a:ext uri="{FF2B5EF4-FFF2-40B4-BE49-F238E27FC236}">
                  <a16:creationId xmlns:a16="http://schemas.microsoft.com/office/drawing/2014/main" id="{513AFBF2-4A68-D2CC-8512-E97C407A7297}"/>
                </a:ext>
              </a:extLst>
            </p:cNvPr>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5"/>
              <a:stretch>
                <a:fillRect/>
              </a:stretch>
            </a:blipFill>
          </p:spPr>
        </p:sp>
      </p:grpSp>
      <p:grpSp>
        <p:nvGrpSpPr>
          <p:cNvPr id="5" name="Group 5">
            <a:extLst>
              <a:ext uri="{FF2B5EF4-FFF2-40B4-BE49-F238E27FC236}">
                <a16:creationId xmlns:a16="http://schemas.microsoft.com/office/drawing/2014/main" id="{52C26853-1E56-37A3-32CD-C488570B8555}"/>
              </a:ext>
            </a:extLst>
          </p:cNvPr>
          <p:cNvGrpSpPr/>
          <p:nvPr/>
        </p:nvGrpSpPr>
        <p:grpSpPr>
          <a:xfrm>
            <a:off x="2354170" y="594836"/>
            <a:ext cx="880720" cy="470411"/>
            <a:chOff x="0" y="0"/>
            <a:chExt cx="1174293" cy="627215"/>
          </a:xfrm>
        </p:grpSpPr>
        <p:sp>
          <p:nvSpPr>
            <p:cNvPr id="6" name="Freeform 6">
              <a:extLst>
                <a:ext uri="{FF2B5EF4-FFF2-40B4-BE49-F238E27FC236}">
                  <a16:creationId xmlns:a16="http://schemas.microsoft.com/office/drawing/2014/main" id="{6599C3CA-F6D4-B0FC-9A6F-F6E40FA7697D}"/>
                </a:ext>
              </a:extLst>
            </p:cNvPr>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6"/>
              <a:stretch>
                <a:fillRect r="-4" b="6"/>
              </a:stretch>
            </a:blipFill>
          </p:spPr>
        </p:sp>
      </p:grpSp>
      <p:grpSp>
        <p:nvGrpSpPr>
          <p:cNvPr id="7" name="Group 7">
            <a:extLst>
              <a:ext uri="{FF2B5EF4-FFF2-40B4-BE49-F238E27FC236}">
                <a16:creationId xmlns:a16="http://schemas.microsoft.com/office/drawing/2014/main" id="{94193045-55DF-B8CD-AB45-9A15BBEED40A}"/>
              </a:ext>
            </a:extLst>
          </p:cNvPr>
          <p:cNvGrpSpPr/>
          <p:nvPr/>
        </p:nvGrpSpPr>
        <p:grpSpPr>
          <a:xfrm>
            <a:off x="5032143" y="469830"/>
            <a:ext cx="739597" cy="718690"/>
            <a:chOff x="0" y="0"/>
            <a:chExt cx="986130" cy="958253"/>
          </a:xfrm>
        </p:grpSpPr>
        <p:sp>
          <p:nvSpPr>
            <p:cNvPr id="8" name="Freeform 8">
              <a:extLst>
                <a:ext uri="{FF2B5EF4-FFF2-40B4-BE49-F238E27FC236}">
                  <a16:creationId xmlns:a16="http://schemas.microsoft.com/office/drawing/2014/main" id="{7B157E64-37F0-5DC1-F6B5-CCE1A4FFCD4E}"/>
                </a:ext>
              </a:extLst>
            </p:cNvPr>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7"/>
              <a:stretch>
                <a:fillRect r="2" b="-3"/>
              </a:stretch>
            </a:blipFill>
          </p:spPr>
        </p:sp>
      </p:grpSp>
      <p:grpSp>
        <p:nvGrpSpPr>
          <p:cNvPr id="9" name="Group 9">
            <a:extLst>
              <a:ext uri="{FF2B5EF4-FFF2-40B4-BE49-F238E27FC236}">
                <a16:creationId xmlns:a16="http://schemas.microsoft.com/office/drawing/2014/main" id="{0CB4268F-884D-DD19-036A-83E3BB38583B}"/>
              </a:ext>
            </a:extLst>
          </p:cNvPr>
          <p:cNvGrpSpPr/>
          <p:nvPr/>
        </p:nvGrpSpPr>
        <p:grpSpPr>
          <a:xfrm>
            <a:off x="4233891" y="529285"/>
            <a:ext cx="726529" cy="621992"/>
            <a:chOff x="0" y="0"/>
            <a:chExt cx="968705" cy="829323"/>
          </a:xfrm>
        </p:grpSpPr>
        <p:sp>
          <p:nvSpPr>
            <p:cNvPr id="10" name="Freeform 10">
              <a:extLst>
                <a:ext uri="{FF2B5EF4-FFF2-40B4-BE49-F238E27FC236}">
                  <a16:creationId xmlns:a16="http://schemas.microsoft.com/office/drawing/2014/main" id="{14BABFED-2003-C4C8-2CA2-6C93199E8EF7}"/>
                </a:ext>
              </a:extLst>
            </p:cNvPr>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8"/>
              <a:stretch>
                <a:fillRect r="5" b="-1"/>
              </a:stretch>
            </a:blipFill>
          </p:spPr>
        </p:sp>
      </p:grpSp>
      <p:grpSp>
        <p:nvGrpSpPr>
          <p:cNvPr id="11" name="Group 11">
            <a:extLst>
              <a:ext uri="{FF2B5EF4-FFF2-40B4-BE49-F238E27FC236}">
                <a16:creationId xmlns:a16="http://schemas.microsoft.com/office/drawing/2014/main" id="{E47C0360-5567-466B-C790-65FA817F1878}"/>
              </a:ext>
            </a:extLst>
          </p:cNvPr>
          <p:cNvGrpSpPr/>
          <p:nvPr/>
        </p:nvGrpSpPr>
        <p:grpSpPr>
          <a:xfrm>
            <a:off x="3326663" y="416881"/>
            <a:ext cx="810158" cy="368494"/>
            <a:chOff x="0" y="0"/>
            <a:chExt cx="1080211" cy="491325"/>
          </a:xfrm>
        </p:grpSpPr>
        <p:sp>
          <p:nvSpPr>
            <p:cNvPr id="12" name="Freeform 12">
              <a:extLst>
                <a:ext uri="{FF2B5EF4-FFF2-40B4-BE49-F238E27FC236}">
                  <a16:creationId xmlns:a16="http://schemas.microsoft.com/office/drawing/2014/main" id="{121DD190-1069-D603-F93D-C82E1E300994}"/>
                </a:ext>
              </a:extLst>
            </p:cNvPr>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9"/>
              <a:stretch>
                <a:fillRect l="-36051" r="-34586" b="-150333"/>
              </a:stretch>
            </a:blipFill>
          </p:spPr>
        </p:sp>
      </p:grpSp>
      <p:grpSp>
        <p:nvGrpSpPr>
          <p:cNvPr id="13" name="Group 13">
            <a:extLst>
              <a:ext uri="{FF2B5EF4-FFF2-40B4-BE49-F238E27FC236}">
                <a16:creationId xmlns:a16="http://schemas.microsoft.com/office/drawing/2014/main" id="{B28F0FF8-8F03-8F96-AA90-863228F31AC2}"/>
              </a:ext>
            </a:extLst>
          </p:cNvPr>
          <p:cNvGrpSpPr/>
          <p:nvPr/>
        </p:nvGrpSpPr>
        <p:grpSpPr>
          <a:xfrm>
            <a:off x="15290102" y="0"/>
            <a:ext cx="2997898" cy="10287000"/>
            <a:chOff x="0" y="0"/>
            <a:chExt cx="3997198" cy="13716000"/>
          </a:xfrm>
        </p:grpSpPr>
        <p:sp>
          <p:nvSpPr>
            <p:cNvPr id="14" name="Freeform 14">
              <a:extLst>
                <a:ext uri="{FF2B5EF4-FFF2-40B4-BE49-F238E27FC236}">
                  <a16:creationId xmlns:a16="http://schemas.microsoft.com/office/drawing/2014/main" id="{0CE1ECBA-34EE-BEDF-73B4-0D0E30FDCC34}"/>
                </a:ext>
              </a:extLst>
            </p:cNvPr>
            <p:cNvSpPr/>
            <p:nvPr/>
          </p:nvSpPr>
          <p:spPr>
            <a:xfrm>
              <a:off x="0" y="0"/>
              <a:ext cx="3997198" cy="13716000"/>
            </a:xfrm>
            <a:custGeom>
              <a:avLst/>
              <a:gdLst/>
              <a:ahLst/>
              <a:cxnLst/>
              <a:rect l="l" t="t" r="r" b="b"/>
              <a:pathLst>
                <a:path w="3997198" h="13716000">
                  <a:moveTo>
                    <a:pt x="0" y="0"/>
                  </a:moveTo>
                  <a:lnTo>
                    <a:pt x="3997198" y="0"/>
                  </a:lnTo>
                  <a:lnTo>
                    <a:pt x="3997198" y="13716000"/>
                  </a:lnTo>
                  <a:lnTo>
                    <a:pt x="0" y="13716000"/>
                  </a:lnTo>
                  <a:lnTo>
                    <a:pt x="0" y="0"/>
                  </a:lnTo>
                  <a:close/>
                </a:path>
              </a:pathLst>
            </a:custGeom>
            <a:blipFill>
              <a:blip r:embed="rId10"/>
              <a:stretch>
                <a:fillRect l="-131215" t="-6448" r="-222809" b="-25866"/>
              </a:stretch>
            </a:blipFill>
          </p:spPr>
        </p:sp>
      </p:grpSp>
      <p:sp>
        <p:nvSpPr>
          <p:cNvPr id="16" name="TextBox 16">
            <a:extLst>
              <a:ext uri="{FF2B5EF4-FFF2-40B4-BE49-F238E27FC236}">
                <a16:creationId xmlns:a16="http://schemas.microsoft.com/office/drawing/2014/main" id="{685C9B3C-10D3-6054-1684-0A98B4317EEE}"/>
              </a:ext>
            </a:extLst>
          </p:cNvPr>
          <p:cNvSpPr txBox="1"/>
          <p:nvPr/>
        </p:nvSpPr>
        <p:spPr>
          <a:xfrm>
            <a:off x="3343275" y="772649"/>
            <a:ext cx="791413" cy="63170"/>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7" name="TextBox 17">
            <a:extLst>
              <a:ext uri="{FF2B5EF4-FFF2-40B4-BE49-F238E27FC236}">
                <a16:creationId xmlns:a16="http://schemas.microsoft.com/office/drawing/2014/main" id="{0CBC8937-3B57-6C6C-DFBB-961AB59C7AD9}"/>
              </a:ext>
            </a:extLst>
          </p:cNvPr>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8" name="TextBox 18">
            <a:extLst>
              <a:ext uri="{FF2B5EF4-FFF2-40B4-BE49-F238E27FC236}">
                <a16:creationId xmlns:a16="http://schemas.microsoft.com/office/drawing/2014/main" id="{177423EA-8456-B79B-776C-EE89BF3E5795}"/>
              </a:ext>
            </a:extLst>
          </p:cNvPr>
          <p:cNvSpPr txBox="1"/>
          <p:nvPr/>
        </p:nvSpPr>
        <p:spPr>
          <a:xfrm>
            <a:off x="3349133" y="1043188"/>
            <a:ext cx="780259" cy="197768"/>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20" name="TextBox 20">
            <a:extLst>
              <a:ext uri="{FF2B5EF4-FFF2-40B4-BE49-F238E27FC236}">
                <a16:creationId xmlns:a16="http://schemas.microsoft.com/office/drawing/2014/main" id="{CB273F8F-B6DE-4416-DF09-94E54D68C83E}"/>
              </a:ext>
            </a:extLst>
          </p:cNvPr>
          <p:cNvSpPr txBox="1"/>
          <p:nvPr/>
        </p:nvSpPr>
        <p:spPr>
          <a:xfrm>
            <a:off x="7137969" y="2857500"/>
            <a:ext cx="7242267" cy="5193868"/>
          </a:xfrm>
          <a:prstGeom prst="rect">
            <a:avLst/>
          </a:prstGeom>
        </p:spPr>
        <p:txBody>
          <a:bodyPr wrap="square" lIns="0" tIns="0" rIns="0" bIns="0" rtlCol="0" anchor="t">
            <a:spAutoFit/>
          </a:bodyPr>
          <a:lstStyle/>
          <a:p>
            <a:pPr algn="l">
              <a:lnSpc>
                <a:spcPts val="3374"/>
              </a:lnSpc>
            </a:pPr>
            <a:endParaRPr lang="en-US" sz="3344" b="1" spc="66" dirty="0">
              <a:solidFill>
                <a:srgbClr val="FFFFFF"/>
              </a:solidFill>
              <a:latin typeface="Fira Sans Ultra-Bold"/>
              <a:ea typeface="Fira Sans Ultra-Bold"/>
              <a:cs typeface="Fira Sans Ultra-Bold"/>
              <a:sym typeface="Fira Sans Ultra-Bold"/>
            </a:endParaRPr>
          </a:p>
        </p:txBody>
      </p:sp>
      <p:sp>
        <p:nvSpPr>
          <p:cNvPr id="23" name="TextBox 31">
            <a:extLst>
              <a:ext uri="{FF2B5EF4-FFF2-40B4-BE49-F238E27FC236}">
                <a16:creationId xmlns:a16="http://schemas.microsoft.com/office/drawing/2014/main" id="{D09EF077-34CE-0C21-A7A4-D5EA253DA2BD}"/>
              </a:ext>
            </a:extLst>
          </p:cNvPr>
          <p:cNvSpPr txBox="1"/>
          <p:nvPr/>
        </p:nvSpPr>
        <p:spPr>
          <a:xfrm>
            <a:off x="8953442" y="529285"/>
            <a:ext cx="6412840" cy="1243930"/>
          </a:xfrm>
          <a:prstGeom prst="rect">
            <a:avLst/>
          </a:prstGeom>
        </p:spPr>
        <p:txBody>
          <a:bodyPr wrap="square" lIns="0" tIns="0" rIns="0" bIns="0" rtlCol="0" anchor="t">
            <a:spAutoFit/>
          </a:bodyPr>
          <a:lstStyle/>
          <a:p>
            <a:pPr algn="l">
              <a:lnSpc>
                <a:spcPts val="9670"/>
              </a:lnSpc>
            </a:pPr>
            <a:r>
              <a:rPr lang="en-US" sz="8799" b="1" dirty="0">
                <a:solidFill>
                  <a:srgbClr val="0B2957"/>
                </a:solidFill>
                <a:latin typeface="Fira Sans Ultra-Bold"/>
                <a:ea typeface="Fira Sans Ultra-Bold"/>
                <a:cs typeface="Fira Sans Ultra-Bold"/>
                <a:sym typeface="Fira Sans Ultra-Bold"/>
              </a:rPr>
              <a:t>Result</a:t>
            </a:r>
          </a:p>
        </p:txBody>
      </p:sp>
      <p:sp>
        <p:nvSpPr>
          <p:cNvPr id="57" name="TextBox 56">
            <a:extLst>
              <a:ext uri="{FF2B5EF4-FFF2-40B4-BE49-F238E27FC236}">
                <a16:creationId xmlns:a16="http://schemas.microsoft.com/office/drawing/2014/main" id="{DAFFCAAB-25C4-0FBC-D022-D3EC569E6AD2}"/>
              </a:ext>
            </a:extLst>
          </p:cNvPr>
          <p:cNvSpPr txBox="1"/>
          <p:nvPr/>
        </p:nvSpPr>
        <p:spPr>
          <a:xfrm>
            <a:off x="7026314" y="1754805"/>
            <a:ext cx="8594686" cy="2677656"/>
          </a:xfrm>
          <a:prstGeom prst="rect">
            <a:avLst/>
          </a:prstGeom>
          <a:noFill/>
        </p:spPr>
        <p:txBody>
          <a:bodyPr wrap="square">
            <a:spAutoFit/>
          </a:bodyPr>
          <a:lstStyle/>
          <a:p>
            <a:pPr algn="just"/>
            <a:r>
              <a:rPr lang="en-US" sz="2800" b="1" dirty="0">
                <a:solidFill>
                  <a:srgbClr val="000000"/>
                </a:solidFill>
                <a:latin typeface="Fira Sans Bold"/>
                <a:sym typeface="Fira Sans Bold"/>
              </a:rPr>
              <a:t>	The majority of respondents (44%) scored in the Medium group, followed by 14% in the Very High, 11% in the High, 18% in the Low, and 13% in the Very Low. This implies that most people had intermediate traits on the factors that were examined, indicating a generally positive trend.</a:t>
            </a:r>
            <a:endParaRPr lang="en-ID" sz="2800" dirty="0"/>
          </a:p>
        </p:txBody>
      </p:sp>
      <p:sp>
        <p:nvSpPr>
          <p:cNvPr id="62" name="TextBox 61">
            <a:extLst>
              <a:ext uri="{FF2B5EF4-FFF2-40B4-BE49-F238E27FC236}">
                <a16:creationId xmlns:a16="http://schemas.microsoft.com/office/drawing/2014/main" id="{7E8118E8-A8A0-8F6E-04A2-3370F2C16EB5}"/>
              </a:ext>
            </a:extLst>
          </p:cNvPr>
          <p:cNvSpPr txBox="1"/>
          <p:nvPr/>
        </p:nvSpPr>
        <p:spPr>
          <a:xfrm>
            <a:off x="6981218" y="7535211"/>
            <a:ext cx="9173182" cy="2308324"/>
          </a:xfrm>
          <a:prstGeom prst="rect">
            <a:avLst/>
          </a:prstGeom>
          <a:noFill/>
        </p:spPr>
        <p:txBody>
          <a:bodyPr wrap="square">
            <a:spAutoFit/>
          </a:bodyPr>
          <a:lstStyle/>
          <a:p>
            <a:pPr algn="just"/>
            <a:r>
              <a:rPr lang="en-US" sz="2800" b="1" dirty="0">
                <a:solidFill>
                  <a:srgbClr val="000000"/>
                </a:solidFill>
                <a:latin typeface="Fira Sans Bold"/>
                <a:sym typeface="Fira Sans Bold"/>
              </a:rPr>
              <a:t>Sixty percent of the students at Senior High School 15 Bandung participate in intense physical activity on a weekly basis. Furthermore, 17% of students are classified as low level, and 23% of students are at the medium activity level.</a:t>
            </a:r>
            <a:r>
              <a:rPr lang="en-US" sz="3200" b="1" dirty="0">
                <a:solidFill>
                  <a:srgbClr val="000000"/>
                </a:solidFill>
                <a:latin typeface="Fira Sans Bold"/>
                <a:sym typeface="Fira Sans Bold"/>
              </a:rPr>
              <a:t>	</a:t>
            </a:r>
            <a:endParaRPr lang="en-ID" sz="3200" dirty="0"/>
          </a:p>
        </p:txBody>
      </p:sp>
      <p:graphicFrame>
        <p:nvGraphicFramePr>
          <p:cNvPr id="15" name="Table 14">
            <a:extLst>
              <a:ext uri="{FF2B5EF4-FFF2-40B4-BE49-F238E27FC236}">
                <a16:creationId xmlns:a16="http://schemas.microsoft.com/office/drawing/2014/main" id="{536E9334-DA6B-0837-6BF2-E588B0957D5D}"/>
              </a:ext>
            </a:extLst>
          </p:cNvPr>
          <p:cNvGraphicFramePr>
            <a:graphicFrameLocks noGrp="1"/>
          </p:cNvGraphicFramePr>
          <p:nvPr>
            <p:extLst>
              <p:ext uri="{D42A27DB-BD31-4B8C-83A1-F6EECF244321}">
                <p14:modId xmlns:p14="http://schemas.microsoft.com/office/powerpoint/2010/main" val="3044909437"/>
              </p:ext>
            </p:extLst>
          </p:nvPr>
        </p:nvGraphicFramePr>
        <p:xfrm>
          <a:off x="1048578" y="1892274"/>
          <a:ext cx="5785286" cy="2489225"/>
        </p:xfrm>
        <a:graphic>
          <a:graphicData uri="http://schemas.openxmlformats.org/drawingml/2006/table">
            <a:tbl>
              <a:tblPr bandRow="1">
                <a:tableStyleId>{5C22544A-7EE6-4342-B048-85BDC9FD1C3A}</a:tableStyleId>
              </a:tblPr>
              <a:tblGrid>
                <a:gridCol w="412330">
                  <a:extLst>
                    <a:ext uri="{9D8B030D-6E8A-4147-A177-3AD203B41FA5}">
                      <a16:colId xmlns:a16="http://schemas.microsoft.com/office/drawing/2014/main" val="2740107016"/>
                    </a:ext>
                  </a:extLst>
                </a:gridCol>
                <a:gridCol w="1755154">
                  <a:extLst>
                    <a:ext uri="{9D8B030D-6E8A-4147-A177-3AD203B41FA5}">
                      <a16:colId xmlns:a16="http://schemas.microsoft.com/office/drawing/2014/main" val="1935586068"/>
                    </a:ext>
                  </a:extLst>
                </a:gridCol>
                <a:gridCol w="1205934">
                  <a:extLst>
                    <a:ext uri="{9D8B030D-6E8A-4147-A177-3AD203B41FA5}">
                      <a16:colId xmlns:a16="http://schemas.microsoft.com/office/drawing/2014/main" val="4265795076"/>
                    </a:ext>
                  </a:extLst>
                </a:gridCol>
                <a:gridCol w="1205934">
                  <a:extLst>
                    <a:ext uri="{9D8B030D-6E8A-4147-A177-3AD203B41FA5}">
                      <a16:colId xmlns:a16="http://schemas.microsoft.com/office/drawing/2014/main" val="3613564491"/>
                    </a:ext>
                  </a:extLst>
                </a:gridCol>
                <a:gridCol w="1205934">
                  <a:extLst>
                    <a:ext uri="{9D8B030D-6E8A-4147-A177-3AD203B41FA5}">
                      <a16:colId xmlns:a16="http://schemas.microsoft.com/office/drawing/2014/main" val="3859132688"/>
                    </a:ext>
                  </a:extLst>
                </a:gridCol>
              </a:tblGrid>
              <a:tr h="326906">
                <a:tc>
                  <a:txBody>
                    <a:bodyPr/>
                    <a:lstStyle/>
                    <a:p>
                      <a:pPr algn="ctr">
                        <a:buNone/>
                      </a:pPr>
                      <a:r>
                        <a:rPr lang="en-US" sz="1600" dirty="0">
                          <a:effectLst/>
                          <a:latin typeface="Fira Sans Bold" panose="020B0803050000020004" charset="0"/>
                        </a:rPr>
                        <a:t>No</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Category</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Interval</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Frequency</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Percentage</a:t>
                      </a:r>
                      <a:endParaRPr lang="en-ID" sz="18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3952868168"/>
                  </a:ext>
                </a:extLst>
              </a:tr>
              <a:tr h="439269">
                <a:tc>
                  <a:txBody>
                    <a:bodyPr/>
                    <a:lstStyle/>
                    <a:p>
                      <a:pPr algn="ctr">
                        <a:buNone/>
                      </a:pPr>
                      <a:r>
                        <a:rPr lang="en-US" sz="1600" dirty="0">
                          <a:effectLst/>
                          <a:latin typeface="Fira Sans Bold" panose="020B0803050000020004" charset="0"/>
                        </a:rPr>
                        <a:t>1</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Very High</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X</a:t>
                      </a:r>
                      <a:r>
                        <a:rPr lang="en-US" sz="1600" u="sng">
                          <a:effectLst/>
                          <a:latin typeface="Fira Sans Bold" panose="020B0803050000020004" charset="0"/>
                        </a:rPr>
                        <a:t>&gt;</a:t>
                      </a:r>
                      <a:r>
                        <a:rPr lang="en-US" sz="1600">
                          <a:effectLst/>
                          <a:latin typeface="Fira Sans Bold" panose="020B0803050000020004" charset="0"/>
                        </a:rPr>
                        <a:t>91,79</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14</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14%</a:t>
                      </a:r>
                      <a:endParaRPr lang="en-ID" sz="18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663649854"/>
                  </a:ext>
                </a:extLst>
              </a:tr>
              <a:tr h="439269">
                <a:tc>
                  <a:txBody>
                    <a:bodyPr/>
                    <a:lstStyle/>
                    <a:p>
                      <a:pPr algn="ctr">
                        <a:buNone/>
                      </a:pPr>
                      <a:r>
                        <a:rPr lang="en-US" sz="1600" dirty="0">
                          <a:effectLst/>
                          <a:latin typeface="Fira Sans Bold" panose="020B0803050000020004" charset="0"/>
                        </a:rPr>
                        <a:t>2</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High</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87,02-91,78</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11</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11%</a:t>
                      </a:r>
                      <a:endParaRPr lang="en-ID" sz="18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1478795876"/>
                  </a:ext>
                </a:extLst>
              </a:tr>
              <a:tr h="329451">
                <a:tc>
                  <a:txBody>
                    <a:bodyPr/>
                    <a:lstStyle/>
                    <a:p>
                      <a:pPr algn="ctr">
                        <a:buNone/>
                      </a:pPr>
                      <a:r>
                        <a:rPr lang="en-US" sz="1600" dirty="0">
                          <a:effectLst/>
                          <a:latin typeface="Fira Sans Bold" panose="020B0803050000020004" charset="0"/>
                        </a:rPr>
                        <a:t>3</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Moderate</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78,48-87,01</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44</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44%</a:t>
                      </a:r>
                      <a:endParaRPr lang="en-ID" sz="18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3159822944"/>
                  </a:ext>
                </a:extLst>
              </a:tr>
              <a:tr h="329451">
                <a:tc>
                  <a:txBody>
                    <a:bodyPr/>
                    <a:lstStyle/>
                    <a:p>
                      <a:pPr algn="ctr">
                        <a:buNone/>
                      </a:pPr>
                      <a:r>
                        <a:rPr lang="en-US" sz="1600" dirty="0">
                          <a:effectLst/>
                          <a:latin typeface="Fira Sans Bold" panose="020B0803050000020004" charset="0"/>
                        </a:rPr>
                        <a:t>4</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Low</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73,71-78,47</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18</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18%</a:t>
                      </a:r>
                      <a:endParaRPr lang="en-ID" sz="18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517925465"/>
                  </a:ext>
                </a:extLst>
              </a:tr>
              <a:tr h="329451">
                <a:tc>
                  <a:txBody>
                    <a:bodyPr/>
                    <a:lstStyle/>
                    <a:p>
                      <a:pPr algn="ctr">
                        <a:buNone/>
                      </a:pPr>
                      <a:r>
                        <a:rPr lang="en-US" sz="1600" dirty="0">
                          <a:effectLst/>
                          <a:latin typeface="Fira Sans Bold" panose="020B0803050000020004" charset="0"/>
                        </a:rPr>
                        <a:t>5</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Very Low</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73,70 </a:t>
                      </a:r>
                      <a:r>
                        <a:rPr lang="en-US" sz="1600" u="sng" dirty="0">
                          <a:effectLst/>
                          <a:latin typeface="Fira Sans Bold" panose="020B0803050000020004" charset="0"/>
                        </a:rPr>
                        <a:t>&gt;</a:t>
                      </a:r>
                      <a:r>
                        <a:rPr lang="en-US" sz="1600" dirty="0">
                          <a:effectLst/>
                          <a:latin typeface="Fira Sans Bold" panose="020B0803050000020004" charset="0"/>
                        </a:rPr>
                        <a:t> X</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13</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13%</a:t>
                      </a:r>
                      <a:endParaRPr lang="en-ID" sz="18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1432886013"/>
                  </a:ext>
                </a:extLst>
              </a:tr>
              <a:tr h="295428">
                <a:tc gridSpan="3">
                  <a:txBody>
                    <a:bodyPr/>
                    <a:lstStyle/>
                    <a:p>
                      <a:pPr algn="r">
                        <a:buNone/>
                      </a:pPr>
                      <a:r>
                        <a:rPr lang="en-US" sz="1600">
                          <a:effectLst/>
                          <a:latin typeface="Fira Sans Bold" panose="020B0803050000020004" charset="0"/>
                        </a:rPr>
                        <a:t>Total</a:t>
                      </a:r>
                      <a:endParaRPr lang="en-ID" sz="1800">
                        <a:effectLst/>
                        <a:latin typeface="Fira Sans Bold" panose="020B0803050000020004" charset="0"/>
                        <a:ea typeface="Times New Roman" panose="02020603050405020304" pitchFamily="18" charset="0"/>
                      </a:endParaRPr>
                    </a:p>
                  </a:txBody>
                  <a:tcPr marL="68580" marR="68580" marT="0" marB="0"/>
                </a:tc>
                <a:tc hMerge="1">
                  <a:txBody>
                    <a:bodyPr/>
                    <a:lstStyle/>
                    <a:p>
                      <a:endParaRPr lang="en-ID"/>
                    </a:p>
                  </a:txBody>
                  <a:tcPr/>
                </a:tc>
                <a:tc hMerge="1">
                  <a:txBody>
                    <a:bodyPr/>
                    <a:lstStyle/>
                    <a:p>
                      <a:endParaRPr lang="en-ID"/>
                    </a:p>
                  </a:txBody>
                  <a:tcPr/>
                </a:tc>
                <a:tc>
                  <a:txBody>
                    <a:bodyPr/>
                    <a:lstStyle/>
                    <a:p>
                      <a:pPr algn="ctr">
                        <a:buNone/>
                      </a:pPr>
                      <a:r>
                        <a:rPr lang="en-US" sz="1600" dirty="0">
                          <a:effectLst/>
                          <a:latin typeface="Fira Sans Bold" panose="020B0803050000020004" charset="0"/>
                        </a:rPr>
                        <a:t>100</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100%</a:t>
                      </a:r>
                      <a:endParaRPr lang="en-ID" sz="1800" dirty="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907512751"/>
                  </a:ext>
                </a:extLst>
              </a:tr>
            </a:tbl>
          </a:graphicData>
        </a:graphic>
      </p:graphicFrame>
      <p:graphicFrame>
        <p:nvGraphicFramePr>
          <p:cNvPr id="19" name="Table 18">
            <a:extLst>
              <a:ext uri="{FF2B5EF4-FFF2-40B4-BE49-F238E27FC236}">
                <a16:creationId xmlns:a16="http://schemas.microsoft.com/office/drawing/2014/main" id="{02F145A6-C940-9171-A687-FA26062318C8}"/>
              </a:ext>
            </a:extLst>
          </p:cNvPr>
          <p:cNvGraphicFramePr>
            <a:graphicFrameLocks noGrp="1"/>
          </p:cNvGraphicFramePr>
          <p:nvPr>
            <p:extLst>
              <p:ext uri="{D42A27DB-BD31-4B8C-83A1-F6EECF244321}">
                <p14:modId xmlns:p14="http://schemas.microsoft.com/office/powerpoint/2010/main" val="4006879016"/>
              </p:ext>
            </p:extLst>
          </p:nvPr>
        </p:nvGraphicFramePr>
        <p:xfrm>
          <a:off x="9947371" y="4532031"/>
          <a:ext cx="5715387" cy="2308534"/>
        </p:xfrm>
        <a:graphic>
          <a:graphicData uri="http://schemas.openxmlformats.org/drawingml/2006/table">
            <a:tbl>
              <a:tblPr bandRow="1">
                <a:tableStyleId>{5C22544A-7EE6-4342-B048-85BDC9FD1C3A}</a:tableStyleId>
              </a:tblPr>
              <a:tblGrid>
                <a:gridCol w="405527">
                  <a:extLst>
                    <a:ext uri="{9D8B030D-6E8A-4147-A177-3AD203B41FA5}">
                      <a16:colId xmlns:a16="http://schemas.microsoft.com/office/drawing/2014/main" val="2254404383"/>
                    </a:ext>
                  </a:extLst>
                </a:gridCol>
                <a:gridCol w="1734544">
                  <a:extLst>
                    <a:ext uri="{9D8B030D-6E8A-4147-A177-3AD203B41FA5}">
                      <a16:colId xmlns:a16="http://schemas.microsoft.com/office/drawing/2014/main" val="2185046124"/>
                    </a:ext>
                  </a:extLst>
                </a:gridCol>
                <a:gridCol w="1191772">
                  <a:extLst>
                    <a:ext uri="{9D8B030D-6E8A-4147-A177-3AD203B41FA5}">
                      <a16:colId xmlns:a16="http://schemas.microsoft.com/office/drawing/2014/main" val="1941818126"/>
                    </a:ext>
                  </a:extLst>
                </a:gridCol>
                <a:gridCol w="1191772">
                  <a:extLst>
                    <a:ext uri="{9D8B030D-6E8A-4147-A177-3AD203B41FA5}">
                      <a16:colId xmlns:a16="http://schemas.microsoft.com/office/drawing/2014/main" val="3006780384"/>
                    </a:ext>
                  </a:extLst>
                </a:gridCol>
                <a:gridCol w="1191772">
                  <a:extLst>
                    <a:ext uri="{9D8B030D-6E8A-4147-A177-3AD203B41FA5}">
                      <a16:colId xmlns:a16="http://schemas.microsoft.com/office/drawing/2014/main" val="3618373865"/>
                    </a:ext>
                  </a:extLst>
                </a:gridCol>
              </a:tblGrid>
              <a:tr h="487471">
                <a:tc>
                  <a:txBody>
                    <a:bodyPr/>
                    <a:lstStyle/>
                    <a:p>
                      <a:pPr algn="ctr">
                        <a:buNone/>
                      </a:pPr>
                      <a:r>
                        <a:rPr lang="en-US" sz="1600">
                          <a:effectLst/>
                          <a:latin typeface="Fira Sans Bold" panose="020B0803050000020004" charset="0"/>
                        </a:rPr>
                        <a:t>No</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Category</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Interval</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Frequency</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Percentage</a:t>
                      </a:r>
                      <a:endParaRPr lang="en-ID" sz="18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3848474104"/>
                  </a:ext>
                </a:extLst>
              </a:tr>
              <a:tr h="401301">
                <a:tc>
                  <a:txBody>
                    <a:bodyPr/>
                    <a:lstStyle/>
                    <a:p>
                      <a:pPr algn="ctr">
                        <a:buNone/>
                      </a:pPr>
                      <a:r>
                        <a:rPr lang="en-US" sz="1600">
                          <a:effectLst/>
                          <a:latin typeface="Fira Sans Bold" panose="020B0803050000020004" charset="0"/>
                        </a:rPr>
                        <a:t>1</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High</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X </a:t>
                      </a:r>
                      <a:r>
                        <a:rPr lang="en-US" sz="1600" u="sng">
                          <a:effectLst/>
                          <a:latin typeface="Fira Sans Bold" panose="020B0803050000020004" charset="0"/>
                        </a:rPr>
                        <a:t>&gt;</a:t>
                      </a:r>
                      <a:r>
                        <a:rPr lang="en-US" sz="1600">
                          <a:effectLst/>
                          <a:latin typeface="Fira Sans Bold" panose="020B0803050000020004" charset="0"/>
                        </a:rPr>
                        <a:t> 28,26</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20</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20%</a:t>
                      </a:r>
                      <a:endParaRPr lang="en-ID" sz="18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3514934419"/>
                  </a:ext>
                </a:extLst>
              </a:tr>
              <a:tr h="501626">
                <a:tc>
                  <a:txBody>
                    <a:bodyPr/>
                    <a:lstStyle/>
                    <a:p>
                      <a:pPr algn="ctr">
                        <a:buNone/>
                      </a:pPr>
                      <a:r>
                        <a:rPr lang="en-US" sz="1600">
                          <a:effectLst/>
                          <a:latin typeface="Fira Sans Bold" panose="020B0803050000020004" charset="0"/>
                        </a:rPr>
                        <a:t>2</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Moderate</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16,18-28,25</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61</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61%</a:t>
                      </a:r>
                      <a:endParaRPr lang="en-ID" sz="1800" dirty="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2631420943"/>
                  </a:ext>
                </a:extLst>
              </a:tr>
              <a:tr h="501626">
                <a:tc>
                  <a:txBody>
                    <a:bodyPr/>
                    <a:lstStyle/>
                    <a:p>
                      <a:pPr algn="ctr">
                        <a:buNone/>
                      </a:pPr>
                      <a:r>
                        <a:rPr lang="en-US" sz="1600" dirty="0">
                          <a:effectLst/>
                          <a:latin typeface="Fira Sans Bold" panose="020B0803050000020004" charset="0"/>
                        </a:rPr>
                        <a:t>3</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Low</a:t>
                      </a:r>
                      <a:endParaRPr lang="en-ID" sz="18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X </a:t>
                      </a:r>
                      <a:r>
                        <a:rPr lang="en-US" sz="1600" u="sng">
                          <a:effectLst/>
                          <a:latin typeface="Fira Sans Bold" panose="020B0803050000020004" charset="0"/>
                        </a:rPr>
                        <a:t>&lt;</a:t>
                      </a:r>
                      <a:r>
                        <a:rPr lang="en-US" sz="1600">
                          <a:effectLst/>
                          <a:latin typeface="Fira Sans Bold" panose="020B0803050000020004" charset="0"/>
                        </a:rPr>
                        <a:t> 16,17</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19</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19%</a:t>
                      </a:r>
                      <a:endParaRPr lang="en-ID" sz="1800" dirty="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567101532"/>
                  </a:ext>
                </a:extLst>
              </a:tr>
              <a:tr h="416301">
                <a:tc gridSpan="3">
                  <a:txBody>
                    <a:bodyPr/>
                    <a:lstStyle/>
                    <a:p>
                      <a:pPr algn="r">
                        <a:buNone/>
                      </a:pPr>
                      <a:r>
                        <a:rPr lang="en-US" sz="1600">
                          <a:effectLst/>
                          <a:latin typeface="Fira Sans Bold" panose="020B0803050000020004" charset="0"/>
                        </a:rPr>
                        <a:t>Total</a:t>
                      </a:r>
                      <a:endParaRPr lang="en-ID" sz="1800">
                        <a:effectLst/>
                        <a:latin typeface="Fira Sans Bold" panose="020B0803050000020004" charset="0"/>
                        <a:ea typeface="Times New Roman" panose="02020603050405020304" pitchFamily="18" charset="0"/>
                      </a:endParaRPr>
                    </a:p>
                  </a:txBody>
                  <a:tcPr marL="68580" marR="68580" marT="0" marB="0"/>
                </a:tc>
                <a:tc hMerge="1">
                  <a:txBody>
                    <a:bodyPr/>
                    <a:lstStyle/>
                    <a:p>
                      <a:endParaRPr lang="en-ID"/>
                    </a:p>
                  </a:txBody>
                  <a:tcPr/>
                </a:tc>
                <a:tc hMerge="1">
                  <a:txBody>
                    <a:bodyPr/>
                    <a:lstStyle/>
                    <a:p>
                      <a:endParaRPr lang="en-ID"/>
                    </a:p>
                  </a:txBody>
                  <a:tcPr/>
                </a:tc>
                <a:tc>
                  <a:txBody>
                    <a:bodyPr/>
                    <a:lstStyle/>
                    <a:p>
                      <a:pPr algn="ctr">
                        <a:buNone/>
                      </a:pPr>
                      <a:r>
                        <a:rPr lang="en-US" sz="1600">
                          <a:effectLst/>
                          <a:latin typeface="Fira Sans Bold" panose="020B0803050000020004" charset="0"/>
                        </a:rPr>
                        <a:t>100</a:t>
                      </a:r>
                      <a:endParaRPr lang="en-ID" sz="18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100%</a:t>
                      </a:r>
                      <a:endParaRPr lang="en-ID" sz="1800" dirty="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2658160954"/>
                  </a:ext>
                </a:extLst>
              </a:tr>
            </a:tbl>
          </a:graphicData>
        </a:graphic>
      </p:graphicFrame>
      <p:graphicFrame>
        <p:nvGraphicFramePr>
          <p:cNvPr id="21" name="Table 20">
            <a:extLst>
              <a:ext uri="{FF2B5EF4-FFF2-40B4-BE49-F238E27FC236}">
                <a16:creationId xmlns:a16="http://schemas.microsoft.com/office/drawing/2014/main" id="{4D2EEFEF-8EDC-0F42-4A2A-F7C638AD517B}"/>
              </a:ext>
            </a:extLst>
          </p:cNvPr>
          <p:cNvGraphicFramePr>
            <a:graphicFrameLocks noGrp="1"/>
          </p:cNvGraphicFramePr>
          <p:nvPr>
            <p:extLst>
              <p:ext uri="{D42A27DB-BD31-4B8C-83A1-F6EECF244321}">
                <p14:modId xmlns:p14="http://schemas.microsoft.com/office/powerpoint/2010/main" val="526401638"/>
              </p:ext>
            </p:extLst>
          </p:nvPr>
        </p:nvGraphicFramePr>
        <p:xfrm>
          <a:off x="1048578" y="6624089"/>
          <a:ext cx="5785284" cy="2669152"/>
        </p:xfrm>
        <a:graphic>
          <a:graphicData uri="http://schemas.openxmlformats.org/drawingml/2006/table">
            <a:tbl>
              <a:tblPr bandRow="1">
                <a:tableStyleId>{5C22544A-7EE6-4342-B048-85BDC9FD1C3A}</a:tableStyleId>
              </a:tblPr>
              <a:tblGrid>
                <a:gridCol w="410487">
                  <a:extLst>
                    <a:ext uri="{9D8B030D-6E8A-4147-A177-3AD203B41FA5}">
                      <a16:colId xmlns:a16="http://schemas.microsoft.com/office/drawing/2014/main" val="1115962510"/>
                    </a:ext>
                  </a:extLst>
                </a:gridCol>
                <a:gridCol w="1755756">
                  <a:extLst>
                    <a:ext uri="{9D8B030D-6E8A-4147-A177-3AD203B41FA5}">
                      <a16:colId xmlns:a16="http://schemas.microsoft.com/office/drawing/2014/main" val="1084368209"/>
                    </a:ext>
                  </a:extLst>
                </a:gridCol>
                <a:gridCol w="1206347">
                  <a:extLst>
                    <a:ext uri="{9D8B030D-6E8A-4147-A177-3AD203B41FA5}">
                      <a16:colId xmlns:a16="http://schemas.microsoft.com/office/drawing/2014/main" val="697296049"/>
                    </a:ext>
                  </a:extLst>
                </a:gridCol>
                <a:gridCol w="1206347">
                  <a:extLst>
                    <a:ext uri="{9D8B030D-6E8A-4147-A177-3AD203B41FA5}">
                      <a16:colId xmlns:a16="http://schemas.microsoft.com/office/drawing/2014/main" val="1345815421"/>
                    </a:ext>
                  </a:extLst>
                </a:gridCol>
                <a:gridCol w="1206347">
                  <a:extLst>
                    <a:ext uri="{9D8B030D-6E8A-4147-A177-3AD203B41FA5}">
                      <a16:colId xmlns:a16="http://schemas.microsoft.com/office/drawing/2014/main" val="1889397962"/>
                    </a:ext>
                  </a:extLst>
                </a:gridCol>
              </a:tblGrid>
              <a:tr h="562096">
                <a:tc>
                  <a:txBody>
                    <a:bodyPr/>
                    <a:lstStyle/>
                    <a:p>
                      <a:pPr algn="ctr">
                        <a:buNone/>
                      </a:pPr>
                      <a:r>
                        <a:rPr lang="en-US" sz="1600">
                          <a:effectLst/>
                          <a:latin typeface="Fira Sans Bold" panose="020B0803050000020004" charset="0"/>
                        </a:rPr>
                        <a:t>No</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Category</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Interval</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Frequency</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Percentage</a:t>
                      </a:r>
                      <a:endParaRPr lang="en-ID" sz="16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3439523813"/>
                  </a:ext>
                </a:extLst>
              </a:tr>
              <a:tr h="487576">
                <a:tc>
                  <a:txBody>
                    <a:bodyPr/>
                    <a:lstStyle/>
                    <a:p>
                      <a:pPr algn="ctr">
                        <a:buNone/>
                      </a:pPr>
                      <a:r>
                        <a:rPr lang="en-US" sz="1600">
                          <a:effectLst/>
                          <a:latin typeface="Fira Sans Bold" panose="020B0803050000020004" charset="0"/>
                        </a:rPr>
                        <a:t>1</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Heavy</a:t>
                      </a:r>
                      <a:endParaRPr lang="en-ID" sz="16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u="sng">
                          <a:effectLst/>
                          <a:latin typeface="Fira Sans Bold" panose="020B0803050000020004" charset="0"/>
                        </a:rPr>
                        <a:t>X</a:t>
                      </a:r>
                      <a:r>
                        <a:rPr lang="en-US" sz="1600">
                          <a:effectLst/>
                          <a:latin typeface="Fira Sans Bold" panose="020B0803050000020004" charset="0"/>
                        </a:rPr>
                        <a:t> &gt; 3000</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60</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60%</a:t>
                      </a:r>
                      <a:endParaRPr lang="en-ID" sz="16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592842256"/>
                  </a:ext>
                </a:extLst>
              </a:tr>
              <a:tr h="609470">
                <a:tc>
                  <a:txBody>
                    <a:bodyPr/>
                    <a:lstStyle/>
                    <a:p>
                      <a:pPr algn="ctr">
                        <a:buNone/>
                      </a:pPr>
                      <a:r>
                        <a:rPr lang="en-US" sz="1600">
                          <a:effectLst/>
                          <a:latin typeface="Fira Sans Bold" panose="020B0803050000020004" charset="0"/>
                        </a:rPr>
                        <a:t>2</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Medium</a:t>
                      </a:r>
                      <a:endParaRPr lang="en-ID" sz="16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600-2999</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23</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23%</a:t>
                      </a:r>
                      <a:endParaRPr lang="en-ID" sz="16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531777340"/>
                  </a:ext>
                </a:extLst>
              </a:tr>
              <a:tr h="487576">
                <a:tc>
                  <a:txBody>
                    <a:bodyPr/>
                    <a:lstStyle/>
                    <a:p>
                      <a:pPr algn="ctr">
                        <a:buNone/>
                      </a:pPr>
                      <a:r>
                        <a:rPr lang="en-US" sz="1600">
                          <a:effectLst/>
                          <a:latin typeface="Fira Sans Bold" panose="020B0803050000020004" charset="0"/>
                        </a:rPr>
                        <a:t>3</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Low</a:t>
                      </a:r>
                      <a:endParaRPr lang="en-ID" sz="1600" dirty="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u="sng">
                          <a:effectLst/>
                          <a:latin typeface="Fira Sans Bold" panose="020B0803050000020004" charset="0"/>
                        </a:rPr>
                        <a:t>X</a:t>
                      </a:r>
                      <a:r>
                        <a:rPr lang="en-US" sz="1600">
                          <a:effectLst/>
                          <a:latin typeface="Fira Sans Bold" panose="020B0803050000020004" charset="0"/>
                        </a:rPr>
                        <a:t> &lt; 600</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17</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a:effectLst/>
                          <a:latin typeface="Fira Sans Bold" panose="020B0803050000020004" charset="0"/>
                        </a:rPr>
                        <a:t>17%</a:t>
                      </a:r>
                      <a:endParaRPr lang="en-ID" sz="160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810332670"/>
                  </a:ext>
                </a:extLst>
              </a:tr>
              <a:tr h="522434">
                <a:tc gridSpan="3">
                  <a:txBody>
                    <a:bodyPr/>
                    <a:lstStyle/>
                    <a:p>
                      <a:pPr algn="r">
                        <a:buNone/>
                      </a:pPr>
                      <a:r>
                        <a:rPr lang="en-US" sz="1600" dirty="0">
                          <a:effectLst/>
                          <a:latin typeface="Fira Sans Bold" panose="020B0803050000020004" charset="0"/>
                        </a:rPr>
                        <a:t>Total</a:t>
                      </a:r>
                      <a:endParaRPr lang="en-ID" sz="1600" dirty="0">
                        <a:effectLst/>
                        <a:latin typeface="Fira Sans Bold" panose="020B0803050000020004" charset="0"/>
                        <a:ea typeface="Times New Roman" panose="02020603050405020304" pitchFamily="18" charset="0"/>
                      </a:endParaRPr>
                    </a:p>
                  </a:txBody>
                  <a:tcPr marL="68580" marR="68580" marT="0" marB="0"/>
                </a:tc>
                <a:tc hMerge="1">
                  <a:txBody>
                    <a:bodyPr/>
                    <a:lstStyle/>
                    <a:p>
                      <a:endParaRPr lang="en-ID"/>
                    </a:p>
                  </a:txBody>
                  <a:tcPr/>
                </a:tc>
                <a:tc hMerge="1">
                  <a:txBody>
                    <a:bodyPr/>
                    <a:lstStyle/>
                    <a:p>
                      <a:endParaRPr lang="en-ID"/>
                    </a:p>
                  </a:txBody>
                  <a:tcPr/>
                </a:tc>
                <a:tc>
                  <a:txBody>
                    <a:bodyPr/>
                    <a:lstStyle/>
                    <a:p>
                      <a:pPr algn="ctr">
                        <a:buNone/>
                      </a:pPr>
                      <a:r>
                        <a:rPr lang="en-US" sz="1600">
                          <a:effectLst/>
                          <a:latin typeface="Fira Sans Bold" panose="020B0803050000020004" charset="0"/>
                        </a:rPr>
                        <a:t>100</a:t>
                      </a:r>
                      <a:endParaRPr lang="en-ID" sz="1600">
                        <a:effectLst/>
                        <a:latin typeface="Fira Sans Bold" panose="020B0803050000020004" charset="0"/>
                        <a:ea typeface="Times New Roman" panose="02020603050405020304" pitchFamily="18" charset="0"/>
                      </a:endParaRPr>
                    </a:p>
                  </a:txBody>
                  <a:tcPr marL="68580" marR="68580" marT="0" marB="0"/>
                </a:tc>
                <a:tc>
                  <a:txBody>
                    <a:bodyPr/>
                    <a:lstStyle/>
                    <a:p>
                      <a:pPr algn="ctr">
                        <a:buNone/>
                      </a:pPr>
                      <a:r>
                        <a:rPr lang="en-US" sz="1600" dirty="0">
                          <a:effectLst/>
                          <a:latin typeface="Fira Sans Bold" panose="020B0803050000020004" charset="0"/>
                        </a:rPr>
                        <a:t>100%</a:t>
                      </a:r>
                      <a:endParaRPr lang="en-ID" sz="1600" dirty="0">
                        <a:effectLst/>
                        <a:latin typeface="Fira Sans Bold" panose="020B0803050000020004" charset="0"/>
                        <a:ea typeface="Times New Roman" panose="02020603050405020304" pitchFamily="18" charset="0"/>
                      </a:endParaRPr>
                    </a:p>
                  </a:txBody>
                  <a:tcPr marL="68580" marR="68580" marT="0" marB="0"/>
                </a:tc>
                <a:extLst>
                  <a:ext uri="{0D108BD9-81ED-4DB2-BD59-A6C34878D82A}">
                    <a16:rowId xmlns:a16="http://schemas.microsoft.com/office/drawing/2014/main" val="2752187547"/>
                  </a:ext>
                </a:extLst>
              </a:tr>
            </a:tbl>
          </a:graphicData>
        </a:graphic>
      </p:graphicFrame>
      <p:sp>
        <p:nvSpPr>
          <p:cNvPr id="27" name="TextBox 26">
            <a:extLst>
              <a:ext uri="{FF2B5EF4-FFF2-40B4-BE49-F238E27FC236}">
                <a16:creationId xmlns:a16="http://schemas.microsoft.com/office/drawing/2014/main" id="{D81FEFAA-E8FB-8833-AEB2-80C557579231}"/>
              </a:ext>
            </a:extLst>
          </p:cNvPr>
          <p:cNvSpPr txBox="1"/>
          <p:nvPr/>
        </p:nvSpPr>
        <p:spPr>
          <a:xfrm>
            <a:off x="1048578" y="4976962"/>
            <a:ext cx="8594686" cy="1384995"/>
          </a:xfrm>
          <a:prstGeom prst="rect">
            <a:avLst/>
          </a:prstGeom>
          <a:noFill/>
        </p:spPr>
        <p:txBody>
          <a:bodyPr wrap="square">
            <a:spAutoFit/>
          </a:bodyPr>
          <a:lstStyle/>
          <a:p>
            <a:pPr algn="just"/>
            <a:r>
              <a:rPr lang="en-US" sz="2800" b="1" dirty="0">
                <a:solidFill>
                  <a:srgbClr val="000000"/>
                </a:solidFill>
                <a:latin typeface="Fira Sans Bold"/>
                <a:sym typeface="Fira Sans Bold"/>
              </a:rPr>
              <a:t> the majority fell into the Medium Level category (61%), followed by the High category (20%), and the Low category (19%).</a:t>
            </a:r>
            <a:endParaRPr lang="en-ID" sz="2800" dirty="0"/>
          </a:p>
        </p:txBody>
      </p:sp>
      <p:sp>
        <p:nvSpPr>
          <p:cNvPr id="28" name="TextBox 27">
            <a:extLst>
              <a:ext uri="{FF2B5EF4-FFF2-40B4-BE49-F238E27FC236}">
                <a16:creationId xmlns:a16="http://schemas.microsoft.com/office/drawing/2014/main" id="{C0A03233-1757-1C22-17E5-152F421BF4B1}"/>
              </a:ext>
            </a:extLst>
          </p:cNvPr>
          <p:cNvSpPr txBox="1"/>
          <p:nvPr/>
        </p:nvSpPr>
        <p:spPr>
          <a:xfrm>
            <a:off x="1186096" y="4282470"/>
            <a:ext cx="4736972" cy="523220"/>
          </a:xfrm>
          <a:prstGeom prst="rect">
            <a:avLst/>
          </a:prstGeom>
          <a:noFill/>
        </p:spPr>
        <p:txBody>
          <a:bodyPr wrap="square">
            <a:spAutoFit/>
          </a:bodyPr>
          <a:lstStyle/>
          <a:p>
            <a:pPr algn="just"/>
            <a:r>
              <a:rPr lang="en-US" sz="2800" b="1" dirty="0">
                <a:solidFill>
                  <a:srgbClr val="000000"/>
                </a:solidFill>
                <a:latin typeface="Fira Sans Bold"/>
                <a:sym typeface="Fira Sans Bold"/>
              </a:rPr>
              <a:t>	</a:t>
            </a:r>
            <a:r>
              <a:rPr lang="en-US" sz="1600" b="1" i="1" dirty="0">
                <a:solidFill>
                  <a:srgbClr val="000000"/>
                </a:solidFill>
                <a:latin typeface="Fira Sans Bold"/>
                <a:sym typeface="Fira Sans Bold"/>
              </a:rPr>
              <a:t>Table 1.1 Distribution Frequency of EI</a:t>
            </a:r>
            <a:endParaRPr lang="en-ID" sz="2800" i="1" dirty="0"/>
          </a:p>
        </p:txBody>
      </p:sp>
      <p:sp>
        <p:nvSpPr>
          <p:cNvPr id="29" name="TextBox 28">
            <a:extLst>
              <a:ext uri="{FF2B5EF4-FFF2-40B4-BE49-F238E27FC236}">
                <a16:creationId xmlns:a16="http://schemas.microsoft.com/office/drawing/2014/main" id="{3DBF13B3-B83A-4863-1821-C142D1D9E003}"/>
              </a:ext>
            </a:extLst>
          </p:cNvPr>
          <p:cNvSpPr txBox="1"/>
          <p:nvPr/>
        </p:nvSpPr>
        <p:spPr>
          <a:xfrm>
            <a:off x="10759102" y="6864484"/>
            <a:ext cx="6984380" cy="338554"/>
          </a:xfrm>
          <a:prstGeom prst="rect">
            <a:avLst/>
          </a:prstGeom>
          <a:noFill/>
        </p:spPr>
        <p:txBody>
          <a:bodyPr wrap="square">
            <a:spAutoFit/>
          </a:bodyPr>
          <a:lstStyle/>
          <a:p>
            <a:pPr algn="just"/>
            <a:r>
              <a:rPr lang="en-US" sz="1600" b="1" i="1" dirty="0">
                <a:solidFill>
                  <a:srgbClr val="000000"/>
                </a:solidFill>
                <a:latin typeface="Fira Sans Bold"/>
                <a:sym typeface="Fira Sans Bold"/>
              </a:rPr>
              <a:t>Table 1.2 Distribution Frequency of FOMO</a:t>
            </a:r>
            <a:endParaRPr lang="en-ID" sz="1600" i="1" dirty="0"/>
          </a:p>
        </p:txBody>
      </p:sp>
      <p:sp>
        <p:nvSpPr>
          <p:cNvPr id="30" name="TextBox 29">
            <a:extLst>
              <a:ext uri="{FF2B5EF4-FFF2-40B4-BE49-F238E27FC236}">
                <a16:creationId xmlns:a16="http://schemas.microsoft.com/office/drawing/2014/main" id="{6F458A72-FB00-2EE8-385F-1E521B4EEF8E}"/>
              </a:ext>
            </a:extLst>
          </p:cNvPr>
          <p:cNvSpPr txBox="1"/>
          <p:nvPr/>
        </p:nvSpPr>
        <p:spPr>
          <a:xfrm>
            <a:off x="1909761" y="9353610"/>
            <a:ext cx="6984380" cy="338554"/>
          </a:xfrm>
          <a:prstGeom prst="rect">
            <a:avLst/>
          </a:prstGeom>
          <a:noFill/>
        </p:spPr>
        <p:txBody>
          <a:bodyPr wrap="square">
            <a:spAutoFit/>
          </a:bodyPr>
          <a:lstStyle/>
          <a:p>
            <a:pPr algn="just"/>
            <a:r>
              <a:rPr lang="en-US" sz="1600" b="1" i="1" dirty="0">
                <a:solidFill>
                  <a:srgbClr val="000000"/>
                </a:solidFill>
                <a:latin typeface="Fira Sans Bold"/>
                <a:sym typeface="Fira Sans Bold"/>
              </a:rPr>
              <a:t>Table 1.3 Distribution Frequency of PA</a:t>
            </a:r>
            <a:endParaRPr lang="en-ID" sz="1600" i="1" dirty="0"/>
          </a:p>
        </p:txBody>
      </p:sp>
    </p:spTree>
    <p:extLst>
      <p:ext uri="{BB962C8B-B14F-4D97-AF65-F5344CB8AC3E}">
        <p14:creationId xmlns:p14="http://schemas.microsoft.com/office/powerpoint/2010/main" val="26977828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626EF172-547C-3160-2469-76EEA5228DA4}"/>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EDED70AB-2270-F00E-12F4-33F8769E048D}"/>
              </a:ext>
            </a:extLst>
          </p:cNvPr>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a:extLst>
              <a:ext uri="{FF2B5EF4-FFF2-40B4-BE49-F238E27FC236}">
                <a16:creationId xmlns:a16="http://schemas.microsoft.com/office/drawing/2014/main" id="{9D73065D-39B0-728F-55FC-D4611AA8FD87}"/>
              </a:ext>
            </a:extLst>
          </p:cNvPr>
          <p:cNvGrpSpPr/>
          <p:nvPr/>
        </p:nvGrpSpPr>
        <p:grpSpPr>
          <a:xfrm>
            <a:off x="434340" y="559594"/>
            <a:ext cx="1923469" cy="561880"/>
            <a:chOff x="0" y="0"/>
            <a:chExt cx="2564625" cy="749173"/>
          </a:xfrm>
        </p:grpSpPr>
        <p:sp>
          <p:nvSpPr>
            <p:cNvPr id="4" name="Freeform 4">
              <a:extLst>
                <a:ext uri="{FF2B5EF4-FFF2-40B4-BE49-F238E27FC236}">
                  <a16:creationId xmlns:a16="http://schemas.microsoft.com/office/drawing/2014/main" id="{664D9485-F285-6417-9A42-8E6E2C0AE61D}"/>
                </a:ext>
              </a:extLst>
            </p:cNvPr>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5"/>
              <a:stretch>
                <a:fillRect/>
              </a:stretch>
            </a:blipFill>
          </p:spPr>
        </p:sp>
      </p:grpSp>
      <p:grpSp>
        <p:nvGrpSpPr>
          <p:cNvPr id="5" name="Group 5">
            <a:extLst>
              <a:ext uri="{FF2B5EF4-FFF2-40B4-BE49-F238E27FC236}">
                <a16:creationId xmlns:a16="http://schemas.microsoft.com/office/drawing/2014/main" id="{FD52067F-CBC3-0FCE-3174-280F65067C41}"/>
              </a:ext>
            </a:extLst>
          </p:cNvPr>
          <p:cNvGrpSpPr/>
          <p:nvPr/>
        </p:nvGrpSpPr>
        <p:grpSpPr>
          <a:xfrm>
            <a:off x="2354170" y="594836"/>
            <a:ext cx="880720" cy="470411"/>
            <a:chOff x="0" y="0"/>
            <a:chExt cx="1174293" cy="627215"/>
          </a:xfrm>
        </p:grpSpPr>
        <p:sp>
          <p:nvSpPr>
            <p:cNvPr id="6" name="Freeform 6">
              <a:extLst>
                <a:ext uri="{FF2B5EF4-FFF2-40B4-BE49-F238E27FC236}">
                  <a16:creationId xmlns:a16="http://schemas.microsoft.com/office/drawing/2014/main" id="{7DC80235-879E-99A0-A413-0247106F0D12}"/>
                </a:ext>
              </a:extLst>
            </p:cNvPr>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6"/>
              <a:stretch>
                <a:fillRect r="-4" b="6"/>
              </a:stretch>
            </a:blipFill>
          </p:spPr>
        </p:sp>
      </p:grpSp>
      <p:grpSp>
        <p:nvGrpSpPr>
          <p:cNvPr id="7" name="Group 7">
            <a:extLst>
              <a:ext uri="{FF2B5EF4-FFF2-40B4-BE49-F238E27FC236}">
                <a16:creationId xmlns:a16="http://schemas.microsoft.com/office/drawing/2014/main" id="{0F8F6660-CDDF-34F2-6EC3-A53A5A2671FB}"/>
              </a:ext>
            </a:extLst>
          </p:cNvPr>
          <p:cNvGrpSpPr/>
          <p:nvPr/>
        </p:nvGrpSpPr>
        <p:grpSpPr>
          <a:xfrm>
            <a:off x="5032143" y="469830"/>
            <a:ext cx="739597" cy="718690"/>
            <a:chOff x="0" y="0"/>
            <a:chExt cx="986130" cy="958253"/>
          </a:xfrm>
        </p:grpSpPr>
        <p:sp>
          <p:nvSpPr>
            <p:cNvPr id="8" name="Freeform 8">
              <a:extLst>
                <a:ext uri="{FF2B5EF4-FFF2-40B4-BE49-F238E27FC236}">
                  <a16:creationId xmlns:a16="http://schemas.microsoft.com/office/drawing/2014/main" id="{58C8AEF1-1E31-6077-AE7B-26C48B50EEC4}"/>
                </a:ext>
              </a:extLst>
            </p:cNvPr>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7"/>
              <a:stretch>
                <a:fillRect r="2" b="-3"/>
              </a:stretch>
            </a:blipFill>
          </p:spPr>
        </p:sp>
      </p:grpSp>
      <p:grpSp>
        <p:nvGrpSpPr>
          <p:cNvPr id="9" name="Group 9">
            <a:extLst>
              <a:ext uri="{FF2B5EF4-FFF2-40B4-BE49-F238E27FC236}">
                <a16:creationId xmlns:a16="http://schemas.microsoft.com/office/drawing/2014/main" id="{908F8F52-079F-CEAC-D5C6-1705A8B29ED2}"/>
              </a:ext>
            </a:extLst>
          </p:cNvPr>
          <p:cNvGrpSpPr/>
          <p:nvPr/>
        </p:nvGrpSpPr>
        <p:grpSpPr>
          <a:xfrm>
            <a:off x="4233891" y="529285"/>
            <a:ext cx="726529" cy="621992"/>
            <a:chOff x="0" y="0"/>
            <a:chExt cx="968705" cy="829323"/>
          </a:xfrm>
        </p:grpSpPr>
        <p:sp>
          <p:nvSpPr>
            <p:cNvPr id="10" name="Freeform 10">
              <a:extLst>
                <a:ext uri="{FF2B5EF4-FFF2-40B4-BE49-F238E27FC236}">
                  <a16:creationId xmlns:a16="http://schemas.microsoft.com/office/drawing/2014/main" id="{6B673018-8398-7881-FC16-DE4E8DC23E6E}"/>
                </a:ext>
              </a:extLst>
            </p:cNvPr>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8"/>
              <a:stretch>
                <a:fillRect r="5" b="-1"/>
              </a:stretch>
            </a:blipFill>
          </p:spPr>
        </p:sp>
      </p:grpSp>
      <p:grpSp>
        <p:nvGrpSpPr>
          <p:cNvPr id="11" name="Group 11">
            <a:extLst>
              <a:ext uri="{FF2B5EF4-FFF2-40B4-BE49-F238E27FC236}">
                <a16:creationId xmlns:a16="http://schemas.microsoft.com/office/drawing/2014/main" id="{26A2889D-8796-6A55-352E-63F830B28F9D}"/>
              </a:ext>
            </a:extLst>
          </p:cNvPr>
          <p:cNvGrpSpPr/>
          <p:nvPr/>
        </p:nvGrpSpPr>
        <p:grpSpPr>
          <a:xfrm>
            <a:off x="3326663" y="416881"/>
            <a:ext cx="810158" cy="368494"/>
            <a:chOff x="0" y="0"/>
            <a:chExt cx="1080211" cy="491325"/>
          </a:xfrm>
        </p:grpSpPr>
        <p:sp>
          <p:nvSpPr>
            <p:cNvPr id="12" name="Freeform 12">
              <a:extLst>
                <a:ext uri="{FF2B5EF4-FFF2-40B4-BE49-F238E27FC236}">
                  <a16:creationId xmlns:a16="http://schemas.microsoft.com/office/drawing/2014/main" id="{AD3F297F-4C1C-CF42-2C28-EBD0E2AE7633}"/>
                </a:ext>
              </a:extLst>
            </p:cNvPr>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9"/>
              <a:stretch>
                <a:fillRect l="-36051" r="-34586" b="-150333"/>
              </a:stretch>
            </a:blipFill>
          </p:spPr>
        </p:sp>
      </p:grpSp>
      <p:grpSp>
        <p:nvGrpSpPr>
          <p:cNvPr id="13" name="Group 13">
            <a:extLst>
              <a:ext uri="{FF2B5EF4-FFF2-40B4-BE49-F238E27FC236}">
                <a16:creationId xmlns:a16="http://schemas.microsoft.com/office/drawing/2014/main" id="{AED95908-439D-5A8E-E84D-3D331AB41E49}"/>
              </a:ext>
            </a:extLst>
          </p:cNvPr>
          <p:cNvGrpSpPr/>
          <p:nvPr/>
        </p:nvGrpSpPr>
        <p:grpSpPr>
          <a:xfrm>
            <a:off x="15290102" y="0"/>
            <a:ext cx="2997898" cy="10287000"/>
            <a:chOff x="0" y="0"/>
            <a:chExt cx="3997198" cy="13716000"/>
          </a:xfrm>
        </p:grpSpPr>
        <p:sp>
          <p:nvSpPr>
            <p:cNvPr id="14" name="Freeform 14">
              <a:extLst>
                <a:ext uri="{FF2B5EF4-FFF2-40B4-BE49-F238E27FC236}">
                  <a16:creationId xmlns:a16="http://schemas.microsoft.com/office/drawing/2014/main" id="{C7A1E3F1-54CA-4688-CC84-90195028B5FC}"/>
                </a:ext>
              </a:extLst>
            </p:cNvPr>
            <p:cNvSpPr/>
            <p:nvPr/>
          </p:nvSpPr>
          <p:spPr>
            <a:xfrm>
              <a:off x="0" y="0"/>
              <a:ext cx="3997198" cy="13716000"/>
            </a:xfrm>
            <a:custGeom>
              <a:avLst/>
              <a:gdLst/>
              <a:ahLst/>
              <a:cxnLst/>
              <a:rect l="l" t="t" r="r" b="b"/>
              <a:pathLst>
                <a:path w="3997198" h="13716000">
                  <a:moveTo>
                    <a:pt x="0" y="0"/>
                  </a:moveTo>
                  <a:lnTo>
                    <a:pt x="3997198" y="0"/>
                  </a:lnTo>
                  <a:lnTo>
                    <a:pt x="3997198" y="13716000"/>
                  </a:lnTo>
                  <a:lnTo>
                    <a:pt x="0" y="13716000"/>
                  </a:lnTo>
                  <a:lnTo>
                    <a:pt x="0" y="0"/>
                  </a:lnTo>
                  <a:close/>
                </a:path>
              </a:pathLst>
            </a:custGeom>
            <a:blipFill>
              <a:blip r:embed="rId10"/>
              <a:stretch>
                <a:fillRect l="-131215" t="-6448" r="-222809" b="-25866"/>
              </a:stretch>
            </a:blipFill>
          </p:spPr>
        </p:sp>
      </p:grpSp>
      <p:sp>
        <p:nvSpPr>
          <p:cNvPr id="16" name="TextBox 16">
            <a:extLst>
              <a:ext uri="{FF2B5EF4-FFF2-40B4-BE49-F238E27FC236}">
                <a16:creationId xmlns:a16="http://schemas.microsoft.com/office/drawing/2014/main" id="{491180F5-F16F-2993-8488-92FEAA003729}"/>
              </a:ext>
            </a:extLst>
          </p:cNvPr>
          <p:cNvSpPr txBox="1"/>
          <p:nvPr/>
        </p:nvSpPr>
        <p:spPr>
          <a:xfrm>
            <a:off x="3343275" y="772649"/>
            <a:ext cx="791413" cy="63170"/>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7" name="TextBox 17">
            <a:extLst>
              <a:ext uri="{FF2B5EF4-FFF2-40B4-BE49-F238E27FC236}">
                <a16:creationId xmlns:a16="http://schemas.microsoft.com/office/drawing/2014/main" id="{353BEAA1-595D-BFD5-0D39-4656B977BE9B}"/>
              </a:ext>
            </a:extLst>
          </p:cNvPr>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8" name="TextBox 18">
            <a:extLst>
              <a:ext uri="{FF2B5EF4-FFF2-40B4-BE49-F238E27FC236}">
                <a16:creationId xmlns:a16="http://schemas.microsoft.com/office/drawing/2014/main" id="{18CB1023-DA78-1951-6707-A96E11D8702C}"/>
              </a:ext>
            </a:extLst>
          </p:cNvPr>
          <p:cNvSpPr txBox="1"/>
          <p:nvPr/>
        </p:nvSpPr>
        <p:spPr>
          <a:xfrm>
            <a:off x="3349133" y="1043188"/>
            <a:ext cx="780259" cy="197768"/>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20" name="TextBox 20">
            <a:extLst>
              <a:ext uri="{FF2B5EF4-FFF2-40B4-BE49-F238E27FC236}">
                <a16:creationId xmlns:a16="http://schemas.microsoft.com/office/drawing/2014/main" id="{5F84E8A4-1CEC-EC37-4D60-8C12D96CA6D0}"/>
              </a:ext>
            </a:extLst>
          </p:cNvPr>
          <p:cNvSpPr txBox="1"/>
          <p:nvPr/>
        </p:nvSpPr>
        <p:spPr>
          <a:xfrm>
            <a:off x="7137969" y="2857500"/>
            <a:ext cx="7242267" cy="5193868"/>
          </a:xfrm>
          <a:prstGeom prst="rect">
            <a:avLst/>
          </a:prstGeom>
        </p:spPr>
        <p:txBody>
          <a:bodyPr wrap="square" lIns="0" tIns="0" rIns="0" bIns="0" rtlCol="0" anchor="t">
            <a:spAutoFit/>
          </a:bodyPr>
          <a:lstStyle/>
          <a:p>
            <a:pPr algn="l">
              <a:lnSpc>
                <a:spcPts val="3374"/>
              </a:lnSpc>
            </a:pPr>
            <a:endParaRPr lang="en-US" sz="3344" b="1" spc="66" dirty="0">
              <a:solidFill>
                <a:srgbClr val="FFFFFF"/>
              </a:solidFill>
              <a:latin typeface="Fira Sans Ultra-Bold"/>
              <a:ea typeface="Fira Sans Ultra-Bold"/>
              <a:cs typeface="Fira Sans Ultra-Bold"/>
              <a:sym typeface="Fira Sans Ultra-Bold"/>
            </a:endParaRPr>
          </a:p>
        </p:txBody>
      </p:sp>
      <p:sp>
        <p:nvSpPr>
          <p:cNvPr id="23" name="TextBox 31">
            <a:extLst>
              <a:ext uri="{FF2B5EF4-FFF2-40B4-BE49-F238E27FC236}">
                <a16:creationId xmlns:a16="http://schemas.microsoft.com/office/drawing/2014/main" id="{EC055B28-8F32-719B-A34F-D3BF065DEE3D}"/>
              </a:ext>
            </a:extLst>
          </p:cNvPr>
          <p:cNvSpPr txBox="1"/>
          <p:nvPr/>
        </p:nvSpPr>
        <p:spPr>
          <a:xfrm>
            <a:off x="8953442" y="419100"/>
            <a:ext cx="6412840" cy="1243930"/>
          </a:xfrm>
          <a:prstGeom prst="rect">
            <a:avLst/>
          </a:prstGeom>
        </p:spPr>
        <p:txBody>
          <a:bodyPr wrap="square" lIns="0" tIns="0" rIns="0" bIns="0" rtlCol="0" anchor="t">
            <a:spAutoFit/>
          </a:bodyPr>
          <a:lstStyle/>
          <a:p>
            <a:pPr algn="l">
              <a:lnSpc>
                <a:spcPts val="9670"/>
              </a:lnSpc>
            </a:pPr>
            <a:r>
              <a:rPr lang="en-US" sz="8799" b="1" dirty="0">
                <a:solidFill>
                  <a:srgbClr val="0B2957"/>
                </a:solidFill>
                <a:latin typeface="Fira Sans Ultra-Bold"/>
                <a:ea typeface="Fira Sans Ultra-Bold"/>
                <a:cs typeface="Fira Sans Ultra-Bold"/>
                <a:sym typeface="Fira Sans Ultra-Bold"/>
              </a:rPr>
              <a:t>Discussion</a:t>
            </a:r>
          </a:p>
        </p:txBody>
      </p:sp>
      <p:sp>
        <p:nvSpPr>
          <p:cNvPr id="25" name="TextBox 24">
            <a:extLst>
              <a:ext uri="{FF2B5EF4-FFF2-40B4-BE49-F238E27FC236}">
                <a16:creationId xmlns:a16="http://schemas.microsoft.com/office/drawing/2014/main" id="{014B2580-28A0-FBA3-B607-67376FE69FBE}"/>
              </a:ext>
            </a:extLst>
          </p:cNvPr>
          <p:cNvSpPr txBox="1"/>
          <p:nvPr/>
        </p:nvSpPr>
        <p:spPr>
          <a:xfrm>
            <a:off x="2921718" y="1638300"/>
            <a:ext cx="12699282" cy="2677656"/>
          </a:xfrm>
          <a:prstGeom prst="rect">
            <a:avLst/>
          </a:prstGeom>
          <a:noFill/>
        </p:spPr>
        <p:txBody>
          <a:bodyPr wrap="square">
            <a:spAutoFit/>
          </a:bodyPr>
          <a:lstStyle/>
          <a:p>
            <a:pPr algn="just"/>
            <a:r>
              <a:rPr lang="en-US" sz="2800" b="1" dirty="0">
                <a:solidFill>
                  <a:srgbClr val="000000"/>
                </a:solidFill>
                <a:latin typeface="Fira Sans Bold"/>
                <a:sym typeface="Fira Sans Bold"/>
              </a:rPr>
              <a:t>	According to the study, 61% of students experience moderate FOMO, while 44% possess moderate emotional intelligence (EI). There is a moderately favorable correlation (r=0.662, p=0.001) between EI and physical activity (PA), whereas a strong negative correlation (r=-0.997, p=0.001) exists between FOMO and PA, indicating that excessive social media use may hinder physical activity. </a:t>
            </a:r>
            <a:endParaRPr lang="en-ID" sz="2800" dirty="0"/>
          </a:p>
        </p:txBody>
      </p:sp>
      <p:sp>
        <p:nvSpPr>
          <p:cNvPr id="31" name="TextBox 30">
            <a:extLst>
              <a:ext uri="{FF2B5EF4-FFF2-40B4-BE49-F238E27FC236}">
                <a16:creationId xmlns:a16="http://schemas.microsoft.com/office/drawing/2014/main" id="{8B0A167A-996B-CCC1-DF37-C5CB6D918394}"/>
              </a:ext>
            </a:extLst>
          </p:cNvPr>
          <p:cNvSpPr txBox="1"/>
          <p:nvPr/>
        </p:nvSpPr>
        <p:spPr>
          <a:xfrm>
            <a:off x="2921718" y="4305300"/>
            <a:ext cx="12556812" cy="2246769"/>
          </a:xfrm>
          <a:prstGeom prst="rect">
            <a:avLst/>
          </a:prstGeom>
          <a:noFill/>
        </p:spPr>
        <p:txBody>
          <a:bodyPr wrap="square">
            <a:spAutoFit/>
          </a:bodyPr>
          <a:lstStyle/>
          <a:p>
            <a:pPr algn="just"/>
            <a:r>
              <a:rPr lang="en-US" sz="2800" b="1" dirty="0">
                <a:solidFill>
                  <a:srgbClr val="000000"/>
                </a:solidFill>
                <a:latin typeface="Fira Sans Bold"/>
                <a:sym typeface="Fira Sans Bold"/>
              </a:rPr>
              <a:t>	The study suggests that PA levels can be predicted by both EI and FOMO (r=0.904, p=0.001), emphasizing the need for interventions to enhance emotional skills and digital media literacy. It recommends integrating emotional intelligence into health promotion efforts in schools to mitigate FOMO's effects and promote healthier lifestyles. </a:t>
            </a:r>
            <a:endParaRPr lang="en-ID" sz="2800" dirty="0"/>
          </a:p>
        </p:txBody>
      </p:sp>
      <p:sp>
        <p:nvSpPr>
          <p:cNvPr id="33" name="TextBox 32">
            <a:extLst>
              <a:ext uri="{FF2B5EF4-FFF2-40B4-BE49-F238E27FC236}">
                <a16:creationId xmlns:a16="http://schemas.microsoft.com/office/drawing/2014/main" id="{FBC1F685-41AD-0247-CD4A-4E4CA95210A9}"/>
              </a:ext>
            </a:extLst>
          </p:cNvPr>
          <p:cNvSpPr txBox="1"/>
          <p:nvPr/>
        </p:nvSpPr>
        <p:spPr>
          <a:xfrm>
            <a:off x="3064188" y="6591300"/>
            <a:ext cx="12556812" cy="3539430"/>
          </a:xfrm>
          <a:prstGeom prst="rect">
            <a:avLst/>
          </a:prstGeom>
          <a:noFill/>
        </p:spPr>
        <p:txBody>
          <a:bodyPr wrap="square">
            <a:spAutoFit/>
          </a:bodyPr>
          <a:lstStyle/>
          <a:p>
            <a:pPr algn="just"/>
            <a:r>
              <a:rPr lang="en-US" sz="2800" b="1" dirty="0">
                <a:solidFill>
                  <a:srgbClr val="000000"/>
                </a:solidFill>
                <a:latin typeface="Fira Sans Bold"/>
                <a:sym typeface="Fira Sans Bold"/>
              </a:rPr>
              <a:t>	The positive relationship between EI and PA supports the idea that emotional self-regulation fosters adaptive behaviors like exercise (</a:t>
            </a:r>
            <a:r>
              <a:rPr lang="en-US" sz="2800" b="1" dirty="0" err="1">
                <a:solidFill>
                  <a:srgbClr val="000000"/>
                </a:solidFill>
                <a:latin typeface="Fira Sans Bold"/>
                <a:sym typeface="Fira Sans Bold"/>
              </a:rPr>
              <a:t>Baumaister</a:t>
            </a:r>
            <a:r>
              <a:rPr lang="en-US" sz="2800" b="1" dirty="0">
                <a:solidFill>
                  <a:srgbClr val="000000"/>
                </a:solidFill>
                <a:latin typeface="Fira Sans Bold"/>
                <a:sym typeface="Fira Sans Bold"/>
              </a:rPr>
              <a:t> &amp; Vohs, 2007 ; Goleman, 1995). Additionally, while high social media engagement is linked to reduced physical activity and increased anxiety (Balqis &amp;</a:t>
            </a:r>
            <a:r>
              <a:rPr lang="en-US" sz="2800" b="1" dirty="0" err="1">
                <a:solidFill>
                  <a:srgbClr val="000000"/>
                </a:solidFill>
                <a:latin typeface="Fira Sans Bold"/>
                <a:sym typeface="Fira Sans Bold"/>
              </a:rPr>
              <a:t>Yusainy</a:t>
            </a:r>
            <a:r>
              <a:rPr lang="en-US" sz="2800" b="1" dirty="0">
                <a:solidFill>
                  <a:srgbClr val="000000"/>
                </a:solidFill>
                <a:latin typeface="Fira Sans Bold"/>
                <a:sym typeface="Fira Sans Bold"/>
              </a:rPr>
              <a:t>, 2021 ; Przybylski et al, 2013), constructive use of social media can motivate physical activity (Bandura, 2014). Overall, these findings advocate for incorporating emotional and digital literacy into physical education programs (Dyson et al, 2021)</a:t>
            </a:r>
            <a:endParaRPr lang="en-ID" sz="2800" dirty="0"/>
          </a:p>
        </p:txBody>
      </p:sp>
    </p:spTree>
    <p:extLst>
      <p:ext uri="{BB962C8B-B14F-4D97-AF65-F5344CB8AC3E}">
        <p14:creationId xmlns:p14="http://schemas.microsoft.com/office/powerpoint/2010/main" val="14623073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364D7B94-54A0-858C-4DDB-9EB8526D55FD}"/>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B368D201-9612-722F-B8C0-920E11A0D819}"/>
              </a:ext>
            </a:extLst>
          </p:cNvPr>
          <p:cNvSpPr/>
          <p:nvPr/>
        </p:nvSpPr>
        <p:spPr>
          <a:xfrm>
            <a:off x="308962" y="373609"/>
            <a:ext cx="5602519" cy="933145"/>
          </a:xfrm>
          <a:custGeom>
            <a:avLst/>
            <a:gdLst/>
            <a:ahLst/>
            <a:cxnLst/>
            <a:rect l="l" t="t" r="r" b="b"/>
            <a:pathLst>
              <a:path w="5602519" h="933145">
                <a:moveTo>
                  <a:pt x="0" y="0"/>
                </a:moveTo>
                <a:lnTo>
                  <a:pt x="5602520" y="0"/>
                </a:lnTo>
                <a:lnTo>
                  <a:pt x="5602520" y="933145"/>
                </a:lnTo>
                <a:lnTo>
                  <a:pt x="0" y="933145"/>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sp>
        <p:nvSpPr>
          <p:cNvPr id="3" name="Freeform 3">
            <a:extLst>
              <a:ext uri="{FF2B5EF4-FFF2-40B4-BE49-F238E27FC236}">
                <a16:creationId xmlns:a16="http://schemas.microsoft.com/office/drawing/2014/main" id="{8AF96F04-98B2-BA1B-D04E-CFA92D07E27D}"/>
              </a:ext>
            </a:extLst>
          </p:cNvPr>
          <p:cNvSpPr/>
          <p:nvPr/>
        </p:nvSpPr>
        <p:spPr>
          <a:xfrm>
            <a:off x="-63503" y="-63503"/>
            <a:ext cx="18414997" cy="10417045"/>
          </a:xfrm>
          <a:custGeom>
            <a:avLst/>
            <a:gdLst/>
            <a:ahLst/>
            <a:cxnLst/>
            <a:rect l="l" t="t" r="r" b="b"/>
            <a:pathLst>
              <a:path w="18414997" h="10417045">
                <a:moveTo>
                  <a:pt x="0" y="0"/>
                </a:moveTo>
                <a:lnTo>
                  <a:pt x="18414997" y="0"/>
                </a:lnTo>
                <a:lnTo>
                  <a:pt x="18414997" y="10417045"/>
                </a:lnTo>
                <a:lnTo>
                  <a:pt x="0" y="10417045"/>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grpSp>
        <p:nvGrpSpPr>
          <p:cNvPr id="4" name="Group 4">
            <a:extLst>
              <a:ext uri="{FF2B5EF4-FFF2-40B4-BE49-F238E27FC236}">
                <a16:creationId xmlns:a16="http://schemas.microsoft.com/office/drawing/2014/main" id="{8A2DF7BC-4AA9-B55F-5F0D-ABD020370F28}"/>
              </a:ext>
            </a:extLst>
          </p:cNvPr>
          <p:cNvGrpSpPr/>
          <p:nvPr/>
        </p:nvGrpSpPr>
        <p:grpSpPr>
          <a:xfrm>
            <a:off x="434340" y="559594"/>
            <a:ext cx="1923469" cy="561880"/>
            <a:chOff x="0" y="0"/>
            <a:chExt cx="2564625" cy="749173"/>
          </a:xfrm>
        </p:grpSpPr>
        <p:sp>
          <p:nvSpPr>
            <p:cNvPr id="5" name="Freeform 5">
              <a:extLst>
                <a:ext uri="{FF2B5EF4-FFF2-40B4-BE49-F238E27FC236}">
                  <a16:creationId xmlns:a16="http://schemas.microsoft.com/office/drawing/2014/main" id="{2DA59E8D-1D28-BB03-3840-42733B57AC8B}"/>
                </a:ext>
              </a:extLst>
            </p:cNvPr>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6"/>
              <a:stretch>
                <a:fillRect/>
              </a:stretch>
            </a:blipFill>
          </p:spPr>
        </p:sp>
      </p:grpSp>
      <p:grpSp>
        <p:nvGrpSpPr>
          <p:cNvPr id="6" name="Group 6">
            <a:extLst>
              <a:ext uri="{FF2B5EF4-FFF2-40B4-BE49-F238E27FC236}">
                <a16:creationId xmlns:a16="http://schemas.microsoft.com/office/drawing/2014/main" id="{93A2AC9B-0B93-DC55-2511-FC2228F62574}"/>
              </a:ext>
            </a:extLst>
          </p:cNvPr>
          <p:cNvGrpSpPr/>
          <p:nvPr/>
        </p:nvGrpSpPr>
        <p:grpSpPr>
          <a:xfrm>
            <a:off x="2354170" y="594836"/>
            <a:ext cx="880720" cy="470411"/>
            <a:chOff x="0" y="0"/>
            <a:chExt cx="1174293" cy="627215"/>
          </a:xfrm>
        </p:grpSpPr>
        <p:sp>
          <p:nvSpPr>
            <p:cNvPr id="7" name="Freeform 7">
              <a:extLst>
                <a:ext uri="{FF2B5EF4-FFF2-40B4-BE49-F238E27FC236}">
                  <a16:creationId xmlns:a16="http://schemas.microsoft.com/office/drawing/2014/main" id="{9EE6A168-1249-9222-E4F0-BF7C202DF551}"/>
                </a:ext>
              </a:extLst>
            </p:cNvPr>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7"/>
              <a:stretch>
                <a:fillRect r="-4" b="6"/>
              </a:stretch>
            </a:blipFill>
          </p:spPr>
        </p:sp>
      </p:grpSp>
      <p:grpSp>
        <p:nvGrpSpPr>
          <p:cNvPr id="8" name="Group 8">
            <a:extLst>
              <a:ext uri="{FF2B5EF4-FFF2-40B4-BE49-F238E27FC236}">
                <a16:creationId xmlns:a16="http://schemas.microsoft.com/office/drawing/2014/main" id="{CCF148F7-9D60-7075-C54D-4C41DB5B2A5C}"/>
              </a:ext>
            </a:extLst>
          </p:cNvPr>
          <p:cNvGrpSpPr/>
          <p:nvPr/>
        </p:nvGrpSpPr>
        <p:grpSpPr>
          <a:xfrm>
            <a:off x="5032143" y="469830"/>
            <a:ext cx="739597" cy="718690"/>
            <a:chOff x="0" y="0"/>
            <a:chExt cx="986130" cy="958253"/>
          </a:xfrm>
        </p:grpSpPr>
        <p:sp>
          <p:nvSpPr>
            <p:cNvPr id="9" name="Freeform 9">
              <a:extLst>
                <a:ext uri="{FF2B5EF4-FFF2-40B4-BE49-F238E27FC236}">
                  <a16:creationId xmlns:a16="http://schemas.microsoft.com/office/drawing/2014/main" id="{2578623F-90C8-9BB7-C985-D92AC5A6214C}"/>
                </a:ext>
              </a:extLst>
            </p:cNvPr>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8"/>
              <a:stretch>
                <a:fillRect r="2" b="-3"/>
              </a:stretch>
            </a:blipFill>
          </p:spPr>
        </p:sp>
      </p:grpSp>
      <p:grpSp>
        <p:nvGrpSpPr>
          <p:cNvPr id="10" name="Group 10">
            <a:extLst>
              <a:ext uri="{FF2B5EF4-FFF2-40B4-BE49-F238E27FC236}">
                <a16:creationId xmlns:a16="http://schemas.microsoft.com/office/drawing/2014/main" id="{59E78CB9-B91C-B79B-16C5-613D7FCAE979}"/>
              </a:ext>
            </a:extLst>
          </p:cNvPr>
          <p:cNvGrpSpPr/>
          <p:nvPr/>
        </p:nvGrpSpPr>
        <p:grpSpPr>
          <a:xfrm>
            <a:off x="4233891" y="529285"/>
            <a:ext cx="726529" cy="621992"/>
            <a:chOff x="0" y="0"/>
            <a:chExt cx="968705" cy="829323"/>
          </a:xfrm>
        </p:grpSpPr>
        <p:sp>
          <p:nvSpPr>
            <p:cNvPr id="11" name="Freeform 11">
              <a:extLst>
                <a:ext uri="{FF2B5EF4-FFF2-40B4-BE49-F238E27FC236}">
                  <a16:creationId xmlns:a16="http://schemas.microsoft.com/office/drawing/2014/main" id="{98E8A489-9403-291B-7178-4D829A7E96CF}"/>
                </a:ext>
              </a:extLst>
            </p:cNvPr>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9"/>
              <a:stretch>
                <a:fillRect r="5" b="-1"/>
              </a:stretch>
            </a:blipFill>
          </p:spPr>
        </p:sp>
      </p:grpSp>
      <p:grpSp>
        <p:nvGrpSpPr>
          <p:cNvPr id="12" name="Group 12">
            <a:extLst>
              <a:ext uri="{FF2B5EF4-FFF2-40B4-BE49-F238E27FC236}">
                <a16:creationId xmlns:a16="http://schemas.microsoft.com/office/drawing/2014/main" id="{C5A1A9ED-6DA4-1EDC-DF3A-E73357BAF359}"/>
              </a:ext>
            </a:extLst>
          </p:cNvPr>
          <p:cNvGrpSpPr/>
          <p:nvPr/>
        </p:nvGrpSpPr>
        <p:grpSpPr>
          <a:xfrm>
            <a:off x="3326663" y="416881"/>
            <a:ext cx="810158" cy="368494"/>
            <a:chOff x="0" y="0"/>
            <a:chExt cx="1080211" cy="491325"/>
          </a:xfrm>
        </p:grpSpPr>
        <p:sp>
          <p:nvSpPr>
            <p:cNvPr id="13" name="Freeform 13">
              <a:extLst>
                <a:ext uri="{FF2B5EF4-FFF2-40B4-BE49-F238E27FC236}">
                  <a16:creationId xmlns:a16="http://schemas.microsoft.com/office/drawing/2014/main" id="{2865A15C-3499-EDC9-2C43-47E370B3AE58}"/>
                </a:ext>
              </a:extLst>
            </p:cNvPr>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10"/>
              <a:stretch>
                <a:fillRect l="-36051" r="-34586" b="-150333"/>
              </a:stretch>
            </a:blipFill>
          </p:spPr>
        </p:sp>
      </p:grpSp>
      <p:grpSp>
        <p:nvGrpSpPr>
          <p:cNvPr id="14" name="Group 14">
            <a:extLst>
              <a:ext uri="{FF2B5EF4-FFF2-40B4-BE49-F238E27FC236}">
                <a16:creationId xmlns:a16="http://schemas.microsoft.com/office/drawing/2014/main" id="{F09A2CEF-B894-2A50-F999-4B7589F2D27E}"/>
              </a:ext>
            </a:extLst>
          </p:cNvPr>
          <p:cNvGrpSpPr/>
          <p:nvPr/>
        </p:nvGrpSpPr>
        <p:grpSpPr>
          <a:xfrm>
            <a:off x="0" y="840181"/>
            <a:ext cx="1740027" cy="6743700"/>
            <a:chOff x="0" y="0"/>
            <a:chExt cx="2320036" cy="8991600"/>
          </a:xfrm>
        </p:grpSpPr>
        <p:sp>
          <p:nvSpPr>
            <p:cNvPr id="15" name="Freeform 15">
              <a:extLst>
                <a:ext uri="{FF2B5EF4-FFF2-40B4-BE49-F238E27FC236}">
                  <a16:creationId xmlns:a16="http://schemas.microsoft.com/office/drawing/2014/main" id="{0D276B83-6340-3820-D74C-6D19E38168CC}"/>
                </a:ext>
              </a:extLst>
            </p:cNvPr>
            <p:cNvSpPr/>
            <p:nvPr/>
          </p:nvSpPr>
          <p:spPr>
            <a:xfrm>
              <a:off x="0" y="0"/>
              <a:ext cx="2320036" cy="8991600"/>
            </a:xfrm>
            <a:custGeom>
              <a:avLst/>
              <a:gdLst/>
              <a:ahLst/>
              <a:cxnLst/>
              <a:rect l="l" t="t" r="r" b="b"/>
              <a:pathLst>
                <a:path w="2320036" h="8991600">
                  <a:moveTo>
                    <a:pt x="0" y="0"/>
                  </a:moveTo>
                  <a:lnTo>
                    <a:pt x="2320036" y="0"/>
                  </a:lnTo>
                  <a:lnTo>
                    <a:pt x="2320036" y="8991600"/>
                  </a:lnTo>
                  <a:lnTo>
                    <a:pt x="0" y="8991600"/>
                  </a:lnTo>
                  <a:lnTo>
                    <a:pt x="0" y="0"/>
                  </a:lnTo>
                  <a:close/>
                </a:path>
              </a:pathLst>
            </a:custGeom>
            <a:blipFill>
              <a:blip r:embed="rId11"/>
              <a:stretch>
                <a:fillRect l="-239065" r="-142651" b="-24293"/>
              </a:stretch>
            </a:blipFill>
          </p:spPr>
        </p:sp>
      </p:grpSp>
      <p:grpSp>
        <p:nvGrpSpPr>
          <p:cNvPr id="16" name="Group 16">
            <a:extLst>
              <a:ext uri="{FF2B5EF4-FFF2-40B4-BE49-F238E27FC236}">
                <a16:creationId xmlns:a16="http://schemas.microsoft.com/office/drawing/2014/main" id="{1D789700-7C2E-5D11-388C-DDC63AF15A77}"/>
              </a:ext>
            </a:extLst>
          </p:cNvPr>
          <p:cNvGrpSpPr/>
          <p:nvPr/>
        </p:nvGrpSpPr>
        <p:grpSpPr>
          <a:xfrm>
            <a:off x="16551402" y="3259388"/>
            <a:ext cx="1736598" cy="6743700"/>
            <a:chOff x="0" y="0"/>
            <a:chExt cx="2315464" cy="8991600"/>
          </a:xfrm>
        </p:grpSpPr>
        <p:sp>
          <p:nvSpPr>
            <p:cNvPr id="17" name="Freeform 17">
              <a:extLst>
                <a:ext uri="{FF2B5EF4-FFF2-40B4-BE49-F238E27FC236}">
                  <a16:creationId xmlns:a16="http://schemas.microsoft.com/office/drawing/2014/main" id="{DCC0AF2B-0DFD-B3AC-4F7F-848FA0786466}"/>
                </a:ext>
              </a:extLst>
            </p:cNvPr>
            <p:cNvSpPr/>
            <p:nvPr/>
          </p:nvSpPr>
          <p:spPr>
            <a:xfrm>
              <a:off x="0" y="0"/>
              <a:ext cx="2315464" cy="8991600"/>
            </a:xfrm>
            <a:custGeom>
              <a:avLst/>
              <a:gdLst/>
              <a:ahLst/>
              <a:cxnLst/>
              <a:rect l="l" t="t" r="r" b="b"/>
              <a:pathLst>
                <a:path w="2315464" h="8991600">
                  <a:moveTo>
                    <a:pt x="0" y="0"/>
                  </a:moveTo>
                  <a:lnTo>
                    <a:pt x="2315464" y="0"/>
                  </a:lnTo>
                  <a:lnTo>
                    <a:pt x="2315464" y="8991600"/>
                  </a:lnTo>
                  <a:lnTo>
                    <a:pt x="0" y="8991600"/>
                  </a:lnTo>
                  <a:lnTo>
                    <a:pt x="0" y="0"/>
                  </a:lnTo>
                  <a:close/>
                </a:path>
              </a:pathLst>
            </a:custGeom>
            <a:blipFill>
              <a:blip r:embed="rId11"/>
              <a:stretch>
                <a:fillRect l="-139538" r="-243129" b="-24293"/>
              </a:stretch>
            </a:blipFill>
          </p:spPr>
        </p:sp>
      </p:grpSp>
      <p:grpSp>
        <p:nvGrpSpPr>
          <p:cNvPr id="18" name="Group 18">
            <a:extLst>
              <a:ext uri="{FF2B5EF4-FFF2-40B4-BE49-F238E27FC236}">
                <a16:creationId xmlns:a16="http://schemas.microsoft.com/office/drawing/2014/main" id="{865CC63D-80F0-5E5F-2318-DE5646AE1496}"/>
              </a:ext>
            </a:extLst>
          </p:cNvPr>
          <p:cNvGrpSpPr/>
          <p:nvPr/>
        </p:nvGrpSpPr>
        <p:grpSpPr>
          <a:xfrm>
            <a:off x="245469" y="310105"/>
            <a:ext cx="5728325" cy="1060142"/>
            <a:chOff x="0" y="0"/>
            <a:chExt cx="5728335" cy="1060145"/>
          </a:xfrm>
        </p:grpSpPr>
        <p:sp>
          <p:nvSpPr>
            <p:cNvPr id="19" name="Freeform 19">
              <a:extLst>
                <a:ext uri="{FF2B5EF4-FFF2-40B4-BE49-F238E27FC236}">
                  <a16:creationId xmlns:a16="http://schemas.microsoft.com/office/drawing/2014/main" id="{CC9ECF38-8CD1-C65F-DD2A-14F6F93CFF81}"/>
                </a:ext>
              </a:extLst>
            </p:cNvPr>
            <p:cNvSpPr/>
            <p:nvPr/>
          </p:nvSpPr>
          <p:spPr>
            <a:xfrm>
              <a:off x="63500" y="63500"/>
              <a:ext cx="5601340" cy="933196"/>
            </a:xfrm>
            <a:custGeom>
              <a:avLst/>
              <a:gdLst/>
              <a:ahLst/>
              <a:cxnLst/>
              <a:rect l="l" t="t" r="r" b="b"/>
              <a:pathLst>
                <a:path w="5601340" h="933196">
                  <a:moveTo>
                    <a:pt x="0" y="933196"/>
                  </a:moveTo>
                  <a:lnTo>
                    <a:pt x="5601340" y="933196"/>
                  </a:lnTo>
                  <a:lnTo>
                    <a:pt x="5601340" y="0"/>
                  </a:lnTo>
                  <a:lnTo>
                    <a:pt x="0" y="0"/>
                  </a:lnTo>
                  <a:close/>
                </a:path>
              </a:pathLst>
            </a:custGeom>
            <a:solidFill>
              <a:srgbClr val="000000">
                <a:alpha val="0"/>
              </a:srgbClr>
            </a:solidFill>
          </p:spPr>
        </p:sp>
        <p:sp>
          <p:nvSpPr>
            <p:cNvPr id="20" name="Freeform 20">
              <a:extLst>
                <a:ext uri="{FF2B5EF4-FFF2-40B4-BE49-F238E27FC236}">
                  <a16:creationId xmlns:a16="http://schemas.microsoft.com/office/drawing/2014/main" id="{08A7128B-4EB9-51D4-2CE5-99199A53E9FD}"/>
                </a:ext>
              </a:extLst>
            </p:cNvPr>
            <p:cNvSpPr/>
            <p:nvPr/>
          </p:nvSpPr>
          <p:spPr>
            <a:xfrm>
              <a:off x="188849" y="249428"/>
              <a:ext cx="1924052" cy="561213"/>
            </a:xfrm>
            <a:custGeom>
              <a:avLst/>
              <a:gdLst/>
              <a:ahLst/>
              <a:cxnLst/>
              <a:rect l="l" t="t" r="r" b="b"/>
              <a:pathLst>
                <a:path w="1924052" h="561213">
                  <a:moveTo>
                    <a:pt x="0" y="561213"/>
                  </a:moveTo>
                  <a:lnTo>
                    <a:pt x="1924052" y="561213"/>
                  </a:lnTo>
                  <a:lnTo>
                    <a:pt x="1924052" y="0"/>
                  </a:lnTo>
                  <a:lnTo>
                    <a:pt x="0" y="0"/>
                  </a:lnTo>
                  <a:close/>
                </a:path>
              </a:pathLst>
            </a:custGeom>
            <a:solidFill>
              <a:srgbClr val="000000">
                <a:alpha val="0"/>
              </a:srgbClr>
            </a:solidFill>
          </p:spPr>
        </p:sp>
        <p:sp>
          <p:nvSpPr>
            <p:cNvPr id="21" name="Freeform 21">
              <a:extLst>
                <a:ext uri="{FF2B5EF4-FFF2-40B4-BE49-F238E27FC236}">
                  <a16:creationId xmlns:a16="http://schemas.microsoft.com/office/drawing/2014/main" id="{EB9F3B74-C591-5CC5-2E68-E3E879075A96}"/>
                </a:ext>
              </a:extLst>
            </p:cNvPr>
            <p:cNvSpPr/>
            <p:nvPr/>
          </p:nvSpPr>
          <p:spPr>
            <a:xfrm>
              <a:off x="2108710" y="284734"/>
              <a:ext cx="881000" cy="469519"/>
            </a:xfrm>
            <a:custGeom>
              <a:avLst/>
              <a:gdLst/>
              <a:ahLst/>
              <a:cxnLst/>
              <a:rect l="l" t="t" r="r" b="b"/>
              <a:pathLst>
                <a:path w="881000" h="469519">
                  <a:moveTo>
                    <a:pt x="0" y="469519"/>
                  </a:moveTo>
                  <a:lnTo>
                    <a:pt x="881000" y="469519"/>
                  </a:lnTo>
                  <a:lnTo>
                    <a:pt x="881000" y="0"/>
                  </a:lnTo>
                  <a:lnTo>
                    <a:pt x="0" y="0"/>
                  </a:lnTo>
                  <a:close/>
                </a:path>
              </a:pathLst>
            </a:custGeom>
            <a:solidFill>
              <a:srgbClr val="000000">
                <a:alpha val="0"/>
              </a:srgbClr>
            </a:solidFill>
          </p:spPr>
        </p:sp>
        <p:sp>
          <p:nvSpPr>
            <p:cNvPr id="22" name="Freeform 22">
              <a:extLst>
                <a:ext uri="{FF2B5EF4-FFF2-40B4-BE49-F238E27FC236}">
                  <a16:creationId xmlns:a16="http://schemas.microsoft.com/office/drawing/2014/main" id="{5B27F839-EC2F-E001-0B92-59DB4397615C}"/>
                </a:ext>
              </a:extLst>
            </p:cNvPr>
            <p:cNvSpPr/>
            <p:nvPr/>
          </p:nvSpPr>
          <p:spPr>
            <a:xfrm>
              <a:off x="3081150" y="106807"/>
              <a:ext cx="809880" cy="368427"/>
            </a:xfrm>
            <a:custGeom>
              <a:avLst/>
              <a:gdLst/>
              <a:ahLst/>
              <a:cxnLst/>
              <a:rect l="l" t="t" r="r" b="b"/>
              <a:pathLst>
                <a:path w="809880" h="368427">
                  <a:moveTo>
                    <a:pt x="0" y="368427"/>
                  </a:moveTo>
                  <a:lnTo>
                    <a:pt x="809880" y="368427"/>
                  </a:lnTo>
                  <a:lnTo>
                    <a:pt x="809880" y="0"/>
                  </a:lnTo>
                  <a:lnTo>
                    <a:pt x="0" y="0"/>
                  </a:lnTo>
                  <a:close/>
                </a:path>
              </a:pathLst>
            </a:custGeom>
            <a:solidFill>
              <a:srgbClr val="000000">
                <a:alpha val="0"/>
              </a:srgbClr>
            </a:solidFill>
          </p:spPr>
        </p:sp>
        <p:sp>
          <p:nvSpPr>
            <p:cNvPr id="23" name="Freeform 23">
              <a:extLst>
                <a:ext uri="{FF2B5EF4-FFF2-40B4-BE49-F238E27FC236}">
                  <a16:creationId xmlns:a16="http://schemas.microsoft.com/office/drawing/2014/main" id="{EE77A628-E01E-3D7D-9735-7964AF2BEC35}"/>
                </a:ext>
              </a:extLst>
            </p:cNvPr>
            <p:cNvSpPr/>
            <p:nvPr/>
          </p:nvSpPr>
          <p:spPr>
            <a:xfrm>
              <a:off x="3988438" y="219202"/>
              <a:ext cx="725806" cy="621792"/>
            </a:xfrm>
            <a:custGeom>
              <a:avLst/>
              <a:gdLst/>
              <a:ahLst/>
              <a:cxnLst/>
              <a:rect l="l" t="t" r="r" b="b"/>
              <a:pathLst>
                <a:path w="725806" h="621792">
                  <a:moveTo>
                    <a:pt x="0" y="621792"/>
                  </a:moveTo>
                  <a:lnTo>
                    <a:pt x="725806" y="621792"/>
                  </a:lnTo>
                  <a:lnTo>
                    <a:pt x="725806" y="0"/>
                  </a:lnTo>
                  <a:lnTo>
                    <a:pt x="0" y="0"/>
                  </a:lnTo>
                  <a:close/>
                </a:path>
              </a:pathLst>
            </a:custGeom>
            <a:solidFill>
              <a:srgbClr val="000000">
                <a:alpha val="0"/>
              </a:srgbClr>
            </a:solidFill>
          </p:spPr>
        </p:sp>
        <p:sp>
          <p:nvSpPr>
            <p:cNvPr id="24" name="Freeform 24">
              <a:extLst>
                <a:ext uri="{FF2B5EF4-FFF2-40B4-BE49-F238E27FC236}">
                  <a16:creationId xmlns:a16="http://schemas.microsoft.com/office/drawing/2014/main" id="{678AA4F7-0AA8-47DA-33C6-517948CD768F}"/>
                </a:ext>
              </a:extLst>
            </p:cNvPr>
            <p:cNvSpPr/>
            <p:nvPr/>
          </p:nvSpPr>
          <p:spPr>
            <a:xfrm>
              <a:off x="4786634" y="159766"/>
              <a:ext cx="739141" cy="719455"/>
            </a:xfrm>
            <a:custGeom>
              <a:avLst/>
              <a:gdLst/>
              <a:ahLst/>
              <a:cxnLst/>
              <a:rect l="l" t="t" r="r" b="b"/>
              <a:pathLst>
                <a:path w="739141" h="719455">
                  <a:moveTo>
                    <a:pt x="0" y="719455"/>
                  </a:moveTo>
                  <a:lnTo>
                    <a:pt x="739141" y="719455"/>
                  </a:lnTo>
                  <a:lnTo>
                    <a:pt x="739141" y="0"/>
                  </a:lnTo>
                  <a:lnTo>
                    <a:pt x="0" y="0"/>
                  </a:lnTo>
                  <a:close/>
                </a:path>
              </a:pathLst>
            </a:custGeom>
            <a:solidFill>
              <a:srgbClr val="000000">
                <a:alpha val="0"/>
              </a:srgbClr>
            </a:solidFill>
          </p:spPr>
        </p:sp>
      </p:grpSp>
      <p:grpSp>
        <p:nvGrpSpPr>
          <p:cNvPr id="25" name="Group 25">
            <a:extLst>
              <a:ext uri="{FF2B5EF4-FFF2-40B4-BE49-F238E27FC236}">
                <a16:creationId xmlns:a16="http://schemas.microsoft.com/office/drawing/2014/main" id="{1C68C344-9F42-E592-5ADC-65EEEFA1C7BC}"/>
              </a:ext>
            </a:extLst>
          </p:cNvPr>
          <p:cNvGrpSpPr/>
          <p:nvPr/>
        </p:nvGrpSpPr>
        <p:grpSpPr>
          <a:xfrm>
            <a:off x="-63503" y="-63503"/>
            <a:ext cx="18414997" cy="10413997"/>
            <a:chOff x="0" y="0"/>
            <a:chExt cx="18415000" cy="10414000"/>
          </a:xfrm>
        </p:grpSpPr>
        <p:sp>
          <p:nvSpPr>
            <p:cNvPr id="26" name="Freeform 26">
              <a:extLst>
                <a:ext uri="{FF2B5EF4-FFF2-40B4-BE49-F238E27FC236}">
                  <a16:creationId xmlns:a16="http://schemas.microsoft.com/office/drawing/2014/main" id="{1FBA6A32-C921-9E1D-D972-6F2BFFE3FE6D}"/>
                </a:ext>
              </a:extLst>
            </p:cNvPr>
            <p:cNvSpPr/>
            <p:nvPr/>
          </p:nvSpPr>
          <p:spPr>
            <a:xfrm>
              <a:off x="15103729" y="63500"/>
              <a:ext cx="3247771" cy="4080256"/>
            </a:xfrm>
            <a:custGeom>
              <a:avLst/>
              <a:gdLst/>
              <a:ahLst/>
              <a:cxnLst/>
              <a:rect l="l" t="t" r="r" b="b"/>
              <a:pathLst>
                <a:path w="3247771" h="4080256">
                  <a:moveTo>
                    <a:pt x="0" y="0"/>
                  </a:moveTo>
                  <a:lnTo>
                    <a:pt x="0" y="4080256"/>
                  </a:lnTo>
                  <a:lnTo>
                    <a:pt x="3247771" y="4080256"/>
                  </a:lnTo>
                  <a:lnTo>
                    <a:pt x="3247771" y="0"/>
                  </a:lnTo>
                  <a:close/>
                </a:path>
              </a:pathLst>
            </a:custGeom>
            <a:solidFill>
              <a:srgbClr val="000000">
                <a:alpha val="0"/>
              </a:srgbClr>
            </a:solidFill>
          </p:spPr>
        </p:sp>
        <p:sp>
          <p:nvSpPr>
            <p:cNvPr id="27" name="Freeform 27">
              <a:extLst>
                <a:ext uri="{FF2B5EF4-FFF2-40B4-BE49-F238E27FC236}">
                  <a16:creationId xmlns:a16="http://schemas.microsoft.com/office/drawing/2014/main" id="{30222A28-8076-84A2-454D-F1875DE5D485}"/>
                </a:ext>
              </a:extLst>
            </p:cNvPr>
            <p:cNvSpPr/>
            <p:nvPr/>
          </p:nvSpPr>
          <p:spPr>
            <a:xfrm>
              <a:off x="16560546" y="2829052"/>
              <a:ext cx="1790954" cy="6119622"/>
            </a:xfrm>
            <a:custGeom>
              <a:avLst/>
              <a:gdLst/>
              <a:ahLst/>
              <a:cxnLst/>
              <a:rect l="l" t="t" r="r" b="b"/>
              <a:pathLst>
                <a:path w="1790954" h="6119622">
                  <a:moveTo>
                    <a:pt x="0" y="0"/>
                  </a:moveTo>
                  <a:lnTo>
                    <a:pt x="0" y="6119622"/>
                  </a:lnTo>
                  <a:lnTo>
                    <a:pt x="1790954" y="6119622"/>
                  </a:lnTo>
                  <a:lnTo>
                    <a:pt x="1790954" y="0"/>
                  </a:lnTo>
                  <a:close/>
                </a:path>
              </a:pathLst>
            </a:custGeom>
            <a:solidFill>
              <a:srgbClr val="000000">
                <a:alpha val="0"/>
              </a:srgbClr>
            </a:solidFill>
          </p:spPr>
        </p:sp>
        <p:sp>
          <p:nvSpPr>
            <p:cNvPr id="28" name="Freeform 28">
              <a:extLst>
                <a:ext uri="{FF2B5EF4-FFF2-40B4-BE49-F238E27FC236}">
                  <a16:creationId xmlns:a16="http://schemas.microsoft.com/office/drawing/2014/main" id="{D4342298-0DAF-5409-2053-7E0FE1E38562}"/>
                </a:ext>
              </a:extLst>
            </p:cNvPr>
            <p:cNvSpPr/>
            <p:nvPr/>
          </p:nvSpPr>
          <p:spPr>
            <a:xfrm>
              <a:off x="3390011" y="7753858"/>
              <a:ext cx="6224905" cy="2596642"/>
            </a:xfrm>
            <a:custGeom>
              <a:avLst/>
              <a:gdLst/>
              <a:ahLst/>
              <a:cxnLst/>
              <a:rect l="l" t="t" r="r" b="b"/>
              <a:pathLst>
                <a:path w="6224905" h="2596642">
                  <a:moveTo>
                    <a:pt x="0" y="0"/>
                  </a:moveTo>
                  <a:lnTo>
                    <a:pt x="0" y="2596642"/>
                  </a:lnTo>
                  <a:lnTo>
                    <a:pt x="6224905" y="2596642"/>
                  </a:lnTo>
                  <a:lnTo>
                    <a:pt x="6224905" y="0"/>
                  </a:lnTo>
                  <a:close/>
                </a:path>
              </a:pathLst>
            </a:custGeom>
            <a:solidFill>
              <a:srgbClr val="000000">
                <a:alpha val="0"/>
              </a:srgbClr>
            </a:solidFill>
          </p:spPr>
        </p:sp>
        <p:sp>
          <p:nvSpPr>
            <p:cNvPr id="29" name="Freeform 29">
              <a:extLst>
                <a:ext uri="{FF2B5EF4-FFF2-40B4-BE49-F238E27FC236}">
                  <a16:creationId xmlns:a16="http://schemas.microsoft.com/office/drawing/2014/main" id="{1EBA4876-FFF0-1350-F05A-BB70FD44F4D3}"/>
                </a:ext>
              </a:extLst>
            </p:cNvPr>
            <p:cNvSpPr/>
            <p:nvPr/>
          </p:nvSpPr>
          <p:spPr>
            <a:xfrm>
              <a:off x="63500" y="7758049"/>
              <a:ext cx="4644136" cy="2592451"/>
            </a:xfrm>
            <a:custGeom>
              <a:avLst/>
              <a:gdLst/>
              <a:ahLst/>
              <a:cxnLst/>
              <a:rect l="l" t="t" r="r" b="b"/>
              <a:pathLst>
                <a:path w="4644136" h="2592451">
                  <a:moveTo>
                    <a:pt x="0" y="0"/>
                  </a:moveTo>
                  <a:lnTo>
                    <a:pt x="0" y="2592451"/>
                  </a:lnTo>
                  <a:lnTo>
                    <a:pt x="4644136" y="2592451"/>
                  </a:lnTo>
                  <a:lnTo>
                    <a:pt x="4644136" y="0"/>
                  </a:lnTo>
                  <a:close/>
                </a:path>
              </a:pathLst>
            </a:custGeom>
            <a:solidFill>
              <a:srgbClr val="000000">
                <a:alpha val="0"/>
              </a:srgbClr>
            </a:solidFill>
          </p:spPr>
        </p:sp>
        <p:sp>
          <p:nvSpPr>
            <p:cNvPr id="30" name="Freeform 30">
              <a:extLst>
                <a:ext uri="{FF2B5EF4-FFF2-40B4-BE49-F238E27FC236}">
                  <a16:creationId xmlns:a16="http://schemas.microsoft.com/office/drawing/2014/main" id="{EBC9EE5D-1974-6749-FE4B-44C26AD3A7A3}"/>
                </a:ext>
              </a:extLst>
            </p:cNvPr>
            <p:cNvSpPr/>
            <p:nvPr/>
          </p:nvSpPr>
          <p:spPr>
            <a:xfrm>
              <a:off x="7990713" y="9827895"/>
              <a:ext cx="10360787" cy="522605"/>
            </a:xfrm>
            <a:custGeom>
              <a:avLst/>
              <a:gdLst/>
              <a:ahLst/>
              <a:cxnLst/>
              <a:rect l="l" t="t" r="r" b="b"/>
              <a:pathLst>
                <a:path w="10360787" h="522605">
                  <a:moveTo>
                    <a:pt x="0" y="0"/>
                  </a:moveTo>
                  <a:lnTo>
                    <a:pt x="0" y="522605"/>
                  </a:lnTo>
                  <a:lnTo>
                    <a:pt x="10360787" y="522605"/>
                  </a:lnTo>
                  <a:lnTo>
                    <a:pt x="10360787" y="0"/>
                  </a:lnTo>
                  <a:close/>
                </a:path>
              </a:pathLst>
            </a:custGeom>
            <a:solidFill>
              <a:srgbClr val="000000">
                <a:alpha val="0"/>
              </a:srgbClr>
            </a:solidFill>
          </p:spPr>
        </p:sp>
      </p:grpSp>
      <p:sp>
        <p:nvSpPr>
          <p:cNvPr id="31" name="TextBox 31">
            <a:extLst>
              <a:ext uri="{FF2B5EF4-FFF2-40B4-BE49-F238E27FC236}">
                <a16:creationId xmlns:a16="http://schemas.microsoft.com/office/drawing/2014/main" id="{5050B057-2865-0CE7-D9E0-E91E6439581A}"/>
              </a:ext>
            </a:extLst>
          </p:cNvPr>
          <p:cNvSpPr txBox="1"/>
          <p:nvPr/>
        </p:nvSpPr>
        <p:spPr>
          <a:xfrm>
            <a:off x="8953442" y="529285"/>
            <a:ext cx="6412840" cy="1243930"/>
          </a:xfrm>
          <a:prstGeom prst="rect">
            <a:avLst/>
          </a:prstGeom>
        </p:spPr>
        <p:txBody>
          <a:bodyPr wrap="square" lIns="0" tIns="0" rIns="0" bIns="0" rtlCol="0" anchor="t">
            <a:spAutoFit/>
          </a:bodyPr>
          <a:lstStyle/>
          <a:p>
            <a:pPr algn="l">
              <a:lnSpc>
                <a:spcPts val="9670"/>
              </a:lnSpc>
            </a:pPr>
            <a:r>
              <a:rPr lang="en-US" sz="8799" b="1" dirty="0">
                <a:solidFill>
                  <a:srgbClr val="0B2957"/>
                </a:solidFill>
                <a:latin typeface="Fira Sans Ultra-Bold"/>
                <a:ea typeface="Fira Sans Ultra-Bold"/>
                <a:cs typeface="Fira Sans Ultra-Bold"/>
                <a:sym typeface="Fira Sans Ultra-Bold"/>
              </a:rPr>
              <a:t>Conclusion</a:t>
            </a:r>
          </a:p>
        </p:txBody>
      </p:sp>
      <p:sp>
        <p:nvSpPr>
          <p:cNvPr id="32" name="TextBox 32">
            <a:extLst>
              <a:ext uri="{FF2B5EF4-FFF2-40B4-BE49-F238E27FC236}">
                <a16:creationId xmlns:a16="http://schemas.microsoft.com/office/drawing/2014/main" id="{F809B200-7AB1-E6BB-6D0E-DB2D1A2649E7}"/>
              </a:ext>
            </a:extLst>
          </p:cNvPr>
          <p:cNvSpPr txBox="1"/>
          <p:nvPr/>
        </p:nvSpPr>
        <p:spPr>
          <a:xfrm>
            <a:off x="2043030" y="1781938"/>
            <a:ext cx="14053970" cy="5601533"/>
          </a:xfrm>
          <a:prstGeom prst="rect">
            <a:avLst/>
          </a:prstGeom>
        </p:spPr>
        <p:txBody>
          <a:bodyPr wrap="square" lIns="0" tIns="0" rIns="0" bIns="0" rtlCol="0" anchor="t">
            <a:spAutoFit/>
          </a:bodyPr>
          <a:lstStyle/>
          <a:p>
            <a:pPr algn="just"/>
            <a:r>
              <a:rPr lang="en-US" sz="2800" b="1" dirty="0">
                <a:solidFill>
                  <a:srgbClr val="000000"/>
                </a:solidFill>
                <a:latin typeface="Fira Sans Bold"/>
                <a:ea typeface="Fira Sans Bold"/>
                <a:cs typeface="Fira Sans Bold"/>
                <a:sym typeface="Fira Sans Bold"/>
              </a:rPr>
              <a:t>	This study confirms a positive correlation between emotional intelligence and physical activity, while FOMO negatively impacts engagement among Indonesian high school students. These findings are consistent with Self-Determination Theory, highlighting the importance of intrinsic motivation and emotional regulation for sustained physical activity. </a:t>
            </a:r>
          </a:p>
          <a:p>
            <a:pPr algn="just"/>
            <a:endParaRPr lang="en-US" sz="2800" b="1" dirty="0">
              <a:solidFill>
                <a:srgbClr val="000000"/>
              </a:solidFill>
              <a:latin typeface="Fira Sans Bold"/>
              <a:ea typeface="Fira Sans Bold"/>
              <a:cs typeface="Fira Sans Bold"/>
              <a:sym typeface="Fira Sans Bold"/>
            </a:endParaRPr>
          </a:p>
          <a:p>
            <a:pPr algn="just"/>
            <a:r>
              <a:rPr lang="en-US" sz="2800" b="1" dirty="0">
                <a:solidFill>
                  <a:srgbClr val="000000"/>
                </a:solidFill>
                <a:latin typeface="Fira Sans Bold"/>
                <a:ea typeface="Fira Sans Bold"/>
                <a:cs typeface="Fira Sans Bold"/>
                <a:sym typeface="Fira Sans Bold"/>
              </a:rPr>
              <a:t>Additionally, Erikson’s psychosocial development theory emphasizes emotional maturity's role in shaping adolescent behaviors (Erikson, 1959). Emotional intelligence serves as a protective factor, helping individuals manage FOMO-related anxiety and distraction, thereby promoting healthier lifestyle choices. Enhancing emotional intelligence and managing FOMO are crucial for encouraging active, healthy lifestyles in adolescents. Future research should include a broader range of psychological factors and diverse samples to inform interventions.</a:t>
            </a:r>
          </a:p>
        </p:txBody>
      </p:sp>
      <p:sp>
        <p:nvSpPr>
          <p:cNvPr id="34" name="TextBox 34">
            <a:extLst>
              <a:ext uri="{FF2B5EF4-FFF2-40B4-BE49-F238E27FC236}">
                <a16:creationId xmlns:a16="http://schemas.microsoft.com/office/drawing/2014/main" id="{C3538F54-21B0-874C-4E1E-97D4C9B9D927}"/>
              </a:ext>
            </a:extLst>
          </p:cNvPr>
          <p:cNvSpPr txBox="1"/>
          <p:nvPr/>
        </p:nvSpPr>
        <p:spPr>
          <a:xfrm>
            <a:off x="3343275" y="772649"/>
            <a:ext cx="791413" cy="63170"/>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35" name="TextBox 35">
            <a:extLst>
              <a:ext uri="{FF2B5EF4-FFF2-40B4-BE49-F238E27FC236}">
                <a16:creationId xmlns:a16="http://schemas.microsoft.com/office/drawing/2014/main" id="{05147336-F85C-5234-46AE-488BCB32AD1D}"/>
              </a:ext>
            </a:extLst>
          </p:cNvPr>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36" name="TextBox 36">
            <a:extLst>
              <a:ext uri="{FF2B5EF4-FFF2-40B4-BE49-F238E27FC236}">
                <a16:creationId xmlns:a16="http://schemas.microsoft.com/office/drawing/2014/main" id="{44888CCF-5BF3-6602-B1AA-DF54F70ECEE3}"/>
              </a:ext>
            </a:extLst>
          </p:cNvPr>
          <p:cNvSpPr txBox="1"/>
          <p:nvPr/>
        </p:nvSpPr>
        <p:spPr>
          <a:xfrm>
            <a:off x="3349133" y="1043188"/>
            <a:ext cx="780259" cy="197768"/>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grpSp>
        <p:nvGrpSpPr>
          <p:cNvPr id="37" name="Group 25">
            <a:extLst>
              <a:ext uri="{FF2B5EF4-FFF2-40B4-BE49-F238E27FC236}">
                <a16:creationId xmlns:a16="http://schemas.microsoft.com/office/drawing/2014/main" id="{CEF7A9BA-0135-3547-7345-19EDC3DB40EE}"/>
              </a:ext>
            </a:extLst>
          </p:cNvPr>
          <p:cNvGrpSpPr/>
          <p:nvPr/>
        </p:nvGrpSpPr>
        <p:grpSpPr>
          <a:xfrm>
            <a:off x="88897" y="88897"/>
            <a:ext cx="18414997" cy="10413997"/>
            <a:chOff x="0" y="0"/>
            <a:chExt cx="18415000" cy="10414000"/>
          </a:xfrm>
        </p:grpSpPr>
        <p:sp>
          <p:nvSpPr>
            <p:cNvPr id="38" name="Freeform 26">
              <a:extLst>
                <a:ext uri="{FF2B5EF4-FFF2-40B4-BE49-F238E27FC236}">
                  <a16:creationId xmlns:a16="http://schemas.microsoft.com/office/drawing/2014/main" id="{76E71D65-FD62-A75F-CA63-C8737E027B18}"/>
                </a:ext>
              </a:extLst>
            </p:cNvPr>
            <p:cNvSpPr/>
            <p:nvPr/>
          </p:nvSpPr>
          <p:spPr>
            <a:xfrm>
              <a:off x="15103729" y="63500"/>
              <a:ext cx="3247771" cy="4080256"/>
            </a:xfrm>
            <a:custGeom>
              <a:avLst/>
              <a:gdLst/>
              <a:ahLst/>
              <a:cxnLst/>
              <a:rect l="l" t="t" r="r" b="b"/>
              <a:pathLst>
                <a:path w="3247771" h="4080256">
                  <a:moveTo>
                    <a:pt x="0" y="0"/>
                  </a:moveTo>
                  <a:lnTo>
                    <a:pt x="0" y="4080256"/>
                  </a:lnTo>
                  <a:lnTo>
                    <a:pt x="3247771" y="4080256"/>
                  </a:lnTo>
                  <a:lnTo>
                    <a:pt x="3247771" y="0"/>
                  </a:lnTo>
                  <a:close/>
                </a:path>
              </a:pathLst>
            </a:custGeom>
            <a:solidFill>
              <a:srgbClr val="000000">
                <a:alpha val="0"/>
              </a:srgbClr>
            </a:solidFill>
          </p:spPr>
        </p:sp>
        <p:sp>
          <p:nvSpPr>
            <p:cNvPr id="39" name="Freeform 27">
              <a:extLst>
                <a:ext uri="{FF2B5EF4-FFF2-40B4-BE49-F238E27FC236}">
                  <a16:creationId xmlns:a16="http://schemas.microsoft.com/office/drawing/2014/main" id="{EAE896B2-FAB3-81B7-9BCE-F702E9EF9BF2}"/>
                </a:ext>
              </a:extLst>
            </p:cNvPr>
            <p:cNvSpPr/>
            <p:nvPr/>
          </p:nvSpPr>
          <p:spPr>
            <a:xfrm>
              <a:off x="16560546" y="2829052"/>
              <a:ext cx="1790954" cy="6119622"/>
            </a:xfrm>
            <a:custGeom>
              <a:avLst/>
              <a:gdLst/>
              <a:ahLst/>
              <a:cxnLst/>
              <a:rect l="l" t="t" r="r" b="b"/>
              <a:pathLst>
                <a:path w="1790954" h="6119622">
                  <a:moveTo>
                    <a:pt x="0" y="0"/>
                  </a:moveTo>
                  <a:lnTo>
                    <a:pt x="0" y="6119622"/>
                  </a:lnTo>
                  <a:lnTo>
                    <a:pt x="1790954" y="6119622"/>
                  </a:lnTo>
                  <a:lnTo>
                    <a:pt x="1790954" y="0"/>
                  </a:lnTo>
                  <a:close/>
                </a:path>
              </a:pathLst>
            </a:custGeom>
            <a:solidFill>
              <a:srgbClr val="000000">
                <a:alpha val="0"/>
              </a:srgbClr>
            </a:solidFill>
          </p:spPr>
        </p:sp>
        <p:sp>
          <p:nvSpPr>
            <p:cNvPr id="40" name="Freeform 28">
              <a:extLst>
                <a:ext uri="{FF2B5EF4-FFF2-40B4-BE49-F238E27FC236}">
                  <a16:creationId xmlns:a16="http://schemas.microsoft.com/office/drawing/2014/main" id="{F1FD4C02-3221-08D2-B30A-20A7D2ED4A50}"/>
                </a:ext>
              </a:extLst>
            </p:cNvPr>
            <p:cNvSpPr/>
            <p:nvPr/>
          </p:nvSpPr>
          <p:spPr>
            <a:xfrm>
              <a:off x="3390011" y="7753858"/>
              <a:ext cx="6224905" cy="2596642"/>
            </a:xfrm>
            <a:custGeom>
              <a:avLst/>
              <a:gdLst/>
              <a:ahLst/>
              <a:cxnLst/>
              <a:rect l="l" t="t" r="r" b="b"/>
              <a:pathLst>
                <a:path w="6224905" h="2596642">
                  <a:moveTo>
                    <a:pt x="0" y="0"/>
                  </a:moveTo>
                  <a:lnTo>
                    <a:pt x="0" y="2596642"/>
                  </a:lnTo>
                  <a:lnTo>
                    <a:pt x="6224905" y="2596642"/>
                  </a:lnTo>
                  <a:lnTo>
                    <a:pt x="6224905" y="0"/>
                  </a:lnTo>
                  <a:close/>
                </a:path>
              </a:pathLst>
            </a:custGeom>
            <a:solidFill>
              <a:srgbClr val="000000">
                <a:alpha val="0"/>
              </a:srgbClr>
            </a:solidFill>
          </p:spPr>
        </p:sp>
        <p:sp>
          <p:nvSpPr>
            <p:cNvPr id="41" name="Freeform 29">
              <a:extLst>
                <a:ext uri="{FF2B5EF4-FFF2-40B4-BE49-F238E27FC236}">
                  <a16:creationId xmlns:a16="http://schemas.microsoft.com/office/drawing/2014/main" id="{3B305BF4-30FE-5404-57DE-A982F22CEC9C}"/>
                </a:ext>
              </a:extLst>
            </p:cNvPr>
            <p:cNvSpPr/>
            <p:nvPr/>
          </p:nvSpPr>
          <p:spPr>
            <a:xfrm>
              <a:off x="63500" y="7758049"/>
              <a:ext cx="4644136" cy="2592451"/>
            </a:xfrm>
            <a:custGeom>
              <a:avLst/>
              <a:gdLst/>
              <a:ahLst/>
              <a:cxnLst/>
              <a:rect l="l" t="t" r="r" b="b"/>
              <a:pathLst>
                <a:path w="4644136" h="2592451">
                  <a:moveTo>
                    <a:pt x="0" y="0"/>
                  </a:moveTo>
                  <a:lnTo>
                    <a:pt x="0" y="2592451"/>
                  </a:lnTo>
                  <a:lnTo>
                    <a:pt x="4644136" y="2592451"/>
                  </a:lnTo>
                  <a:lnTo>
                    <a:pt x="4644136" y="0"/>
                  </a:lnTo>
                  <a:close/>
                </a:path>
              </a:pathLst>
            </a:custGeom>
            <a:solidFill>
              <a:srgbClr val="000000">
                <a:alpha val="0"/>
              </a:srgbClr>
            </a:solidFill>
          </p:spPr>
        </p:sp>
        <p:sp>
          <p:nvSpPr>
            <p:cNvPr id="42" name="Freeform 30">
              <a:extLst>
                <a:ext uri="{FF2B5EF4-FFF2-40B4-BE49-F238E27FC236}">
                  <a16:creationId xmlns:a16="http://schemas.microsoft.com/office/drawing/2014/main" id="{85902793-DD92-036D-5F09-0745D10F69B4}"/>
                </a:ext>
              </a:extLst>
            </p:cNvPr>
            <p:cNvSpPr/>
            <p:nvPr/>
          </p:nvSpPr>
          <p:spPr>
            <a:xfrm>
              <a:off x="7990713" y="9827895"/>
              <a:ext cx="10360787" cy="522605"/>
            </a:xfrm>
            <a:custGeom>
              <a:avLst/>
              <a:gdLst/>
              <a:ahLst/>
              <a:cxnLst/>
              <a:rect l="l" t="t" r="r" b="b"/>
              <a:pathLst>
                <a:path w="10360787" h="522605">
                  <a:moveTo>
                    <a:pt x="0" y="0"/>
                  </a:moveTo>
                  <a:lnTo>
                    <a:pt x="0" y="522605"/>
                  </a:lnTo>
                  <a:lnTo>
                    <a:pt x="10360787" y="522605"/>
                  </a:lnTo>
                  <a:lnTo>
                    <a:pt x="10360787" y="0"/>
                  </a:lnTo>
                  <a:close/>
                </a:path>
              </a:pathLst>
            </a:custGeom>
            <a:solidFill>
              <a:srgbClr val="000000">
                <a:alpha val="0"/>
              </a:srgbClr>
            </a:solidFill>
          </p:spPr>
        </p:sp>
      </p:grpSp>
    </p:spTree>
    <p:extLst>
      <p:ext uri="{BB962C8B-B14F-4D97-AF65-F5344CB8AC3E}">
        <p14:creationId xmlns:p14="http://schemas.microsoft.com/office/powerpoint/2010/main" val="1295839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47225652-9E84-BB2E-AB1A-3CFFA7DF40BA}"/>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1DCEC03C-8CFA-57E2-C660-38A7869356B4}"/>
              </a:ext>
            </a:extLst>
          </p:cNvPr>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a:extLst>
              <a:ext uri="{FF2B5EF4-FFF2-40B4-BE49-F238E27FC236}">
                <a16:creationId xmlns:a16="http://schemas.microsoft.com/office/drawing/2014/main" id="{501BFB0D-4976-0EE6-B9E6-E621F5A88514}"/>
              </a:ext>
            </a:extLst>
          </p:cNvPr>
          <p:cNvGrpSpPr/>
          <p:nvPr/>
        </p:nvGrpSpPr>
        <p:grpSpPr>
          <a:xfrm>
            <a:off x="434340" y="559594"/>
            <a:ext cx="1923469" cy="561880"/>
            <a:chOff x="0" y="0"/>
            <a:chExt cx="2564625" cy="749173"/>
          </a:xfrm>
        </p:grpSpPr>
        <p:sp>
          <p:nvSpPr>
            <p:cNvPr id="4" name="Freeform 4">
              <a:extLst>
                <a:ext uri="{FF2B5EF4-FFF2-40B4-BE49-F238E27FC236}">
                  <a16:creationId xmlns:a16="http://schemas.microsoft.com/office/drawing/2014/main" id="{204AE296-BF67-851C-442B-9EA6A24BB0DE}"/>
                </a:ext>
              </a:extLst>
            </p:cNvPr>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5"/>
              <a:stretch>
                <a:fillRect/>
              </a:stretch>
            </a:blipFill>
          </p:spPr>
        </p:sp>
      </p:grpSp>
      <p:grpSp>
        <p:nvGrpSpPr>
          <p:cNvPr id="5" name="Group 5">
            <a:extLst>
              <a:ext uri="{FF2B5EF4-FFF2-40B4-BE49-F238E27FC236}">
                <a16:creationId xmlns:a16="http://schemas.microsoft.com/office/drawing/2014/main" id="{3E6B022C-1B3C-68E4-F80A-A11B7F5A6C1A}"/>
              </a:ext>
            </a:extLst>
          </p:cNvPr>
          <p:cNvGrpSpPr/>
          <p:nvPr/>
        </p:nvGrpSpPr>
        <p:grpSpPr>
          <a:xfrm>
            <a:off x="2354170" y="594836"/>
            <a:ext cx="880720" cy="470411"/>
            <a:chOff x="0" y="0"/>
            <a:chExt cx="1174293" cy="627215"/>
          </a:xfrm>
        </p:grpSpPr>
        <p:sp>
          <p:nvSpPr>
            <p:cNvPr id="6" name="Freeform 6">
              <a:extLst>
                <a:ext uri="{FF2B5EF4-FFF2-40B4-BE49-F238E27FC236}">
                  <a16:creationId xmlns:a16="http://schemas.microsoft.com/office/drawing/2014/main" id="{4345CD51-5F95-DEBB-E2A9-0DD4439A6359}"/>
                </a:ext>
              </a:extLst>
            </p:cNvPr>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6"/>
              <a:stretch>
                <a:fillRect r="-4" b="6"/>
              </a:stretch>
            </a:blipFill>
          </p:spPr>
        </p:sp>
      </p:grpSp>
      <p:grpSp>
        <p:nvGrpSpPr>
          <p:cNvPr id="7" name="Group 7">
            <a:extLst>
              <a:ext uri="{FF2B5EF4-FFF2-40B4-BE49-F238E27FC236}">
                <a16:creationId xmlns:a16="http://schemas.microsoft.com/office/drawing/2014/main" id="{5FE71A51-2349-24EC-44BE-92C2A7B4D517}"/>
              </a:ext>
            </a:extLst>
          </p:cNvPr>
          <p:cNvGrpSpPr/>
          <p:nvPr/>
        </p:nvGrpSpPr>
        <p:grpSpPr>
          <a:xfrm>
            <a:off x="5032143" y="469830"/>
            <a:ext cx="739597" cy="718690"/>
            <a:chOff x="0" y="0"/>
            <a:chExt cx="986130" cy="958253"/>
          </a:xfrm>
        </p:grpSpPr>
        <p:sp>
          <p:nvSpPr>
            <p:cNvPr id="8" name="Freeform 8">
              <a:extLst>
                <a:ext uri="{FF2B5EF4-FFF2-40B4-BE49-F238E27FC236}">
                  <a16:creationId xmlns:a16="http://schemas.microsoft.com/office/drawing/2014/main" id="{A61376E2-2D5F-D179-8501-14C7EDD71EDC}"/>
                </a:ext>
              </a:extLst>
            </p:cNvPr>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7"/>
              <a:stretch>
                <a:fillRect r="2" b="-3"/>
              </a:stretch>
            </a:blipFill>
          </p:spPr>
        </p:sp>
      </p:grpSp>
      <p:grpSp>
        <p:nvGrpSpPr>
          <p:cNvPr id="9" name="Group 9">
            <a:extLst>
              <a:ext uri="{FF2B5EF4-FFF2-40B4-BE49-F238E27FC236}">
                <a16:creationId xmlns:a16="http://schemas.microsoft.com/office/drawing/2014/main" id="{AB03E7CB-5DFB-A013-8638-68D529A2934E}"/>
              </a:ext>
            </a:extLst>
          </p:cNvPr>
          <p:cNvGrpSpPr/>
          <p:nvPr/>
        </p:nvGrpSpPr>
        <p:grpSpPr>
          <a:xfrm>
            <a:off x="4233891" y="529285"/>
            <a:ext cx="726529" cy="621992"/>
            <a:chOff x="0" y="0"/>
            <a:chExt cx="968705" cy="829323"/>
          </a:xfrm>
        </p:grpSpPr>
        <p:sp>
          <p:nvSpPr>
            <p:cNvPr id="10" name="Freeform 10">
              <a:extLst>
                <a:ext uri="{FF2B5EF4-FFF2-40B4-BE49-F238E27FC236}">
                  <a16:creationId xmlns:a16="http://schemas.microsoft.com/office/drawing/2014/main" id="{DD51E693-3A7E-198A-8CED-643634E27690}"/>
                </a:ext>
              </a:extLst>
            </p:cNvPr>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8"/>
              <a:stretch>
                <a:fillRect r="5" b="-1"/>
              </a:stretch>
            </a:blipFill>
          </p:spPr>
        </p:sp>
      </p:grpSp>
      <p:grpSp>
        <p:nvGrpSpPr>
          <p:cNvPr id="11" name="Group 11">
            <a:extLst>
              <a:ext uri="{FF2B5EF4-FFF2-40B4-BE49-F238E27FC236}">
                <a16:creationId xmlns:a16="http://schemas.microsoft.com/office/drawing/2014/main" id="{27EA566F-9C74-7841-D775-CA6FD0625835}"/>
              </a:ext>
            </a:extLst>
          </p:cNvPr>
          <p:cNvGrpSpPr/>
          <p:nvPr/>
        </p:nvGrpSpPr>
        <p:grpSpPr>
          <a:xfrm>
            <a:off x="3326663" y="416881"/>
            <a:ext cx="810158" cy="368494"/>
            <a:chOff x="0" y="0"/>
            <a:chExt cx="1080211" cy="491325"/>
          </a:xfrm>
        </p:grpSpPr>
        <p:sp>
          <p:nvSpPr>
            <p:cNvPr id="12" name="Freeform 12">
              <a:extLst>
                <a:ext uri="{FF2B5EF4-FFF2-40B4-BE49-F238E27FC236}">
                  <a16:creationId xmlns:a16="http://schemas.microsoft.com/office/drawing/2014/main" id="{C4739AB2-47BD-D4EB-E712-85CA86F39AB3}"/>
                </a:ext>
              </a:extLst>
            </p:cNvPr>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9"/>
              <a:stretch>
                <a:fillRect l="-36051" r="-34586" b="-150333"/>
              </a:stretch>
            </a:blipFill>
          </p:spPr>
        </p:sp>
      </p:grpSp>
      <p:grpSp>
        <p:nvGrpSpPr>
          <p:cNvPr id="13" name="Group 13">
            <a:extLst>
              <a:ext uri="{FF2B5EF4-FFF2-40B4-BE49-F238E27FC236}">
                <a16:creationId xmlns:a16="http://schemas.microsoft.com/office/drawing/2014/main" id="{BDD88A53-3AFD-5F7A-1612-0FDC71D4670F}"/>
              </a:ext>
            </a:extLst>
          </p:cNvPr>
          <p:cNvGrpSpPr/>
          <p:nvPr/>
        </p:nvGrpSpPr>
        <p:grpSpPr>
          <a:xfrm>
            <a:off x="15290102" y="0"/>
            <a:ext cx="2997898" cy="10287000"/>
            <a:chOff x="0" y="0"/>
            <a:chExt cx="3997198" cy="13716000"/>
          </a:xfrm>
        </p:grpSpPr>
        <p:sp>
          <p:nvSpPr>
            <p:cNvPr id="14" name="Freeform 14">
              <a:extLst>
                <a:ext uri="{FF2B5EF4-FFF2-40B4-BE49-F238E27FC236}">
                  <a16:creationId xmlns:a16="http://schemas.microsoft.com/office/drawing/2014/main" id="{FA888115-7806-D558-7C4C-E60BD158EF9C}"/>
                </a:ext>
              </a:extLst>
            </p:cNvPr>
            <p:cNvSpPr/>
            <p:nvPr/>
          </p:nvSpPr>
          <p:spPr>
            <a:xfrm>
              <a:off x="0" y="0"/>
              <a:ext cx="3997198" cy="13716000"/>
            </a:xfrm>
            <a:custGeom>
              <a:avLst/>
              <a:gdLst/>
              <a:ahLst/>
              <a:cxnLst/>
              <a:rect l="l" t="t" r="r" b="b"/>
              <a:pathLst>
                <a:path w="3997198" h="13716000">
                  <a:moveTo>
                    <a:pt x="0" y="0"/>
                  </a:moveTo>
                  <a:lnTo>
                    <a:pt x="3997198" y="0"/>
                  </a:lnTo>
                  <a:lnTo>
                    <a:pt x="3997198" y="13716000"/>
                  </a:lnTo>
                  <a:lnTo>
                    <a:pt x="0" y="13716000"/>
                  </a:lnTo>
                  <a:lnTo>
                    <a:pt x="0" y="0"/>
                  </a:lnTo>
                  <a:close/>
                </a:path>
              </a:pathLst>
            </a:custGeom>
            <a:blipFill>
              <a:blip r:embed="rId10"/>
              <a:stretch>
                <a:fillRect l="-131215" t="-6448" r="-222809" b="-25866"/>
              </a:stretch>
            </a:blipFill>
          </p:spPr>
        </p:sp>
      </p:grpSp>
      <p:sp>
        <p:nvSpPr>
          <p:cNvPr id="16" name="TextBox 16">
            <a:extLst>
              <a:ext uri="{FF2B5EF4-FFF2-40B4-BE49-F238E27FC236}">
                <a16:creationId xmlns:a16="http://schemas.microsoft.com/office/drawing/2014/main" id="{75D06406-4706-D008-8D5C-C3604CEF40D6}"/>
              </a:ext>
            </a:extLst>
          </p:cNvPr>
          <p:cNvSpPr txBox="1"/>
          <p:nvPr/>
        </p:nvSpPr>
        <p:spPr>
          <a:xfrm>
            <a:off x="3343275" y="772649"/>
            <a:ext cx="791413" cy="63170"/>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7" name="TextBox 17">
            <a:extLst>
              <a:ext uri="{FF2B5EF4-FFF2-40B4-BE49-F238E27FC236}">
                <a16:creationId xmlns:a16="http://schemas.microsoft.com/office/drawing/2014/main" id="{30926702-BBF6-88D7-BA4F-DD05B468D17F}"/>
              </a:ext>
            </a:extLst>
          </p:cNvPr>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8" name="TextBox 18">
            <a:extLst>
              <a:ext uri="{FF2B5EF4-FFF2-40B4-BE49-F238E27FC236}">
                <a16:creationId xmlns:a16="http://schemas.microsoft.com/office/drawing/2014/main" id="{ACD1A118-15B0-0508-1FEE-3080D523FCC0}"/>
              </a:ext>
            </a:extLst>
          </p:cNvPr>
          <p:cNvSpPr txBox="1"/>
          <p:nvPr/>
        </p:nvSpPr>
        <p:spPr>
          <a:xfrm>
            <a:off x="3349133" y="1043188"/>
            <a:ext cx="780259" cy="197768"/>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20" name="TextBox 20">
            <a:extLst>
              <a:ext uri="{FF2B5EF4-FFF2-40B4-BE49-F238E27FC236}">
                <a16:creationId xmlns:a16="http://schemas.microsoft.com/office/drawing/2014/main" id="{7CC6772C-7121-2E50-21C1-0631FFAF3DE7}"/>
              </a:ext>
            </a:extLst>
          </p:cNvPr>
          <p:cNvSpPr txBox="1"/>
          <p:nvPr/>
        </p:nvSpPr>
        <p:spPr>
          <a:xfrm>
            <a:off x="7137969" y="2857500"/>
            <a:ext cx="7242267" cy="5193868"/>
          </a:xfrm>
          <a:prstGeom prst="rect">
            <a:avLst/>
          </a:prstGeom>
        </p:spPr>
        <p:txBody>
          <a:bodyPr wrap="square" lIns="0" tIns="0" rIns="0" bIns="0" rtlCol="0" anchor="t">
            <a:spAutoFit/>
          </a:bodyPr>
          <a:lstStyle/>
          <a:p>
            <a:pPr algn="l">
              <a:lnSpc>
                <a:spcPts val="3374"/>
              </a:lnSpc>
            </a:pPr>
            <a:endParaRPr lang="en-US" sz="3344" b="1" spc="66" dirty="0">
              <a:solidFill>
                <a:srgbClr val="FFFFFF"/>
              </a:solidFill>
              <a:latin typeface="Fira Sans Ultra-Bold"/>
              <a:ea typeface="Fira Sans Ultra-Bold"/>
              <a:cs typeface="Fira Sans Ultra-Bold"/>
              <a:sym typeface="Fira Sans Ultra-Bold"/>
            </a:endParaRPr>
          </a:p>
        </p:txBody>
      </p:sp>
      <p:sp>
        <p:nvSpPr>
          <p:cNvPr id="23" name="TextBox 31">
            <a:extLst>
              <a:ext uri="{FF2B5EF4-FFF2-40B4-BE49-F238E27FC236}">
                <a16:creationId xmlns:a16="http://schemas.microsoft.com/office/drawing/2014/main" id="{6AA83AFE-CF28-9519-8009-5F06D7DA6AE4}"/>
              </a:ext>
            </a:extLst>
          </p:cNvPr>
          <p:cNvSpPr txBox="1"/>
          <p:nvPr/>
        </p:nvSpPr>
        <p:spPr>
          <a:xfrm>
            <a:off x="8953442" y="419100"/>
            <a:ext cx="6412840" cy="1243930"/>
          </a:xfrm>
          <a:prstGeom prst="rect">
            <a:avLst/>
          </a:prstGeom>
        </p:spPr>
        <p:txBody>
          <a:bodyPr wrap="square" lIns="0" tIns="0" rIns="0" bIns="0" rtlCol="0" anchor="t">
            <a:spAutoFit/>
          </a:bodyPr>
          <a:lstStyle/>
          <a:p>
            <a:pPr algn="l">
              <a:lnSpc>
                <a:spcPts val="9670"/>
              </a:lnSpc>
            </a:pPr>
            <a:r>
              <a:rPr lang="en-US" sz="8799" b="1" dirty="0" err="1">
                <a:solidFill>
                  <a:srgbClr val="0B2957"/>
                </a:solidFill>
                <a:latin typeface="Fira Sans Ultra-Bold"/>
                <a:ea typeface="Fira Sans Ultra-Bold"/>
                <a:cs typeface="Fira Sans Ultra-Bold"/>
                <a:sym typeface="Fira Sans Ultra-Bold"/>
              </a:rPr>
              <a:t>Referances</a:t>
            </a:r>
            <a:endParaRPr lang="en-US" sz="8799" b="1" dirty="0">
              <a:solidFill>
                <a:srgbClr val="0B2957"/>
              </a:solidFill>
              <a:latin typeface="Fira Sans Ultra-Bold"/>
              <a:ea typeface="Fira Sans Ultra-Bold"/>
              <a:cs typeface="Fira Sans Ultra-Bold"/>
              <a:sym typeface="Fira Sans Ultra-Bold"/>
            </a:endParaRPr>
          </a:p>
        </p:txBody>
      </p:sp>
      <p:sp>
        <p:nvSpPr>
          <p:cNvPr id="25" name="TextBox 24">
            <a:extLst>
              <a:ext uri="{FF2B5EF4-FFF2-40B4-BE49-F238E27FC236}">
                <a16:creationId xmlns:a16="http://schemas.microsoft.com/office/drawing/2014/main" id="{833C1A08-9BAF-B811-4BF0-86157FA526EF}"/>
              </a:ext>
            </a:extLst>
          </p:cNvPr>
          <p:cNvSpPr txBox="1"/>
          <p:nvPr/>
        </p:nvSpPr>
        <p:spPr>
          <a:xfrm>
            <a:off x="1143000" y="2199411"/>
            <a:ext cx="14882264" cy="7571303"/>
          </a:xfrm>
          <a:prstGeom prst="rect">
            <a:avLst/>
          </a:prstGeom>
          <a:noFill/>
        </p:spPr>
        <p:txBody>
          <a:bodyPr wrap="square">
            <a:spAutoFit/>
          </a:bodyPr>
          <a:lstStyle/>
          <a:p>
            <a:pPr algn="just"/>
            <a:r>
              <a:rPr lang="en-US" b="1" dirty="0">
                <a:solidFill>
                  <a:srgbClr val="000000"/>
                </a:solidFill>
                <a:highlight>
                  <a:srgbClr val="FFFF00"/>
                </a:highlight>
                <a:latin typeface="Fira Sans Bold"/>
                <a:sym typeface="Fira Sans Bold"/>
              </a:rPr>
              <a:t>Armstrong, T., &amp; Bull, F. (2006). Development of the World Health Organization Global Physical Activity Questionnaire (GPAQ). Journal of Public Health, 14(2), 66–70. https://doi.org/10.1007/s10389-006-0024-x</a:t>
            </a:r>
          </a:p>
          <a:p>
            <a:pPr algn="just"/>
            <a:r>
              <a:rPr lang="en-US" b="1" dirty="0">
                <a:solidFill>
                  <a:srgbClr val="000000"/>
                </a:solidFill>
                <a:highlight>
                  <a:srgbClr val="FFFF00"/>
                </a:highlight>
                <a:latin typeface="Fira Sans Bold"/>
                <a:sym typeface="Fira Sans Bold"/>
              </a:rPr>
              <a:t>Balqis, A. I., &amp; </a:t>
            </a:r>
            <a:r>
              <a:rPr lang="en-US" b="1" dirty="0" err="1">
                <a:solidFill>
                  <a:srgbClr val="000000"/>
                </a:solidFill>
                <a:highlight>
                  <a:srgbClr val="FFFF00"/>
                </a:highlight>
                <a:latin typeface="Fira Sans Bold"/>
                <a:sym typeface="Fira Sans Bold"/>
              </a:rPr>
              <a:t>Yusainy</a:t>
            </a:r>
            <a:r>
              <a:rPr lang="en-US" b="1" dirty="0">
                <a:solidFill>
                  <a:srgbClr val="000000"/>
                </a:solidFill>
                <a:highlight>
                  <a:srgbClr val="FFFF00"/>
                </a:highlight>
                <a:latin typeface="Fira Sans Bold"/>
                <a:sym typeface="Fira Sans Bold"/>
              </a:rPr>
              <a:t>, C. (2021). # MAGER: </a:t>
            </a:r>
            <a:r>
              <a:rPr lang="en-US" b="1" dirty="0" err="1">
                <a:solidFill>
                  <a:srgbClr val="000000"/>
                </a:solidFill>
                <a:highlight>
                  <a:srgbClr val="FFFF00"/>
                </a:highlight>
                <a:latin typeface="Fira Sans Bold"/>
                <a:sym typeface="Fira Sans Bold"/>
              </a:rPr>
              <a:t>Aktivitas</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fisik</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ditinjau</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dari</a:t>
            </a:r>
            <a:r>
              <a:rPr lang="en-US" b="1" dirty="0">
                <a:solidFill>
                  <a:srgbClr val="000000"/>
                </a:solidFill>
                <a:highlight>
                  <a:srgbClr val="FFFF00"/>
                </a:highlight>
                <a:latin typeface="Fira Sans Bold"/>
                <a:sym typeface="Fira Sans Bold"/>
              </a:rPr>
              <a:t> fear of missing out dan trait self-control </a:t>
            </a:r>
            <a:r>
              <a:rPr lang="en-US" b="1" dirty="0" err="1">
                <a:solidFill>
                  <a:srgbClr val="000000"/>
                </a:solidFill>
                <a:highlight>
                  <a:srgbClr val="FFFF00"/>
                </a:highlight>
                <a:latin typeface="Fira Sans Bold"/>
                <a:sym typeface="Fira Sans Bold"/>
              </a:rPr>
              <a:t>pengguna</a:t>
            </a:r>
            <a:r>
              <a:rPr lang="en-US" b="1" dirty="0">
                <a:solidFill>
                  <a:srgbClr val="000000"/>
                </a:solidFill>
                <a:highlight>
                  <a:srgbClr val="FFFF00"/>
                </a:highlight>
                <a:latin typeface="Fira Sans Bold"/>
                <a:sym typeface="Fira Sans Bold"/>
              </a:rPr>
              <a:t> Instagram. MEDIAPSI, 7(2), 130–140.</a:t>
            </a:r>
          </a:p>
          <a:p>
            <a:pPr algn="just"/>
            <a:r>
              <a:rPr lang="en-US" b="1" dirty="0">
                <a:solidFill>
                  <a:srgbClr val="000000"/>
                </a:solidFill>
                <a:highlight>
                  <a:srgbClr val="FFFF00"/>
                </a:highlight>
                <a:latin typeface="Fira Sans Bold"/>
                <a:sym typeface="Fira Sans Bold"/>
              </a:rPr>
              <a:t>Bandura, A. (2014). Social-cognitive theory. In An introduction to theories of personality (pp. 341–360). Psychology Press.</a:t>
            </a:r>
          </a:p>
          <a:p>
            <a:pPr algn="just"/>
            <a:r>
              <a:rPr lang="en-US" b="1" dirty="0">
                <a:solidFill>
                  <a:srgbClr val="000000"/>
                </a:solidFill>
                <a:highlight>
                  <a:srgbClr val="FFFF00"/>
                </a:highlight>
                <a:latin typeface="Fira Sans Bold"/>
                <a:sym typeface="Fira Sans Bold"/>
              </a:rPr>
              <a:t>Baumeister, R. F., &amp; Vohs, K. D. (2007). Self‐Regulation, ego depletion, and motivation. Social and Personality Psychology Compass, 1(1), 115–128.</a:t>
            </a:r>
          </a:p>
          <a:p>
            <a:pPr algn="just"/>
            <a:r>
              <a:rPr lang="en-US" b="1" dirty="0">
                <a:solidFill>
                  <a:srgbClr val="000000"/>
                </a:solidFill>
                <a:highlight>
                  <a:srgbClr val="FFFF00"/>
                </a:highlight>
                <a:latin typeface="Fira Sans Bold"/>
                <a:sym typeface="Fira Sans Bold"/>
              </a:rPr>
              <a:t>Deci, E. L., &amp; Ryan, R. M. (2013). Intrinsic motivation and self-determination in human behavior. Springer Science &amp; Business Media.</a:t>
            </a:r>
          </a:p>
          <a:p>
            <a:pPr algn="just"/>
            <a:r>
              <a:rPr lang="en-US" b="1" dirty="0">
                <a:solidFill>
                  <a:srgbClr val="000000"/>
                </a:solidFill>
                <a:highlight>
                  <a:srgbClr val="FFFF00"/>
                </a:highlight>
                <a:latin typeface="Fira Sans Bold"/>
                <a:sym typeface="Fira Sans Bold"/>
              </a:rPr>
              <a:t>Dyson, B., Howley, D., &amp; Wright, P. M. (2021). A scoping review critically examining research connecting social and emotional learning with three model-based practices in physical education: Have we been doing this all along? European Physical Education Review, 27(1), 76–95.</a:t>
            </a:r>
          </a:p>
          <a:p>
            <a:pPr algn="just"/>
            <a:r>
              <a:rPr lang="en-US" b="1" dirty="0">
                <a:solidFill>
                  <a:srgbClr val="000000"/>
                </a:solidFill>
                <a:highlight>
                  <a:srgbClr val="FFFF00"/>
                </a:highlight>
                <a:latin typeface="Fira Sans Bold"/>
                <a:sym typeface="Fira Sans Bold"/>
              </a:rPr>
              <a:t>Erikson, E. (1959). Theory of identity development. E. Erikson, Identity and the Life Cycle. Nueva York: International Universities Press. </a:t>
            </a:r>
            <a:r>
              <a:rPr lang="en-US" b="1" dirty="0" err="1">
                <a:solidFill>
                  <a:srgbClr val="000000"/>
                </a:solidFill>
                <a:highlight>
                  <a:srgbClr val="FFFF00"/>
                </a:highlight>
                <a:latin typeface="Fira Sans Bold"/>
                <a:sym typeface="Fira Sans Bold"/>
              </a:rPr>
              <a:t>Obtenido</a:t>
            </a:r>
            <a:r>
              <a:rPr lang="en-US" b="1" dirty="0">
                <a:solidFill>
                  <a:srgbClr val="000000"/>
                </a:solidFill>
                <a:highlight>
                  <a:srgbClr val="FFFF00"/>
                </a:highlight>
                <a:latin typeface="Fira Sans Bold"/>
                <a:sym typeface="Fira Sans Bold"/>
              </a:rPr>
              <a:t> de Http://Childdevpsychology. </a:t>
            </a:r>
            <a:r>
              <a:rPr lang="en-US" b="1" dirty="0" err="1">
                <a:solidFill>
                  <a:srgbClr val="000000"/>
                </a:solidFill>
                <a:highlight>
                  <a:srgbClr val="FFFF00"/>
                </a:highlight>
                <a:latin typeface="Fira Sans Bold"/>
                <a:sym typeface="Fira Sans Bold"/>
              </a:rPr>
              <a:t>Yolasite</a:t>
            </a:r>
            <a:r>
              <a:rPr lang="en-US" b="1" dirty="0">
                <a:solidFill>
                  <a:srgbClr val="000000"/>
                </a:solidFill>
                <a:highlight>
                  <a:srgbClr val="FFFF00"/>
                </a:highlight>
                <a:latin typeface="Fira Sans Bold"/>
                <a:sym typeface="Fira Sans Bold"/>
              </a:rPr>
              <a:t>. Com/Resources/Theory% 20of% 20ident </a:t>
            </a:r>
            <a:r>
              <a:rPr lang="en-US" b="1" dirty="0" err="1">
                <a:solidFill>
                  <a:srgbClr val="000000"/>
                </a:solidFill>
                <a:highlight>
                  <a:srgbClr val="FFFF00"/>
                </a:highlight>
                <a:latin typeface="Fira Sans Bold"/>
                <a:sym typeface="Fira Sans Bold"/>
              </a:rPr>
              <a:t>Ity</a:t>
            </a:r>
            <a:r>
              <a:rPr lang="en-US" b="1" dirty="0">
                <a:solidFill>
                  <a:srgbClr val="000000"/>
                </a:solidFill>
                <a:highlight>
                  <a:srgbClr val="FFFF00"/>
                </a:highlight>
                <a:latin typeface="Fira Sans Bold"/>
                <a:sym typeface="Fira Sans Bold"/>
              </a:rPr>
              <a:t>% 20erikson. Pdf.</a:t>
            </a:r>
          </a:p>
          <a:p>
            <a:pPr algn="just"/>
            <a:r>
              <a:rPr lang="en-US" b="1" dirty="0">
                <a:solidFill>
                  <a:srgbClr val="000000"/>
                </a:solidFill>
                <a:highlight>
                  <a:srgbClr val="FFFF00"/>
                </a:highlight>
                <a:latin typeface="Fira Sans Bold"/>
                <a:sym typeface="Fira Sans Bold"/>
              </a:rPr>
              <a:t>Goleman, D. (1995). Emotional Intelligence. New York (Bantam) 1995.</a:t>
            </a:r>
          </a:p>
          <a:p>
            <a:pPr algn="just"/>
            <a:r>
              <a:rPr lang="en-US" b="1" dirty="0">
                <a:solidFill>
                  <a:srgbClr val="000000"/>
                </a:solidFill>
                <a:highlight>
                  <a:srgbClr val="FFFF00"/>
                </a:highlight>
                <a:latin typeface="Fira Sans Bold"/>
                <a:sym typeface="Fira Sans Bold"/>
              </a:rPr>
              <a:t>Gross, J. J. (1998). The emerging field of emotion regulation: An integrative review. Review of General Psychology, 2(3), 271–299.</a:t>
            </a:r>
          </a:p>
          <a:p>
            <a:pPr algn="just"/>
            <a:r>
              <a:rPr lang="en-US" b="1" dirty="0" err="1">
                <a:solidFill>
                  <a:srgbClr val="000000"/>
                </a:solidFill>
                <a:highlight>
                  <a:srgbClr val="FFFF00"/>
                </a:highlight>
                <a:latin typeface="Fira Sans Bold"/>
                <a:sym typeface="Fira Sans Bold"/>
              </a:rPr>
              <a:t>Guthold</a:t>
            </a:r>
            <a:r>
              <a:rPr lang="en-US" b="1" dirty="0">
                <a:solidFill>
                  <a:srgbClr val="000000"/>
                </a:solidFill>
                <a:highlight>
                  <a:srgbClr val="FFFF00"/>
                </a:highlight>
                <a:latin typeface="Fira Sans Bold"/>
                <a:sym typeface="Fira Sans Bold"/>
              </a:rPr>
              <a:t>, R., Stevens, G. A., Riley, L. M., &amp; Bull, F. C. (2020). Global trends in insufficient physical activity among adolescents: a pooled analysis of 298 population-based surveys with 1&amp;#xb7;6 million participants. The Lancet Child &amp; Adolescent Health, 4(1), 23–35. https://doi.org/10.1016/S2352-4642(19)30323-2</a:t>
            </a:r>
          </a:p>
          <a:p>
            <a:pPr algn="just"/>
            <a:r>
              <a:rPr lang="en-US" b="1" dirty="0">
                <a:solidFill>
                  <a:srgbClr val="000000"/>
                </a:solidFill>
                <a:highlight>
                  <a:srgbClr val="FFFF00"/>
                </a:highlight>
                <a:latin typeface="Fira Sans Bold"/>
                <a:sym typeface="Fira Sans Bold"/>
              </a:rPr>
              <a:t>Przybylski, A. K., Murayama, K., DeHaan, C. R., &amp; Gladwell, V. (2013). Motivational, emotional, and behavioral correlates of fear of missing out. Computers in Human Behavior, 29(4), 1841–1848.</a:t>
            </a:r>
          </a:p>
          <a:p>
            <a:pPr algn="just"/>
            <a:r>
              <a:rPr lang="en-US" b="1" dirty="0">
                <a:solidFill>
                  <a:srgbClr val="000000"/>
                </a:solidFill>
                <a:highlight>
                  <a:srgbClr val="FFFF00"/>
                </a:highlight>
                <a:latin typeface="Fira Sans Bold"/>
                <a:sym typeface="Fira Sans Bold"/>
              </a:rPr>
              <a:t>Salovey, P., &amp; Mayer, J. D. (1990). Emotional intelligence. Imagination, Cognition and Personality, 9(3), 185–211.</a:t>
            </a:r>
          </a:p>
          <a:p>
            <a:pPr algn="just"/>
            <a:r>
              <a:rPr lang="en-US" b="1" dirty="0">
                <a:solidFill>
                  <a:srgbClr val="000000"/>
                </a:solidFill>
                <a:highlight>
                  <a:srgbClr val="FFFF00"/>
                </a:highlight>
                <a:latin typeface="Fira Sans Bold"/>
                <a:sym typeface="Fira Sans Bold"/>
              </a:rPr>
              <a:t>Wahyuni, E. T., Koto, Y., &amp; </a:t>
            </a:r>
            <a:r>
              <a:rPr lang="en-US" b="1" dirty="0" err="1">
                <a:solidFill>
                  <a:srgbClr val="000000"/>
                </a:solidFill>
                <a:highlight>
                  <a:srgbClr val="FFFF00"/>
                </a:highlight>
                <a:latin typeface="Fira Sans Bold"/>
                <a:sym typeface="Fira Sans Bold"/>
              </a:rPr>
              <a:t>Sarwili</a:t>
            </a:r>
            <a:r>
              <a:rPr lang="en-US" b="1" dirty="0">
                <a:solidFill>
                  <a:srgbClr val="000000"/>
                </a:solidFill>
                <a:highlight>
                  <a:srgbClr val="FFFF00"/>
                </a:highlight>
                <a:latin typeface="Fira Sans Bold"/>
                <a:sym typeface="Fira Sans Bold"/>
              </a:rPr>
              <a:t>, I. (2021). </a:t>
            </a:r>
            <a:r>
              <a:rPr lang="en-US" b="1" dirty="0" err="1">
                <a:solidFill>
                  <a:srgbClr val="000000"/>
                </a:solidFill>
                <a:highlight>
                  <a:srgbClr val="FFFF00"/>
                </a:highlight>
                <a:latin typeface="Fira Sans Bold"/>
                <a:sym typeface="Fira Sans Bold"/>
              </a:rPr>
              <a:t>Aktivitas</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Fisik</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dengan</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Intensitas</a:t>
            </a:r>
            <a:r>
              <a:rPr lang="en-US" b="1" dirty="0">
                <a:solidFill>
                  <a:srgbClr val="000000"/>
                </a:solidFill>
                <a:highlight>
                  <a:srgbClr val="FFFF00"/>
                </a:highlight>
                <a:latin typeface="Fira Sans Bold"/>
                <a:sym typeface="Fira Sans Bold"/>
              </a:rPr>
              <a:t> yang Sering Dapat </a:t>
            </a:r>
            <a:r>
              <a:rPr lang="en-US" b="1" dirty="0" err="1">
                <a:solidFill>
                  <a:srgbClr val="000000"/>
                </a:solidFill>
                <a:highlight>
                  <a:srgbClr val="FFFF00"/>
                </a:highlight>
                <a:latin typeface="Fira Sans Bold"/>
                <a:sym typeface="Fira Sans Bold"/>
              </a:rPr>
              <a:t>Meningkatkan</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Kecerdasan</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Emosional</a:t>
            </a:r>
            <a:r>
              <a:rPr lang="en-US" b="1" dirty="0">
                <a:solidFill>
                  <a:srgbClr val="000000"/>
                </a:solidFill>
                <a:highlight>
                  <a:srgbClr val="FFFF00"/>
                </a:highlight>
                <a:latin typeface="Fira Sans Bold"/>
                <a:sym typeface="Fira Sans Bold"/>
              </a:rPr>
              <a:t> pada </a:t>
            </a:r>
            <a:r>
              <a:rPr lang="en-US" b="1" dirty="0" err="1">
                <a:solidFill>
                  <a:srgbClr val="000000"/>
                </a:solidFill>
                <a:highlight>
                  <a:srgbClr val="FFFF00"/>
                </a:highlight>
                <a:latin typeface="Fira Sans Bold"/>
                <a:sym typeface="Fira Sans Bold"/>
              </a:rPr>
              <a:t>Remaja</a:t>
            </a:r>
            <a:r>
              <a:rPr lang="en-US" b="1" dirty="0">
                <a:solidFill>
                  <a:srgbClr val="000000"/>
                </a:solidFill>
                <a:highlight>
                  <a:srgbClr val="FFFF00"/>
                </a:highlight>
                <a:latin typeface="Fira Sans Bold"/>
                <a:sym typeface="Fira Sans Bold"/>
              </a:rPr>
              <a:t>: Physical Activity with Frequent Intensity Can Increase Emotional Intelligence in Adolescents. Indonesian Scholar Journal of Nursing and Midwifery Science, 1(03), 105–110.</a:t>
            </a:r>
          </a:p>
          <a:p>
            <a:pPr algn="just"/>
            <a:r>
              <a:rPr lang="en-US" b="1" dirty="0">
                <a:solidFill>
                  <a:srgbClr val="000000"/>
                </a:solidFill>
                <a:highlight>
                  <a:srgbClr val="FFFF00"/>
                </a:highlight>
                <a:latin typeface="Fira Sans Bold"/>
                <a:sym typeface="Fira Sans Bold"/>
              </a:rPr>
              <a:t>Zahara, N. N., &amp; </a:t>
            </a:r>
            <a:r>
              <a:rPr lang="en-US" b="1" dirty="0" err="1">
                <a:solidFill>
                  <a:srgbClr val="000000"/>
                </a:solidFill>
                <a:highlight>
                  <a:srgbClr val="FFFF00"/>
                </a:highlight>
                <a:latin typeface="Fira Sans Bold"/>
                <a:sym typeface="Fira Sans Bold"/>
              </a:rPr>
              <a:t>Wisnusakti</a:t>
            </a:r>
            <a:r>
              <a:rPr lang="en-US" b="1" dirty="0">
                <a:solidFill>
                  <a:srgbClr val="000000"/>
                </a:solidFill>
                <a:highlight>
                  <a:srgbClr val="FFFF00"/>
                </a:highlight>
                <a:latin typeface="Fira Sans Bold"/>
                <a:sym typeface="Fira Sans Bold"/>
              </a:rPr>
              <a:t>, K. (2022). </a:t>
            </a:r>
            <a:r>
              <a:rPr lang="en-US" b="1" dirty="0" err="1">
                <a:solidFill>
                  <a:srgbClr val="000000"/>
                </a:solidFill>
                <a:highlight>
                  <a:srgbClr val="FFFF00"/>
                </a:highlight>
                <a:latin typeface="Fira Sans Bold"/>
                <a:sym typeface="Fira Sans Bold"/>
              </a:rPr>
              <a:t>Hubungan</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Intensitas</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Penggunaan</a:t>
            </a:r>
            <a:r>
              <a:rPr lang="en-US" b="1" dirty="0">
                <a:solidFill>
                  <a:srgbClr val="000000"/>
                </a:solidFill>
                <a:highlight>
                  <a:srgbClr val="FFFF00"/>
                </a:highlight>
                <a:latin typeface="Fira Sans Bold"/>
                <a:sym typeface="Fira Sans Bold"/>
              </a:rPr>
              <a:t> Media </a:t>
            </a:r>
            <a:r>
              <a:rPr lang="en-US" b="1" dirty="0" err="1">
                <a:solidFill>
                  <a:srgbClr val="000000"/>
                </a:solidFill>
                <a:highlight>
                  <a:srgbClr val="FFFF00"/>
                </a:highlight>
                <a:latin typeface="Fira Sans Bold"/>
                <a:sym typeface="Fira Sans Bold"/>
              </a:rPr>
              <a:t>Sosial</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Terhadap</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Kestabilan</a:t>
            </a:r>
            <a:r>
              <a:rPr lang="en-US" b="1" dirty="0">
                <a:solidFill>
                  <a:srgbClr val="000000"/>
                </a:solidFill>
                <a:highlight>
                  <a:srgbClr val="FFFF00"/>
                </a:highlight>
                <a:latin typeface="Fira Sans Bold"/>
                <a:sym typeface="Fira Sans Bold"/>
              </a:rPr>
              <a:t> Emosi Pada Anak </a:t>
            </a:r>
            <a:r>
              <a:rPr lang="en-US" b="1" dirty="0" err="1">
                <a:solidFill>
                  <a:srgbClr val="000000"/>
                </a:solidFill>
                <a:highlight>
                  <a:srgbClr val="FFFF00"/>
                </a:highlight>
                <a:latin typeface="Fira Sans Bold"/>
                <a:sym typeface="Fira Sans Bold"/>
              </a:rPr>
              <a:t>Usia</a:t>
            </a:r>
            <a:r>
              <a:rPr lang="en-US" b="1" dirty="0">
                <a:solidFill>
                  <a:srgbClr val="000000"/>
                </a:solidFill>
                <a:highlight>
                  <a:srgbClr val="FFFF00"/>
                </a:highlight>
                <a:latin typeface="Fira Sans Bold"/>
                <a:sym typeface="Fira Sans Bold"/>
              </a:rPr>
              <a:t> </a:t>
            </a:r>
            <a:r>
              <a:rPr lang="en-US" b="1" dirty="0" err="1">
                <a:solidFill>
                  <a:srgbClr val="000000"/>
                </a:solidFill>
                <a:highlight>
                  <a:srgbClr val="FFFF00"/>
                </a:highlight>
                <a:latin typeface="Fira Sans Bold"/>
                <a:sym typeface="Fira Sans Bold"/>
              </a:rPr>
              <a:t>Remaja</a:t>
            </a:r>
            <a:r>
              <a:rPr lang="en-US" b="1" dirty="0">
                <a:solidFill>
                  <a:srgbClr val="000000"/>
                </a:solidFill>
                <a:highlight>
                  <a:srgbClr val="FFFF00"/>
                </a:highlight>
                <a:latin typeface="Fira Sans Bold"/>
                <a:sym typeface="Fira Sans Bold"/>
              </a:rPr>
              <a:t>: The Relationship between the Intensity of Social Media Use on Emotional Stability in Adolescents. Open Access Jakarta Journal of Health Sciences, 1(3), 85–93.</a:t>
            </a:r>
          </a:p>
          <a:p>
            <a:pPr algn="just"/>
            <a:r>
              <a:rPr lang="en-US" b="1" dirty="0">
                <a:solidFill>
                  <a:srgbClr val="000000"/>
                </a:solidFill>
                <a:highlight>
                  <a:srgbClr val="FFFF00"/>
                </a:highlight>
                <a:latin typeface="Fira Sans Bold"/>
                <a:sym typeface="Fira Sans Bold"/>
              </a:rPr>
              <a:t> </a:t>
            </a:r>
          </a:p>
        </p:txBody>
      </p:sp>
    </p:spTree>
    <p:extLst>
      <p:ext uri="{BB962C8B-B14F-4D97-AF65-F5344CB8AC3E}">
        <p14:creationId xmlns:p14="http://schemas.microsoft.com/office/powerpoint/2010/main" val="325827627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4F4F4"/>
        </a:solidFill>
        <a:effectLst/>
      </p:bgPr>
    </p:bg>
    <p:spTree>
      <p:nvGrpSpPr>
        <p:cNvPr id="1" name="">
          <a:extLst>
            <a:ext uri="{FF2B5EF4-FFF2-40B4-BE49-F238E27FC236}">
              <a16:creationId xmlns:a16="http://schemas.microsoft.com/office/drawing/2014/main" id="{DC6680E2-FC10-3ACC-7C9E-5B43918B71EE}"/>
            </a:ext>
          </a:extLst>
        </p:cNvPr>
        <p:cNvGrpSpPr/>
        <p:nvPr/>
      </p:nvGrpSpPr>
      <p:grpSpPr>
        <a:xfrm>
          <a:off x="0" y="0"/>
          <a:ext cx="0" cy="0"/>
          <a:chOff x="0" y="0"/>
          <a:chExt cx="0" cy="0"/>
        </a:xfrm>
      </p:grpSpPr>
      <p:sp>
        <p:nvSpPr>
          <p:cNvPr id="2" name="Freeform 2">
            <a:extLst>
              <a:ext uri="{FF2B5EF4-FFF2-40B4-BE49-F238E27FC236}">
                <a16:creationId xmlns:a16="http://schemas.microsoft.com/office/drawing/2014/main" id="{D905545F-1B3A-F7F0-69B6-77ED51067BAB}"/>
              </a:ext>
            </a:extLst>
          </p:cNvPr>
          <p:cNvSpPr/>
          <p:nvPr/>
        </p:nvSpPr>
        <p:spPr>
          <a:xfrm>
            <a:off x="-66551" y="-66551"/>
            <a:ext cx="7242267" cy="5193868"/>
          </a:xfrm>
          <a:custGeom>
            <a:avLst/>
            <a:gdLst/>
            <a:ahLst/>
            <a:cxnLst/>
            <a:rect l="l" t="t" r="r" b="b"/>
            <a:pathLst>
              <a:path w="7242267" h="5193868">
                <a:moveTo>
                  <a:pt x="0" y="0"/>
                </a:moveTo>
                <a:lnTo>
                  <a:pt x="7242267" y="0"/>
                </a:lnTo>
                <a:lnTo>
                  <a:pt x="7242267" y="5193868"/>
                </a:lnTo>
                <a:lnTo>
                  <a:pt x="0" y="5193868"/>
                </a:lnTo>
                <a:lnTo>
                  <a:pt x="0" y="0"/>
                </a:lnTo>
                <a:close/>
              </a:path>
            </a:pathLst>
          </a:custGeom>
          <a:blipFill>
            <a:blip r:embed="rId2">
              <a:extLst>
                <a:ext uri="{96DAC541-7B7A-43D3-8B79-37D633B846F1}">
                  <asvg:svgBlip xmlns:asvg="http://schemas.microsoft.com/office/drawing/2016/SVG/main" r:embed="rId3"/>
                </a:ext>
              </a:extLst>
            </a:blip>
            <a:stretch>
              <a:fillRect/>
            </a:stretch>
          </a:blipFill>
        </p:spPr>
      </p:sp>
      <p:grpSp>
        <p:nvGrpSpPr>
          <p:cNvPr id="3" name="Group 3">
            <a:extLst>
              <a:ext uri="{FF2B5EF4-FFF2-40B4-BE49-F238E27FC236}">
                <a16:creationId xmlns:a16="http://schemas.microsoft.com/office/drawing/2014/main" id="{9E5D6943-C6DE-F416-6FCB-BB8CCD85E880}"/>
              </a:ext>
            </a:extLst>
          </p:cNvPr>
          <p:cNvGrpSpPr/>
          <p:nvPr/>
        </p:nvGrpSpPr>
        <p:grpSpPr>
          <a:xfrm>
            <a:off x="434340" y="559594"/>
            <a:ext cx="1923469" cy="561880"/>
            <a:chOff x="0" y="0"/>
            <a:chExt cx="2564625" cy="749173"/>
          </a:xfrm>
        </p:grpSpPr>
        <p:sp>
          <p:nvSpPr>
            <p:cNvPr id="4" name="Freeform 4">
              <a:extLst>
                <a:ext uri="{FF2B5EF4-FFF2-40B4-BE49-F238E27FC236}">
                  <a16:creationId xmlns:a16="http://schemas.microsoft.com/office/drawing/2014/main" id="{29C08233-CC72-0B8B-1F29-A5758F89E25B}"/>
                </a:ext>
              </a:extLst>
            </p:cNvPr>
            <p:cNvSpPr/>
            <p:nvPr/>
          </p:nvSpPr>
          <p:spPr>
            <a:xfrm>
              <a:off x="0" y="0"/>
              <a:ext cx="2564638" cy="749173"/>
            </a:xfrm>
            <a:custGeom>
              <a:avLst/>
              <a:gdLst/>
              <a:ahLst/>
              <a:cxnLst/>
              <a:rect l="l" t="t" r="r" b="b"/>
              <a:pathLst>
                <a:path w="2564638" h="749173">
                  <a:moveTo>
                    <a:pt x="0" y="0"/>
                  </a:moveTo>
                  <a:lnTo>
                    <a:pt x="2564638" y="0"/>
                  </a:lnTo>
                  <a:lnTo>
                    <a:pt x="2564638" y="749173"/>
                  </a:lnTo>
                  <a:lnTo>
                    <a:pt x="0" y="749173"/>
                  </a:lnTo>
                  <a:lnTo>
                    <a:pt x="0" y="0"/>
                  </a:lnTo>
                  <a:close/>
                </a:path>
              </a:pathLst>
            </a:custGeom>
            <a:blipFill>
              <a:blip r:embed="rId4"/>
              <a:stretch>
                <a:fillRect/>
              </a:stretch>
            </a:blipFill>
          </p:spPr>
        </p:sp>
      </p:grpSp>
      <p:grpSp>
        <p:nvGrpSpPr>
          <p:cNvPr id="5" name="Group 5">
            <a:extLst>
              <a:ext uri="{FF2B5EF4-FFF2-40B4-BE49-F238E27FC236}">
                <a16:creationId xmlns:a16="http://schemas.microsoft.com/office/drawing/2014/main" id="{E0EFA7C8-26B1-13AF-753D-FE6EE24427F2}"/>
              </a:ext>
            </a:extLst>
          </p:cNvPr>
          <p:cNvGrpSpPr/>
          <p:nvPr/>
        </p:nvGrpSpPr>
        <p:grpSpPr>
          <a:xfrm>
            <a:off x="2354170" y="594836"/>
            <a:ext cx="880720" cy="470411"/>
            <a:chOff x="0" y="0"/>
            <a:chExt cx="1174293" cy="627215"/>
          </a:xfrm>
        </p:grpSpPr>
        <p:sp>
          <p:nvSpPr>
            <p:cNvPr id="6" name="Freeform 6">
              <a:extLst>
                <a:ext uri="{FF2B5EF4-FFF2-40B4-BE49-F238E27FC236}">
                  <a16:creationId xmlns:a16="http://schemas.microsoft.com/office/drawing/2014/main" id="{85EF5B97-CDF5-BD6B-AC2D-73D098A26F99}"/>
                </a:ext>
              </a:extLst>
            </p:cNvPr>
            <p:cNvSpPr/>
            <p:nvPr/>
          </p:nvSpPr>
          <p:spPr>
            <a:xfrm>
              <a:off x="0" y="0"/>
              <a:ext cx="1174242" cy="627253"/>
            </a:xfrm>
            <a:custGeom>
              <a:avLst/>
              <a:gdLst/>
              <a:ahLst/>
              <a:cxnLst/>
              <a:rect l="l" t="t" r="r" b="b"/>
              <a:pathLst>
                <a:path w="1174242" h="627253">
                  <a:moveTo>
                    <a:pt x="0" y="0"/>
                  </a:moveTo>
                  <a:lnTo>
                    <a:pt x="1174242" y="0"/>
                  </a:lnTo>
                  <a:lnTo>
                    <a:pt x="1174242" y="627253"/>
                  </a:lnTo>
                  <a:lnTo>
                    <a:pt x="0" y="627253"/>
                  </a:lnTo>
                  <a:lnTo>
                    <a:pt x="0" y="0"/>
                  </a:lnTo>
                  <a:close/>
                </a:path>
              </a:pathLst>
            </a:custGeom>
            <a:blipFill>
              <a:blip r:embed="rId5"/>
              <a:stretch>
                <a:fillRect r="-4" b="6"/>
              </a:stretch>
            </a:blipFill>
          </p:spPr>
        </p:sp>
      </p:grpSp>
      <p:grpSp>
        <p:nvGrpSpPr>
          <p:cNvPr id="7" name="Group 7">
            <a:extLst>
              <a:ext uri="{FF2B5EF4-FFF2-40B4-BE49-F238E27FC236}">
                <a16:creationId xmlns:a16="http://schemas.microsoft.com/office/drawing/2014/main" id="{0D610E19-D15B-2BE6-E471-20C5430923C1}"/>
              </a:ext>
            </a:extLst>
          </p:cNvPr>
          <p:cNvGrpSpPr/>
          <p:nvPr/>
        </p:nvGrpSpPr>
        <p:grpSpPr>
          <a:xfrm>
            <a:off x="5032143" y="469830"/>
            <a:ext cx="739597" cy="718690"/>
            <a:chOff x="0" y="0"/>
            <a:chExt cx="986130" cy="958253"/>
          </a:xfrm>
        </p:grpSpPr>
        <p:sp>
          <p:nvSpPr>
            <p:cNvPr id="8" name="Freeform 8">
              <a:extLst>
                <a:ext uri="{FF2B5EF4-FFF2-40B4-BE49-F238E27FC236}">
                  <a16:creationId xmlns:a16="http://schemas.microsoft.com/office/drawing/2014/main" id="{83138E20-CC55-96E5-6751-C4EF6779EB3E}"/>
                </a:ext>
              </a:extLst>
            </p:cNvPr>
            <p:cNvSpPr/>
            <p:nvPr/>
          </p:nvSpPr>
          <p:spPr>
            <a:xfrm>
              <a:off x="0" y="0"/>
              <a:ext cx="986155" cy="958215"/>
            </a:xfrm>
            <a:custGeom>
              <a:avLst/>
              <a:gdLst/>
              <a:ahLst/>
              <a:cxnLst/>
              <a:rect l="l" t="t" r="r" b="b"/>
              <a:pathLst>
                <a:path w="986155" h="958215">
                  <a:moveTo>
                    <a:pt x="0" y="0"/>
                  </a:moveTo>
                  <a:lnTo>
                    <a:pt x="986155" y="0"/>
                  </a:lnTo>
                  <a:lnTo>
                    <a:pt x="986155" y="958215"/>
                  </a:lnTo>
                  <a:lnTo>
                    <a:pt x="0" y="958215"/>
                  </a:lnTo>
                  <a:lnTo>
                    <a:pt x="0" y="0"/>
                  </a:lnTo>
                  <a:close/>
                </a:path>
              </a:pathLst>
            </a:custGeom>
            <a:blipFill>
              <a:blip r:embed="rId6"/>
              <a:stretch>
                <a:fillRect r="2" b="-3"/>
              </a:stretch>
            </a:blipFill>
          </p:spPr>
        </p:sp>
      </p:grpSp>
      <p:grpSp>
        <p:nvGrpSpPr>
          <p:cNvPr id="9" name="Group 9">
            <a:extLst>
              <a:ext uri="{FF2B5EF4-FFF2-40B4-BE49-F238E27FC236}">
                <a16:creationId xmlns:a16="http://schemas.microsoft.com/office/drawing/2014/main" id="{AD507653-1AF0-E818-1F8F-764369158F36}"/>
              </a:ext>
            </a:extLst>
          </p:cNvPr>
          <p:cNvGrpSpPr/>
          <p:nvPr/>
        </p:nvGrpSpPr>
        <p:grpSpPr>
          <a:xfrm>
            <a:off x="4233891" y="529285"/>
            <a:ext cx="726529" cy="621992"/>
            <a:chOff x="0" y="0"/>
            <a:chExt cx="968705" cy="829323"/>
          </a:xfrm>
        </p:grpSpPr>
        <p:sp>
          <p:nvSpPr>
            <p:cNvPr id="10" name="Freeform 10">
              <a:extLst>
                <a:ext uri="{FF2B5EF4-FFF2-40B4-BE49-F238E27FC236}">
                  <a16:creationId xmlns:a16="http://schemas.microsoft.com/office/drawing/2014/main" id="{074960CF-C660-5A16-FF0E-B90890A69EC4}"/>
                </a:ext>
              </a:extLst>
            </p:cNvPr>
            <p:cNvSpPr/>
            <p:nvPr/>
          </p:nvSpPr>
          <p:spPr>
            <a:xfrm>
              <a:off x="0" y="0"/>
              <a:ext cx="968756" cy="829310"/>
            </a:xfrm>
            <a:custGeom>
              <a:avLst/>
              <a:gdLst/>
              <a:ahLst/>
              <a:cxnLst/>
              <a:rect l="l" t="t" r="r" b="b"/>
              <a:pathLst>
                <a:path w="968756" h="829310">
                  <a:moveTo>
                    <a:pt x="0" y="0"/>
                  </a:moveTo>
                  <a:lnTo>
                    <a:pt x="968756" y="0"/>
                  </a:lnTo>
                  <a:lnTo>
                    <a:pt x="968756" y="829310"/>
                  </a:lnTo>
                  <a:lnTo>
                    <a:pt x="0" y="829310"/>
                  </a:lnTo>
                  <a:lnTo>
                    <a:pt x="0" y="0"/>
                  </a:lnTo>
                  <a:close/>
                </a:path>
              </a:pathLst>
            </a:custGeom>
            <a:blipFill>
              <a:blip r:embed="rId7"/>
              <a:stretch>
                <a:fillRect r="5" b="-1"/>
              </a:stretch>
            </a:blipFill>
          </p:spPr>
        </p:sp>
      </p:grpSp>
      <p:grpSp>
        <p:nvGrpSpPr>
          <p:cNvPr id="11" name="Group 11">
            <a:extLst>
              <a:ext uri="{FF2B5EF4-FFF2-40B4-BE49-F238E27FC236}">
                <a16:creationId xmlns:a16="http://schemas.microsoft.com/office/drawing/2014/main" id="{6485E9F0-D72E-D7BC-A559-6600C6E80BEF}"/>
              </a:ext>
            </a:extLst>
          </p:cNvPr>
          <p:cNvGrpSpPr/>
          <p:nvPr/>
        </p:nvGrpSpPr>
        <p:grpSpPr>
          <a:xfrm>
            <a:off x="3326663" y="416881"/>
            <a:ext cx="810158" cy="368494"/>
            <a:chOff x="0" y="0"/>
            <a:chExt cx="1080211" cy="491325"/>
          </a:xfrm>
        </p:grpSpPr>
        <p:sp>
          <p:nvSpPr>
            <p:cNvPr id="12" name="Freeform 12">
              <a:extLst>
                <a:ext uri="{FF2B5EF4-FFF2-40B4-BE49-F238E27FC236}">
                  <a16:creationId xmlns:a16="http://schemas.microsoft.com/office/drawing/2014/main" id="{A2B55C9E-6529-DB34-B140-D41C56C3DC5D}"/>
                </a:ext>
              </a:extLst>
            </p:cNvPr>
            <p:cNvSpPr/>
            <p:nvPr/>
          </p:nvSpPr>
          <p:spPr>
            <a:xfrm>
              <a:off x="0" y="0"/>
              <a:ext cx="1080262" cy="491363"/>
            </a:xfrm>
            <a:custGeom>
              <a:avLst/>
              <a:gdLst/>
              <a:ahLst/>
              <a:cxnLst/>
              <a:rect l="l" t="t" r="r" b="b"/>
              <a:pathLst>
                <a:path w="1080262" h="491363">
                  <a:moveTo>
                    <a:pt x="0" y="0"/>
                  </a:moveTo>
                  <a:lnTo>
                    <a:pt x="1080262" y="0"/>
                  </a:lnTo>
                  <a:lnTo>
                    <a:pt x="1080262" y="491363"/>
                  </a:lnTo>
                  <a:lnTo>
                    <a:pt x="0" y="491363"/>
                  </a:lnTo>
                  <a:lnTo>
                    <a:pt x="0" y="0"/>
                  </a:lnTo>
                  <a:close/>
                </a:path>
              </a:pathLst>
            </a:custGeom>
            <a:blipFill>
              <a:blip r:embed="rId8"/>
              <a:stretch>
                <a:fillRect l="-36051" r="-34586" b="-150333"/>
              </a:stretch>
            </a:blipFill>
          </p:spPr>
        </p:sp>
      </p:grpSp>
      <p:grpSp>
        <p:nvGrpSpPr>
          <p:cNvPr id="13" name="Group 13">
            <a:extLst>
              <a:ext uri="{FF2B5EF4-FFF2-40B4-BE49-F238E27FC236}">
                <a16:creationId xmlns:a16="http://schemas.microsoft.com/office/drawing/2014/main" id="{CE79E29E-EFDA-DA29-9231-AF676347D707}"/>
              </a:ext>
            </a:extLst>
          </p:cNvPr>
          <p:cNvGrpSpPr/>
          <p:nvPr/>
        </p:nvGrpSpPr>
        <p:grpSpPr>
          <a:xfrm>
            <a:off x="15290102" y="0"/>
            <a:ext cx="2997898" cy="10287000"/>
            <a:chOff x="0" y="0"/>
            <a:chExt cx="3997198" cy="13716000"/>
          </a:xfrm>
        </p:grpSpPr>
        <p:sp>
          <p:nvSpPr>
            <p:cNvPr id="14" name="Freeform 14">
              <a:extLst>
                <a:ext uri="{FF2B5EF4-FFF2-40B4-BE49-F238E27FC236}">
                  <a16:creationId xmlns:a16="http://schemas.microsoft.com/office/drawing/2014/main" id="{32205234-9F5E-75DA-8786-F3E3F82B0278}"/>
                </a:ext>
              </a:extLst>
            </p:cNvPr>
            <p:cNvSpPr/>
            <p:nvPr/>
          </p:nvSpPr>
          <p:spPr>
            <a:xfrm>
              <a:off x="0" y="0"/>
              <a:ext cx="3997198" cy="13716000"/>
            </a:xfrm>
            <a:custGeom>
              <a:avLst/>
              <a:gdLst/>
              <a:ahLst/>
              <a:cxnLst/>
              <a:rect l="l" t="t" r="r" b="b"/>
              <a:pathLst>
                <a:path w="3997198" h="13716000">
                  <a:moveTo>
                    <a:pt x="0" y="0"/>
                  </a:moveTo>
                  <a:lnTo>
                    <a:pt x="3997198" y="0"/>
                  </a:lnTo>
                  <a:lnTo>
                    <a:pt x="3997198" y="13716000"/>
                  </a:lnTo>
                  <a:lnTo>
                    <a:pt x="0" y="13716000"/>
                  </a:lnTo>
                  <a:lnTo>
                    <a:pt x="0" y="0"/>
                  </a:lnTo>
                  <a:close/>
                </a:path>
              </a:pathLst>
            </a:custGeom>
            <a:blipFill>
              <a:blip r:embed="rId9"/>
              <a:stretch>
                <a:fillRect l="-131215" t="-6448" r="-222809" b="-25866"/>
              </a:stretch>
            </a:blipFill>
          </p:spPr>
        </p:sp>
      </p:grpSp>
      <p:sp>
        <p:nvSpPr>
          <p:cNvPr id="15" name="Freeform 15">
            <a:extLst>
              <a:ext uri="{FF2B5EF4-FFF2-40B4-BE49-F238E27FC236}">
                <a16:creationId xmlns:a16="http://schemas.microsoft.com/office/drawing/2014/main" id="{81150202-C602-FF5D-8AE4-4C7C558CA8E7}"/>
              </a:ext>
            </a:extLst>
          </p:cNvPr>
          <p:cNvSpPr/>
          <p:nvPr/>
        </p:nvSpPr>
        <p:spPr>
          <a:xfrm>
            <a:off x="-1428350" y="-63503"/>
            <a:ext cx="11936673" cy="16748474"/>
          </a:xfrm>
          <a:custGeom>
            <a:avLst/>
            <a:gdLst/>
            <a:ahLst/>
            <a:cxnLst/>
            <a:rect l="l" t="t" r="r" b="b"/>
            <a:pathLst>
              <a:path w="11936673" h="16748474">
                <a:moveTo>
                  <a:pt x="0" y="0"/>
                </a:moveTo>
                <a:lnTo>
                  <a:pt x="11936673" y="0"/>
                </a:lnTo>
                <a:lnTo>
                  <a:pt x="11936673" y="16748474"/>
                </a:lnTo>
                <a:lnTo>
                  <a:pt x="0" y="16748474"/>
                </a:lnTo>
                <a:lnTo>
                  <a:pt x="0" y="0"/>
                </a:lnTo>
                <a:close/>
              </a:path>
            </a:pathLst>
          </a:custGeom>
          <a:blipFill>
            <a:blip r:embed="rId10">
              <a:extLst>
                <a:ext uri="{96DAC541-7B7A-43D3-8B79-37D633B846F1}">
                  <asvg:svgBlip xmlns:asvg="http://schemas.microsoft.com/office/drawing/2016/SVG/main" r:embed="rId11"/>
                </a:ext>
              </a:extLst>
            </a:blip>
            <a:stretch>
              <a:fillRect/>
            </a:stretch>
          </a:blipFill>
        </p:spPr>
      </p:sp>
      <p:sp>
        <p:nvSpPr>
          <p:cNvPr id="16" name="TextBox 16">
            <a:extLst>
              <a:ext uri="{FF2B5EF4-FFF2-40B4-BE49-F238E27FC236}">
                <a16:creationId xmlns:a16="http://schemas.microsoft.com/office/drawing/2014/main" id="{0DB12956-3C6A-EAEB-ED06-BA191439E663}"/>
              </a:ext>
            </a:extLst>
          </p:cNvPr>
          <p:cNvSpPr txBox="1"/>
          <p:nvPr/>
        </p:nvSpPr>
        <p:spPr>
          <a:xfrm>
            <a:off x="3343275" y="772649"/>
            <a:ext cx="791413" cy="63170"/>
          </a:xfrm>
          <a:prstGeom prst="rect">
            <a:avLst/>
          </a:prstGeom>
        </p:spPr>
        <p:txBody>
          <a:bodyPr lIns="0" tIns="0" rIns="0" bIns="0" rtlCol="0" anchor="t">
            <a:spAutoFit/>
          </a:bodyPr>
          <a:lstStyle/>
          <a:p>
            <a:pPr algn="l">
              <a:lnSpc>
                <a:spcPts val="467"/>
              </a:lnSpc>
            </a:pPr>
            <a:r>
              <a:rPr lang="en-US" sz="333" b="1">
                <a:solidFill>
                  <a:srgbClr val="FF1616"/>
                </a:solidFill>
                <a:latin typeface="Tex Gyre Termes Bold"/>
                <a:ea typeface="Tex Gyre Termes Bold"/>
                <a:cs typeface="Tex Gyre Termes Bold"/>
                <a:sym typeface="Tex Gyre Termes Bold"/>
              </a:rPr>
              <a:t>UNIVERSITAS PENDIDIKAN INDONESIA</a:t>
            </a:r>
          </a:p>
        </p:txBody>
      </p:sp>
      <p:sp>
        <p:nvSpPr>
          <p:cNvPr id="17" name="TextBox 17">
            <a:extLst>
              <a:ext uri="{FF2B5EF4-FFF2-40B4-BE49-F238E27FC236}">
                <a16:creationId xmlns:a16="http://schemas.microsoft.com/office/drawing/2014/main" id="{5B6D45D9-B517-29C8-3F5E-F601F44D12A6}"/>
              </a:ext>
            </a:extLst>
          </p:cNvPr>
          <p:cNvSpPr txBox="1"/>
          <p:nvPr/>
        </p:nvSpPr>
        <p:spPr>
          <a:xfrm>
            <a:off x="3335388" y="705031"/>
            <a:ext cx="812940" cy="416062"/>
          </a:xfrm>
          <a:prstGeom prst="rect">
            <a:avLst/>
          </a:prstGeom>
        </p:spPr>
        <p:txBody>
          <a:bodyPr lIns="0" tIns="0" rIns="0" bIns="0" rtlCol="0" anchor="t">
            <a:spAutoFit/>
          </a:bodyPr>
          <a:lstStyle/>
          <a:p>
            <a:pPr algn="ctr">
              <a:lnSpc>
                <a:spcPts val="3294"/>
              </a:lnSpc>
            </a:pPr>
            <a:r>
              <a:rPr lang="en-US" sz="2353" b="1">
                <a:solidFill>
                  <a:srgbClr val="34830D"/>
                </a:solidFill>
                <a:latin typeface="Tex Gyre Termes Bold"/>
                <a:ea typeface="Tex Gyre Termes Bold"/>
                <a:cs typeface="Tex Gyre Termes Bold"/>
                <a:sym typeface="Tex Gyre Termes Bold"/>
              </a:rPr>
              <a:t>PEHR</a:t>
            </a:r>
          </a:p>
        </p:txBody>
      </p:sp>
      <p:sp>
        <p:nvSpPr>
          <p:cNvPr id="18" name="TextBox 18">
            <a:extLst>
              <a:ext uri="{FF2B5EF4-FFF2-40B4-BE49-F238E27FC236}">
                <a16:creationId xmlns:a16="http://schemas.microsoft.com/office/drawing/2014/main" id="{34A9EB8E-B5CE-533A-3D91-70A103F10D93}"/>
              </a:ext>
            </a:extLst>
          </p:cNvPr>
          <p:cNvSpPr txBox="1"/>
          <p:nvPr/>
        </p:nvSpPr>
        <p:spPr>
          <a:xfrm>
            <a:off x="3349133" y="1043188"/>
            <a:ext cx="780259" cy="197768"/>
          </a:xfrm>
          <a:prstGeom prst="rect">
            <a:avLst/>
          </a:prstGeom>
        </p:spPr>
        <p:txBody>
          <a:bodyPr lIns="0" tIns="0" rIns="0" bIns="0" rtlCol="0" anchor="t">
            <a:spAutoFit/>
          </a:bodyPr>
          <a:lstStyle/>
          <a:p>
            <a:pPr algn="ctr">
              <a:lnSpc>
                <a:spcPts val="499"/>
              </a:lnSpc>
            </a:pPr>
            <a:r>
              <a:rPr lang="en-US" sz="356" b="1" i="1">
                <a:solidFill>
                  <a:srgbClr val="FF1616"/>
                </a:solidFill>
                <a:latin typeface="Tex Gyre Termes Bold Italics"/>
                <a:ea typeface="Tex Gyre Termes Bold Italics"/>
                <a:cs typeface="Tex Gyre Termes Bold Italics"/>
                <a:sym typeface="Tex Gyre Termes Bold Italics"/>
              </a:rPr>
              <a:t>Physical Education, Health, and Recreation</a:t>
            </a:r>
          </a:p>
        </p:txBody>
      </p:sp>
      <p:sp>
        <p:nvSpPr>
          <p:cNvPr id="19" name="TextBox 19">
            <a:extLst>
              <a:ext uri="{FF2B5EF4-FFF2-40B4-BE49-F238E27FC236}">
                <a16:creationId xmlns:a16="http://schemas.microsoft.com/office/drawing/2014/main" id="{EEF9CD1E-CF8C-6583-E7D1-6E749DD8125D}"/>
              </a:ext>
            </a:extLst>
          </p:cNvPr>
          <p:cNvSpPr txBox="1"/>
          <p:nvPr/>
        </p:nvSpPr>
        <p:spPr>
          <a:xfrm>
            <a:off x="2071023" y="3087191"/>
            <a:ext cx="13220700" cy="3455946"/>
          </a:xfrm>
          <a:prstGeom prst="rect">
            <a:avLst/>
          </a:prstGeom>
        </p:spPr>
        <p:txBody>
          <a:bodyPr wrap="square" lIns="0" tIns="0" rIns="0" bIns="0" rtlCol="0" anchor="t">
            <a:spAutoFit/>
          </a:bodyPr>
          <a:lstStyle/>
          <a:p>
            <a:pPr algn="ctr">
              <a:lnSpc>
                <a:spcPts val="14400"/>
              </a:lnSpc>
            </a:pPr>
            <a:r>
              <a:rPr lang="en-US" sz="7200" b="1" dirty="0">
                <a:solidFill>
                  <a:srgbClr val="000000"/>
                </a:solidFill>
                <a:latin typeface="Fira Sans Bold"/>
                <a:ea typeface="Fira Sans Bold"/>
                <a:cs typeface="Fira Sans Bold"/>
                <a:sym typeface="Fira Sans Bold"/>
              </a:rPr>
              <a:t>THANK YOU VERY MUCH FOR YOUR ATTENTION </a:t>
            </a:r>
          </a:p>
        </p:txBody>
      </p:sp>
      <p:sp>
        <p:nvSpPr>
          <p:cNvPr id="20" name="TextBox 20">
            <a:extLst>
              <a:ext uri="{FF2B5EF4-FFF2-40B4-BE49-F238E27FC236}">
                <a16:creationId xmlns:a16="http://schemas.microsoft.com/office/drawing/2014/main" id="{D4517786-B5EF-3236-FE0A-BA0F34E293F7}"/>
              </a:ext>
            </a:extLst>
          </p:cNvPr>
          <p:cNvSpPr txBox="1"/>
          <p:nvPr/>
        </p:nvSpPr>
        <p:spPr>
          <a:xfrm>
            <a:off x="1028700" y="8634117"/>
            <a:ext cx="6147016" cy="1168397"/>
          </a:xfrm>
          <a:prstGeom prst="rect">
            <a:avLst/>
          </a:prstGeom>
        </p:spPr>
        <p:txBody>
          <a:bodyPr wrap="square" lIns="0" tIns="0" rIns="0" bIns="0" rtlCol="0" anchor="t">
            <a:spAutoFit/>
          </a:bodyPr>
          <a:lstStyle/>
          <a:p>
            <a:pPr algn="ctr">
              <a:lnSpc>
                <a:spcPts val="4681"/>
              </a:lnSpc>
            </a:pPr>
            <a:r>
              <a:rPr lang="en-US" sz="3344" b="1" dirty="0">
                <a:solidFill>
                  <a:srgbClr val="FFFFFF"/>
                </a:solidFill>
                <a:latin typeface="Fira Sans Ultra-Bold"/>
                <a:ea typeface="Fira Sans Ultra-Bold"/>
                <a:cs typeface="Fira Sans Ultra-Bold"/>
                <a:sym typeface="Fira Sans Ultra-Bold"/>
              </a:rPr>
              <a:t> </a:t>
            </a:r>
          </a:p>
          <a:p>
            <a:pPr>
              <a:lnSpc>
                <a:spcPts val="4681"/>
              </a:lnSpc>
            </a:pPr>
            <a:r>
              <a:rPr lang="en-US" sz="3344" b="1" dirty="0">
                <a:solidFill>
                  <a:srgbClr val="FFFFFF"/>
                </a:solidFill>
                <a:latin typeface="Fira Sans Ultra-Bold"/>
                <a:ea typeface="Fira Sans Ultra-Bold"/>
                <a:cs typeface="Fira Sans Ultra-Bold"/>
                <a:sym typeface="Fira Sans Ultra-Bold"/>
              </a:rPr>
              <a:t>Indonesia Education University</a:t>
            </a:r>
          </a:p>
        </p:txBody>
      </p:sp>
      <p:sp>
        <p:nvSpPr>
          <p:cNvPr id="21" name="TextBox 21">
            <a:extLst>
              <a:ext uri="{FF2B5EF4-FFF2-40B4-BE49-F238E27FC236}">
                <a16:creationId xmlns:a16="http://schemas.microsoft.com/office/drawing/2014/main" id="{412A43A3-554C-A63F-04C5-377AB1F79656}"/>
              </a:ext>
            </a:extLst>
          </p:cNvPr>
          <p:cNvSpPr txBox="1"/>
          <p:nvPr/>
        </p:nvSpPr>
        <p:spPr>
          <a:xfrm>
            <a:off x="1028698" y="8634117"/>
            <a:ext cx="5829301" cy="565668"/>
          </a:xfrm>
          <a:prstGeom prst="rect">
            <a:avLst/>
          </a:prstGeom>
        </p:spPr>
        <p:txBody>
          <a:bodyPr wrap="square" lIns="0" tIns="0" rIns="0" bIns="0" rtlCol="0" anchor="t">
            <a:spAutoFit/>
          </a:bodyPr>
          <a:lstStyle/>
          <a:p>
            <a:pPr algn="l">
              <a:lnSpc>
                <a:spcPts val="4681"/>
              </a:lnSpc>
            </a:pPr>
            <a:r>
              <a:rPr lang="en-US" sz="3344" b="1" spc="66" dirty="0">
                <a:solidFill>
                  <a:srgbClr val="FFFFFF"/>
                </a:solidFill>
                <a:latin typeface="Fira Sans Ultra-Bold"/>
                <a:ea typeface="Fira Sans Ultra-Bold"/>
                <a:cs typeface="Fira Sans Ultra-Bold"/>
                <a:sym typeface="Fira Sans Ultra-Bold"/>
              </a:rPr>
              <a:t>Shiddiq Hibatullah </a:t>
            </a:r>
            <a:r>
              <a:rPr lang="en-US" sz="3344" b="1" spc="66" dirty="0" err="1">
                <a:solidFill>
                  <a:srgbClr val="FFFFFF"/>
                </a:solidFill>
                <a:latin typeface="Fira Sans Ultra-Bold"/>
                <a:ea typeface="Fira Sans Ultra-Bold"/>
                <a:cs typeface="Fira Sans Ultra-Bold"/>
                <a:sym typeface="Fira Sans Ultra-Bold"/>
              </a:rPr>
              <a:t>Mubarok</a:t>
            </a:r>
            <a:endParaRPr lang="en-US" sz="3344" b="1" spc="66" dirty="0">
              <a:solidFill>
                <a:srgbClr val="FFFFFF"/>
              </a:solidFill>
              <a:latin typeface="Fira Sans Ultra-Bold"/>
              <a:ea typeface="Fira Sans Ultra-Bold"/>
              <a:cs typeface="Fira Sans Ultra-Bold"/>
              <a:sym typeface="Fira Sans Ultra-Bold"/>
            </a:endParaRPr>
          </a:p>
        </p:txBody>
      </p:sp>
    </p:spTree>
    <p:extLst>
      <p:ext uri="{BB962C8B-B14F-4D97-AF65-F5344CB8AC3E}">
        <p14:creationId xmlns:p14="http://schemas.microsoft.com/office/powerpoint/2010/main" val="411539264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1163</TotalTime>
  <Words>1757</Words>
  <Application>Microsoft Office PowerPoint</Application>
  <PresentationFormat>Custom</PresentationFormat>
  <Paragraphs>176</Paragraphs>
  <Slides>9</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9</vt:i4>
      </vt:variant>
    </vt:vector>
  </HeadingPairs>
  <TitlesOfParts>
    <vt:vector size="17" baseType="lpstr">
      <vt:lpstr>Arial</vt:lpstr>
      <vt:lpstr>Calibri</vt:lpstr>
      <vt:lpstr>Tex Gyre Termes Bold Italics</vt:lpstr>
      <vt:lpstr>Tex Gyre Termes Bold</vt:lpstr>
      <vt:lpstr>Times New Roman</vt:lpstr>
      <vt:lpstr>Fira Sans Bold</vt:lpstr>
      <vt:lpstr>Fira Sans Ultra-Bold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Presentation_6th_ISPESH_2026.pdf</dc:title>
  <dc:creator>Hype</dc:creator>
  <cp:lastModifiedBy>Shiddiq hibatullah</cp:lastModifiedBy>
  <cp:revision>3</cp:revision>
  <dcterms:created xsi:type="dcterms:W3CDTF">2006-08-16T00:00:00Z</dcterms:created>
  <dcterms:modified xsi:type="dcterms:W3CDTF">2026-07-19T11:39:58Z</dcterms:modified>
  <dc:identifier>DAHPwM913b0</dc:identifier>
</cp:coreProperties>
</file>