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5" r:id="rId10"/>
    <p:sldId id="264" r:id="rId11"/>
  </p:sldIdLst>
  <p:sldSz cx="18288000" cy="10287000"/>
  <p:notesSz cx="6858000" cy="9144000"/>
  <p:embeddedFontLst>
    <p:embeddedFont>
      <p:font typeface="Cambria" panose="02040503050406030204" pitchFamily="18" charset="0"/>
      <p:regular r:id="rId13"/>
      <p:bold r:id="rId14"/>
      <p:italic r:id="rId15"/>
      <p:boldItalic r:id="rId16"/>
    </p:embeddedFont>
    <p:embeddedFont>
      <p:font typeface="Fira Sans" panose="020B0503050000020004" pitchFamily="34" charset="0"/>
      <p:regular r:id="rId17"/>
      <p:bold r:id="rId18"/>
      <p:italic r:id="rId19"/>
      <p:boldItalic r:id="rId20"/>
    </p:embeddedFont>
    <p:embeddedFont>
      <p:font typeface="Livvic" pitchFamily="2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5" roundtripDataSignature="AMtx7mjimq11ysSFI7AEjmQnVGIjbShZ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Gaya Tema 1 - Akse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586" y="23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988CDEC6-4A2D-CB82-B85D-432AFACEB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B9BE2BEE-ED6C-A674-6D48-14BE26F865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6DB6B9AC-EEEC-B810-B175-7CB61174BA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9086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A6E60CBD-AD9F-F186-5793-6FF8A5FBB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B27B5A3C-4BCC-D1FF-26D6-678B2D5E2C3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EC520ABD-B56D-7733-15B0-E79CEF5D07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22072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7D22F821-8241-8DE9-A9F0-848735BBD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043015AA-1D18-1484-0CFE-E6BEC6C383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2EEB3E67-DA6C-07AE-68DA-52CC9794D1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6253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FD7D80FA-2844-A73E-870D-A52C30EF3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426CA5CB-2561-4656-F94D-F30D6FC2DC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FB22CE98-CE90-4E1E-57FF-19853A894D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61250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DFBB725F-1488-1A1A-99FB-C0BFE6454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282C975C-94A2-E76E-F849-62C3725DA6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A634F167-3FA4-C911-781B-09F916766D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0552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C0DE9D15-AE4C-7DA1-E948-5C9910408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68D57C49-B343-BB16-C2B0-076258ECFE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7AFBE55F-443E-C1CB-2D63-4BDD32D755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98651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5B37C72A-17A6-373B-BD6B-8B68980FD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8CA5FC9C-11BE-6DE1-7F4B-66DCBD86DF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C4EB2A5B-F065-20FE-CC75-F8B9ADE19C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98699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4CB83A45-E677-541A-6E93-101C64D5E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FB94AA5A-D031-587A-B1A7-D2C48DCCB2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08D3F38B-2C41-E18F-2B60-DFB66E7CCFD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4683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2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6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3550910" y="-7515750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>
            <a:off x="-3742728" y="-620883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/>
            </a:stretch>
          </a:blipFill>
          <a:ln>
            <a:noFill/>
          </a:ln>
        </p:spPr>
      </p:sp>
      <p:grpSp>
        <p:nvGrpSpPr>
          <p:cNvPr id="86" name="Google Shape;86;p1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87" name="Google Shape;87;p1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88" name="Google Shape;88;p1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1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" name="Google Shape;90;p1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1" name="Google Shape;91;p1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2" name="Google Shape;92;p1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3" name="Google Shape;93;p1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4" name="Google Shape;94;p1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l="-36060" r="-34662" b="-150150"/>
              </a:stretch>
            </a:blipFill>
            <a:ln>
              <a:noFill/>
            </a:ln>
          </p:spPr>
        </p:sp>
        <p:sp>
          <p:nvSpPr>
            <p:cNvPr id="95" name="Google Shape;95;p1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96" name="Google Shape;96;p1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97" name="Google Shape;97;p1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98" name="Google Shape;98;p1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99" name="Google Shape;99;p1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100" name="Google Shape;100;p1"/>
          <p:cNvSpPr/>
          <p:nvPr/>
        </p:nvSpPr>
        <p:spPr>
          <a:xfrm>
            <a:off x="15290103" y="-663350"/>
            <a:ext cx="5638198" cy="10950350"/>
          </a:xfrm>
          <a:custGeom>
            <a:avLst/>
            <a:gdLst/>
            <a:ahLst/>
            <a:cxnLst/>
            <a:rect l="l" t="t" r="r" b="b"/>
            <a:pathLst>
              <a:path w="5638198" h="10950350" extrusionOk="0">
                <a:moveTo>
                  <a:pt x="0" y="0"/>
                </a:moveTo>
                <a:lnTo>
                  <a:pt x="5638198" y="0"/>
                </a:lnTo>
                <a:lnTo>
                  <a:pt x="5638198" y="10950350"/>
                </a:lnTo>
                <a:lnTo>
                  <a:pt x="0" y="109503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01" name="Google Shape;101;p1"/>
          <p:cNvSpPr txBox="1"/>
          <p:nvPr/>
        </p:nvSpPr>
        <p:spPr>
          <a:xfrm>
            <a:off x="2021655" y="3524867"/>
            <a:ext cx="13495312" cy="406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6600" b="1" dirty="0">
                <a:latin typeface="Cambria" panose="02040503050406030204" pitchFamily="18" charset="0"/>
                <a:ea typeface="Cambria" panose="02040503050406030204" pitchFamily="18" charset="0"/>
              </a:rPr>
              <a:t>Risk Management in Inclusive Physical Education: </a:t>
            </a:r>
            <a:endParaRPr lang="id-ID" sz="6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6600" b="1" dirty="0">
                <a:latin typeface="Cambria" panose="02040503050406030204" pitchFamily="18" charset="0"/>
                <a:ea typeface="Cambria" panose="02040503050406030204" pitchFamily="18" charset="0"/>
              </a:rPr>
              <a:t>Strategies to Minimize Injuries Among Students with Disabilities</a:t>
            </a:r>
            <a:endParaRPr lang="id-ID" sz="6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2" name="Google Shape;102;p1"/>
          <p:cNvSpPr/>
          <p:nvPr/>
        </p:nvSpPr>
        <p:spPr>
          <a:xfrm rot="8100000">
            <a:off x="-2606886" y="7051145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3" name="Google Shape;103;p1"/>
          <p:cNvSpPr/>
          <p:nvPr/>
        </p:nvSpPr>
        <p:spPr>
          <a:xfrm rot="10800000">
            <a:off x="3384971" y="7925287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/>
            </a:stretch>
          </a:blipFill>
          <a:ln>
            <a:noFill/>
          </a:ln>
        </p:spPr>
      </p:sp>
      <p:sp>
        <p:nvSpPr>
          <p:cNvPr id="104" name="Google Shape;104;p1"/>
          <p:cNvSpPr txBox="1"/>
          <p:nvPr/>
        </p:nvSpPr>
        <p:spPr>
          <a:xfrm>
            <a:off x="1860472" y="8757002"/>
            <a:ext cx="3541220" cy="53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3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344" b="1" i="0" u="none" strike="noStrike" cap="none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Fira Sans"/>
                <a:sym typeface="Fira Sans"/>
              </a:rPr>
              <a:t>Vina Alviana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5" name="Google Shape;105;p1"/>
          <p:cNvSpPr txBox="1"/>
          <p:nvPr/>
        </p:nvSpPr>
        <p:spPr>
          <a:xfrm>
            <a:off x="220100" y="9287084"/>
            <a:ext cx="6811156" cy="53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3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344" b="1" dirty="0">
                <a:solidFill>
                  <a:srgbClr val="FFFFFF"/>
                </a:solidFill>
                <a:latin typeface="Fira Sans"/>
                <a:sym typeface="Fira Sans"/>
              </a:rPr>
              <a:t>Universitas Pendidikan Indonesia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71822244-0AE1-4906-2C81-C8634AE87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06BE2583-AD70-A6F8-680B-3410F36BC16B}"/>
              </a:ext>
            </a:extLst>
          </p:cNvPr>
          <p:cNvSpPr/>
          <p:nvPr/>
        </p:nvSpPr>
        <p:spPr>
          <a:xfrm>
            <a:off x="-3550910" y="-7515750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85" name="Google Shape;85;p1">
            <a:extLst>
              <a:ext uri="{FF2B5EF4-FFF2-40B4-BE49-F238E27FC236}">
                <a16:creationId xmlns:a16="http://schemas.microsoft.com/office/drawing/2014/main" id="{3D64F5C3-41D7-8482-907B-465A119ED835}"/>
              </a:ext>
            </a:extLst>
          </p:cNvPr>
          <p:cNvSpPr/>
          <p:nvPr/>
        </p:nvSpPr>
        <p:spPr>
          <a:xfrm>
            <a:off x="-3742728" y="-620883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/>
            </a:stretch>
          </a:blipFill>
          <a:ln>
            <a:noFill/>
          </a:ln>
        </p:spPr>
      </p:sp>
      <p:grpSp>
        <p:nvGrpSpPr>
          <p:cNvPr id="86" name="Google Shape;86;p1">
            <a:extLst>
              <a:ext uri="{FF2B5EF4-FFF2-40B4-BE49-F238E27FC236}">
                <a16:creationId xmlns:a16="http://schemas.microsoft.com/office/drawing/2014/main" id="{F39099A2-791F-9AD1-8722-E29CE4D995E0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87" name="Google Shape;87;p1">
              <a:extLst>
                <a:ext uri="{FF2B5EF4-FFF2-40B4-BE49-F238E27FC236}">
                  <a16:creationId xmlns:a16="http://schemas.microsoft.com/office/drawing/2014/main" id="{71F52687-5AA2-0595-678D-7D371AEA5813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88" name="Google Shape;88;p1">
                <a:extLst>
                  <a:ext uri="{FF2B5EF4-FFF2-40B4-BE49-F238E27FC236}">
                    <a16:creationId xmlns:a16="http://schemas.microsoft.com/office/drawing/2014/main" id="{65BB11B7-A08A-60DB-7ECA-30EEEC79BE2C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1">
                <a:extLst>
                  <a:ext uri="{FF2B5EF4-FFF2-40B4-BE49-F238E27FC236}">
                    <a16:creationId xmlns:a16="http://schemas.microsoft.com/office/drawing/2014/main" id="{A74363E6-759A-0D7E-FC42-CE784CD5D1CB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" name="Google Shape;90;p1">
              <a:extLst>
                <a:ext uri="{FF2B5EF4-FFF2-40B4-BE49-F238E27FC236}">
                  <a16:creationId xmlns:a16="http://schemas.microsoft.com/office/drawing/2014/main" id="{9E6F9708-6111-C6B9-2E3F-62AD616E7B48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1" name="Google Shape;91;p1">
              <a:extLst>
                <a:ext uri="{FF2B5EF4-FFF2-40B4-BE49-F238E27FC236}">
                  <a16:creationId xmlns:a16="http://schemas.microsoft.com/office/drawing/2014/main" id="{E9E45B24-F462-E4EC-8348-C65B68FCEC32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2" name="Google Shape;92;p1">
              <a:extLst>
                <a:ext uri="{FF2B5EF4-FFF2-40B4-BE49-F238E27FC236}">
                  <a16:creationId xmlns:a16="http://schemas.microsoft.com/office/drawing/2014/main" id="{F263CCAF-0D0C-D44C-FDD9-45CB2944271B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3" name="Google Shape;93;p1">
              <a:extLst>
                <a:ext uri="{FF2B5EF4-FFF2-40B4-BE49-F238E27FC236}">
                  <a16:creationId xmlns:a16="http://schemas.microsoft.com/office/drawing/2014/main" id="{7D54CBCD-2853-3E6C-4716-EBA6BAEA6359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4" name="Google Shape;94;p1">
              <a:extLst>
                <a:ext uri="{FF2B5EF4-FFF2-40B4-BE49-F238E27FC236}">
                  <a16:creationId xmlns:a16="http://schemas.microsoft.com/office/drawing/2014/main" id="{C2A40AD6-91C7-A2ED-B842-7890833D0E2D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l="-36060" r="-34662" b="-150150"/>
              </a:stretch>
            </a:blipFill>
            <a:ln>
              <a:noFill/>
            </a:ln>
          </p:spPr>
        </p:sp>
        <p:sp>
          <p:nvSpPr>
            <p:cNvPr id="95" name="Google Shape;95;p1">
              <a:extLst>
                <a:ext uri="{FF2B5EF4-FFF2-40B4-BE49-F238E27FC236}">
                  <a16:creationId xmlns:a16="http://schemas.microsoft.com/office/drawing/2014/main" id="{3049AEFD-3E09-8EF3-F2AF-21F8A31701B8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96" name="Google Shape;96;p1">
              <a:extLst>
                <a:ext uri="{FF2B5EF4-FFF2-40B4-BE49-F238E27FC236}">
                  <a16:creationId xmlns:a16="http://schemas.microsoft.com/office/drawing/2014/main" id="{166E1936-6094-F87D-C57B-AF990A155C22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97" name="Google Shape;97;p1">
              <a:extLst>
                <a:ext uri="{FF2B5EF4-FFF2-40B4-BE49-F238E27FC236}">
                  <a16:creationId xmlns:a16="http://schemas.microsoft.com/office/drawing/2014/main" id="{CEBA4E33-460F-707A-FBC4-5FDF42F44AC0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98" name="Google Shape;98;p1">
              <a:extLst>
                <a:ext uri="{FF2B5EF4-FFF2-40B4-BE49-F238E27FC236}">
                  <a16:creationId xmlns:a16="http://schemas.microsoft.com/office/drawing/2014/main" id="{2A5F6FF9-D9EF-F1B9-B1AC-32C20C8D0998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99" name="Google Shape;99;p1">
              <a:extLst>
                <a:ext uri="{FF2B5EF4-FFF2-40B4-BE49-F238E27FC236}">
                  <a16:creationId xmlns:a16="http://schemas.microsoft.com/office/drawing/2014/main" id="{72F0B081-CEF2-0D37-2F5E-962170AD6CA3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100" name="Google Shape;100;p1">
            <a:extLst>
              <a:ext uri="{FF2B5EF4-FFF2-40B4-BE49-F238E27FC236}">
                <a16:creationId xmlns:a16="http://schemas.microsoft.com/office/drawing/2014/main" id="{7B399E9E-B8B9-AB82-5C04-FE35F533688C}"/>
              </a:ext>
            </a:extLst>
          </p:cNvPr>
          <p:cNvSpPr/>
          <p:nvPr/>
        </p:nvSpPr>
        <p:spPr>
          <a:xfrm>
            <a:off x="15290103" y="-663350"/>
            <a:ext cx="5638198" cy="10950350"/>
          </a:xfrm>
          <a:custGeom>
            <a:avLst/>
            <a:gdLst/>
            <a:ahLst/>
            <a:cxnLst/>
            <a:rect l="l" t="t" r="r" b="b"/>
            <a:pathLst>
              <a:path w="5638198" h="10950350" extrusionOk="0">
                <a:moveTo>
                  <a:pt x="0" y="0"/>
                </a:moveTo>
                <a:lnTo>
                  <a:pt x="5638198" y="0"/>
                </a:lnTo>
                <a:lnTo>
                  <a:pt x="5638198" y="10950350"/>
                </a:lnTo>
                <a:lnTo>
                  <a:pt x="0" y="109503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01" name="Google Shape;101;p1">
            <a:extLst>
              <a:ext uri="{FF2B5EF4-FFF2-40B4-BE49-F238E27FC236}">
                <a16:creationId xmlns:a16="http://schemas.microsoft.com/office/drawing/2014/main" id="{EE124F08-DDD5-781F-AF7E-013BB406549B}"/>
              </a:ext>
            </a:extLst>
          </p:cNvPr>
          <p:cNvSpPr txBox="1"/>
          <p:nvPr/>
        </p:nvSpPr>
        <p:spPr>
          <a:xfrm>
            <a:off x="3190355" y="3748905"/>
            <a:ext cx="5229197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6600" b="1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id-ID" sz="6600" b="1" dirty="0" err="1">
                <a:latin typeface="Cambria" panose="02040503050406030204" pitchFamily="18" charset="0"/>
                <a:ea typeface="Cambria" panose="02040503050406030204" pitchFamily="18" charset="0"/>
              </a:rPr>
              <a:t>hank</a:t>
            </a:r>
            <a:r>
              <a:rPr lang="id-ID" sz="6600" b="1" dirty="0">
                <a:latin typeface="Cambria" panose="02040503050406030204" pitchFamily="18" charset="0"/>
                <a:ea typeface="Cambria" panose="02040503050406030204" pitchFamily="18" charset="0"/>
              </a:rPr>
              <a:t> You...</a:t>
            </a:r>
            <a:endParaRPr lang="id-ID" sz="6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2" name="Google Shape;102;p1">
            <a:extLst>
              <a:ext uri="{FF2B5EF4-FFF2-40B4-BE49-F238E27FC236}">
                <a16:creationId xmlns:a16="http://schemas.microsoft.com/office/drawing/2014/main" id="{3A92707C-4EF7-3860-2C6D-EE6B03BC7DB2}"/>
              </a:ext>
            </a:extLst>
          </p:cNvPr>
          <p:cNvSpPr/>
          <p:nvPr/>
        </p:nvSpPr>
        <p:spPr>
          <a:xfrm rot="8100000">
            <a:off x="-2606886" y="7051145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3" name="Google Shape;103;p1">
            <a:extLst>
              <a:ext uri="{FF2B5EF4-FFF2-40B4-BE49-F238E27FC236}">
                <a16:creationId xmlns:a16="http://schemas.microsoft.com/office/drawing/2014/main" id="{AEE08FD0-4DF5-A3EA-60A6-49BD8DA1C215}"/>
              </a:ext>
            </a:extLst>
          </p:cNvPr>
          <p:cNvSpPr/>
          <p:nvPr/>
        </p:nvSpPr>
        <p:spPr>
          <a:xfrm rot="10800000">
            <a:off x="3384971" y="7925287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/>
            </a:stretch>
          </a:blipFill>
          <a:ln>
            <a:noFill/>
          </a:ln>
        </p:spPr>
      </p:sp>
      <p:sp>
        <p:nvSpPr>
          <p:cNvPr id="104" name="Google Shape;104;p1">
            <a:extLst>
              <a:ext uri="{FF2B5EF4-FFF2-40B4-BE49-F238E27FC236}">
                <a16:creationId xmlns:a16="http://schemas.microsoft.com/office/drawing/2014/main" id="{2EDA26A7-B8A9-0761-6CAC-9DAEA3DF59E6}"/>
              </a:ext>
            </a:extLst>
          </p:cNvPr>
          <p:cNvSpPr txBox="1"/>
          <p:nvPr/>
        </p:nvSpPr>
        <p:spPr>
          <a:xfrm>
            <a:off x="2024594" y="9061801"/>
            <a:ext cx="3541220" cy="53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3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344" b="1" i="0" u="none" strike="noStrike" cap="none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Fira Sans"/>
                <a:sym typeface="Fira Sans"/>
              </a:rPr>
              <a:t>Vina Alviana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Google Shape;101;p1">
            <a:extLst>
              <a:ext uri="{FF2B5EF4-FFF2-40B4-BE49-F238E27FC236}">
                <a16:creationId xmlns:a16="http://schemas.microsoft.com/office/drawing/2014/main" id="{EB1835C3-F806-8D41-AC76-8B5F5A83527B}"/>
              </a:ext>
            </a:extLst>
          </p:cNvPr>
          <p:cNvSpPr txBox="1"/>
          <p:nvPr/>
        </p:nvSpPr>
        <p:spPr>
          <a:xfrm>
            <a:off x="6677055" y="5084054"/>
            <a:ext cx="7535542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id-ID" sz="5000" b="1" dirty="0">
                <a:latin typeface="Cambria" panose="02040503050406030204" pitchFamily="18" charset="0"/>
                <a:ea typeface="Cambria" panose="02040503050406030204" pitchFamily="18" charset="0"/>
              </a:rPr>
              <a:t>Are </a:t>
            </a:r>
            <a:r>
              <a:rPr lang="id-ID" sz="5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there</a:t>
            </a:r>
            <a:r>
              <a:rPr lang="id-ID" sz="5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5000" b="1" dirty="0" err="1">
                <a:latin typeface="Cambria" panose="02040503050406030204" pitchFamily="18" charset="0"/>
                <a:ea typeface="Cambria" panose="02040503050406030204" pitchFamily="18" charset="0"/>
              </a:rPr>
              <a:t>any</a:t>
            </a:r>
            <a:r>
              <a:rPr lang="id-ID" sz="5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5000" b="1" dirty="0" err="1">
                <a:latin typeface="Cambria" panose="02040503050406030204" pitchFamily="18" charset="0"/>
                <a:ea typeface="Cambria" panose="02040503050406030204" pitchFamily="18" charset="0"/>
              </a:rPr>
              <a:t>questions</a:t>
            </a:r>
            <a:r>
              <a:rPr lang="id-ID" sz="5000" b="1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42273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2127122" y="1901087"/>
            <a:ext cx="9872902" cy="520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Why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is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Risk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Management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Important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in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Inclusive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Physical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Education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  <a:p>
            <a:pPr algn="just"/>
            <a:endParaRPr lang="id-ID" sz="2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Inclusive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Physical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Education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(IPE)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ensures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equal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participation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meaningful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learning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opportunities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for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students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with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disabilities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Physical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Education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involves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movement-based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activities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that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increase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potential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for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injuries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Students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with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disabilities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are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more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vulnerable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to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injuries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due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to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differences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in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physical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sensory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intellectual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or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behavioral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characteristics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Therefore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systematic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risk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management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essential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to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create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safe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adaptive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inclusive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learning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environment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pic>
        <p:nvPicPr>
          <p:cNvPr id="3" name="Gambar 2">
            <a:extLst>
              <a:ext uri="{FF2B5EF4-FFF2-40B4-BE49-F238E27FC236}">
                <a16:creationId xmlns:a16="http://schemas.microsoft.com/office/drawing/2014/main" id="{C9819C4A-45DB-9C55-61FA-3499868249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787890" y="3400330"/>
            <a:ext cx="3473190" cy="524107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8CF4EF6E-A4DF-F2C3-4F9E-069525860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D807096E-A6E9-378E-704C-A43AACAA4BD4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1D34DEDA-63E7-5CAD-1EB7-D835F80B9B4A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05318165-E6A2-0B44-E63E-1B679250BB8A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528E9B34-4253-0138-B563-E95DBCAA0ED5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>
            <a:extLst>
              <a:ext uri="{FF2B5EF4-FFF2-40B4-BE49-F238E27FC236}">
                <a16:creationId xmlns:a16="http://schemas.microsoft.com/office/drawing/2014/main" id="{F3BBD2DE-ED56-9945-048D-2ADECF70B9A7}"/>
              </a:ext>
            </a:extLst>
          </p:cNvPr>
          <p:cNvSpPr txBox="1"/>
          <p:nvPr/>
        </p:nvSpPr>
        <p:spPr>
          <a:xfrm>
            <a:off x="6325647" y="277564"/>
            <a:ext cx="840219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10001"/>
              </a:lnSpc>
            </a:pPr>
            <a:r>
              <a:rPr lang="id-ID" sz="6000" dirty="0" err="1">
                <a:latin typeface="Cambria" panose="02040503050406030204" pitchFamily="18" charset="0"/>
                <a:ea typeface="Cambria" panose="02040503050406030204" pitchFamily="18" charset="0"/>
              </a:rPr>
              <a:t>Research</a:t>
            </a:r>
            <a:r>
              <a:rPr lang="id-ID" sz="6000" dirty="0">
                <a:latin typeface="Cambria" panose="02040503050406030204" pitchFamily="18" charset="0"/>
                <a:ea typeface="Cambria" panose="02040503050406030204" pitchFamily="18" charset="0"/>
              </a:rPr>
              <a:t> Gap &amp; </a:t>
            </a:r>
            <a:r>
              <a:rPr lang="id-ID" sz="6000" dirty="0" err="1">
                <a:latin typeface="Cambria" panose="02040503050406030204" pitchFamily="18" charset="0"/>
                <a:ea typeface="Cambria" panose="02040503050406030204" pitchFamily="18" charset="0"/>
              </a:rPr>
              <a:t>Objective</a:t>
            </a:r>
            <a:endParaRPr sz="1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300277DE-17C7-E6F1-4A30-5B2DBAD1A238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8BD5FAA3-0346-9655-E85E-04CA68D4D46D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B40D8A16-7BB1-5DF7-77DB-423C65E45D36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6AAA9DFF-2400-FE26-8564-14BE10BD1197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28473B78-54F2-FB4E-41A8-8C975F5E4F77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E08C3093-81B6-EAF8-9202-DA1FDBA19AF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623C33D0-7F5A-A3EE-43F5-E315F2BD4689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286A2DD0-07AD-5F76-203E-C95B518833A9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A2B615DC-F45C-74FE-F830-5C2115BFDB01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C282BC79-7C83-4CD1-D8AE-B7ABAC449B38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9F61CDE9-BAF6-CCA9-B1B3-CD6B3893AEEF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C15FB142-4A62-5FEE-C0FF-E8356AB1B7D4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B49FA5C9-CE09-3906-D788-B8A1C9FC42E0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0F81427C-B8F3-468B-F6CE-FF81AD198361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08044965-03F4-8C96-9E8D-D34857718141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2AFCF052-1006-0519-E61C-F50844A7FC44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B7E22C2D-F818-1BED-5735-58EA770A5CEC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897B6313-1323-9E21-1AD7-9055DAD42DB6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350FDB7D-6F89-CFDD-8245-FF4B057380BB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08C7F285-7AA2-F350-35B8-F2F2E5DD317A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CEED74C5-5C93-C440-7560-155E6F721875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ED24C49E-503C-0FF4-3735-F907F3207731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A8B6E8F7-8B61-62A7-BD4E-13ED67152C3C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E5AB9161-BF91-CB41-6E95-7CDEFCB965E8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" name="Kotak Teks 2">
            <a:extLst>
              <a:ext uri="{FF2B5EF4-FFF2-40B4-BE49-F238E27FC236}">
                <a16:creationId xmlns:a16="http://schemas.microsoft.com/office/drawing/2014/main" id="{55CF3493-5C8A-137D-ABBA-ECE29907C936}"/>
              </a:ext>
            </a:extLst>
          </p:cNvPr>
          <p:cNvSpPr txBox="1"/>
          <p:nvPr/>
        </p:nvSpPr>
        <p:spPr>
          <a:xfrm>
            <a:off x="1897663" y="1771949"/>
            <a:ext cx="6029557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Research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Gap</a:t>
            </a:r>
          </a:p>
          <a:p>
            <a:pPr algn="just">
              <a:buNone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Previous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studies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mainly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focused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on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457200" lvl="1" indent="-457200" algn="just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Adaptive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teaching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strategies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457200" lvl="1" indent="-457200" algn="just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Teacher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competence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457200" lvl="1" indent="-457200" algn="just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Student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participation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just">
              <a:buNone/>
            </a:pPr>
            <a:endParaRPr lang="id-ID" sz="2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buNone/>
            </a:pP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However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id-ID" sz="2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Comprehensive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evidence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on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risk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management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strategies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remains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fragmented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Few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studies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integrate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these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strategies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within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ISO 31000:2018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Risk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Management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Framework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9D4A51B5-5B57-F99A-215B-8B16A76F0905}"/>
              </a:ext>
            </a:extLst>
          </p:cNvPr>
          <p:cNvSpPr txBox="1"/>
          <p:nvPr/>
        </p:nvSpPr>
        <p:spPr>
          <a:xfrm>
            <a:off x="8239630" y="1769962"/>
            <a:ext cx="8524369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Research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Objective</a:t>
            </a:r>
            <a:endParaRPr lang="id-ID" sz="2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None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This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study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aims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to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Identify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synthesize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effective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risk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management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strategies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in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Inclusive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Physical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Education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Minimize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injury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risks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among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students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with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disabilities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Examine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how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these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strategies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align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with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ISO 31000:2018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</p:txBody>
      </p:sp>
      <p:pic>
        <p:nvPicPr>
          <p:cNvPr id="7" name="Gambar 6">
            <a:extLst>
              <a:ext uri="{FF2B5EF4-FFF2-40B4-BE49-F238E27FC236}">
                <a16:creationId xmlns:a16="http://schemas.microsoft.com/office/drawing/2014/main" id="{D848F111-34EC-A31B-4B5B-4BC0BF564A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28824" y="4980263"/>
            <a:ext cx="4728807" cy="431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63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>
          <a:extLst>
            <a:ext uri="{FF2B5EF4-FFF2-40B4-BE49-F238E27FC236}">
              <a16:creationId xmlns:a16="http://schemas.microsoft.com/office/drawing/2014/main" id="{21B2CE32-C11B-F00E-9D72-1CB7A631A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BB34DE70-F06F-33A6-90A1-B2AD10DD80C9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766A2916-E9FD-122A-56AF-AFE634D10CD7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BFEEE35F-59E9-25B5-ED55-2E7B57A4EF8D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1DAD076A-4E54-98BC-3541-FBC87CFF5065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F5996B5B-FADE-7D5A-435A-E146A64392C7}"/>
              </a:ext>
            </a:extLst>
          </p:cNvPr>
          <p:cNvGrpSpPr/>
          <p:nvPr/>
        </p:nvGrpSpPr>
        <p:grpSpPr>
          <a:xfrm>
            <a:off x="765290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4921D28F-2DFC-EB31-0310-370FA328E5EC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F41D3CE9-8C46-C1A1-A811-BA83850A543B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83057B66-AC16-3001-E120-4FB724C966F7}"/>
              </a:ext>
            </a:extLst>
          </p:cNvPr>
          <p:cNvSpPr/>
          <p:nvPr/>
        </p:nvSpPr>
        <p:spPr>
          <a:xfrm rot="-5400000" flipH="1">
            <a:off x="2925051" y="6920484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C0BA7E02-5665-68B1-5F10-7F2DBD0576FA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1775968B-7A3A-CA82-0637-F4B4466904B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D3E29F78-81C6-C26E-5430-C1ECF8148FEA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AE2B096C-3011-708F-6F60-2B1009FC3DB8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EC7F383A-F5FF-0CCC-B2D4-A97450303622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141D7907-23F7-9AD8-525F-E6953709C07B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8CA214E8-B88B-B9DB-DFD7-76033CFC8EE6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7C4E33C7-96E1-5297-A487-FFB8D0679A07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F2471230-2864-42C1-7776-8FD6DD996525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FDA59A75-8D72-668E-4BA2-A5D27287870C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4384FB3B-1029-7911-2F15-A94BA73AF1C1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B0228953-6048-7826-08EF-53214AF2F7F3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D19B7050-AEF9-D87A-E3A1-43C3614A5C10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B841F90B-4C80-3BDD-6E15-B44F518A790F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810960CB-4307-A497-25A0-9569DE88DC8E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8ADEB1EF-DCAE-082D-60E8-5B01EB072A29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612A34AF-6FBA-7B9E-EEE3-FC1A1D2517E8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AAA6A6C3-6903-D081-DB94-E63E69B698B4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4A3244B2-6597-B271-023D-D533EEF17650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2FA33634-3C0D-1879-2E09-EE29023594DF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7" name="Kotak Teks 6">
            <a:extLst>
              <a:ext uri="{FF2B5EF4-FFF2-40B4-BE49-F238E27FC236}">
                <a16:creationId xmlns:a16="http://schemas.microsoft.com/office/drawing/2014/main" id="{ACCDBC25-ADF8-B9E7-08D4-FA2632CC7172}"/>
              </a:ext>
            </a:extLst>
          </p:cNvPr>
          <p:cNvSpPr txBox="1"/>
          <p:nvPr/>
        </p:nvSpPr>
        <p:spPr>
          <a:xfrm>
            <a:off x="6533294" y="353955"/>
            <a:ext cx="77620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6000" dirty="0" err="1">
                <a:latin typeface="Cambria" panose="02040503050406030204" pitchFamily="18" charset="0"/>
                <a:ea typeface="Cambria" panose="02040503050406030204" pitchFamily="18" charset="0"/>
              </a:rPr>
              <a:t>Research</a:t>
            </a:r>
            <a:r>
              <a:rPr lang="id-ID" sz="6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6000" dirty="0" err="1">
                <a:latin typeface="Cambria" panose="02040503050406030204" pitchFamily="18" charset="0"/>
                <a:ea typeface="Cambria" panose="02040503050406030204" pitchFamily="18" charset="0"/>
              </a:rPr>
              <a:t>Methodology</a:t>
            </a:r>
            <a:endParaRPr lang="id-ID" sz="6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Kotak Teks 8">
            <a:extLst>
              <a:ext uri="{FF2B5EF4-FFF2-40B4-BE49-F238E27FC236}">
                <a16:creationId xmlns:a16="http://schemas.microsoft.com/office/drawing/2014/main" id="{F90660DD-4358-904B-3716-99B62FC4C21F}"/>
              </a:ext>
            </a:extLst>
          </p:cNvPr>
          <p:cNvSpPr txBox="1"/>
          <p:nvPr/>
        </p:nvSpPr>
        <p:spPr>
          <a:xfrm>
            <a:off x="2033442" y="2483193"/>
            <a:ext cx="367679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sz="2400" b="1" dirty="0">
                <a:latin typeface="Cambria" panose="02040503050406030204" pitchFamily="18" charset="0"/>
                <a:ea typeface="Cambria" panose="02040503050406030204" pitchFamily="18" charset="0"/>
              </a:rPr>
              <a:t>Study Design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d-ID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Systematic</a:t>
            </a:r>
            <a:r>
              <a:rPr lang="id-ID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Literature</a:t>
            </a:r>
            <a:r>
              <a:rPr lang="id-ID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Review</a:t>
            </a:r>
            <a:r>
              <a:rPr lang="id-ID" sz="2400" b="1" dirty="0">
                <a:latin typeface="Cambria" panose="02040503050406030204" pitchFamily="18" charset="0"/>
                <a:ea typeface="Cambria" panose="02040503050406030204" pitchFamily="18" charset="0"/>
              </a:rPr>
              <a:t> (SLR)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Followed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400" b="1" dirty="0">
                <a:latin typeface="Cambria" panose="02040503050406030204" pitchFamily="18" charset="0"/>
                <a:ea typeface="Cambria" panose="02040503050406030204" pitchFamily="18" charset="0"/>
              </a:rPr>
              <a:t>PRISMA 2020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guidelines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11" name="Kotak Teks 10">
            <a:extLst>
              <a:ext uri="{FF2B5EF4-FFF2-40B4-BE49-F238E27FC236}">
                <a16:creationId xmlns:a16="http://schemas.microsoft.com/office/drawing/2014/main" id="{58A1D2FB-5756-EE5A-F6A2-45A19323B48D}"/>
              </a:ext>
            </a:extLst>
          </p:cNvPr>
          <p:cNvSpPr txBox="1"/>
          <p:nvPr/>
        </p:nvSpPr>
        <p:spPr>
          <a:xfrm>
            <a:off x="5910296" y="1863580"/>
            <a:ext cx="503394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Selection</a:t>
            </a:r>
            <a:r>
              <a:rPr lang="id-ID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Criteria</a:t>
            </a:r>
            <a:endParaRPr lang="id-ID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Peer-reviewed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empirical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studies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Published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between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400" b="1" dirty="0">
                <a:latin typeface="Cambria" panose="02040503050406030204" pitchFamily="18" charset="0"/>
                <a:ea typeface="Cambria" panose="02040503050406030204" pitchFamily="18" charset="0"/>
              </a:rPr>
              <a:t>2018–2024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Focused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on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Inclusive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Physical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Education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Risk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Management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Injury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Prevention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Students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with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Disabilities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15" name="Kotak Teks 14">
            <a:extLst>
              <a:ext uri="{FF2B5EF4-FFF2-40B4-BE49-F238E27FC236}">
                <a16:creationId xmlns:a16="http://schemas.microsoft.com/office/drawing/2014/main" id="{F03637D7-41A7-1A39-4AC1-C67D77CDCA1E}"/>
              </a:ext>
            </a:extLst>
          </p:cNvPr>
          <p:cNvSpPr txBox="1"/>
          <p:nvPr/>
        </p:nvSpPr>
        <p:spPr>
          <a:xfrm>
            <a:off x="14676309" y="2626481"/>
            <a:ext cx="218469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Databases</a:t>
            </a:r>
            <a:endParaRPr lang="id-ID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d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Scopus</a:t>
            </a:r>
            <a:r>
              <a:rPr lang="id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d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ScienceDirect</a:t>
            </a:r>
            <a:r>
              <a:rPr lang="id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d-ID" sz="2000" dirty="0">
                <a:latin typeface="Cambria" panose="02040503050406030204" pitchFamily="18" charset="0"/>
                <a:ea typeface="Cambria" panose="02040503050406030204" pitchFamily="18" charset="0"/>
              </a:rPr>
              <a:t>ERIC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d-ID" sz="2000" dirty="0">
                <a:latin typeface="Cambria" panose="02040503050406030204" pitchFamily="18" charset="0"/>
                <a:ea typeface="Cambria" panose="02040503050406030204" pitchFamily="18" charset="0"/>
              </a:rPr>
              <a:t>Google </a:t>
            </a:r>
            <a:r>
              <a:rPr lang="id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Scholar</a:t>
            </a:r>
            <a:r>
              <a:rPr lang="id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d-ID" sz="2000" dirty="0">
                <a:latin typeface="Cambria" panose="02040503050406030204" pitchFamily="18" charset="0"/>
                <a:ea typeface="Cambria" panose="02040503050406030204" pitchFamily="18" charset="0"/>
              </a:rPr>
              <a:t>SINTA</a:t>
            </a:r>
          </a:p>
        </p:txBody>
      </p:sp>
      <p:pic>
        <p:nvPicPr>
          <p:cNvPr id="17" name="Gambar 16">
            <a:extLst>
              <a:ext uri="{FF2B5EF4-FFF2-40B4-BE49-F238E27FC236}">
                <a16:creationId xmlns:a16="http://schemas.microsoft.com/office/drawing/2014/main" id="{28D99776-0824-05FD-3A9E-7D8E53FE17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33568" y="5058165"/>
            <a:ext cx="7964753" cy="4482555"/>
          </a:xfrm>
          <a:prstGeom prst="rect">
            <a:avLst/>
          </a:prstGeom>
        </p:spPr>
      </p:pic>
      <p:sp>
        <p:nvSpPr>
          <p:cNvPr id="19" name="Kotak Teks 18">
            <a:extLst>
              <a:ext uri="{FF2B5EF4-FFF2-40B4-BE49-F238E27FC236}">
                <a16:creationId xmlns:a16="http://schemas.microsoft.com/office/drawing/2014/main" id="{7E08E42B-BCEC-170D-4BF0-30034D9AC843}"/>
              </a:ext>
            </a:extLst>
          </p:cNvPr>
          <p:cNvSpPr txBox="1"/>
          <p:nvPr/>
        </p:nvSpPr>
        <p:spPr>
          <a:xfrm>
            <a:off x="11083293" y="2626481"/>
            <a:ext cx="31623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sz="2400" b="1" dirty="0">
                <a:latin typeface="Cambria" panose="02040503050406030204" pitchFamily="18" charset="0"/>
                <a:ea typeface="Cambria" panose="02040503050406030204" pitchFamily="18" charset="0"/>
              </a:rPr>
              <a:t>Data </a:t>
            </a:r>
            <a:r>
              <a:rPr lang="id-ID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Analysis</a:t>
            </a:r>
            <a:endParaRPr lang="id-ID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d-ID" sz="2400" b="1" dirty="0">
                <a:latin typeface="Cambria" panose="02040503050406030204" pitchFamily="18" charset="0"/>
                <a:ea typeface="Cambria" panose="02040503050406030204" pitchFamily="18" charset="0"/>
              </a:rPr>
              <a:t>14 </a:t>
            </a:r>
            <a:r>
              <a:rPr lang="id-ID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eligible</a:t>
            </a:r>
            <a:r>
              <a:rPr lang="id-ID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studies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d-ID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Thematic</a:t>
            </a:r>
            <a:r>
              <a:rPr lang="id-ID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Analysis</a:t>
            </a:r>
            <a:endParaRPr lang="id-ID" sz="1400" dirty="0"/>
          </a:p>
        </p:txBody>
      </p:sp>
      <p:sp>
        <p:nvSpPr>
          <p:cNvPr id="21" name="Kotak Teks 20">
            <a:extLst>
              <a:ext uri="{FF2B5EF4-FFF2-40B4-BE49-F238E27FC236}">
                <a16:creationId xmlns:a16="http://schemas.microsoft.com/office/drawing/2014/main" id="{2FF1372C-BCCC-8E9E-BF07-60C33ABA7D52}"/>
              </a:ext>
            </a:extLst>
          </p:cNvPr>
          <p:cNvSpPr txBox="1"/>
          <p:nvPr/>
        </p:nvSpPr>
        <p:spPr>
          <a:xfrm>
            <a:off x="3557338" y="4774108"/>
            <a:ext cx="257481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sz="2400" b="1" dirty="0">
                <a:latin typeface="Cambria" panose="02040503050406030204" pitchFamily="18" charset="0"/>
                <a:ea typeface="Cambria" panose="02040503050406030204" pitchFamily="18" charset="0"/>
              </a:rPr>
              <a:t>Data </a:t>
            </a:r>
            <a:r>
              <a:rPr lang="id-ID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Sources</a:t>
            </a:r>
            <a:endParaRPr lang="id-ID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Scopus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ScienceDirect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ERIC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Google </a:t>
            </a:r>
            <a:r>
              <a:rPr lang="id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Scholar</a:t>
            </a: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d-ID" sz="2400" dirty="0">
                <a:latin typeface="Cambria" panose="02040503050406030204" pitchFamily="18" charset="0"/>
                <a:ea typeface="Cambria" panose="02040503050406030204" pitchFamily="18" charset="0"/>
              </a:rPr>
              <a:t>SINTA </a:t>
            </a:r>
          </a:p>
        </p:txBody>
      </p:sp>
    </p:spTree>
    <p:extLst>
      <p:ext uri="{BB962C8B-B14F-4D97-AF65-F5344CB8AC3E}">
        <p14:creationId xmlns:p14="http://schemas.microsoft.com/office/powerpoint/2010/main" val="3345805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85BA211B-1138-3281-681F-B243F6AEF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F48FDB3F-31A9-E67E-F8F0-17EEE7282A94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12271FA9-CFE2-54FA-E8EF-C4E55781958A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FA57263F-F440-3231-50B3-BB7830BF4DAC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609D8D42-2A3A-A1E9-D21C-F8058E0B7803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0AB03449-9594-7571-51AA-2964631D898F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57867380-B04C-5CF7-75A8-4DE3F5DC7A0D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A684357A-010B-D494-4D0F-6234D0A7B7CB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60417C68-F084-E387-ED21-FAA9E6954528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CB103BEA-3751-7BF6-25EA-991932B33D7B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67914B0C-EDA6-7AA0-FFC5-7957726AFCF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411AF2F5-2761-82AA-C513-DDCC22B1BCF8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1DD1F1E8-133E-7C61-0332-4DFDE56C7D9E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6C026987-AB9A-3823-F155-08A0BF6D6318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0113FD96-7930-B36D-76DC-07142BC61BB4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C3C2508D-7754-7B04-450E-6C969FBA6F3D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47444195-F290-AD7F-CD84-8B19F2A97FEF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0C322855-1B1C-F01E-94F6-E52ECC6F2F70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55D710B2-9471-19A6-5372-C2332185FD18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77DEA550-7AE4-BEB9-AB40-67CA7C7BA7B4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44E3B4CE-63D7-C4C0-9413-5F94A8AC2A31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8EC5880C-1015-0D70-1DF1-0A5F873AC721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299DF9DD-168A-36E2-2A36-5FE47F154E7A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1AF5620C-BC9A-55EB-4A35-7671514A1169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723A9EFA-7499-F042-C18B-529134374866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1650661E-9884-96DA-90F9-4C87C54FB4EE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AA737673-B667-6460-ED71-50D7CC9E5FE9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59E92DE4-9DA4-B574-8B88-46497BB9F07B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70FC67CF-D46F-A505-D094-F3C455C7340D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" name="Kotak Teks 2">
            <a:extLst>
              <a:ext uri="{FF2B5EF4-FFF2-40B4-BE49-F238E27FC236}">
                <a16:creationId xmlns:a16="http://schemas.microsoft.com/office/drawing/2014/main" id="{4993461A-97EF-DF7C-0691-68A4181126B9}"/>
              </a:ext>
            </a:extLst>
          </p:cNvPr>
          <p:cNvSpPr txBox="1"/>
          <p:nvPr/>
        </p:nvSpPr>
        <p:spPr>
          <a:xfrm>
            <a:off x="6252925" y="337254"/>
            <a:ext cx="830080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d-ID" sz="6000" dirty="0" err="1">
                <a:latin typeface="Cambria" panose="02040503050406030204" pitchFamily="18" charset="0"/>
                <a:ea typeface="Cambria" panose="02040503050406030204" pitchFamily="18" charset="0"/>
              </a:rPr>
              <a:t>Results</a:t>
            </a:r>
            <a:r>
              <a:rPr lang="id-ID" sz="6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6000" dirty="0" err="1">
                <a:latin typeface="Cambria" panose="02040503050406030204" pitchFamily="18" charset="0"/>
                <a:ea typeface="Cambria" panose="02040503050406030204" pitchFamily="18" charset="0"/>
              </a:rPr>
              <a:t>of</a:t>
            </a:r>
            <a:r>
              <a:rPr lang="id-ID" sz="6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6000" dirty="0" err="1"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id-ID" sz="6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6000" dirty="0" err="1">
                <a:latin typeface="Cambria" panose="02040503050406030204" pitchFamily="18" charset="0"/>
                <a:ea typeface="Cambria" panose="02040503050406030204" pitchFamily="18" charset="0"/>
              </a:rPr>
              <a:t>Systematic</a:t>
            </a:r>
            <a:r>
              <a:rPr lang="id-ID" sz="6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6000" dirty="0" err="1">
                <a:latin typeface="Cambria" panose="02040503050406030204" pitchFamily="18" charset="0"/>
                <a:ea typeface="Cambria" panose="02040503050406030204" pitchFamily="18" charset="0"/>
              </a:rPr>
              <a:t>Literature</a:t>
            </a:r>
            <a:r>
              <a:rPr lang="id-ID" sz="6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6000" dirty="0" err="1">
                <a:latin typeface="Cambria" panose="02040503050406030204" pitchFamily="18" charset="0"/>
                <a:ea typeface="Cambria" panose="02040503050406030204" pitchFamily="18" charset="0"/>
              </a:rPr>
              <a:t>Review</a:t>
            </a:r>
            <a:endParaRPr lang="id-ID" sz="6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CFA02973-08B0-F656-B22F-1F29CA9F5B4A}"/>
              </a:ext>
            </a:extLst>
          </p:cNvPr>
          <p:cNvSpPr txBox="1"/>
          <p:nvPr/>
        </p:nvSpPr>
        <p:spPr>
          <a:xfrm>
            <a:off x="1790948" y="2276246"/>
            <a:ext cx="5033945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Study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Selection</a:t>
            </a:r>
            <a:endParaRPr lang="id-ID" sz="2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Literature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search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conducted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using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PRISMA 2020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Databases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Scopus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ScienceDirect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ERIC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Google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Scholar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SINTA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14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empirical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studies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met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inclusion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criteria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E4673F91-3260-6DE1-9F05-09C51C96BD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787836"/>
              </p:ext>
            </p:extLst>
          </p:nvPr>
        </p:nvGraphicFramePr>
        <p:xfrm>
          <a:off x="7427667" y="3174761"/>
          <a:ext cx="8955384" cy="1761797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704485">
                  <a:extLst>
                    <a:ext uri="{9D8B030D-6E8A-4147-A177-3AD203B41FA5}">
                      <a16:colId xmlns:a16="http://schemas.microsoft.com/office/drawing/2014/main" val="3240163809"/>
                    </a:ext>
                  </a:extLst>
                </a:gridCol>
                <a:gridCol w="6250899">
                  <a:extLst>
                    <a:ext uri="{9D8B030D-6E8A-4147-A177-3AD203B41FA5}">
                      <a16:colId xmlns:a16="http://schemas.microsoft.com/office/drawing/2014/main" val="4078729638"/>
                    </a:ext>
                  </a:extLst>
                </a:gridCol>
              </a:tblGrid>
              <a:tr h="3524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d-ID" sz="1800" b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Aspect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d-ID" sz="1800" b="1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Findings</a:t>
                      </a:r>
                      <a:endParaRPr lang="id-ID" sz="18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3500718"/>
                  </a:ext>
                </a:extLst>
              </a:tr>
              <a:tr h="36621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d-ID" sz="18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Publication Year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d-ID" sz="18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2018–2024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465463"/>
                  </a:ext>
                </a:extLst>
              </a:tr>
              <a:tr h="38974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d-ID" sz="18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Countries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d-ID" sz="18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China, </a:t>
                      </a:r>
                      <a:r>
                        <a:rPr lang="id-ID" sz="18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Norway</a:t>
                      </a:r>
                      <a:r>
                        <a:rPr lang="id-ID" sz="18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, Indonesia, UK, USA, </a:t>
                      </a:r>
                      <a:r>
                        <a:rPr lang="id-ID" sz="18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Ukraine</a:t>
                      </a:r>
                      <a:endParaRPr lang="id-ID" sz="18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2813290"/>
                  </a:ext>
                </a:extLst>
              </a:tr>
              <a:tr h="56472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d-ID" sz="180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Research Design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d-ID" sz="18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Qualitative</a:t>
                      </a:r>
                      <a:r>
                        <a:rPr lang="id-ID" sz="18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, </a:t>
                      </a:r>
                      <a:r>
                        <a:rPr lang="id-ID" sz="18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Quantitative</a:t>
                      </a:r>
                      <a:r>
                        <a:rPr lang="id-ID" sz="18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, </a:t>
                      </a:r>
                      <a:r>
                        <a:rPr lang="id-ID" sz="18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Mixed</a:t>
                      </a:r>
                      <a:r>
                        <a:rPr lang="id-ID" sz="18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id-ID" sz="18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Methods</a:t>
                      </a:r>
                      <a:r>
                        <a:rPr lang="id-ID" sz="18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, </a:t>
                      </a:r>
                      <a:r>
                        <a:rPr lang="id-ID" sz="18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Case</a:t>
                      </a:r>
                      <a:r>
                        <a:rPr lang="id-ID" sz="18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Study, </a:t>
                      </a:r>
                      <a:r>
                        <a:rPr lang="id-ID" sz="18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Systematic</a:t>
                      </a:r>
                      <a:r>
                        <a:rPr lang="id-ID" sz="18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id-ID" sz="18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Review</a:t>
                      </a:r>
                      <a:endParaRPr lang="id-ID" sz="18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38712912"/>
                  </a:ext>
                </a:extLst>
              </a:tr>
            </a:tbl>
          </a:graphicData>
        </a:graphic>
      </p:graphicFrame>
      <p:sp>
        <p:nvSpPr>
          <p:cNvPr id="8" name="Kotak Teks 7">
            <a:extLst>
              <a:ext uri="{FF2B5EF4-FFF2-40B4-BE49-F238E27FC236}">
                <a16:creationId xmlns:a16="http://schemas.microsoft.com/office/drawing/2014/main" id="{AEFE95D2-0115-99F1-1296-9F4800A09753}"/>
              </a:ext>
            </a:extLst>
          </p:cNvPr>
          <p:cNvSpPr txBox="1"/>
          <p:nvPr/>
        </p:nvSpPr>
        <p:spPr>
          <a:xfrm>
            <a:off x="8260496" y="5642506"/>
            <a:ext cx="7022300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Main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Finding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:</a:t>
            </a:r>
          </a:p>
          <a:p>
            <a:pPr>
              <a:buNone/>
            </a:pP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Three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recurring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themes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emerged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across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all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included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studies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id-ID" sz="2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Adaptation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of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Learning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Environment</a:t>
            </a:r>
            <a:endParaRPr lang="id-ID" sz="2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Enhancement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of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Teacher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Competence</a:t>
            </a:r>
            <a:endParaRPr lang="id-ID" sz="2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Stakeholder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Collaboration</a:t>
            </a:r>
            <a:endParaRPr lang="id-ID" sz="2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670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E2FDE9E3-DAF2-3CCB-B726-2737E5F2F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430D1470-26B7-5EA4-9D12-2A53EBE2D4DF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A91ECD9C-43BC-495E-7344-86EE8D661C55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64602080-6B5A-DF18-82D5-F5D4050DDE24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5BA0104F-1825-A5B5-98C4-74921D990B25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ACA2DC44-4ED8-B3CD-7832-A1C3C278CE97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B9E45204-4179-CDF2-1271-E9ACDD945E60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9D71616A-9C8C-AD18-9455-7FB3F797506F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AF0FEEEB-B097-6612-C094-DB99C46B3F0A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581E4D40-194C-88DB-E070-DE30D73FF4AE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ACACE702-0376-97D7-073F-043C1B15797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E7C6A4AA-1F33-4CC4-96B8-890BFE2124E7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6129C490-CE24-2584-5B25-F30D20045D76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AB3CA247-2952-2198-B5A5-9BC18418C179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56F8EDC2-2548-7BE9-5EC1-A3933CAF02DF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7A6604EF-8D8A-4666-061B-605B50D813D7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AD7AD7AF-C353-909D-E6CC-A5000BEDEE45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15B039DC-CDC0-CFF0-810E-9D113A28A76C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962F5C81-2DEF-0E8A-AADB-BB535A26B8D6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03A8B4C1-7296-BB1C-70CA-4CD88B799F2E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41368062-8315-642F-ECC2-BCD8F94854F1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E5017F81-E8C8-3450-1A24-BE69E3CC0303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C029C859-46E3-5897-A62B-2498A75CD69B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0EC6A596-070A-C3CD-E842-6CC7396EC698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40A9CF52-D32E-B72F-41DC-3B50B85FA1A1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16F8A35F-19E2-8597-9FCD-9516F025FD44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45329093-1768-BF5E-D476-3920E1C0CCFE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A2183EB0-74A9-E7C3-408C-59B901A0A0B3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730F2D0A-AEB4-C854-581E-41A31F36AB3D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4" name="Kotak Teks 3">
            <a:extLst>
              <a:ext uri="{FF2B5EF4-FFF2-40B4-BE49-F238E27FC236}">
                <a16:creationId xmlns:a16="http://schemas.microsoft.com/office/drawing/2014/main" id="{1615B332-AA1B-1662-F930-1A242F7E8546}"/>
              </a:ext>
            </a:extLst>
          </p:cNvPr>
          <p:cNvSpPr txBox="1"/>
          <p:nvPr/>
        </p:nvSpPr>
        <p:spPr>
          <a:xfrm>
            <a:off x="6527871" y="277564"/>
            <a:ext cx="37768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6000" dirty="0" err="1">
                <a:latin typeface="Cambria" panose="02040503050406030204" pitchFamily="18" charset="0"/>
                <a:ea typeface="Cambria" panose="02040503050406030204" pitchFamily="18" charset="0"/>
              </a:rPr>
              <a:t>Discussion</a:t>
            </a:r>
            <a:endParaRPr lang="id-ID" sz="6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F1F122AB-B431-FCD8-ACA5-6988A8CC765D}"/>
              </a:ext>
            </a:extLst>
          </p:cNvPr>
          <p:cNvSpPr txBox="1"/>
          <p:nvPr/>
        </p:nvSpPr>
        <p:spPr>
          <a:xfrm>
            <a:off x="2043301" y="2011089"/>
            <a:ext cx="8330784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1.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Adaptation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of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Learning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Environment</a:t>
            </a:r>
            <a:endParaRPr lang="id-ID" sz="2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Accessible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facilities</a:t>
            </a:r>
            <a:endParaRPr lang="id-ID" sz="2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Adaptive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sports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equipment</a:t>
            </a:r>
            <a:endParaRPr lang="id-ID" sz="2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Modified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learning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activities</a:t>
            </a:r>
            <a:endParaRPr lang="id-ID" sz="2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Flexible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instructional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strategies</a:t>
            </a:r>
            <a:endParaRPr lang="id-ID" sz="2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None/>
            </a:pP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➡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Reduce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injury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risks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while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increasing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participation</a:t>
            </a:r>
            <a:endParaRPr lang="id-ID" sz="2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Kotak Teks 7">
            <a:extLst>
              <a:ext uri="{FF2B5EF4-FFF2-40B4-BE49-F238E27FC236}">
                <a16:creationId xmlns:a16="http://schemas.microsoft.com/office/drawing/2014/main" id="{E868427A-B249-955C-17C9-ED5340939848}"/>
              </a:ext>
            </a:extLst>
          </p:cNvPr>
          <p:cNvSpPr txBox="1"/>
          <p:nvPr/>
        </p:nvSpPr>
        <p:spPr>
          <a:xfrm>
            <a:off x="7205535" y="5325668"/>
            <a:ext cx="9410075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2.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Enhancement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of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Teacher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Competence</a:t>
            </a:r>
            <a:endParaRPr lang="id-ID" sz="2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None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Teachers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should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be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able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to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Identify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potential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hazards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Assess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students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'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abilities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Modify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instruction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Apply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safety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procedures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Continuously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monitor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learning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>
              <a:buNone/>
            </a:pP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➡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Teacher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competence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is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foundation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of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safe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inclusive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PE</a:t>
            </a:r>
            <a:endParaRPr lang="id-ID" sz="2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" name="Gambar 9">
            <a:extLst>
              <a:ext uri="{FF2B5EF4-FFF2-40B4-BE49-F238E27FC236}">
                <a16:creationId xmlns:a16="http://schemas.microsoft.com/office/drawing/2014/main" id="{1BE20658-2088-D63D-E598-167B6EC9310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62994" y="1994898"/>
            <a:ext cx="3088352" cy="2525371"/>
          </a:xfrm>
          <a:prstGeom prst="rect">
            <a:avLst/>
          </a:prstGeom>
        </p:spPr>
      </p:pic>
      <p:pic>
        <p:nvPicPr>
          <p:cNvPr id="12" name="Gambar 11">
            <a:extLst>
              <a:ext uri="{FF2B5EF4-FFF2-40B4-BE49-F238E27FC236}">
                <a16:creationId xmlns:a16="http://schemas.microsoft.com/office/drawing/2014/main" id="{0C286F82-2874-D7AB-7694-E18B9ADEC61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68052" y="4896846"/>
            <a:ext cx="3246877" cy="2338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67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736E7325-3B9C-D0EC-0224-26CE990C8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A1265278-A1EF-DA26-5F89-63DA364F1353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9347EEC9-C2C3-B606-6526-EF478338CED8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EAD0F6F2-BF86-9536-B969-C8A3549780DB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EE23A254-B0FE-C264-C7AB-162546F87A1D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6392F858-74AD-3C69-9C57-AC16E976F985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5C57FB15-F858-FE7F-2BCE-A5EDBF11887D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C7BE7C7E-1F0B-089B-321A-D1EB97F88FB8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8C49F53F-5AD7-D689-0587-695667746BF0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3B19B1EB-98BC-01A1-38C1-0A7D08FF73E2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55CA47D6-D466-4AF8-D28C-F320A3AB026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6D0B802E-F1C0-4DF6-C34E-D833940C0A8B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B55EB0C1-529D-409E-9921-3C6A0427546B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CE81C4DA-1DDE-B531-1403-8DC0CC96EC1C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A646DFCB-74AA-27B1-C7C5-7F7AFA1C0316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7E004D2A-7474-9476-0B7E-1ED6B6D63334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4BCF1DCC-3AF6-C984-D311-5C1C37D78656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920D8B9D-997D-8A2B-FE1B-60D9DAD5ACF6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32E7C580-1F97-0717-D9C6-100D4ADC10E1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5FCEFC89-B896-1BE1-4475-81D2786F041B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9CF5BB92-E592-08C3-529F-5276D88380F6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F1009968-8D6C-5855-428A-B0C2CCCB7177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01EF0C1C-5917-B234-F8D2-F392DB662EA8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AE692F93-0009-F581-3520-760EB545543B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62501283-D681-7309-A977-6F67375CB0BD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8A4A171B-50C8-C2BE-8596-11E73B2C9BA8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0C1DE6A2-E235-3D83-A0F4-B003FBC0D755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E440E5E1-34E3-8B2B-33C1-27E6C75FA410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CDFFDF72-683B-0871-1B85-BAD5B38C868E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4" name="Kotak Teks 3">
            <a:extLst>
              <a:ext uri="{FF2B5EF4-FFF2-40B4-BE49-F238E27FC236}">
                <a16:creationId xmlns:a16="http://schemas.microsoft.com/office/drawing/2014/main" id="{3FA76977-27AA-D6B2-A1D3-5983EAE7EB8C}"/>
              </a:ext>
            </a:extLst>
          </p:cNvPr>
          <p:cNvSpPr txBox="1"/>
          <p:nvPr/>
        </p:nvSpPr>
        <p:spPr>
          <a:xfrm>
            <a:off x="1790948" y="2446461"/>
            <a:ext cx="6689967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3.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Stakeholder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Collaboration</a:t>
            </a:r>
            <a:endParaRPr lang="id-ID" sz="2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None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Successful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inclusive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PE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requires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collaboration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among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Physical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Education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Teachers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Special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Education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Teachers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School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Principals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Parents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Healthcare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Professionals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>
              <a:buNone/>
            </a:pP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➡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Shared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decision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-making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improves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student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safety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3516190D-AD12-095C-A334-863E1003B3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416212"/>
              </p:ext>
            </p:extLst>
          </p:nvPr>
        </p:nvGraphicFramePr>
        <p:xfrm>
          <a:off x="8906428" y="1974139"/>
          <a:ext cx="7450112" cy="2377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668249">
                  <a:extLst>
                    <a:ext uri="{9D8B030D-6E8A-4147-A177-3AD203B41FA5}">
                      <a16:colId xmlns:a16="http://schemas.microsoft.com/office/drawing/2014/main" val="3434748983"/>
                    </a:ext>
                  </a:extLst>
                </a:gridCol>
                <a:gridCol w="4781863">
                  <a:extLst>
                    <a:ext uri="{9D8B030D-6E8A-4147-A177-3AD203B41FA5}">
                      <a16:colId xmlns:a16="http://schemas.microsoft.com/office/drawing/2014/main" val="33488052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d-ID" sz="2000" b="1" dirty="0"/>
                        <a:t>ISO 31000</a:t>
                      </a:r>
                      <a:endParaRPr lang="id-ID" sz="20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d-ID" sz="2000" b="1" dirty="0" err="1"/>
                        <a:t>Application</a:t>
                      </a:r>
                      <a:endParaRPr lang="id-ID" sz="20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72713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d-ID" sz="2000" dirty="0" err="1"/>
                        <a:t>Identify</a:t>
                      </a:r>
                      <a:r>
                        <a:rPr lang="id-ID" sz="2000" dirty="0"/>
                        <a:t> </a:t>
                      </a:r>
                      <a:r>
                        <a:rPr lang="id-ID" sz="2000" dirty="0" err="1"/>
                        <a:t>Risk</a:t>
                      </a:r>
                      <a:endParaRPr lang="id-ID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d-ID" sz="2000"/>
                        <a:t>Student assessment</a:t>
                      </a:r>
                      <a:endParaRPr lang="id-ID" sz="20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82114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d-ID" sz="2000"/>
                        <a:t>Assess Risk</a:t>
                      </a:r>
                      <a:endParaRPr lang="id-ID" sz="20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d-ID" sz="2000"/>
                        <a:t>Learning activity analysis</a:t>
                      </a:r>
                      <a:endParaRPr lang="id-ID" sz="20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80655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d-ID" sz="2000"/>
                        <a:t>Treat Risk</a:t>
                      </a:r>
                      <a:endParaRPr lang="id-ID" sz="20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d-ID" sz="2000" dirty="0" err="1"/>
                        <a:t>Adapt</a:t>
                      </a:r>
                      <a:r>
                        <a:rPr lang="id-ID" sz="2000" dirty="0"/>
                        <a:t> </a:t>
                      </a:r>
                      <a:r>
                        <a:rPr lang="id-ID" sz="2000" dirty="0" err="1"/>
                        <a:t>facilities</a:t>
                      </a:r>
                      <a:r>
                        <a:rPr lang="id-ID" sz="2000" dirty="0"/>
                        <a:t> &amp; </a:t>
                      </a:r>
                      <a:r>
                        <a:rPr lang="id-ID" sz="2000" dirty="0" err="1"/>
                        <a:t>instruction</a:t>
                      </a:r>
                      <a:endParaRPr lang="id-ID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36095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d-ID" sz="2000"/>
                        <a:t>Monitor</a:t>
                      </a:r>
                      <a:endParaRPr lang="id-ID" sz="20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d-ID" sz="2000"/>
                        <a:t>Continuous supervision</a:t>
                      </a:r>
                      <a:endParaRPr lang="id-ID" sz="20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52437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d-ID" sz="2000"/>
                        <a:t>Communicate</a:t>
                      </a:r>
                      <a:endParaRPr lang="id-ID" sz="20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d-ID" sz="2000" dirty="0" err="1"/>
                        <a:t>Collaboration</a:t>
                      </a:r>
                      <a:r>
                        <a:rPr lang="id-ID" sz="2000" dirty="0"/>
                        <a:t> </a:t>
                      </a:r>
                      <a:r>
                        <a:rPr lang="id-ID" sz="2000" dirty="0" err="1"/>
                        <a:t>among</a:t>
                      </a:r>
                      <a:r>
                        <a:rPr lang="id-ID" sz="2000" dirty="0"/>
                        <a:t> </a:t>
                      </a:r>
                      <a:r>
                        <a:rPr lang="id-ID" sz="2000" dirty="0" err="1"/>
                        <a:t>stakeholders</a:t>
                      </a:r>
                      <a:endParaRPr lang="id-ID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2379454"/>
                  </a:ext>
                </a:extLst>
              </a:tr>
            </a:tbl>
          </a:graphicData>
        </a:graphic>
      </p:graphicFrame>
      <p:sp>
        <p:nvSpPr>
          <p:cNvPr id="10" name="Kotak Teks 9">
            <a:extLst>
              <a:ext uri="{FF2B5EF4-FFF2-40B4-BE49-F238E27FC236}">
                <a16:creationId xmlns:a16="http://schemas.microsoft.com/office/drawing/2014/main" id="{2C8FA8BA-59C5-06ED-36CB-5B6CF6A09A94}"/>
              </a:ext>
            </a:extLst>
          </p:cNvPr>
          <p:cNvSpPr txBox="1"/>
          <p:nvPr/>
        </p:nvSpPr>
        <p:spPr>
          <a:xfrm>
            <a:off x="8969187" y="4785768"/>
            <a:ext cx="686010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Key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Message</a:t>
            </a:r>
            <a:endParaRPr lang="id-ID" sz="2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2" name="Gambar 11">
            <a:extLst>
              <a:ext uri="{FF2B5EF4-FFF2-40B4-BE49-F238E27FC236}">
                <a16:creationId xmlns:a16="http://schemas.microsoft.com/office/drawing/2014/main" id="{535FB89E-4955-CDAB-7E70-AC6BC8906F9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64120" y="5338356"/>
            <a:ext cx="7353052" cy="300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76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63A79363-9E16-A661-1E3E-C474936B8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9B7F7EB7-8573-A842-4C0C-9CAB88E5145B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1F2D4C34-E974-4635-ED1B-C6519AC34E91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05A14ED3-90BB-30A8-B4D7-4FF9C62B1873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0ABD3509-2DEC-E180-9952-054487914965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295EAFBB-A1F1-5694-B926-D305D43DF352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450FC6FC-9904-1DC6-E957-963F226556FF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8FDB30D3-5C34-8209-4768-4E5CED2F1B2B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96FB6739-0C6E-7046-F746-6E51A88EA619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C06886BD-4D86-85EB-E27A-047554EC2D7F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C4F002AA-D6FA-0124-A6E7-E57B2570FA3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3C708C31-21C5-3281-57EF-1F0CC32352ED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E4847D2F-8560-A05A-180E-F89421E951EF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5847726E-4F36-BEB4-481B-7A3C9467F29B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F371E46D-2609-E03B-6920-C0AD2704B53F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8F79FFF0-CB86-7B3E-2330-2AB63974776D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9FF7B282-5265-BC5F-2E05-B29E2FA15A6B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4E28A791-978B-5C93-F601-237313521FF7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200C10A5-9BFD-0C9D-D85F-39DCC9DA0BFB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E0F4CEDF-E26D-3851-922F-017A0BEBDE20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9CB7F1D0-D77F-A293-5806-E266C16EDAEE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4F18E945-4968-32ED-9FCA-12457153B76A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06367CA4-CAD6-19F4-BBA2-F473DD9E09A8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44CE212E-2644-04EA-733C-83C73F7A6A10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7D029A6F-2C7E-447F-22C1-269C585F1D31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FADE123C-6E44-3265-DCCF-8587714EEAEE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379505D2-D4F3-BC1D-CC5C-E997C00AFAAA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D4DB9834-97D4-2D45-CF53-320950E8CD86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6442FA47-18FE-4D58-5F29-B89879BFFBAB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" name="Kotak Teks 2">
            <a:extLst>
              <a:ext uri="{FF2B5EF4-FFF2-40B4-BE49-F238E27FC236}">
                <a16:creationId xmlns:a16="http://schemas.microsoft.com/office/drawing/2014/main" id="{46CB743B-8593-B1BE-ED1C-B76B0D660691}"/>
              </a:ext>
            </a:extLst>
          </p:cNvPr>
          <p:cNvSpPr txBox="1"/>
          <p:nvPr/>
        </p:nvSpPr>
        <p:spPr>
          <a:xfrm>
            <a:off x="6765202" y="325973"/>
            <a:ext cx="38487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6000" dirty="0" err="1">
                <a:latin typeface="Cambria" panose="02040503050406030204" pitchFamily="18" charset="0"/>
                <a:ea typeface="Cambria" panose="02040503050406030204" pitchFamily="18" charset="0"/>
              </a:rPr>
              <a:t>Conclusion</a:t>
            </a:r>
            <a:endParaRPr lang="id-ID" sz="6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369AA3BE-8AF7-9CEB-0CB5-5A44DD463AA5}"/>
              </a:ext>
            </a:extLst>
          </p:cNvPr>
          <p:cNvSpPr txBox="1"/>
          <p:nvPr/>
        </p:nvSpPr>
        <p:spPr>
          <a:xfrm>
            <a:off x="2124902" y="1558704"/>
            <a:ext cx="14853072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Key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Findings</a:t>
            </a:r>
            <a:endParaRPr lang="id-ID" sz="2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This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systematic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literature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review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identified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three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interconnected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risk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management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strategies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in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Inclusive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Physical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Education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🏫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Adaptation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of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Learning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Environment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👨‍🏫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Enhancement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of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Teacher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Competence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🤝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Stakeholder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Collaboration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These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strategies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work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together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to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create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safe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adaptive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inclusive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learning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environments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while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minimizing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injury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risks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for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students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with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disabilities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findings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demonstrate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that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ISO 31000:2018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framework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provides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structured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approach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for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integrating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risk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management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into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inclusive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physical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education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through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Risk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Identification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Risk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Assessment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Risk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Treatment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Monitoring</a:t>
            </a:r>
            <a:r>
              <a:rPr lang="id-ID" sz="2600" dirty="0">
                <a:latin typeface="Cambria" panose="02040503050406030204" pitchFamily="18" charset="0"/>
                <a:ea typeface="Cambria" panose="02040503050406030204" pitchFamily="18" charset="0"/>
              </a:rPr>
              <a:t> &amp; </a:t>
            </a:r>
            <a:r>
              <a:rPr lang="id-ID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Communication</a:t>
            </a:r>
            <a:endParaRPr lang="id-ID" sz="2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Kotak Teks 8">
            <a:extLst>
              <a:ext uri="{FF2B5EF4-FFF2-40B4-BE49-F238E27FC236}">
                <a16:creationId xmlns:a16="http://schemas.microsoft.com/office/drawing/2014/main" id="{FD18A4BC-46D7-F563-DC07-E4034F472A09}"/>
              </a:ext>
            </a:extLst>
          </p:cNvPr>
          <p:cNvSpPr txBox="1"/>
          <p:nvPr/>
        </p:nvSpPr>
        <p:spPr>
          <a:xfrm>
            <a:off x="7066595" y="7657225"/>
            <a:ext cx="9881399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Effective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risk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management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is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not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about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limiting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participation</a:t>
            </a:r>
            <a:endParaRPr lang="id-ID" sz="2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it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is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about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creating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safe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opportunities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for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every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student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to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learn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participate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sz="2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thrive</a:t>
            </a:r>
            <a:r>
              <a:rPr lang="id-ID" sz="2600" b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7914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A82D1A10-3C11-A42D-56DA-822D894E8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90016086-A791-50A1-D4E3-D4BE8E497BD3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9E83D428-D075-A9B3-1AF7-92957F82D26A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A1CC00E2-26DA-A2F4-2ACB-6C2148B71345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AAE6DDA3-828D-3E76-2C18-8D8FF918BF1D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B7672681-0199-8183-3B9C-BFA3C6407106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FAFF4039-5720-D807-9EFC-A422226EEEB6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CDEEBB86-552A-0B9C-9663-121B8BE90145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0CE51428-B618-6D70-3376-BFB81C8C00EA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4A0BAB7E-2110-3401-22BF-3C6CB8F8BF2C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CEE60163-D7E1-C44D-8760-F809AB25BE4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653216FA-F917-9410-F487-BFD9423A55C0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B27F259E-C46F-53C0-B241-4119DE71E98B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5AB5FE40-3E1D-F579-DF58-D14A9B855A95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2D23EED6-953A-86B1-667A-E4F74BF543FD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9C7B26F0-AFDA-4B97-7886-84B212B09AB1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F700B8CC-827F-2D3F-DE4A-F56554854332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F2126E04-9FDE-8A16-3411-ED50C3C426DE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691827C4-D57E-485D-A605-7D6184302FFF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C2E5B8DB-0A66-F204-12C1-C9777A120A81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C798DA8C-BD5B-C963-F419-1A94350813F3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E309EC4D-86DD-93E0-6589-9707F9DF4A4D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FD77AB10-4AA3-ED30-8D54-C50AED130ABA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46146325-8557-67FE-1D76-435035E50991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D9A84180-36D8-A77F-A599-AC3F04600144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93E09024-8EB3-3D23-AE7F-B710F1EED90A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F0627883-209C-2657-B025-86BEBBDFB368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EEBCCFC2-0C61-974A-742E-587F79952AC2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7E1EC89B-9E3A-690E-72FD-BC154C7FC9C5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" name="Kotak Teks 2">
            <a:extLst>
              <a:ext uri="{FF2B5EF4-FFF2-40B4-BE49-F238E27FC236}">
                <a16:creationId xmlns:a16="http://schemas.microsoft.com/office/drawing/2014/main" id="{9450385B-D66B-FF13-0AF5-F8BA923CCA3C}"/>
              </a:ext>
            </a:extLst>
          </p:cNvPr>
          <p:cNvSpPr txBox="1"/>
          <p:nvPr/>
        </p:nvSpPr>
        <p:spPr>
          <a:xfrm>
            <a:off x="8032224" y="282654"/>
            <a:ext cx="38487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6000" dirty="0" err="1">
                <a:latin typeface="Cambria" panose="02040503050406030204" pitchFamily="18" charset="0"/>
                <a:ea typeface="Cambria" panose="02040503050406030204" pitchFamily="18" charset="0"/>
              </a:rPr>
              <a:t>References</a:t>
            </a:r>
            <a:endParaRPr lang="id-ID" sz="6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7A811976-B6A4-C4F4-BEF5-B4765238207C}"/>
              </a:ext>
            </a:extLst>
          </p:cNvPr>
          <p:cNvSpPr txBox="1"/>
          <p:nvPr/>
        </p:nvSpPr>
        <p:spPr>
          <a:xfrm>
            <a:off x="1796555" y="1670360"/>
            <a:ext cx="6763029" cy="55206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0" indent="-30480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Bertills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K., &amp;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Björk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M. (2024).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Facilitating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regular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Physical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Education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for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students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with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disability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—PE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teachers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’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views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Frontiers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in Sports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Active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Living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id-ID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04800" indent="-30480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Blavt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O., &amp;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Herasymenko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O. (2024).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Inclusive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Physical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Education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of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Students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with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Disabilities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Due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to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War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Injuries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Restoration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of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Functions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of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Lower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Extremities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Journal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of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Learning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Theory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Methodology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5(1)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5–12. https://doi.org/10.17309/jltm.2024.5.1.01</a:t>
            </a:r>
            <a:endParaRPr lang="id-ID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04800" indent="-30480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Dharmadi, &amp; P. (2024). 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Analisis Komparatif Pembelajaran Pendidikan Jasmani, Olahraga dan Kesehatan di Buleleng dan Bima.</a:t>
            </a:r>
            <a:endParaRPr lang="id-ID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04800" indent="-30480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Dwi, Y. P. (2024a). 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Olahraga dan pembelajaran inovatif dalam pendidikan jasmani.</a:t>
            </a:r>
            <a:endParaRPr lang="id-ID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04800" indent="-30480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Dwi, Y. P. (2024b). 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Pedagogi pendidikan jasmani.</a:t>
            </a:r>
            <a:endParaRPr lang="id-ID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04800" indent="-30480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Evans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J., &amp;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Davies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B. (2024).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How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Education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Policy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Actors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Interpret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Portray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Contest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Risk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in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Physical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Education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id-ID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04800" indent="-30480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Frontiers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in Sports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Active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Living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(2024).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Facilitating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Regular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Physical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Education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for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Students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with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Disability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id-ID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04800" indent="-30480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Harlow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(2023).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Enhancing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Inclusive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Physical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Activity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for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Students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with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Disabilities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id-ID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04800" indent="-30480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International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Organization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for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Standardization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(ISO). (2018). 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ISO 31000:2018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Risk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Management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—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Guidelines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Geneva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ISO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id-ID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Kotak Teks 6">
            <a:extLst>
              <a:ext uri="{FF2B5EF4-FFF2-40B4-BE49-F238E27FC236}">
                <a16:creationId xmlns:a16="http://schemas.microsoft.com/office/drawing/2014/main" id="{0EE439C0-2E57-21D0-22CD-12CB140FAD72}"/>
              </a:ext>
            </a:extLst>
          </p:cNvPr>
          <p:cNvSpPr txBox="1"/>
          <p:nvPr/>
        </p:nvSpPr>
        <p:spPr>
          <a:xfrm>
            <a:off x="8903275" y="1958162"/>
            <a:ext cx="7479775" cy="7587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0" indent="-304800" algn="just">
              <a:lnSpc>
                <a:spcPct val="150000"/>
              </a:lnSpc>
              <a:spcAft>
                <a:spcPts val="1000"/>
              </a:spcAft>
            </a:pPr>
            <a:r>
              <a:rPr lang="id-ID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Lester</a:t>
            </a:r>
            <a:r>
              <a:rPr lang="id-ID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S., &amp; </a:t>
            </a:r>
            <a:r>
              <a:rPr lang="id-ID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Russell</a:t>
            </a:r>
            <a:r>
              <a:rPr lang="id-ID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W. (2024). </a:t>
            </a:r>
            <a:r>
              <a:rPr lang="id-ID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Forces</a:t>
            </a:r>
            <a:r>
              <a:rPr lang="id-ID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at</a:t>
            </a:r>
            <a:r>
              <a:rPr lang="id-ID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play</a:t>
            </a:r>
            <a:r>
              <a:rPr lang="id-ID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A </a:t>
            </a:r>
            <a:r>
              <a:rPr lang="id-ID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qualitative</a:t>
            </a:r>
            <a:r>
              <a:rPr lang="id-ID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study </a:t>
            </a:r>
            <a:r>
              <a:rPr lang="id-ID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of</a:t>
            </a:r>
            <a:r>
              <a:rPr lang="id-ID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risk</a:t>
            </a:r>
            <a:r>
              <a:rPr lang="id-ID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aversion</a:t>
            </a:r>
            <a:r>
              <a:rPr lang="id-ID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id-ID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policy</a:t>
            </a:r>
            <a:r>
              <a:rPr lang="id-ID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id-ID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practice</a:t>
            </a:r>
            <a:r>
              <a:rPr lang="id-ID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in </a:t>
            </a:r>
            <a:r>
              <a:rPr lang="id-ID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children’s</a:t>
            </a:r>
            <a:r>
              <a:rPr lang="id-ID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active</a:t>
            </a:r>
            <a:r>
              <a:rPr lang="id-ID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play</a:t>
            </a:r>
            <a:r>
              <a:rPr lang="id-ID" sz="12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id-ID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Children</a:t>
            </a:r>
            <a:r>
              <a:rPr lang="id-ID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id-ID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Youth</a:t>
            </a:r>
            <a:r>
              <a:rPr lang="id-ID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Services </a:t>
            </a:r>
            <a:r>
              <a:rPr lang="id-ID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Review</a:t>
            </a:r>
            <a:r>
              <a:rPr lang="id-ID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id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04800" indent="-30480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Love, R.,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Adams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J., &amp;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van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Sluijs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E. M. F. (2021).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School-based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physical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activity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programs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for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promoting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physical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activity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fitness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in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children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adolescents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aged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6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to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18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years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A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systematic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review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Cochrane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Database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of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Systematic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Reviews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id-ID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04800" indent="-30480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Merlina Sari, Novia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Nazirun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&amp; Z. (2023). Pendidikan jasmani adaptif.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Repository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Universitas Islam Riau.</a:t>
            </a:r>
            <a:endParaRPr lang="id-ID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04800" indent="-30480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Nugrohowati, R., &amp; R. (2023). Analisis kualitas hidup anak berkebutuhan khusus melalui pendidikan jasmani adaptif. 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Jurnal Pendidikan Olahraga Dan Kesehatan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4(1)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34–42.</a:t>
            </a:r>
            <a:endParaRPr lang="id-ID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04800" indent="-30480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Page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M. J.,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McKenzie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J. E.,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Bossuyt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P. M. (2021). The PRISMA 2020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statement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An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updated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guideline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for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reporting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systematic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reviews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BMJ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372. https://doi.org/10.1136/bmj.n71</a:t>
            </a:r>
            <a:endParaRPr lang="id-ID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04800" indent="-30480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Porsanger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L., &amp;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Magnussen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L. I. (2024).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Risk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Safety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Management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in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Physical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Education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A Study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of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Teachers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’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Practice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Perspectives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id-ID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04800" indent="-30480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UNESCO. (2015).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Quality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Physical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Education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(QPE):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Guidelines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for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Policy-Makers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United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Nations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Educational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Scientific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Cultural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Organization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https://unesdoc.unesco.org/ark:/48223/pf0000231101</a:t>
            </a:r>
            <a:endParaRPr lang="id-ID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04800" indent="-30480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UNESCO. (2024). International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Charter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of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Physical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Education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Physical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Activity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Sport. 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United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Nations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Educational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Scientific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Cultural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Organization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https://www.unesco.org/en/legal-affairs/international-charter-physical-education-physical-activity-and-sport</a:t>
            </a:r>
            <a:endParaRPr lang="id-ID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04800" indent="-30480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Universitas Teknokrat Indonesia. (2021). Pendidikan jasmani adaptif di sekolah inklusif bagi anak berkebutuhan khusus. 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Jurnal SPORT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7(2)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45–55.</a:t>
            </a:r>
            <a:endParaRPr lang="id-ID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04800" indent="-30480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Zhou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T., Deng, Y., &amp;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Peng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Z. (2022).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Research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on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Risk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of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Inclusive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Physical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Education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in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Colleges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Universities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Construction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of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Safety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Prevention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Control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Mechanism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Analysis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Based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on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Grounded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Theory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BCP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Education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&amp; </a:t>
            </a:r>
            <a:r>
              <a:rPr lang="id-ID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Psychology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id-ID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r>
              <a:rPr lang="id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150–160.</a:t>
            </a:r>
            <a:endParaRPr lang="id-ID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447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1501</TotalTime>
  <Words>1347</Words>
  <Application>Microsoft Office PowerPoint</Application>
  <PresentationFormat>Kustom</PresentationFormat>
  <Paragraphs>198</Paragraphs>
  <Slides>10</Slides>
  <Notes>10</Notes>
  <HiddenSlides>0</HiddenSlides>
  <MMClips>0</MMClips>
  <ScaleCrop>false</ScaleCrop>
  <HeadingPairs>
    <vt:vector size="6" baseType="variant">
      <vt:variant>
        <vt:lpstr>Font Dipakai</vt:lpstr>
      </vt:variant>
      <vt:variant>
        <vt:i4>6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10</vt:i4>
      </vt:variant>
    </vt:vector>
  </HeadingPairs>
  <TitlesOfParts>
    <vt:vector size="17" baseType="lpstr">
      <vt:lpstr>Times New Roman</vt:lpstr>
      <vt:lpstr>Livvic</vt:lpstr>
      <vt:lpstr>Cambria</vt:lpstr>
      <vt:lpstr>Arial</vt:lpstr>
      <vt:lpstr>Calibri</vt:lpstr>
      <vt:lpstr>Fira Sans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Alviana Vina</cp:lastModifiedBy>
  <cp:revision>3</cp:revision>
  <dcterms:created xsi:type="dcterms:W3CDTF">2006-08-16T00:00:00Z</dcterms:created>
  <dcterms:modified xsi:type="dcterms:W3CDTF">2026-07-21T13:46:10Z</dcterms:modified>
</cp:coreProperties>
</file>