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Fira Sans" panose="020B0503050000020004" pitchFamily="34" charset="0"/>
      <p:regular r:id="rId12"/>
      <p:bold r:id="rId13"/>
      <p:italic r:id="rId14"/>
      <p:boldItalic r:id="rId15"/>
    </p:embeddedFont>
    <p:embeddedFont>
      <p:font typeface="Livvic" pitchFamily="2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jimq11ysSFI7AEjmQnVGIjbShZ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420" y="1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546AA846-EE74-C2B9-6E51-29F001C2C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59429EBA-CC85-136B-FEC7-439952DE2B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9A728796-3CA6-C0C5-CF0B-72AB345475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2079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A2F8248E-5B4F-E04F-ACDF-312A5F879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1D5ECA90-6EBC-B043-A000-7A24571C6D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90E99261-A005-67F1-32F7-894E7DABC6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575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AA41142A-AFBB-51CE-0F39-75B70E81B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4BDB9A8D-E9D2-418C-AE06-FFD9501114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574A59FA-9616-DB9F-B085-8B5DBB4FA0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501436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56F0DB43-ACA7-5778-FD3E-20C99A22A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F609A2F7-806D-EE70-ECF6-C119C92E41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DCAD7D65-2C8E-A920-D010-4E1D449933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401723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7CBA15F2-5D91-343A-C835-57AA841FC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A4616C63-6A5D-934C-2F0A-F9D497CF93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07468E26-05E9-6904-0C5F-098EEC3A7A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17742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97C12E3A-531B-B1E8-075A-72087F9FF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199D1F99-3FBC-0486-F395-D1D228EAAB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A083F607-EBDC-3052-22FE-CB070FF6FE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7241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6FDE4801-B229-F150-347B-2DD34EA40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2D254882-995D-3850-CEC6-CDE9DC9A5B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4CF421CF-5EA3-877D-5C10-99186CE0F2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4193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3550910" y="-7515750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>
            <a:off x="-3742728" y="-620883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</p:sp>
      <p:grpSp>
        <p:nvGrpSpPr>
          <p:cNvPr id="86" name="Google Shape;86;p1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87" name="Google Shape;87;p1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88" name="Google Shape;88;p1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1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" name="Google Shape;90;p1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1" name="Google Shape;91;p1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2" name="Google Shape;92;p1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3" name="Google Shape;93;p1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4" name="Google Shape;94;p1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l="-36060" r="-34662" b="-150150"/>
              </a:stretch>
            </a:blipFill>
            <a:ln>
              <a:noFill/>
            </a:ln>
          </p:spPr>
        </p:sp>
        <p:sp>
          <p:nvSpPr>
            <p:cNvPr id="95" name="Google Shape;95;p1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96" name="Google Shape;96;p1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97" name="Google Shape;97;p1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98" name="Google Shape;98;p1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99" name="Google Shape;99;p1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100" name="Google Shape;100;p1"/>
          <p:cNvSpPr/>
          <p:nvPr/>
        </p:nvSpPr>
        <p:spPr>
          <a:xfrm>
            <a:off x="15290103" y="-663350"/>
            <a:ext cx="5638198" cy="10950350"/>
          </a:xfrm>
          <a:custGeom>
            <a:avLst/>
            <a:gdLst/>
            <a:ahLst/>
            <a:cxnLst/>
            <a:rect l="l" t="t" r="r" b="b"/>
            <a:pathLst>
              <a:path w="5638198" h="10950350" extrusionOk="0">
                <a:moveTo>
                  <a:pt x="0" y="0"/>
                </a:moveTo>
                <a:lnTo>
                  <a:pt x="5638198" y="0"/>
                </a:lnTo>
                <a:lnTo>
                  <a:pt x="5638198" y="10950350"/>
                </a:lnTo>
                <a:lnTo>
                  <a:pt x="0" y="109503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01" name="Google Shape;101;p1"/>
          <p:cNvSpPr txBox="1"/>
          <p:nvPr/>
        </p:nvSpPr>
        <p:spPr>
          <a:xfrm>
            <a:off x="3905537" y="3400195"/>
            <a:ext cx="10476925" cy="347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20001"/>
              </a:lnSpc>
            </a:pPr>
            <a:r>
              <a:rPr lang="en-US" sz="4000" b="1" dirty="0">
                <a:solidFill>
                  <a:schemeClr val="tx1"/>
                </a:solidFill>
                <a:latin typeface="Fira Sans" panose="020B0503050000020004" pitchFamily="34" charset="0"/>
                <a:ea typeface="Calibri" pitchFamily="34" charset="-122"/>
                <a:cs typeface="Times New Roman" panose="02020603050405020304" pitchFamily="18" charset="0"/>
              </a:rPr>
              <a:t>The Effectiveness of Mental Training in Enhancing Mental Toughness </a:t>
            </a:r>
            <a:r>
              <a:rPr lang="en-US" sz="4000" b="1" i="1" dirty="0">
                <a:solidFill>
                  <a:schemeClr val="tx1"/>
                </a:solidFill>
                <a:latin typeface="Fira Sans" panose="020B0503050000020004" pitchFamily="34" charset="0"/>
                <a:ea typeface="Calibri" pitchFamily="34" charset="-122"/>
                <a:cs typeface="Times New Roman" panose="02020603050405020304" pitchFamily="18" charset="0"/>
              </a:rPr>
              <a:t>Among Young Football Players Aged 14 Years: An Action Research Study</a:t>
            </a:r>
            <a:endParaRPr lang="en-US" sz="4000" b="1" dirty="0">
              <a:solidFill>
                <a:schemeClr val="tx1"/>
              </a:solidFill>
              <a:latin typeface="Fira Sans" panose="020B05030500000200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1"/>
              </a:lnSpc>
            </a:pPr>
            <a:endParaRPr lang="en-US" dirty="0"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20001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2;p1"/>
          <p:cNvSpPr/>
          <p:nvPr/>
        </p:nvSpPr>
        <p:spPr>
          <a:xfrm rot="8100000">
            <a:off x="-2606886" y="7051145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3" name="Google Shape;103;p1"/>
          <p:cNvSpPr/>
          <p:nvPr/>
        </p:nvSpPr>
        <p:spPr>
          <a:xfrm rot="10800000">
            <a:off x="3384971" y="7925287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</p:sp>
      <p:sp>
        <p:nvSpPr>
          <p:cNvPr id="104" name="Google Shape;104;p1"/>
          <p:cNvSpPr txBox="1"/>
          <p:nvPr/>
        </p:nvSpPr>
        <p:spPr>
          <a:xfrm>
            <a:off x="1028699" y="8718773"/>
            <a:ext cx="5173317" cy="443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03021"/>
              </a:lnSpc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Shinta Azzahra Jamaludin Putri | Juriana | </a:t>
            </a:r>
            <a:r>
              <a:rPr lang="en-US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Deasyanti</a:t>
            </a: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| Lussy </a:t>
            </a:r>
            <a:r>
              <a:rPr lang="en-US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Dwiutami</a:t>
            </a:r>
            <a:endParaRPr lang="en-US" dirty="0"/>
          </a:p>
          <a:p>
            <a:pPr marL="0" marR="0" lvl="0" indent="0" algn="l" rtl="0">
              <a:lnSpc>
                <a:spcPct val="103021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5;p1"/>
          <p:cNvSpPr txBox="1"/>
          <p:nvPr/>
        </p:nvSpPr>
        <p:spPr>
          <a:xfrm>
            <a:off x="1548462" y="9063774"/>
            <a:ext cx="3541220" cy="868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of Psychology, Jakarta State University (Universitas Negeri Jakarta)</a:t>
            </a:r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Jakarta, Indonesia</a:t>
            </a:r>
            <a:endParaRPr lang="en-US" dirty="0"/>
          </a:p>
          <a:p>
            <a:pPr marL="0" marR="0" lvl="0" indent="0" algn="l" rtl="0">
              <a:lnSpc>
                <a:spcPct val="103021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6338987" y="219957"/>
            <a:ext cx="8761197" cy="1489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dirty="0">
                <a:solidFill>
                  <a:schemeClr val="tx1"/>
                </a:solidFill>
                <a:latin typeface="Fira Sans"/>
                <a:sym typeface="Fira Sans"/>
              </a:rPr>
              <a:t>INTRODUCTION</a:t>
            </a:r>
            <a:endParaRPr b="1" dirty="0">
              <a:solidFill>
                <a:schemeClr val="tx1"/>
              </a:solidFill>
            </a:endParaRPr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1849030" y="3063478"/>
            <a:ext cx="9432861" cy="5724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Football Development in Indonesia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Most popular sport across all competitive levels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Requires systematic development from early adolescence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Goal Produce elite athletes for national &amp; international competition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-122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Elite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Athlet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 Performance Demands</a:t>
            </a:r>
          </a:p>
          <a:p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1. Physical &amp; Technical Skills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2. Psychological Readiness 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→ Mental &amp; emotional capacity to manage pressure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3. Competitive Resilience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>
          <a:extLst>
            <a:ext uri="{FF2B5EF4-FFF2-40B4-BE49-F238E27FC236}">
              <a16:creationId xmlns:a16="http://schemas.microsoft.com/office/drawing/2014/main" id="{A97D3FA2-C9FF-D2F6-A1B3-45E013EEA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F62205BF-2B0D-C9FB-2B45-53C4D17FD0D5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3C5C199F-1EBA-0852-4EFD-9317E76AB600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DEBE5663-CFD7-7296-9723-6D04BABDA36E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5601A190-120E-5316-1D7C-9A8DC5D3E956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DC07E20F-199F-9BA7-1C6A-62A089F8CAB0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10DE862D-A0E4-EDD6-42EA-036635CCA9E1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1034E095-CF62-7F5E-985B-83ED4ADCF9FC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A8342085-6707-5689-A940-211BD7DA5D32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>
            <a:extLst>
              <a:ext uri="{FF2B5EF4-FFF2-40B4-BE49-F238E27FC236}">
                <a16:creationId xmlns:a16="http://schemas.microsoft.com/office/drawing/2014/main" id="{7A620CC8-FC76-E4D6-0394-D94887B2503C}"/>
              </a:ext>
            </a:extLst>
          </p:cNvPr>
          <p:cNvSpPr txBox="1"/>
          <p:nvPr/>
        </p:nvSpPr>
        <p:spPr>
          <a:xfrm>
            <a:off x="2297851" y="2207326"/>
            <a:ext cx="15831123" cy="2868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233044"/>
              </a:lnSpc>
            </a:pPr>
            <a:r>
              <a:rPr lang="en-US" sz="2400" b="1" dirty="0">
                <a:solidFill>
                  <a:srgbClr val="1F4E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MENTAL TOUGHNESS</a:t>
            </a:r>
          </a:p>
          <a:p>
            <a:pPr>
              <a:lnSpc>
                <a:spcPct val="233044"/>
              </a:lnSpc>
            </a:pPr>
            <a:r>
              <a:rPr lang="en-US" sz="2400" dirty="0">
                <a:solidFill>
                  <a:srgbClr val="2F2F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to maintain focus, confidence, and emotional control under competitive pressure while persisting through adversity.</a:t>
            </a:r>
            <a:endParaRPr lang="en-US" sz="2400" dirty="0"/>
          </a:p>
          <a:p>
            <a:pPr>
              <a:lnSpc>
                <a:spcPct val="233044"/>
              </a:lnSpc>
            </a:pPr>
            <a:r>
              <a:rPr lang="en-US" sz="3200" b="1" dirty="0">
                <a:solidFill>
                  <a:srgbClr val="1F4E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KEY DIMENSIONS</a:t>
            </a:r>
            <a:endParaRPr lang="en-US" sz="3200" dirty="0"/>
          </a:p>
        </p:txBody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00F15C32-FC6A-8A09-53C4-52113E019E58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2C85BE39-7FE0-3A81-B1C1-4306CFCECA0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5C48703E-34C3-9E4C-C349-1695776FD3B0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FF420AC7-EFE0-0F00-5ECB-6F3F10F69D79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FF11BAB0-CD4C-2C44-B59B-FB6F88C3BDC4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ABB8C0F6-C7A8-8F62-B541-898E1A97AA7B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AB671BD7-748D-1F7C-63E8-57B2878F10AC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CEC13236-53AF-E32F-DAE8-E90881CA41AF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B2051793-4406-BF43-887A-D74C4A0E049A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9E865C1B-BC94-AFDA-460C-4E639F2234B4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0CD95738-E2FC-3FFD-DB2C-701EAFE567B9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0E457ADE-1A69-2389-19D1-4CCC42D62D7D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B1F005AC-DC5C-9CC9-7D3B-49668B95AE04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9AFA6FD3-6572-C97D-37DB-611CCCA8B7C5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DCBEBC0C-2E3F-1B36-2F82-EDC368B77645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B998C913-238F-9965-46AE-9221C8BB80C3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F70ADCAE-85F1-3A83-A86B-2D6F0E7D6D4B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B692729F-781F-335E-62F5-875284D944AE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58F5A55B-3538-1E3F-5D50-7B7DDB1A0DFC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CB9026F2-1161-5D6A-1D04-164467C63A6F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2" name="Shape 6">
            <a:extLst>
              <a:ext uri="{FF2B5EF4-FFF2-40B4-BE49-F238E27FC236}">
                <a16:creationId xmlns:a16="http://schemas.microsoft.com/office/drawing/2014/main" id="{DA7D6060-41CD-749A-4761-64BEE5D1E3ED}"/>
              </a:ext>
            </a:extLst>
          </p:cNvPr>
          <p:cNvSpPr/>
          <p:nvPr/>
        </p:nvSpPr>
        <p:spPr>
          <a:xfrm>
            <a:off x="2127121" y="5502910"/>
            <a:ext cx="4036611" cy="1874371"/>
          </a:xfrm>
          <a:prstGeom prst="rect">
            <a:avLst/>
          </a:prstGeom>
          <a:solidFill>
            <a:srgbClr val="00A4EF"/>
          </a:solidFill>
          <a:ln w="25400">
            <a:solidFill>
              <a:srgbClr val="00A4EF"/>
            </a:solidFill>
            <a:prstDash val="solid"/>
          </a:ln>
        </p:spPr>
        <p:txBody>
          <a:bodyPr/>
          <a:lstStyle/>
          <a:p>
            <a:r>
              <a:rPr lang="en-US" b="1" dirty="0">
                <a:solidFill>
                  <a:srgbClr val="1F4E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CONFIDENCE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2F2F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Belief in one's ability to perform optimally in competitive situations.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ID" dirty="0"/>
          </a:p>
        </p:txBody>
      </p:sp>
      <p:sp>
        <p:nvSpPr>
          <p:cNvPr id="3" name="Shape 9">
            <a:extLst>
              <a:ext uri="{FF2B5EF4-FFF2-40B4-BE49-F238E27FC236}">
                <a16:creationId xmlns:a16="http://schemas.microsoft.com/office/drawing/2014/main" id="{CEEA679F-9480-FFA7-CA71-7FF4607CA0AC}"/>
              </a:ext>
            </a:extLst>
          </p:cNvPr>
          <p:cNvSpPr/>
          <p:nvPr/>
        </p:nvSpPr>
        <p:spPr>
          <a:xfrm>
            <a:off x="7100150" y="5484894"/>
            <a:ext cx="4230242" cy="1874371"/>
          </a:xfrm>
          <a:prstGeom prst="rect">
            <a:avLst/>
          </a:prstGeom>
          <a:solidFill>
            <a:srgbClr val="70AD47"/>
          </a:solidFill>
          <a:ln w="25400">
            <a:solidFill>
              <a:srgbClr val="70AD47"/>
            </a:solidFill>
            <a:prstDash val="solid"/>
          </a:ln>
        </p:spPr>
        <p:txBody>
          <a:bodyPr/>
          <a:lstStyle/>
          <a:p>
            <a:r>
              <a:rPr lang="en-US" b="1" dirty="0">
                <a:solidFill>
                  <a:srgbClr val="1F4E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CONSTANCY</a:t>
            </a:r>
            <a:endParaRPr lang="en-US" dirty="0"/>
          </a:p>
          <a:p>
            <a:endParaRPr lang="en-ID" dirty="0"/>
          </a:p>
          <a:p>
            <a:endParaRPr lang="en-ID" dirty="0"/>
          </a:p>
          <a:p>
            <a:r>
              <a:rPr lang="en-US" dirty="0">
                <a:solidFill>
                  <a:srgbClr val="2F2F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Consistent motivation &amp; commitment to training and competition.</a:t>
            </a:r>
            <a:endParaRPr lang="en-US" dirty="0"/>
          </a:p>
          <a:p>
            <a:endParaRPr lang="en-ID" dirty="0"/>
          </a:p>
        </p:txBody>
      </p:sp>
      <p:sp>
        <p:nvSpPr>
          <p:cNvPr id="4" name="Shape 12">
            <a:extLst>
              <a:ext uri="{FF2B5EF4-FFF2-40B4-BE49-F238E27FC236}">
                <a16:creationId xmlns:a16="http://schemas.microsoft.com/office/drawing/2014/main" id="{736BB8DD-398C-F2F1-C128-6A058D340D27}"/>
              </a:ext>
            </a:extLst>
          </p:cNvPr>
          <p:cNvSpPr/>
          <p:nvPr/>
        </p:nvSpPr>
        <p:spPr>
          <a:xfrm>
            <a:off x="12412897" y="5468429"/>
            <a:ext cx="4230242" cy="2009152"/>
          </a:xfrm>
          <a:prstGeom prst="rect">
            <a:avLst/>
          </a:prstGeom>
          <a:solidFill>
            <a:srgbClr val="E74C3C"/>
          </a:solidFill>
          <a:ln w="25400">
            <a:solidFill>
              <a:srgbClr val="E74C3C"/>
            </a:solidFill>
            <a:prstDash val="solid"/>
          </a:ln>
        </p:spPr>
        <p:txBody>
          <a:bodyPr/>
          <a:lstStyle/>
          <a:p>
            <a:r>
              <a:rPr lang="en-US" dirty="0"/>
              <a:t> </a:t>
            </a:r>
            <a:r>
              <a:rPr lang="en-US" b="1" dirty="0">
                <a:solidFill>
                  <a:srgbClr val="1F4E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ANXIETY CONTROL</a:t>
            </a:r>
            <a:endParaRPr lang="en-US" dirty="0"/>
          </a:p>
          <a:p>
            <a:endParaRPr lang="en-ID" dirty="0"/>
          </a:p>
          <a:p>
            <a:endParaRPr lang="en-ID" dirty="0"/>
          </a:p>
          <a:p>
            <a:r>
              <a:rPr lang="en-US" dirty="0">
                <a:solidFill>
                  <a:srgbClr val="2F2F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to manage performance-related anxiety and maintain emotional equilibrium.</a:t>
            </a:r>
            <a:endParaRPr lang="en-US" dirty="0"/>
          </a:p>
          <a:p>
            <a:endParaRPr lang="en-ID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3BC16E-3DDB-5AFD-6B1C-142F4CBE8C34}"/>
              </a:ext>
            </a:extLst>
          </p:cNvPr>
          <p:cNvSpPr txBox="1"/>
          <p:nvPr/>
        </p:nvSpPr>
        <p:spPr>
          <a:xfrm>
            <a:off x="6988948" y="7850596"/>
            <a:ext cx="121793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1F4E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QUESTION</a:t>
            </a:r>
          </a:p>
          <a:p>
            <a:r>
              <a:rPr lang="en-US" i="1" dirty="0">
                <a:solidFill>
                  <a:srgbClr val="2F2F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structured mental training effectively enhance mental toughness in adolescent football athletes?</a:t>
            </a:r>
            <a:endParaRPr lang="en-US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5561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>
          <a:extLst>
            <a:ext uri="{FF2B5EF4-FFF2-40B4-BE49-F238E27FC236}">
              <a16:creationId xmlns:a16="http://schemas.microsoft.com/office/drawing/2014/main" id="{9ABEC1CC-FC42-FF13-0417-1E8644971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392D00BE-CD82-D4C9-A33C-27E98BE0C002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DC6DB432-D4E6-2B8F-2934-92ECDAD819C0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3FB9017A-5FBF-DBE3-2D34-83D0BA9A074D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527E68D4-BB27-04F8-BE8A-FE3141140F3C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id="{DE347577-A7D5-FB8D-9BA1-EA92B6D8A2CD}"/>
              </a:ext>
            </a:extLst>
          </p:cNvPr>
          <p:cNvSpPr txBox="1"/>
          <p:nvPr/>
        </p:nvSpPr>
        <p:spPr>
          <a:xfrm>
            <a:off x="6633041" y="571124"/>
            <a:ext cx="4956668" cy="1151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10001"/>
              </a:lnSpc>
            </a:pPr>
            <a:r>
              <a:rPr lang="en-US" sz="5400" b="1" dirty="0">
                <a:solidFill>
                  <a:schemeClr val="tx1"/>
                </a:solidFill>
                <a:latin typeface="Fira Sans" panose="020B0503050000020004" pitchFamily="34" charset="0"/>
                <a:ea typeface="Calibri" pitchFamily="34" charset="-122"/>
                <a:cs typeface="Times New Roman" panose="02020603050405020304" pitchFamily="18" charset="0"/>
              </a:rPr>
              <a:t>METHODOLOGY</a:t>
            </a:r>
          </a:p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8BADD994-05F7-161E-48F5-04EF1E0A4E3D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3ACD2D4F-A896-4A6D-162A-C38DFFB511D1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C96FF8AA-D87D-EBC3-E569-CADC813EF74C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AD9B9D1C-E2B1-1817-DAB1-A898B564C1C1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>
            <a:extLst>
              <a:ext uri="{FF2B5EF4-FFF2-40B4-BE49-F238E27FC236}">
                <a16:creationId xmlns:a16="http://schemas.microsoft.com/office/drawing/2014/main" id="{777CF143-95A3-C06A-8BA0-8C743E4CEE6C}"/>
              </a:ext>
            </a:extLst>
          </p:cNvPr>
          <p:cNvSpPr txBox="1"/>
          <p:nvPr/>
        </p:nvSpPr>
        <p:spPr>
          <a:xfrm>
            <a:off x="2520762" y="2254628"/>
            <a:ext cx="10278532" cy="4839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233044"/>
              </a:lnSpc>
            </a:pPr>
            <a:r>
              <a:rPr lang="en-US" sz="1800" b="1" dirty="0">
                <a:solidFill>
                  <a:srgbClr val="1F4E78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RESEARCH DESIGN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2F2F2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Action Research (Kemmis &amp; McTaggart Model) • Two 8-week cycles | • 3 sessions per cycle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ea typeface="Calibri" pitchFamily="34" charset="-122"/>
              <a:cs typeface="Times New Roman" panose="02020603050405020304" pitchFamily="18" charset="0"/>
            </a:endParaRPr>
          </a:p>
          <a:p>
            <a:pPr lvl="0">
              <a:lnSpc>
                <a:spcPct val="233044"/>
              </a:lnSpc>
            </a:pPr>
            <a:r>
              <a:rPr lang="en-US" sz="1800" b="1" dirty="0">
                <a:solidFill>
                  <a:srgbClr val="1F4E78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PARTICIPANTS n = 16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2F2F2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• Age: 14.2 years (SD = 0.4)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2F2F2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• Program: Sister City Japan (Elite Youth Development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2F2F2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• Experience: 5.1 years competitive training </a:t>
            </a:r>
          </a:p>
          <a:p>
            <a:pPr marL="0" indent="0">
              <a:buNone/>
            </a:pPr>
            <a:endParaRPr lang="en-US" sz="1800" b="1" dirty="0">
              <a:solidFill>
                <a:srgbClr val="2F2F2F"/>
              </a:solidFill>
              <a:latin typeface="Times New Roman" panose="02020603050405020304" pitchFamily="18" charset="0"/>
              <a:ea typeface="Calibri" pitchFamily="34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1F4E78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DATA COLLECTION</a:t>
            </a:r>
          </a:p>
          <a:p>
            <a:pPr marL="0" indent="0">
              <a:buNone/>
            </a:pPr>
            <a:endParaRPr lang="en-US" sz="1800" b="1" dirty="0">
              <a:solidFill>
                <a:srgbClr val="1F4E78"/>
              </a:solidFill>
              <a:latin typeface="Times New Roman" panose="02020603050405020304" pitchFamily="18" charset="0"/>
              <a:ea typeface="Calibri" pitchFamily="34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2F2F2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Sports Mental Toughness Questionnaire (SMTQ) - 14 items, 4-point Likert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2F2F2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Observational 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2F2F2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Semi-Structured Interviews (n=8))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2F2F2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 Reflective Journals</a:t>
            </a:r>
            <a:endParaRPr lang="en-US" sz="1800" b="1" dirty="0">
              <a:solidFill>
                <a:srgbClr val="1F4E78"/>
              </a:solidFill>
              <a:latin typeface="Times New Roman" panose="02020603050405020304" pitchFamily="18" charset="0"/>
              <a:ea typeface="Calibri" pitchFamily="34" charset="-122"/>
              <a:cs typeface="Times New Roman" panose="02020603050405020304" pitchFamily="18" charset="0"/>
            </a:endParaRPr>
          </a:p>
          <a:p>
            <a:pPr lvl="0">
              <a:lnSpc>
                <a:spcPct val="233044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43927711-FFB4-BD93-A9A9-1D9FCE1A826C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0CE6B7BA-7EFD-D106-9238-893270B8636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0A11D4E6-4ACD-3CB8-BE8C-65F14341581C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28FFB13A-6C5E-0913-EA78-5539F12D82D3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35166452-AC48-134C-E2C0-4F9887ED13F0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99EB22F0-362E-FBBC-208C-ADC889CFA36E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A14D4AC8-EEF8-4940-5740-82BF4AC90DC8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70A0FEDB-E361-F0DB-D83B-14DE6A21C1E7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5F5C43DE-E0B6-CA1D-6174-8A4FDAB50136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3BF5DF0A-74D1-01EB-B0E2-7A506EA48156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DD5F1F70-DE9A-2A58-5CB2-B9B118110DF9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2BB11206-234E-EB11-CA58-D8479438E99D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112E1DD6-474F-B293-7A85-571B7BAA9E4B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42E0EB17-CA80-2BCB-B327-A6F4238CF8BB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E0C54C80-9A48-07CD-8A1A-D0A33A6E335F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8B5D3C5A-3E14-28E3-9876-15F6CCAEA86C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B9115DF5-D0E7-2E91-B264-11EF18A9C2B2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27C57354-C8C4-4B80-2E71-3866134BEB45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B6D7D61E-83D8-99D5-8EC1-45AB90D386AD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3B925842-5AD9-CDF8-48E9-6B1D473DC405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2" name="Shape 9">
            <a:extLst>
              <a:ext uri="{FF2B5EF4-FFF2-40B4-BE49-F238E27FC236}">
                <a16:creationId xmlns:a16="http://schemas.microsoft.com/office/drawing/2014/main" id="{845B0F84-2AF8-4079-0747-856B1A533CB8}"/>
              </a:ext>
            </a:extLst>
          </p:cNvPr>
          <p:cNvSpPr/>
          <p:nvPr/>
        </p:nvSpPr>
        <p:spPr>
          <a:xfrm>
            <a:off x="7105143" y="7004563"/>
            <a:ext cx="4484566" cy="2073176"/>
          </a:xfrm>
          <a:prstGeom prst="rect">
            <a:avLst/>
          </a:prstGeom>
          <a:solidFill>
            <a:srgbClr val="00A4EF"/>
          </a:solidFill>
          <a:ln/>
        </p:spPr>
        <p:txBody>
          <a:bodyPr/>
          <a:lstStyle/>
          <a:p>
            <a:r>
              <a:rPr lang="en-US" sz="160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CYCLE I </a:t>
            </a:r>
          </a:p>
          <a:p>
            <a:endParaRPr lang="en-US" sz="1600" b="1" dirty="0">
              <a:solidFill>
                <a:srgbClr val="FFFFFF"/>
              </a:solidFill>
              <a:latin typeface="Times New Roman" panose="02020603050405020304" pitchFamily="18" charset="0"/>
              <a:ea typeface="Calibri" pitchFamily="34" charset="-122"/>
              <a:cs typeface="Times New Roman" panose="02020603050405020304" pitchFamily="18" charset="0"/>
            </a:endParaRPr>
          </a:p>
          <a:p>
            <a:endParaRPr lang="en-US" sz="1600" b="1" dirty="0">
              <a:solidFill>
                <a:srgbClr val="FFFFFF"/>
              </a:solidFill>
              <a:latin typeface="Times New Roman" panose="02020603050405020304" pitchFamily="18" charset="0"/>
              <a:ea typeface="Calibri" pitchFamily="34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• Pre-assessment &amp; Psychoeducation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• Goal Setting (SMART method)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• Deep Breathing (4-4-8 pattern)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• Duration: 60-75 minutes per session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sp>
        <p:nvSpPr>
          <p:cNvPr id="3" name="Shape 12">
            <a:extLst>
              <a:ext uri="{FF2B5EF4-FFF2-40B4-BE49-F238E27FC236}">
                <a16:creationId xmlns:a16="http://schemas.microsoft.com/office/drawing/2014/main" id="{E2BCDACB-77BF-9279-DFC5-591A1B1B0D2E}"/>
              </a:ext>
            </a:extLst>
          </p:cNvPr>
          <p:cNvSpPr/>
          <p:nvPr/>
        </p:nvSpPr>
        <p:spPr>
          <a:xfrm>
            <a:off x="12695582" y="6970734"/>
            <a:ext cx="4373217" cy="2131451"/>
          </a:xfrm>
          <a:prstGeom prst="rect">
            <a:avLst/>
          </a:prstGeom>
          <a:solidFill>
            <a:srgbClr val="70AD47"/>
          </a:solidFill>
          <a:ln/>
        </p:spPr>
        <p:txBody>
          <a:bodyPr/>
          <a:lstStyle/>
          <a:p>
            <a:r>
              <a:rPr lang="en-US" sz="160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CYCLE II </a:t>
            </a:r>
          </a:p>
          <a:p>
            <a:endParaRPr lang="en-US" sz="1600" b="1" dirty="0">
              <a:solidFill>
                <a:srgbClr val="FFFFFF"/>
              </a:solidFill>
              <a:latin typeface="Times New Roman" panose="02020603050405020304" pitchFamily="18" charset="0"/>
              <a:ea typeface="Calibri" pitchFamily="34" charset="-122"/>
              <a:cs typeface="Times New Roman" panose="02020603050405020304" pitchFamily="18" charset="0"/>
            </a:endParaRPr>
          </a:p>
          <a:p>
            <a:endParaRPr lang="en-US" sz="1600" b="1" dirty="0">
              <a:solidFill>
                <a:srgbClr val="FFFFFF"/>
              </a:solidFill>
              <a:latin typeface="Times New Roman" panose="02020603050405020304" pitchFamily="18" charset="0"/>
              <a:ea typeface="Calibri" pitchFamily="34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• Self-Talk &amp; Positive Affirmations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• Imagery &amp; Visualization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• Post-assessment &amp; Synthesis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• Enhanced personalization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A27A7D-73C4-9E08-886D-60AF85991B92}"/>
              </a:ext>
            </a:extLst>
          </p:cNvPr>
          <p:cNvSpPr txBox="1"/>
          <p:nvPr/>
        </p:nvSpPr>
        <p:spPr>
          <a:xfrm>
            <a:off x="10196988" y="6273355"/>
            <a:ext cx="121787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1F4E78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INTERVENTION COMPONENTS </a:t>
            </a: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540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>
          <a:extLst>
            <a:ext uri="{FF2B5EF4-FFF2-40B4-BE49-F238E27FC236}">
              <a16:creationId xmlns:a16="http://schemas.microsoft.com/office/drawing/2014/main" id="{675C923E-6566-F807-86BA-C6266E2F4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2951B857-887A-50AF-158A-51CE721D40FB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C85510BE-61CA-D6CC-E032-827C5E43EB01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674F1AF6-1630-ACE1-D999-DBF8A45DAF4D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567F2B51-F8EB-E60E-CAED-F62437EB00EC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id="{654C141C-18DA-7B79-C457-E1989D0B64FD}"/>
              </a:ext>
            </a:extLst>
          </p:cNvPr>
          <p:cNvSpPr txBox="1"/>
          <p:nvPr/>
        </p:nvSpPr>
        <p:spPr>
          <a:xfrm>
            <a:off x="6252925" y="349108"/>
            <a:ext cx="6424181" cy="1591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10001"/>
              </a:lnSpc>
            </a:pPr>
            <a:r>
              <a:rPr lang="en-US" sz="4000" b="1" dirty="0">
                <a:solidFill>
                  <a:schemeClr val="tx1"/>
                </a:solidFill>
                <a:latin typeface="Fira Sans" panose="020B0503050000020004" pitchFamily="34" charset="0"/>
                <a:ea typeface="Calibri" pitchFamily="34" charset="-122"/>
                <a:cs typeface="Times New Roman" panose="02020603050405020304" pitchFamily="18" charset="0"/>
              </a:rPr>
              <a:t>RESULTS : Quantitative Findings</a:t>
            </a:r>
            <a:endParaRPr lang="en-US" sz="4000" dirty="0">
              <a:solidFill>
                <a:schemeClr val="tx1"/>
              </a:solidFill>
              <a:latin typeface="Fira Sans" panose="020B0503050000020004" pitchFamily="34" charset="0"/>
              <a:cs typeface="Times New Roman" panose="02020603050405020304" pitchFamily="18" charset="0"/>
            </a:endParaRPr>
          </a:p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5DB458DE-B0C4-B15C-AED4-88F360E64E3C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BA2CE897-E82B-A78E-0435-ED586A6373E2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B26E8E77-7EA8-B667-2761-0EA6148CD10C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FCE14913-FA3C-CFEB-C237-AC61EB9B89EF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>
            <a:extLst>
              <a:ext uri="{FF2B5EF4-FFF2-40B4-BE49-F238E27FC236}">
                <a16:creationId xmlns:a16="http://schemas.microsoft.com/office/drawing/2014/main" id="{6298A5CC-B312-EDD7-78A9-04F5F98D4718}"/>
              </a:ext>
            </a:extLst>
          </p:cNvPr>
          <p:cNvSpPr txBox="1"/>
          <p:nvPr/>
        </p:nvSpPr>
        <p:spPr>
          <a:xfrm>
            <a:off x="2692642" y="2055111"/>
            <a:ext cx="7456616" cy="3011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233044"/>
              </a:lnSpc>
            </a:pP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KEY FINDING: STATISTICALLY SIGNIFICANT IMPROVEMENT</a:t>
            </a:r>
          </a:p>
          <a:p>
            <a:pPr>
              <a:lnSpc>
                <a:spcPct val="233044"/>
              </a:lnSpc>
            </a:pP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SMTQ SCORES COMPARISON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233044"/>
              </a:lnSpc>
            </a:pPr>
            <a:endParaRPr lang="en-US" b="1" dirty="0">
              <a:solidFill>
                <a:schemeClr val="tx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lnSpc>
                <a:spcPct val="233044"/>
              </a:lnSpc>
            </a:pPr>
            <a:endParaRPr lang="en-US" b="1" dirty="0">
              <a:solidFill>
                <a:schemeClr val="tx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lvl="0">
              <a:lnSpc>
                <a:spcPct val="233044"/>
              </a:lnSpc>
            </a:pPr>
            <a:endParaRPr lang="en-US" b="1" dirty="0">
              <a:solidFill>
                <a:schemeClr val="tx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lvl="0">
              <a:lnSpc>
                <a:spcPct val="233044"/>
              </a:lnSpc>
            </a:pPr>
            <a:endParaRPr dirty="0">
              <a:solidFill>
                <a:schemeClr val="tx1"/>
              </a:solidFill>
            </a:endParaRPr>
          </a:p>
        </p:txBody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190D2BE3-938E-7581-A6ED-6AA520D299A1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288587DB-B051-AD8C-3064-89B7E9C29A9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DC408098-2BC4-BC0F-7EE6-28497074135F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027518D8-F182-E5C6-6295-64B63730ABF9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008FBC94-FF08-D9C5-2AC7-C50B7D0254BB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414C7DC0-62B1-675A-341D-AC0C618D928A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17FE81BD-12B1-A624-5210-50B77F84A45C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56C84516-8CC2-4828-372F-CBC6F32B8BBA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FC309D89-66D5-38E7-5990-BF885F9CA7F7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E981A730-E64F-417F-A15F-C163FCBE71CC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2D72C0A9-11CC-CD8C-9A52-F71011866440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D2E1F6A1-C75A-9583-D480-F694FE109B19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AF82654E-8D2C-9704-7070-B548F068C4D8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196F715F-7D4C-2706-F92C-B46B7F0934BF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7172D25E-4D73-9AEB-9A26-D27EF0D3DAE8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74A72AEA-9A7F-A41F-3C52-264C6971EC8C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CC55A4B3-9CC2-15DA-75D6-C9F61B180465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2DBA7E60-D4B7-0A4B-3C20-6527317F79A4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CE6BFC79-B8B9-3E94-E897-F1DFAF641F6C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6C5CF872-3338-43F3-9EBE-5B870023F8EF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A92293E-8436-E76A-22BE-D75D85D456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257248"/>
              </p:ext>
            </p:extLst>
          </p:nvPr>
        </p:nvGraphicFramePr>
        <p:xfrm>
          <a:off x="2540384" y="3245842"/>
          <a:ext cx="9201041" cy="19740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61765">
                  <a:extLst>
                    <a:ext uri="{9D8B030D-6E8A-4147-A177-3AD203B41FA5}">
                      <a16:colId xmlns:a16="http://schemas.microsoft.com/office/drawing/2014/main" val="3776348967"/>
                    </a:ext>
                  </a:extLst>
                </a:gridCol>
                <a:gridCol w="1426899">
                  <a:extLst>
                    <a:ext uri="{9D8B030D-6E8A-4147-A177-3AD203B41FA5}">
                      <a16:colId xmlns:a16="http://schemas.microsoft.com/office/drawing/2014/main" val="4163798485"/>
                    </a:ext>
                  </a:extLst>
                </a:gridCol>
                <a:gridCol w="1230086">
                  <a:extLst>
                    <a:ext uri="{9D8B030D-6E8A-4147-A177-3AD203B41FA5}">
                      <a16:colId xmlns:a16="http://schemas.microsoft.com/office/drawing/2014/main" val="4096395136"/>
                    </a:ext>
                  </a:extLst>
                </a:gridCol>
                <a:gridCol w="1525306">
                  <a:extLst>
                    <a:ext uri="{9D8B030D-6E8A-4147-A177-3AD203B41FA5}">
                      <a16:colId xmlns:a16="http://schemas.microsoft.com/office/drawing/2014/main" val="3942674998"/>
                    </a:ext>
                  </a:extLst>
                </a:gridCol>
                <a:gridCol w="1230086">
                  <a:extLst>
                    <a:ext uri="{9D8B030D-6E8A-4147-A177-3AD203B41FA5}">
                      <a16:colId xmlns:a16="http://schemas.microsoft.com/office/drawing/2014/main" val="2828409877"/>
                    </a:ext>
                  </a:extLst>
                </a:gridCol>
                <a:gridCol w="1426899">
                  <a:extLst>
                    <a:ext uri="{9D8B030D-6E8A-4147-A177-3AD203B41FA5}">
                      <a16:colId xmlns:a16="http://schemas.microsoft.com/office/drawing/2014/main" val="377160126"/>
                    </a:ext>
                  </a:extLst>
                </a:gridCol>
              </a:tblGrid>
              <a:tr h="3948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Dimensi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Rata-rata Pre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SD Pre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Rata-rata Post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SD Post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Selisih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extLst>
                  <a:ext uri="{0D108BD9-81ED-4DB2-BD59-A6C34878D82A}">
                    <a16:rowId xmlns:a16="http://schemas.microsoft.com/office/drawing/2014/main" val="2653219888"/>
                  </a:ext>
                </a:extLst>
              </a:tr>
              <a:tr h="3948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Confidence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25,94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2,43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dirty="0">
                          <a:effectLst/>
                        </a:rPr>
                        <a:t>25,81</a:t>
                      </a:r>
                      <a:endParaRPr lang="en-ID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2,40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-0,13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extLst>
                  <a:ext uri="{0D108BD9-81ED-4DB2-BD59-A6C34878D82A}">
                    <a16:rowId xmlns:a16="http://schemas.microsoft.com/office/drawing/2014/main" val="3129380100"/>
                  </a:ext>
                </a:extLst>
              </a:tr>
              <a:tr h="3948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Constancy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dirty="0">
                          <a:effectLst/>
                        </a:rPr>
                        <a:t>21,63</a:t>
                      </a:r>
                      <a:endParaRPr lang="en-ID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1,78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21,19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dirty="0">
                          <a:effectLst/>
                        </a:rPr>
                        <a:t>1,52</a:t>
                      </a:r>
                      <a:endParaRPr lang="en-ID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-0,44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extLst>
                  <a:ext uri="{0D108BD9-81ED-4DB2-BD59-A6C34878D82A}">
                    <a16:rowId xmlns:a16="http://schemas.microsoft.com/office/drawing/2014/main" val="117182155"/>
                  </a:ext>
                </a:extLst>
              </a:tr>
              <a:tr h="3948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Anxiety Control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16,06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3,40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16,25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1,95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+0,19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extLst>
                  <a:ext uri="{0D108BD9-81ED-4DB2-BD59-A6C34878D82A}">
                    <a16:rowId xmlns:a16="http://schemas.microsoft.com/office/drawing/2014/main" val="1998042246"/>
                  </a:ext>
                </a:extLst>
              </a:tr>
              <a:tr h="3948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Total Skor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63,63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4,76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63,25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>
                          <a:effectLst/>
                        </a:rPr>
                        <a:t>3,42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000" dirty="0">
                          <a:effectLst/>
                        </a:rPr>
                        <a:t>-0,38</a:t>
                      </a:r>
                      <a:endParaRPr lang="en-ID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800" marR="50800" marT="38100" marB="38100" anchor="ctr"/>
                </a:tc>
                <a:extLst>
                  <a:ext uri="{0D108BD9-81ED-4DB2-BD59-A6C34878D82A}">
                    <a16:rowId xmlns:a16="http://schemas.microsoft.com/office/drawing/2014/main" val="374690578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0B01910-5766-FF42-C094-246C9145F9C2}"/>
              </a:ext>
            </a:extLst>
          </p:cNvPr>
          <p:cNvSpPr txBox="1"/>
          <p:nvPr/>
        </p:nvSpPr>
        <p:spPr>
          <a:xfrm>
            <a:off x="4355432" y="5544268"/>
            <a:ext cx="12175956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KEY OBSERVATIONS</a:t>
            </a:r>
          </a:p>
          <a:p>
            <a:endParaRPr lang="en-US" sz="2000" b="1" dirty="0">
              <a:solidFill>
                <a:srgbClr val="1F4E78"/>
              </a:solidFill>
              <a:latin typeface="Times New Roman" panose="02020603050405020304" pitchFamily="18" charset="0"/>
              <a:ea typeface="Calibri" pitchFamily="34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2F2F2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Standard deviation reduced: 4.76 → 3.42 (Psychological homogeneity increased Individual variation noted: 31% impro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2F2F2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ved</a:t>
            </a:r>
            <a:r>
              <a:rPr lang="en-US" sz="2000" dirty="0">
                <a:solidFill>
                  <a:srgbClr val="2F2F2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, 12.5% unchanged, 56% decreased (reflects baseline differences 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2F2F2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Large effect size indicates MEANINGFUL psychological change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39551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>
          <a:extLst>
            <a:ext uri="{FF2B5EF4-FFF2-40B4-BE49-F238E27FC236}">
              <a16:creationId xmlns:a16="http://schemas.microsoft.com/office/drawing/2014/main" id="{8649A98E-1641-5848-BF5A-B503F4DBA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FB764FC1-8AAC-16D3-446B-C7C556245717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5876755A-6E60-FAD5-EDD5-3E9E235CBB09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25DCF0CD-FE06-EBE4-DB0C-E11A90A06DEC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4F6A76C9-9BF2-B1CF-E891-A8ED116E2B55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id="{6033DA52-5921-2A7F-26AC-93331BBA2E16}"/>
              </a:ext>
            </a:extLst>
          </p:cNvPr>
          <p:cNvSpPr txBox="1"/>
          <p:nvPr/>
        </p:nvSpPr>
        <p:spPr>
          <a:xfrm>
            <a:off x="6666792" y="565897"/>
            <a:ext cx="6424181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10001"/>
              </a:lnSpc>
            </a:pPr>
            <a:r>
              <a:rPr lang="en-US" sz="4000" b="1" dirty="0">
                <a:solidFill>
                  <a:schemeClr val="tx1"/>
                </a:solidFill>
                <a:latin typeface="Fira Sans" panose="020B0503050000020004" pitchFamily="34" charset="0"/>
                <a:ea typeface="Calibri" pitchFamily="34" charset="-122"/>
                <a:cs typeface="Times New Roman" panose="02020603050405020304" pitchFamily="18" charset="0"/>
              </a:rPr>
              <a:t>DISCUSIION : Qualitative Findings</a:t>
            </a:r>
            <a:endParaRPr sz="4000" dirty="0">
              <a:solidFill>
                <a:schemeClr val="tx1"/>
              </a:solidFill>
              <a:latin typeface="Fira Sans" panose="020B05030500000200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A4567ABC-05D4-7F1E-C001-DA732338991F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AA89280C-9193-380A-A01A-210739D8E73F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0C8EE8FA-B1A1-3163-BD99-FE06113A8482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CE72CB00-6814-F9E4-8A34-96E75DA22BA1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>
            <a:extLst>
              <a:ext uri="{FF2B5EF4-FFF2-40B4-BE49-F238E27FC236}">
                <a16:creationId xmlns:a16="http://schemas.microsoft.com/office/drawing/2014/main" id="{08D6FAF9-47B2-4366-834B-0E6B0396A2C5}"/>
              </a:ext>
            </a:extLst>
          </p:cNvPr>
          <p:cNvSpPr txBox="1"/>
          <p:nvPr/>
        </p:nvSpPr>
        <p:spPr>
          <a:xfrm>
            <a:off x="8941789" y="2377439"/>
            <a:ext cx="7456616" cy="3011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ID" dirty="0"/>
          </a:p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ID" dirty="0"/>
          </a:p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ID" dirty="0"/>
          </a:p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ID" dirty="0"/>
          </a:p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CAC60E9B-4B4E-4C6F-7301-E0EC83EBFB2A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22C8BA74-3190-19C0-2594-85A99BA18CD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6830ACAB-6266-BCAB-5862-B29608623E6F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EEDA9B65-9ED9-8BD6-D330-ABBC0CE5DBEE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E70D814A-B0AA-1F98-B89E-AF72A07EC821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2B08AB84-BF39-B521-9921-286A9F3439B9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B366D51B-2BC3-255D-1059-1080D1669DA7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9F587123-A2E3-2A4D-6FC0-5FB8663617FB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D3C9C816-E0FB-81EC-21A9-7FE7A52C3E73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6D2C18B5-7E96-A210-F5A7-9F085AC3E9EB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2150BF4A-43E2-8AAB-53C3-83BBDDE6FB79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E46FDEA5-C6C3-2954-EF88-CDB1BF463426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250C3E73-2162-DCDE-714D-DDC585E420EE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3167E9B7-C556-F505-A93D-D1D19935BE30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523B6B1E-8C51-F3C5-4058-445BCFC4CB07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8F254912-EE99-1B1F-7C2B-9DBEE40C9713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D5CDC6D6-9297-90A0-362D-02657B376A85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C21FC8D5-913C-C726-C350-C2516D7F2017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7BA4EA0A-002D-B762-D3E5-62FC23406EBC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B335981B-4235-37D5-DAE5-4553120FC679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17DDDDE-7D66-F264-51D8-26DB5F1A16D8}"/>
              </a:ext>
            </a:extLst>
          </p:cNvPr>
          <p:cNvSpPr txBox="1"/>
          <p:nvPr/>
        </p:nvSpPr>
        <p:spPr>
          <a:xfrm>
            <a:off x="9258804" y="4659891"/>
            <a:ext cx="121759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1F4E78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FOUR KEY THEMES </a:t>
            </a: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3">
            <a:extLst>
              <a:ext uri="{FF2B5EF4-FFF2-40B4-BE49-F238E27FC236}">
                <a16:creationId xmlns:a16="http://schemas.microsoft.com/office/drawing/2014/main" id="{FDD14004-DF66-269F-2D56-017049403D50}"/>
              </a:ext>
            </a:extLst>
          </p:cNvPr>
          <p:cNvSpPr/>
          <p:nvPr/>
        </p:nvSpPr>
        <p:spPr>
          <a:xfrm>
            <a:off x="5191648" y="2672214"/>
            <a:ext cx="3783195" cy="1870963"/>
          </a:xfrm>
          <a:prstGeom prst="rect">
            <a:avLst/>
          </a:prstGeom>
          <a:solidFill>
            <a:srgbClr val="00A4EF"/>
          </a:solidFill>
          <a:ln w="19050">
            <a:solidFill>
              <a:srgbClr val="00A4EF"/>
            </a:solidFill>
            <a:prstDash val="solid"/>
          </a:ln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1F4E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r>
              <a:rPr lang="en-US" sz="1600" b="1" dirty="0">
                <a:solidFill>
                  <a:srgbClr val="1F4E78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. Enhanced Emotional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rgbClr val="1F4E78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Regulation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2F2F2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Athletes reported using breathing &amp; self-talk to manage emotions effectively.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sp>
        <p:nvSpPr>
          <p:cNvPr id="5" name="Shape 7">
            <a:extLst>
              <a:ext uri="{FF2B5EF4-FFF2-40B4-BE49-F238E27FC236}">
                <a16:creationId xmlns:a16="http://schemas.microsoft.com/office/drawing/2014/main" id="{6D91B3DB-B2D9-051B-F262-D59CAA0BE25D}"/>
              </a:ext>
            </a:extLst>
          </p:cNvPr>
          <p:cNvSpPr/>
          <p:nvPr/>
        </p:nvSpPr>
        <p:spPr>
          <a:xfrm>
            <a:off x="11907960" y="2644023"/>
            <a:ext cx="3857665" cy="1890071"/>
          </a:xfrm>
          <a:prstGeom prst="rect">
            <a:avLst/>
          </a:prstGeom>
          <a:solidFill>
            <a:srgbClr val="70AD47"/>
          </a:solidFill>
          <a:ln w="19050">
            <a:solidFill>
              <a:srgbClr val="70AD47"/>
            </a:solidFill>
            <a:prstDash val="solid"/>
          </a:ln>
        </p:spPr>
        <p:txBody>
          <a:bodyPr/>
          <a:lstStyle/>
          <a:p>
            <a:pPr marL="0" indent="0">
              <a:buNone/>
            </a:pPr>
            <a:r>
              <a:rPr lang="en-US" sz="1800" b="1" dirty="0">
                <a:solidFill>
                  <a:srgbClr val="1F4E78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2. Improved Training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1F4E78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Concentration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D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2F2F2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Observational data showed decreased off-task behaviors and improved focus.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sp>
        <p:nvSpPr>
          <p:cNvPr id="6" name="Shape 11">
            <a:extLst>
              <a:ext uri="{FF2B5EF4-FFF2-40B4-BE49-F238E27FC236}">
                <a16:creationId xmlns:a16="http://schemas.microsoft.com/office/drawing/2014/main" id="{A2DAA5AD-37C1-7C90-7850-2D932433B923}"/>
              </a:ext>
            </a:extLst>
          </p:cNvPr>
          <p:cNvSpPr/>
          <p:nvPr/>
        </p:nvSpPr>
        <p:spPr>
          <a:xfrm>
            <a:off x="5191648" y="5133437"/>
            <a:ext cx="3783195" cy="1934008"/>
          </a:xfrm>
          <a:prstGeom prst="rect">
            <a:avLst/>
          </a:prstGeom>
          <a:solidFill>
            <a:srgbClr val="E74C3C"/>
          </a:solidFill>
          <a:ln w="19050">
            <a:solidFill>
              <a:srgbClr val="E74C3C"/>
            </a:solidFill>
            <a:prstDash val="solid"/>
          </a:ln>
        </p:spPr>
        <p:txBody>
          <a:bodyPr/>
          <a:lstStyle/>
          <a:p>
            <a:pPr marL="0" indent="0">
              <a:buNone/>
            </a:pPr>
            <a:r>
              <a:rPr lang="en-US" sz="1600" b="1" dirty="0">
                <a:solidFill>
                  <a:srgbClr val="1F4E78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3. Increased Self-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rgbClr val="1F4E78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Advocacy &amp; Expression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2F2F2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Greater comfort sharing experiences and expressing performance challenges</a:t>
            </a:r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15">
            <a:extLst>
              <a:ext uri="{FF2B5EF4-FFF2-40B4-BE49-F238E27FC236}">
                <a16:creationId xmlns:a16="http://schemas.microsoft.com/office/drawing/2014/main" id="{657D6B5C-6EFD-694F-35F5-4E91CE528DC2}"/>
              </a:ext>
            </a:extLst>
          </p:cNvPr>
          <p:cNvSpPr/>
          <p:nvPr/>
        </p:nvSpPr>
        <p:spPr>
          <a:xfrm>
            <a:off x="12040604" y="5432020"/>
            <a:ext cx="3837392" cy="1890071"/>
          </a:xfrm>
          <a:prstGeom prst="rect">
            <a:avLst/>
          </a:prstGeom>
          <a:solidFill>
            <a:srgbClr val="9B59B6"/>
          </a:solidFill>
          <a:ln w="19050">
            <a:solidFill>
              <a:srgbClr val="9B59B6"/>
            </a:solidFill>
            <a:prstDash val="solid"/>
          </a:ln>
        </p:spPr>
        <p:txBody>
          <a:bodyPr/>
          <a:lstStyle/>
          <a:p>
            <a:pPr marL="0" indent="0">
              <a:buNone/>
            </a:pPr>
            <a:r>
              <a:rPr lang="en-US" sz="1800" b="1" dirty="0">
                <a:solidFill>
                  <a:srgbClr val="1F4E78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4. Reduced Pre-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1F4E78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Competitive Anxiety</a:t>
            </a:r>
          </a:p>
          <a:p>
            <a:pPr marL="0" indent="0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D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2F2F2F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Coaches &amp; parents reported fewer anxiety complaints before matches.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ID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0671C4-1BBA-14EF-63B2-AC69B2BD55B9}"/>
              </a:ext>
            </a:extLst>
          </p:cNvPr>
          <p:cNvSpPr txBox="1"/>
          <p:nvPr/>
        </p:nvSpPr>
        <p:spPr>
          <a:xfrm>
            <a:off x="6717259" y="8341688"/>
            <a:ext cx="121787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F4E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CYCLE II ADVANTAGE: Personalized interventions (candlelit self-talk, nature metaphors) increased engagement &amp; effectiveness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48876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>
          <a:extLst>
            <a:ext uri="{FF2B5EF4-FFF2-40B4-BE49-F238E27FC236}">
              <a16:creationId xmlns:a16="http://schemas.microsoft.com/office/drawing/2014/main" id="{AF4FEFD1-A3B5-CDC4-B2F3-FB0FD6CA0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23E3B084-372A-7636-7D3A-550021B43779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C9505F64-7392-2C3E-CB9C-0852F2C792D0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9549D3F2-26DB-F214-A0DD-4306F154C86E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6AD5A3A2-5D58-3E2C-3FCE-3BFBACA80476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id="{CF3ADA5F-AB16-47AB-EC1F-9456DDF2FE77}"/>
              </a:ext>
            </a:extLst>
          </p:cNvPr>
          <p:cNvSpPr txBox="1"/>
          <p:nvPr/>
        </p:nvSpPr>
        <p:spPr>
          <a:xfrm>
            <a:off x="6280710" y="617591"/>
            <a:ext cx="6424181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10001"/>
              </a:lnSpc>
            </a:pPr>
            <a:r>
              <a:rPr lang="en-US" sz="4000" b="1" dirty="0">
                <a:solidFill>
                  <a:schemeClr val="tx1"/>
                </a:solidFill>
                <a:latin typeface="Fira Sans" panose="020B0503050000020004" pitchFamily="34" charset="0"/>
                <a:ea typeface="Calibri" pitchFamily="34" charset="-122"/>
                <a:cs typeface="Times New Roman" panose="02020603050405020304" pitchFamily="18" charset="0"/>
              </a:rPr>
              <a:t>CONCLUSION</a:t>
            </a:r>
            <a:endParaRPr sz="4000" dirty="0">
              <a:solidFill>
                <a:schemeClr val="tx1"/>
              </a:solidFill>
              <a:latin typeface="Fira Sans" panose="020B05030500000200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8E5F2E0E-566E-96B2-4B99-2BA18359B7BA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82535F76-CDA0-0FCA-F501-7E406196FAB1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1E015F55-2D08-9524-C27F-E3F0FD1559D4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15147CF9-69D4-3C16-B6AC-575083EF37C9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>
            <a:extLst>
              <a:ext uri="{FF2B5EF4-FFF2-40B4-BE49-F238E27FC236}">
                <a16:creationId xmlns:a16="http://schemas.microsoft.com/office/drawing/2014/main" id="{0C65E82D-67FE-63B6-06CC-DD2AC520E721}"/>
              </a:ext>
            </a:extLst>
          </p:cNvPr>
          <p:cNvSpPr txBox="1"/>
          <p:nvPr/>
        </p:nvSpPr>
        <p:spPr>
          <a:xfrm>
            <a:off x="2794699" y="1703654"/>
            <a:ext cx="9856692" cy="6023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233044"/>
              </a:lnSpc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KEY FINDINGS</a:t>
            </a:r>
          </a:p>
          <a:p>
            <a:pPr lvl="0">
              <a:lnSpc>
                <a:spcPct val="233044"/>
              </a:lnSpc>
            </a:pP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Structured mental training EFFECTIVELY enhances mental toughness </a:t>
            </a:r>
          </a:p>
          <a:p>
            <a:pPr lvl="0">
              <a:lnSpc>
                <a:spcPct val="233044"/>
              </a:lnSpc>
            </a:pP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effect size (d = 2.1) demonstrates CLINICALLY MEANINGFUL change </a:t>
            </a:r>
          </a:p>
          <a:p>
            <a:pPr lvl="0">
              <a:lnSpc>
                <a:spcPct val="233044"/>
              </a:lnSpc>
            </a:pP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Action research cyclical approach proves superior to static interventions </a:t>
            </a:r>
          </a:p>
          <a:p>
            <a:pPr lvl="0">
              <a:lnSpc>
                <a:spcPct val="233044"/>
              </a:lnSpc>
            </a:pP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quantitative &amp; qualitative evidence support effectiveness </a:t>
            </a:r>
          </a:p>
          <a:p>
            <a:pPr lvl="0">
              <a:lnSpc>
                <a:spcPct val="233044"/>
              </a:lnSpc>
            </a:pPr>
            <a:r>
              <a:rPr lang="en-ID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PRACTICAL IMPLICATIONS </a:t>
            </a:r>
          </a:p>
          <a:p>
            <a:pPr lvl="0">
              <a:lnSpc>
                <a:spcPct val="233044"/>
              </a:lnSpc>
            </a:pPr>
            <a:r>
              <a:rPr lang="en-ID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Invest in sport psychology expertise for youth programs </a:t>
            </a:r>
          </a:p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ID" dirty="0"/>
          </a:p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F38F570E-6FC9-7B3F-55A9-B69C29B33D23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823DD923-EF02-BBEA-9B77-8A11E0E795D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1CA03B08-FF9C-730C-49FC-F9D686BF10CC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516EB1C6-9E79-8A61-4715-B78FAF402BDF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116AC740-12AC-D68E-8FD8-94EE122BBF1A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0B2DDAFD-7755-C364-F21C-F2A6011DFCA2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B487ADE8-D961-2097-42E6-D28EB4FDF148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1F0D151B-95C2-709B-5034-01C0289387A3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B9628550-2186-1970-5D06-B2E81C325AFD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0A0A2277-F3A8-2E4B-B39F-295C716561B0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C5E4A99F-05FD-454F-3D16-DA3BCD113211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05A6193A-EA4F-454C-ECDD-8E51571935EB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7F175E0F-1193-3BBD-0E79-E246BB832513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447C69AA-53A7-3F4A-10B2-4D75FBB28908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97617A9C-4CAD-3E1D-E035-E968C15901D7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D6221420-570F-F197-2AA1-AF08434B4AF2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A606895C-F4B4-61D8-0C15-2D1102297819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6816A7C7-97B8-7044-821E-15EDD68E2353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89453FC6-78E7-CC2F-D62F-297B6580CEAC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35625BA7-3614-BF63-7261-210A792D9A7D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67459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>
          <a:extLst>
            <a:ext uri="{FF2B5EF4-FFF2-40B4-BE49-F238E27FC236}">
              <a16:creationId xmlns:a16="http://schemas.microsoft.com/office/drawing/2014/main" id="{BC890479-6201-ADEF-2B80-635551F78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5E8BC169-E9AB-801F-E5C0-45FBBA76A80F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B809C8AE-5914-68B8-825A-C69441CCC06C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997F9CB3-9EA2-7F74-0F6A-130DA0281E1B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0B31719C-E02F-C006-91E1-93160F3D2403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id="{E9998E03-1619-F2CD-3699-27794BD1812C}"/>
              </a:ext>
            </a:extLst>
          </p:cNvPr>
          <p:cNvSpPr txBox="1"/>
          <p:nvPr/>
        </p:nvSpPr>
        <p:spPr>
          <a:xfrm>
            <a:off x="1820049" y="1650958"/>
            <a:ext cx="9759143" cy="379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lvl="0" indent="-342900">
              <a:lnSpc>
                <a:spcPct val="110001"/>
              </a:lnSpc>
              <a:buAutoNum type="arabicPeriod"/>
            </a:pP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Bandura, A. (2018). Toward a psychology of human agency. Perspectives on Psychological Science, 13(2), 130–136. </a:t>
            </a:r>
          </a:p>
          <a:p>
            <a:pPr marL="342900" lvl="0" indent="-342900">
              <a:lnSpc>
                <a:spcPct val="110001"/>
              </a:lnSpc>
              <a:buAutoNum type="arabicPeriod"/>
            </a:pP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Crust, L., &amp; Swann, C. (2017). Performing under pressure: Exploring the experience of elite sports performers. International Review of Sport and Exercise Psychology, 10(1), 159–180. </a:t>
            </a:r>
          </a:p>
          <a:p>
            <a:pPr marL="342900" lvl="0" indent="-342900">
              <a:lnSpc>
                <a:spcPct val="110001"/>
              </a:lnSpc>
              <a:buAutoNum type="arabicPeriod"/>
            </a:pP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Cox, R. H. (2017). Sport psychology: Concepts and applications (8th ed.). McGraw-Hill Education. </a:t>
            </a:r>
          </a:p>
          <a:p>
            <a:pPr marL="342900" lvl="0" indent="-342900">
              <a:lnSpc>
                <a:spcPct val="110001"/>
              </a:lnSpc>
              <a:buAutoNum type="arabicPeriod"/>
            </a:pP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Gould, D., &amp; Maynard, I. (2019). Psychological preparation for the Olympic Games. Journal of Sports Sciences, 37(13), 1447–1459.</a:t>
            </a:r>
          </a:p>
          <a:p>
            <a:pPr marL="342900" lvl="0" indent="-342900">
              <a:lnSpc>
                <a:spcPct val="110001"/>
              </a:lnSpc>
              <a:buAutoNum type="arabicPeriod"/>
            </a:pP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5. Hardy, L., Roberts, R., &amp; Hardy, J. (2017). Leveraging performance psychology to enhance sport performance and wellbeing. Current Opinion in Psychology, 16, 157–162. </a:t>
            </a:r>
          </a:p>
          <a:p>
            <a:pPr marL="342900" lvl="0" indent="-342900">
              <a:lnSpc>
                <a:spcPct val="110001"/>
              </a:lnSpc>
              <a:buAutoNum type="arabicPeriod"/>
            </a:pP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Kemmis, S., &amp; McTaggart, R. (2005). Participatory action research: Communicative action and the public sphere. Sage Publications.</a:t>
            </a:r>
          </a:p>
          <a:p>
            <a:pPr marL="342900" lvl="0" indent="-342900">
              <a:lnSpc>
                <a:spcPct val="110001"/>
              </a:lnSpc>
              <a:buAutoNum type="arabicPeriod"/>
            </a:pP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7. Sheard, M., Golby, J., &amp; van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Wersch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A. (2014). Progress toward construct validation of the Sports Mental Toughness Questionnaire. European Journal of Psychological Assessment, 25(3), 186–193. </a:t>
            </a:r>
          </a:p>
          <a:p>
            <a:pPr marL="342900" lvl="0" indent="-342900">
              <a:lnSpc>
                <a:spcPct val="110001"/>
              </a:lnSpc>
              <a:buAutoNum type="arabicPeriod"/>
            </a:pP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Weinberg, R. S., &amp; Gould, D. (2019). Foundations of Sport and Exercise Psychology (7th ed.). Human Kinetics.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2A205C00-F5BF-50F4-C5AA-55C50893D7AF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54476BD5-CBDD-8CBF-6EE2-6DF94507589C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79C6E26D-CB6C-B7A5-878B-008D6C412679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1551A5F7-E660-19E7-2F25-D0BD334549B4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02E5F873-1F97-AE7F-67F6-C4181B805C0B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ECA05D69-5700-7CC2-1463-94FB2A71CC3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65F444AD-D2E9-34B2-EE1B-BF2A23B6C891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EA794302-CA3E-FFEF-A348-95B4857D6F7A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ED47232A-7A56-E13F-FFAC-3F0D601FBFA9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12280321-DE3A-EAE5-82CA-299B283ED7FF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8B072011-350C-C8FE-588F-71EDCFFA3216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CA61267B-8A4D-9F50-D0C6-B26CB9385066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B699511E-D4A4-A07B-D453-743E9D7AD112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1EA6D8E5-ECE0-74E7-0F74-113D8F342314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FBBEC0B8-A651-7B53-1831-0FE6B850B10C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B9D56690-9098-CD06-60A8-31E9ACB44AF6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330573D5-2653-AF87-F97C-800486452477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D6255E96-05E7-91AE-4B95-879FF4AF8977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7BF3E5E8-5480-931E-82E4-F68599FA5981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12AEEBA6-E40B-9C31-6C1B-94E7075D126C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56D609B4-4D19-3E61-4E16-EBF6D83CC2A8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7B4A3BF6-CEE6-4387-E5C1-61A899457B3A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5A926B10-5F63-BA8C-FA69-FB8033E8AE79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E96E0F18-2B43-ACCB-15EF-53CE309B54B4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3040477-BF3F-EC50-0698-FD5C0A5DBCD2}"/>
              </a:ext>
            </a:extLst>
          </p:cNvPr>
          <p:cNvSpPr txBox="1"/>
          <p:nvPr/>
        </p:nvSpPr>
        <p:spPr>
          <a:xfrm>
            <a:off x="6112044" y="656935"/>
            <a:ext cx="121759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4153097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>
          <a:extLst>
            <a:ext uri="{FF2B5EF4-FFF2-40B4-BE49-F238E27FC236}">
              <a16:creationId xmlns:a16="http://schemas.microsoft.com/office/drawing/2014/main" id="{CD70B60A-3AA3-ED8B-97B8-3E4C75DB8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2BA6CF83-23D9-3F13-5F16-03987A25BCEF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833540D6-E230-A2D5-34FE-AD2B257C0DFA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46F8D088-B41B-42D6-5AF7-1AEE4684EA8E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5D817180-A8FE-CAD9-C64B-2D9DFC90FEB3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id="{A261DF3A-398D-5FE0-B852-79A40708B381}"/>
              </a:ext>
            </a:extLst>
          </p:cNvPr>
          <p:cNvSpPr txBox="1"/>
          <p:nvPr/>
        </p:nvSpPr>
        <p:spPr>
          <a:xfrm>
            <a:off x="1283362" y="3944620"/>
            <a:ext cx="6424181" cy="248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i="0" u="none" strike="noStrike" cap="none" dirty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PowerPoint Structure:</a:t>
            </a:r>
            <a:endParaRPr dirty="0"/>
          </a:p>
        </p:txBody>
      </p: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29BD9953-C65D-4597-0A0E-84F0F6568295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89E53F49-4418-C0E9-1E25-832673FEC900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A59C1F35-73D8-78A9-73E4-ADA217D8C10D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A3E4CD8D-4A19-3776-926A-41493B2CD6C3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>
            <a:extLst>
              <a:ext uri="{FF2B5EF4-FFF2-40B4-BE49-F238E27FC236}">
                <a16:creationId xmlns:a16="http://schemas.microsoft.com/office/drawing/2014/main" id="{CA4E8B3B-ADB5-389F-75E4-0435EB740DF4}"/>
              </a:ext>
            </a:extLst>
          </p:cNvPr>
          <p:cNvSpPr txBox="1"/>
          <p:nvPr/>
        </p:nvSpPr>
        <p:spPr>
          <a:xfrm>
            <a:off x="8941789" y="2377439"/>
            <a:ext cx="7456616" cy="5208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99" b="1" i="0" u="none" strike="noStrike" cap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First slide: Title, Author(s), Affiliation(s). </a:t>
            </a:r>
            <a:endParaRPr/>
          </a:p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99" b="1" i="0" u="none" strike="noStrike" cap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Slide 2-3: Introduction</a:t>
            </a:r>
            <a:endParaRPr/>
          </a:p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99" b="1" i="0" u="none" strike="noStrike" cap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Slide 4: Methods</a:t>
            </a:r>
            <a:endParaRPr/>
          </a:p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99" b="1" i="0" u="none" strike="noStrike" cap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Slide 5-6:Rsult &amp; Discussion</a:t>
            </a:r>
            <a:endParaRPr/>
          </a:p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99" b="1" i="0" u="none" strike="noStrike" cap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Slide 7: Conclusion</a:t>
            </a:r>
            <a:endParaRPr/>
          </a:p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99" b="1" i="0" u="none" strike="noStrike" cap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Slide 8: References</a:t>
            </a:r>
            <a:endParaRPr/>
          </a:p>
        </p:txBody>
      </p:sp>
      <p:sp>
        <p:nvSpPr>
          <p:cNvPr id="120" name="Google Shape;120;p2">
            <a:extLst>
              <a:ext uri="{FF2B5EF4-FFF2-40B4-BE49-F238E27FC236}">
                <a16:creationId xmlns:a16="http://schemas.microsoft.com/office/drawing/2014/main" id="{A3C539D4-3E1D-0748-D5B0-557D2744D61F}"/>
              </a:ext>
            </a:extLst>
          </p:cNvPr>
          <p:cNvSpPr txBox="1"/>
          <p:nvPr/>
        </p:nvSpPr>
        <p:spPr>
          <a:xfrm>
            <a:off x="8243096" y="2377439"/>
            <a:ext cx="539588" cy="5208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01.</a:t>
            </a:r>
            <a:endParaRPr/>
          </a:p>
          <a:p>
            <a:pPr marL="0" marR="0" lvl="0" indent="0" algn="l" rtl="0">
              <a:lnSpc>
                <a:spcPct val="2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02.</a:t>
            </a:r>
            <a:endParaRPr/>
          </a:p>
          <a:p>
            <a:pPr marL="0" marR="0" lvl="0" indent="0" algn="l" rtl="0">
              <a:lnSpc>
                <a:spcPct val="2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03.</a:t>
            </a:r>
            <a:endParaRPr/>
          </a:p>
          <a:p>
            <a:pPr marL="0" marR="0" lvl="0" indent="0" algn="l" rtl="0">
              <a:lnSpc>
                <a:spcPct val="2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04.</a:t>
            </a:r>
            <a:endParaRPr/>
          </a:p>
          <a:p>
            <a:pPr marL="0" marR="0" lvl="0" indent="0" algn="l" rtl="0">
              <a:lnSpc>
                <a:spcPct val="2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05.</a:t>
            </a:r>
            <a:endParaRPr/>
          </a:p>
          <a:p>
            <a:pPr marL="0" marR="0" lvl="0" indent="0" algn="l" rtl="0">
              <a:lnSpc>
                <a:spcPct val="23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06.</a:t>
            </a:r>
            <a:endParaRPr/>
          </a:p>
        </p:txBody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5DCE5259-351A-71A2-D1DB-A6AB86057687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93879B02-0314-E883-CAA9-C6E0C63BF09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C8A665AD-9431-3E58-30BA-1FD451145605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CBA44B65-F20C-CC05-2849-A60CA4AB8685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4D1767A0-86B3-552E-DA06-4D7638951B11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E90D71D8-BBF4-C285-FD71-58C4AAA7C9C6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77E35469-FA98-1CAA-3280-502FDE2C953F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DC2341B4-A5A5-1935-FEB0-785495E30A37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5F5E7120-04BC-A50E-503D-48AB195EC152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EC54AEC5-3BD4-EAD9-B945-476605660318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873542B9-D797-F4D4-E3B1-EF3C2E8461E3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B86C7D3E-EB2D-E8A1-F1EB-2AFC48BF3074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52418556-3492-AA77-F749-C813A5BBAD96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AC3FF905-413F-9989-4A0C-1448F32C7DEB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F2DF7175-82CD-9349-1C2D-294DB854FA6C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AF01E39D-EC34-06E3-7973-A861FE793D92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56C0D51F-A4BA-CF26-42AD-FB907274F367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B27A24EC-7234-54FE-0E3A-8B4945750971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AFFD07E6-1770-66AA-09BE-1D7BAFA76919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C6449B60-F153-A825-6897-44D3465AC0BB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73511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1000</Words>
  <Application>Microsoft Office PowerPoint</Application>
  <PresentationFormat>Custom</PresentationFormat>
  <Paragraphs>209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Times New Roman</vt:lpstr>
      <vt:lpstr>Calibri</vt:lpstr>
      <vt:lpstr>Arial</vt:lpstr>
      <vt:lpstr>Livvic</vt:lpstr>
      <vt:lpstr>Fira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Shinta Azzahra</dc:creator>
  <cp:lastModifiedBy>Shinta Azzahra</cp:lastModifiedBy>
  <cp:revision>1</cp:revision>
  <dcterms:created xsi:type="dcterms:W3CDTF">2006-08-16T00:00:00Z</dcterms:created>
  <dcterms:modified xsi:type="dcterms:W3CDTF">2026-07-19T18:25:15Z</dcterms:modified>
</cp:coreProperties>
</file>