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8288000" cy="10287000"/>
  <p:notesSz cx="6858000" cy="9144000"/>
  <p:embeddedFontLst>
    <p:embeddedFont>
      <p:font typeface="Calibri" panose="020F0502020204030204" pitchFamily="34" charset="0"/>
      <p:regular r:id="rId12"/>
      <p:bold r:id="rId13"/>
      <p:italic r:id="rId14"/>
      <p:boldItalic r:id="rId15"/>
    </p:embeddedFont>
    <p:embeddedFont>
      <p:font typeface="Coco Gothic Bold" panose="020B0604020202020204" charset="0"/>
      <p:regular r:id="rId16"/>
    </p:embeddedFont>
    <p:embeddedFont>
      <p:font typeface="Fira Sans Bold" panose="020B0604020202020204" charset="0"/>
      <p:regular r:id="rId17"/>
    </p:embeddedFont>
    <p:embeddedFont>
      <p:font typeface="Fira Sans Ultra-Bold" panose="020B0604020202020204" charset="0"/>
      <p:regular r:id="rId18"/>
    </p:embeddedFont>
    <p:embeddedFont>
      <p:font typeface="Montserrat Bold" panose="020B0604020202020204" charset="0"/>
      <p:regular r:id="rId19"/>
    </p:embeddedFont>
    <p:embeddedFont>
      <p:font typeface="Poppins" panose="020B0604020202020204" charset="0"/>
      <p:regular r:id="rId20"/>
    </p:embeddedFont>
    <p:embeddedFont>
      <p:font typeface="Proxima Nova" panose="020B0604020202020204" charset="0"/>
      <p:regular r:id="rId21"/>
    </p:embeddedFont>
    <p:embeddedFont>
      <p:font typeface="Proxima Nova Heavy" panose="020B0604020202020204" charset="0"/>
      <p:regular r:id="rId22"/>
    </p:embeddedFont>
    <p:embeddedFont>
      <p:font typeface="Roboto" panose="020B0604020202020204" charset="0"/>
      <p:regular r:id="rId23"/>
    </p:embeddedFont>
    <p:embeddedFont>
      <p:font typeface="Tex Gyre Termes Bold" panose="020B0604020202020204" charset="0"/>
      <p:regular r:id="rId24"/>
    </p:embeddedFont>
    <p:embeddedFont>
      <p:font typeface="Tex Gyre Termes Bold Italics" panose="020B0604020202020204" charset="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756" y="5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7/20/2026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28.sv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9.jpeg"/><Relationship Id="rId5" Type="http://schemas.openxmlformats.org/officeDocument/2006/relationships/image" Target="../media/image30.svg"/><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4.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4.png"/><Relationship Id="rId18" Type="http://schemas.openxmlformats.org/officeDocument/2006/relationships/image" Target="../media/image24.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3.png"/><Relationship Id="rId17" Type="http://schemas.openxmlformats.org/officeDocument/2006/relationships/image" Target="../media/image23.png"/><Relationship Id="rId2" Type="http://schemas.openxmlformats.org/officeDocument/2006/relationships/image" Target="../media/image15.png"/><Relationship Id="rId16" Type="http://schemas.openxmlformats.org/officeDocument/2006/relationships/image" Target="../media/image5.png"/><Relationship Id="rId1" Type="http://schemas.openxmlformats.org/officeDocument/2006/relationships/slideLayout" Target="../slideLayouts/slideLayout7.xml"/><Relationship Id="rId6" Type="http://schemas.openxmlformats.org/officeDocument/2006/relationships/image" Target="../media/image19.png"/><Relationship Id="rId11" Type="http://schemas.openxmlformats.org/officeDocument/2006/relationships/image" Target="../media/image2.svg"/><Relationship Id="rId5" Type="http://schemas.openxmlformats.org/officeDocument/2006/relationships/image" Target="../media/image18.svg"/><Relationship Id="rId1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image" Target="../media/image17.png"/><Relationship Id="rId9" Type="http://schemas.openxmlformats.org/officeDocument/2006/relationships/image" Target="../media/image22.svg"/><Relationship Id="rId1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26.svg"/><Relationship Id="rId7"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svg"/><Relationship Id="rId10" Type="http://schemas.openxmlformats.org/officeDocument/2006/relationships/image" Target="../media/image5.png"/><Relationship Id="rId4" Type="http://schemas.openxmlformats.org/officeDocument/2006/relationships/image" Target="../media/image1.png"/><Relationship Id="rId9"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5.png"/><Relationship Id="rId3" Type="http://schemas.openxmlformats.org/officeDocument/2006/relationships/image" Target="../media/image28.svg"/><Relationship Id="rId7" Type="http://schemas.openxmlformats.org/officeDocument/2006/relationships/image" Target="../media/image1.png"/><Relationship Id="rId12" Type="http://schemas.openxmlformats.org/officeDocument/2006/relationships/image" Target="../media/image6.png"/><Relationship Id="rId2"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31.png"/><Relationship Id="rId11" Type="http://schemas.openxmlformats.org/officeDocument/2006/relationships/image" Target="../media/image7.png"/><Relationship Id="rId5" Type="http://schemas.openxmlformats.org/officeDocument/2006/relationships/image" Target="../media/image30.svg"/><Relationship Id="rId10" Type="http://schemas.openxmlformats.org/officeDocument/2006/relationships/image" Target="../media/image4.png"/><Relationship Id="rId4" Type="http://schemas.openxmlformats.org/officeDocument/2006/relationships/image" Target="../media/image29.pn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3.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0.svg"/><Relationship Id="rId10" Type="http://schemas.openxmlformats.org/officeDocument/2006/relationships/image" Target="../media/image7.png"/><Relationship Id="rId4" Type="http://schemas.openxmlformats.org/officeDocument/2006/relationships/image" Target="../media/image29.png"/><Relationship Id="rId9" Type="http://schemas.openxmlformats.org/officeDocument/2006/relationships/image" Target="../media/image4.png"/></Relationships>
</file>

<file path=ppt/slides/_rels/slide8.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35.svg"/><Relationship Id="rId7" Type="http://schemas.openxmlformats.org/officeDocument/2006/relationships/image" Target="../media/image2.svg"/><Relationship Id="rId12" Type="http://schemas.openxmlformats.org/officeDocument/2006/relationships/image" Target="../media/image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1.png"/><Relationship Id="rId11" Type="http://schemas.openxmlformats.org/officeDocument/2006/relationships/image" Target="../media/image6.png"/><Relationship Id="rId5" Type="http://schemas.openxmlformats.org/officeDocument/2006/relationships/image" Target="../media/image37.svg"/><Relationship Id="rId10" Type="http://schemas.openxmlformats.org/officeDocument/2006/relationships/image" Target="../media/image7.png"/><Relationship Id="rId4" Type="http://schemas.openxmlformats.org/officeDocument/2006/relationships/image" Target="../media/image36.pn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grpSp>
        <p:nvGrpSpPr>
          <p:cNvPr id="13" name="Group 13"/>
          <p:cNvGrpSpPr/>
          <p:nvPr/>
        </p:nvGrpSpPr>
        <p:grpSpPr>
          <a:xfrm>
            <a:off x="15290102" y="0"/>
            <a:ext cx="2997898" cy="10287000"/>
            <a:chOff x="0" y="0"/>
            <a:chExt cx="3997198" cy="13716000"/>
          </a:xfrm>
        </p:grpSpPr>
        <p:sp>
          <p:nvSpPr>
            <p:cNvPr id="14" name="Freeform 14"/>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9"/>
              <a:stretch>
                <a:fillRect l="-131215" t="-6448" r="-222809" b="-25866"/>
              </a:stretch>
            </a:blipFill>
          </p:spPr>
        </p:sp>
      </p:grpSp>
      <p:sp>
        <p:nvSpPr>
          <p:cNvPr id="15" name="Freeform 15"/>
          <p:cNvSpPr/>
          <p:nvPr/>
        </p:nvSpPr>
        <p:spPr>
          <a:xfrm>
            <a:off x="-1428350" y="-63503"/>
            <a:ext cx="11936673" cy="16748474"/>
          </a:xfrm>
          <a:custGeom>
            <a:avLst/>
            <a:gdLst/>
            <a:ahLst/>
            <a:cxnLst/>
            <a:rect l="l" t="t" r="r" b="b"/>
            <a:pathLst>
              <a:path w="11936673" h="16748474">
                <a:moveTo>
                  <a:pt x="0" y="0"/>
                </a:moveTo>
                <a:lnTo>
                  <a:pt x="11936673" y="0"/>
                </a:lnTo>
                <a:lnTo>
                  <a:pt x="11936673" y="16748474"/>
                </a:lnTo>
                <a:lnTo>
                  <a:pt x="0" y="167484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TextBox 16"/>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9" name="TextBox 19"/>
          <p:cNvSpPr txBox="1"/>
          <p:nvPr/>
        </p:nvSpPr>
        <p:spPr>
          <a:xfrm>
            <a:off x="1028700" y="3675936"/>
            <a:ext cx="13982700" cy="3961277"/>
          </a:xfrm>
          <a:prstGeom prst="rect">
            <a:avLst/>
          </a:prstGeom>
        </p:spPr>
        <p:txBody>
          <a:bodyPr wrap="square" lIns="0" tIns="0" rIns="0" bIns="0" rtlCol="0" anchor="t">
            <a:spAutoFit/>
          </a:bodyPr>
          <a:lstStyle/>
          <a:p>
            <a:pPr>
              <a:lnSpc>
                <a:spcPts val="10367"/>
              </a:lnSpc>
            </a:pPr>
            <a:r>
              <a:rPr lang="en-US" sz="8639" b="1" dirty="0">
                <a:solidFill>
                  <a:srgbClr val="000000"/>
                </a:solidFill>
                <a:latin typeface="Fira Sans Bold"/>
                <a:ea typeface="Fira Sans Bold"/>
                <a:cs typeface="Fira Sans Bold"/>
                <a:sym typeface="Fira Sans Bold"/>
              </a:rPr>
              <a:t>ANALYSIS OF PHYSICAL LITERACY AT MTS DAARUL FIKRIL ULUUM SCHOOL</a:t>
            </a:r>
          </a:p>
        </p:txBody>
      </p:sp>
      <p:sp>
        <p:nvSpPr>
          <p:cNvPr id="20" name="TextBox 20"/>
          <p:cNvSpPr txBox="1"/>
          <p:nvPr/>
        </p:nvSpPr>
        <p:spPr>
          <a:xfrm>
            <a:off x="9525" y="9229725"/>
            <a:ext cx="2065544" cy="572281"/>
          </a:xfrm>
          <a:prstGeom prst="rect">
            <a:avLst/>
          </a:prstGeom>
        </p:spPr>
        <p:txBody>
          <a:bodyPr lIns="0" tIns="0" rIns="0" bIns="0" rtlCol="0" anchor="t">
            <a:spAutoFit/>
          </a:bodyPr>
          <a:lstStyle/>
          <a:p>
            <a:pPr algn="ctr">
              <a:lnSpc>
                <a:spcPts val="4681"/>
              </a:lnSpc>
            </a:pPr>
            <a:r>
              <a:rPr lang="en-US" sz="3344" b="1">
                <a:solidFill>
                  <a:srgbClr val="FFFFFF"/>
                </a:solidFill>
                <a:latin typeface="Fira Sans Ultra-Bold"/>
                <a:ea typeface="Fira Sans Ultra-Bold"/>
                <a:cs typeface="Fira Sans Ultra-Bold"/>
                <a:sym typeface="Fira Sans Ultra-Bold"/>
              </a:rPr>
              <a:t>2209015</a:t>
            </a:r>
          </a:p>
        </p:txBody>
      </p:sp>
      <p:sp>
        <p:nvSpPr>
          <p:cNvPr id="21" name="TextBox 21"/>
          <p:cNvSpPr txBox="1"/>
          <p:nvPr/>
        </p:nvSpPr>
        <p:spPr>
          <a:xfrm>
            <a:off x="181150" y="8634117"/>
            <a:ext cx="3464868" cy="572281"/>
          </a:xfrm>
          <a:prstGeom prst="rect">
            <a:avLst/>
          </a:prstGeom>
        </p:spPr>
        <p:txBody>
          <a:bodyPr lIns="0" tIns="0" rIns="0" bIns="0" rtlCol="0" anchor="t">
            <a:spAutoFit/>
          </a:bodyPr>
          <a:lstStyle/>
          <a:p>
            <a:pPr algn="l">
              <a:lnSpc>
                <a:spcPts val="4681"/>
              </a:lnSpc>
            </a:pPr>
            <a:r>
              <a:rPr lang="en-US" sz="3344" b="1" spc="66">
                <a:solidFill>
                  <a:srgbClr val="FFFFFF"/>
                </a:solidFill>
                <a:latin typeface="Fira Sans Ultra-Bold"/>
                <a:ea typeface="Fira Sans Ultra-Bold"/>
                <a:cs typeface="Fira Sans Ultra-Bold"/>
                <a:sym typeface="Fira Sans Ultra-Bold"/>
              </a:rPr>
              <a:t>Takhwin peryoga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flipH="1">
            <a:off x="0" y="-1015131"/>
            <a:ext cx="18505918" cy="3446727"/>
          </a:xfrm>
          <a:custGeom>
            <a:avLst/>
            <a:gdLst/>
            <a:ahLst/>
            <a:cxnLst/>
            <a:rect l="l" t="t" r="r" b="b"/>
            <a:pathLst>
              <a:path w="18505918" h="3446727">
                <a:moveTo>
                  <a:pt x="18505918" y="0"/>
                </a:moveTo>
                <a:lnTo>
                  <a:pt x="0" y="0"/>
                </a:lnTo>
                <a:lnTo>
                  <a:pt x="0" y="3446727"/>
                </a:lnTo>
                <a:lnTo>
                  <a:pt x="18505918" y="3446727"/>
                </a:lnTo>
                <a:lnTo>
                  <a:pt x="1850591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TextBox 3"/>
          <p:cNvSpPr txBox="1"/>
          <p:nvPr/>
        </p:nvSpPr>
        <p:spPr>
          <a:xfrm>
            <a:off x="5436965" y="5891846"/>
            <a:ext cx="8310441" cy="513797"/>
          </a:xfrm>
          <a:prstGeom prst="rect">
            <a:avLst/>
          </a:prstGeom>
        </p:spPr>
        <p:txBody>
          <a:bodyPr lIns="0" tIns="0" rIns="0" bIns="0" rtlCol="0" anchor="t">
            <a:spAutoFit/>
          </a:bodyPr>
          <a:lstStyle/>
          <a:p>
            <a:pPr algn="ctr">
              <a:lnSpc>
                <a:spcPts val="4230"/>
              </a:lnSpc>
            </a:pPr>
            <a:r>
              <a:rPr lang="en-US" sz="3021">
                <a:solidFill>
                  <a:srgbClr val="134559"/>
                </a:solidFill>
                <a:latin typeface="Proxima Nova"/>
                <a:ea typeface="Proxima Nova"/>
                <a:cs typeface="Proxima Nova"/>
                <a:sym typeface="Proxima Nova"/>
              </a:rPr>
              <a:t>UNIVERSITAS PENDIDIKAN INDONESIA</a:t>
            </a:r>
          </a:p>
        </p:txBody>
      </p:sp>
      <p:sp>
        <p:nvSpPr>
          <p:cNvPr id="4" name="Freeform 4"/>
          <p:cNvSpPr/>
          <p:nvPr/>
        </p:nvSpPr>
        <p:spPr>
          <a:xfrm rot="-9552982" flipH="1">
            <a:off x="-3305548" y="5914087"/>
            <a:ext cx="6663644" cy="4114800"/>
          </a:xfrm>
          <a:custGeom>
            <a:avLst/>
            <a:gdLst/>
            <a:ahLst/>
            <a:cxnLst/>
            <a:rect l="l" t="t" r="r" b="b"/>
            <a:pathLst>
              <a:path w="6663644" h="4114800">
                <a:moveTo>
                  <a:pt x="6663644" y="0"/>
                </a:moveTo>
                <a:lnTo>
                  <a:pt x="0" y="0"/>
                </a:lnTo>
                <a:lnTo>
                  <a:pt x="0" y="4114800"/>
                </a:lnTo>
                <a:lnTo>
                  <a:pt x="6663644" y="4114800"/>
                </a:lnTo>
                <a:lnTo>
                  <a:pt x="6663644"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5" name="Freeform 5"/>
          <p:cNvSpPr/>
          <p:nvPr/>
        </p:nvSpPr>
        <p:spPr>
          <a:xfrm rot="9858936">
            <a:off x="15174096" y="5546279"/>
            <a:ext cx="6663644" cy="4114800"/>
          </a:xfrm>
          <a:custGeom>
            <a:avLst/>
            <a:gdLst/>
            <a:ahLst/>
            <a:cxnLst/>
            <a:rect l="l" t="t" r="r" b="b"/>
            <a:pathLst>
              <a:path w="6663644" h="4114800">
                <a:moveTo>
                  <a:pt x="0" y="0"/>
                </a:moveTo>
                <a:lnTo>
                  <a:pt x="6663643" y="0"/>
                </a:lnTo>
                <a:lnTo>
                  <a:pt x="6663643" y="4114800"/>
                </a:lnTo>
                <a:lnTo>
                  <a:pt x="0" y="41148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6" name="Freeform 6"/>
          <p:cNvSpPr/>
          <p:nvPr/>
        </p:nvSpPr>
        <p:spPr>
          <a:xfrm flipH="1">
            <a:off x="0" y="9723103"/>
            <a:ext cx="18505918" cy="3446727"/>
          </a:xfrm>
          <a:custGeom>
            <a:avLst/>
            <a:gdLst/>
            <a:ahLst/>
            <a:cxnLst/>
            <a:rect l="l" t="t" r="r" b="b"/>
            <a:pathLst>
              <a:path w="18505918" h="3446727">
                <a:moveTo>
                  <a:pt x="18505918" y="0"/>
                </a:moveTo>
                <a:lnTo>
                  <a:pt x="0" y="0"/>
                </a:lnTo>
                <a:lnTo>
                  <a:pt x="0" y="3446727"/>
                </a:lnTo>
                <a:lnTo>
                  <a:pt x="18505918" y="3446727"/>
                </a:lnTo>
                <a:lnTo>
                  <a:pt x="18505918"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5417915" y="5751415"/>
            <a:ext cx="717427" cy="709020"/>
          </a:xfrm>
          <a:custGeom>
            <a:avLst/>
            <a:gdLst/>
            <a:ahLst/>
            <a:cxnLst/>
            <a:rect l="l" t="t" r="r" b="b"/>
            <a:pathLst>
              <a:path w="717427" h="709020">
                <a:moveTo>
                  <a:pt x="0" y="0"/>
                </a:moveTo>
                <a:lnTo>
                  <a:pt x="717427" y="0"/>
                </a:lnTo>
                <a:lnTo>
                  <a:pt x="717427" y="709019"/>
                </a:lnTo>
                <a:lnTo>
                  <a:pt x="0" y="709019"/>
                </a:lnTo>
                <a:lnTo>
                  <a:pt x="0" y="0"/>
                </a:lnTo>
                <a:close/>
              </a:path>
            </a:pathLst>
          </a:custGeom>
          <a:blipFill>
            <a:blip r:embed="rId6"/>
            <a:stretch>
              <a:fillRect/>
            </a:stretch>
          </a:blipFill>
        </p:spPr>
      </p:sp>
      <p:sp>
        <p:nvSpPr>
          <p:cNvPr id="8" name="TextBox 8"/>
          <p:cNvSpPr txBox="1"/>
          <p:nvPr/>
        </p:nvSpPr>
        <p:spPr>
          <a:xfrm>
            <a:off x="1588965" y="4114186"/>
            <a:ext cx="15327988" cy="1501565"/>
          </a:xfrm>
          <a:prstGeom prst="rect">
            <a:avLst/>
          </a:prstGeom>
        </p:spPr>
        <p:txBody>
          <a:bodyPr lIns="0" tIns="0" rIns="0" bIns="0" rtlCol="0" anchor="t">
            <a:spAutoFit/>
          </a:bodyPr>
          <a:lstStyle/>
          <a:p>
            <a:pPr algn="ctr">
              <a:lnSpc>
                <a:spcPts val="11711"/>
              </a:lnSpc>
            </a:pPr>
            <a:r>
              <a:rPr lang="en-US" sz="13158" b="1" dirty="0">
                <a:solidFill>
                  <a:srgbClr val="144458"/>
                </a:solidFill>
                <a:latin typeface="Proxima Nova Heavy"/>
                <a:ea typeface="Proxima Nova Heavy"/>
                <a:cs typeface="Proxima Nova Heavy"/>
                <a:sym typeface="Proxima Nova Heavy"/>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308962" y="373609"/>
            <a:ext cx="5602519" cy="933145"/>
          </a:xfrm>
          <a:custGeom>
            <a:avLst/>
            <a:gdLst/>
            <a:ahLst/>
            <a:cxnLst/>
            <a:rect l="l" t="t" r="r" b="b"/>
            <a:pathLst>
              <a:path w="5602519" h="933145">
                <a:moveTo>
                  <a:pt x="0" y="0"/>
                </a:moveTo>
                <a:lnTo>
                  <a:pt x="5602520" y="0"/>
                </a:lnTo>
                <a:lnTo>
                  <a:pt x="5602520" y="933145"/>
                </a:lnTo>
                <a:lnTo>
                  <a:pt x="0" y="9331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63503" y="-63503"/>
            <a:ext cx="18414997" cy="10417045"/>
          </a:xfrm>
          <a:custGeom>
            <a:avLst/>
            <a:gdLst/>
            <a:ahLst/>
            <a:cxnLst/>
            <a:rect l="l" t="t" r="r" b="b"/>
            <a:pathLst>
              <a:path w="18414997" h="10417045">
                <a:moveTo>
                  <a:pt x="0" y="0"/>
                </a:moveTo>
                <a:lnTo>
                  <a:pt x="18414997" y="0"/>
                </a:lnTo>
                <a:lnTo>
                  <a:pt x="18414997" y="10417045"/>
                </a:lnTo>
                <a:lnTo>
                  <a:pt x="0" y="104170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p:cNvGrpSpPr/>
          <p:nvPr/>
        </p:nvGrpSpPr>
        <p:grpSpPr>
          <a:xfrm>
            <a:off x="434340" y="559594"/>
            <a:ext cx="1923469" cy="561880"/>
            <a:chOff x="0" y="0"/>
            <a:chExt cx="2564625" cy="749173"/>
          </a:xfrm>
        </p:grpSpPr>
        <p:sp>
          <p:nvSpPr>
            <p:cNvPr id="5" name="Freeform 5"/>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6" name="Group 6"/>
          <p:cNvGrpSpPr/>
          <p:nvPr/>
        </p:nvGrpSpPr>
        <p:grpSpPr>
          <a:xfrm>
            <a:off x="2354170" y="594836"/>
            <a:ext cx="880720" cy="470411"/>
            <a:chOff x="0" y="0"/>
            <a:chExt cx="1174293" cy="627215"/>
          </a:xfrm>
        </p:grpSpPr>
        <p:sp>
          <p:nvSpPr>
            <p:cNvPr id="7" name="Freeform 7"/>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7"/>
              <a:stretch>
                <a:fillRect r="-4" b="6"/>
              </a:stretch>
            </a:blipFill>
          </p:spPr>
        </p:sp>
      </p:grpSp>
      <p:grpSp>
        <p:nvGrpSpPr>
          <p:cNvPr id="8" name="Group 8"/>
          <p:cNvGrpSpPr/>
          <p:nvPr/>
        </p:nvGrpSpPr>
        <p:grpSpPr>
          <a:xfrm>
            <a:off x="5032143" y="469830"/>
            <a:ext cx="739597" cy="718690"/>
            <a:chOff x="0" y="0"/>
            <a:chExt cx="986130" cy="958253"/>
          </a:xfrm>
        </p:grpSpPr>
        <p:sp>
          <p:nvSpPr>
            <p:cNvPr id="9" name="Freeform 9"/>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8"/>
              <a:stretch>
                <a:fillRect r="2" b="-3"/>
              </a:stretch>
            </a:blipFill>
          </p:spPr>
        </p:sp>
      </p:grpSp>
      <p:grpSp>
        <p:nvGrpSpPr>
          <p:cNvPr id="10" name="Group 10"/>
          <p:cNvGrpSpPr/>
          <p:nvPr/>
        </p:nvGrpSpPr>
        <p:grpSpPr>
          <a:xfrm>
            <a:off x="4233891" y="529285"/>
            <a:ext cx="726529" cy="621992"/>
            <a:chOff x="0" y="0"/>
            <a:chExt cx="968705" cy="829323"/>
          </a:xfrm>
        </p:grpSpPr>
        <p:sp>
          <p:nvSpPr>
            <p:cNvPr id="11" name="Freeform 11"/>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12" name="Group 12"/>
          <p:cNvGrpSpPr/>
          <p:nvPr/>
        </p:nvGrpSpPr>
        <p:grpSpPr>
          <a:xfrm>
            <a:off x="3326663" y="416881"/>
            <a:ext cx="810158" cy="368494"/>
            <a:chOff x="0" y="0"/>
            <a:chExt cx="1080211" cy="491325"/>
          </a:xfrm>
        </p:grpSpPr>
        <p:sp>
          <p:nvSpPr>
            <p:cNvPr id="13" name="Freeform 13"/>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4" name="Group 14"/>
          <p:cNvGrpSpPr/>
          <p:nvPr/>
        </p:nvGrpSpPr>
        <p:grpSpPr>
          <a:xfrm>
            <a:off x="0" y="840181"/>
            <a:ext cx="1740027" cy="6743700"/>
            <a:chOff x="0" y="0"/>
            <a:chExt cx="2320036" cy="8991600"/>
          </a:xfrm>
        </p:grpSpPr>
        <p:sp>
          <p:nvSpPr>
            <p:cNvPr id="15" name="Freeform 15"/>
            <p:cNvSpPr/>
            <p:nvPr/>
          </p:nvSpPr>
          <p:spPr>
            <a:xfrm>
              <a:off x="0" y="0"/>
              <a:ext cx="2320036" cy="8991600"/>
            </a:xfrm>
            <a:custGeom>
              <a:avLst/>
              <a:gdLst/>
              <a:ahLst/>
              <a:cxnLst/>
              <a:rect l="l" t="t" r="r" b="b"/>
              <a:pathLst>
                <a:path w="2320036" h="8991600">
                  <a:moveTo>
                    <a:pt x="0" y="0"/>
                  </a:moveTo>
                  <a:lnTo>
                    <a:pt x="2320036" y="0"/>
                  </a:lnTo>
                  <a:lnTo>
                    <a:pt x="2320036" y="8991600"/>
                  </a:lnTo>
                  <a:lnTo>
                    <a:pt x="0" y="8991600"/>
                  </a:lnTo>
                  <a:lnTo>
                    <a:pt x="0" y="0"/>
                  </a:lnTo>
                  <a:close/>
                </a:path>
              </a:pathLst>
            </a:custGeom>
            <a:blipFill>
              <a:blip r:embed="rId11"/>
              <a:stretch>
                <a:fillRect l="-239065" r="-142651" b="-24293"/>
              </a:stretch>
            </a:blipFill>
          </p:spPr>
        </p:sp>
      </p:grpSp>
      <p:grpSp>
        <p:nvGrpSpPr>
          <p:cNvPr id="16" name="Group 16"/>
          <p:cNvGrpSpPr/>
          <p:nvPr/>
        </p:nvGrpSpPr>
        <p:grpSpPr>
          <a:xfrm>
            <a:off x="16551402" y="3259388"/>
            <a:ext cx="1736598" cy="6743700"/>
            <a:chOff x="0" y="0"/>
            <a:chExt cx="2315464" cy="8991600"/>
          </a:xfrm>
        </p:grpSpPr>
        <p:sp>
          <p:nvSpPr>
            <p:cNvPr id="17" name="Freeform 17"/>
            <p:cNvSpPr/>
            <p:nvPr/>
          </p:nvSpPr>
          <p:spPr>
            <a:xfrm>
              <a:off x="0" y="0"/>
              <a:ext cx="2315464" cy="8991600"/>
            </a:xfrm>
            <a:custGeom>
              <a:avLst/>
              <a:gdLst/>
              <a:ahLst/>
              <a:cxnLst/>
              <a:rect l="l" t="t" r="r" b="b"/>
              <a:pathLst>
                <a:path w="2315464" h="8991600">
                  <a:moveTo>
                    <a:pt x="0" y="0"/>
                  </a:moveTo>
                  <a:lnTo>
                    <a:pt x="2315464" y="0"/>
                  </a:lnTo>
                  <a:lnTo>
                    <a:pt x="2315464" y="8991600"/>
                  </a:lnTo>
                  <a:lnTo>
                    <a:pt x="0" y="8991600"/>
                  </a:lnTo>
                  <a:lnTo>
                    <a:pt x="0" y="0"/>
                  </a:lnTo>
                  <a:close/>
                </a:path>
              </a:pathLst>
            </a:custGeom>
            <a:blipFill>
              <a:blip r:embed="rId11"/>
              <a:stretch>
                <a:fillRect l="-139538" r="-243129" b="-24293"/>
              </a:stretch>
            </a:blipFill>
          </p:spPr>
        </p:sp>
      </p:grpSp>
      <p:grpSp>
        <p:nvGrpSpPr>
          <p:cNvPr id="18" name="Group 18"/>
          <p:cNvGrpSpPr/>
          <p:nvPr/>
        </p:nvGrpSpPr>
        <p:grpSpPr>
          <a:xfrm>
            <a:off x="245469" y="310105"/>
            <a:ext cx="5728325" cy="1060142"/>
            <a:chOff x="0" y="0"/>
            <a:chExt cx="5728335" cy="1060145"/>
          </a:xfrm>
        </p:grpSpPr>
        <p:sp>
          <p:nvSpPr>
            <p:cNvPr id="19" name="Freeform 19"/>
            <p:cNvSpPr/>
            <p:nvPr/>
          </p:nvSpPr>
          <p:spPr>
            <a:xfrm>
              <a:off x="63500" y="63500"/>
              <a:ext cx="5601340" cy="933196"/>
            </a:xfrm>
            <a:custGeom>
              <a:avLst/>
              <a:gdLst/>
              <a:ahLst/>
              <a:cxnLst/>
              <a:rect l="l" t="t" r="r" b="b"/>
              <a:pathLst>
                <a:path w="5601340" h="933196">
                  <a:moveTo>
                    <a:pt x="0" y="933196"/>
                  </a:moveTo>
                  <a:lnTo>
                    <a:pt x="5601340" y="933196"/>
                  </a:lnTo>
                  <a:lnTo>
                    <a:pt x="5601340" y="0"/>
                  </a:lnTo>
                  <a:lnTo>
                    <a:pt x="0" y="0"/>
                  </a:lnTo>
                  <a:close/>
                </a:path>
              </a:pathLst>
            </a:custGeom>
            <a:solidFill>
              <a:srgbClr val="000000">
                <a:alpha val="0"/>
              </a:srgbClr>
            </a:solidFill>
          </p:spPr>
        </p:sp>
        <p:sp>
          <p:nvSpPr>
            <p:cNvPr id="20" name="Freeform 20"/>
            <p:cNvSpPr/>
            <p:nvPr/>
          </p:nvSpPr>
          <p:spPr>
            <a:xfrm>
              <a:off x="188849" y="249428"/>
              <a:ext cx="1924052" cy="561213"/>
            </a:xfrm>
            <a:custGeom>
              <a:avLst/>
              <a:gdLst/>
              <a:ahLst/>
              <a:cxnLst/>
              <a:rect l="l" t="t" r="r" b="b"/>
              <a:pathLst>
                <a:path w="1924052" h="561213">
                  <a:moveTo>
                    <a:pt x="0" y="561213"/>
                  </a:moveTo>
                  <a:lnTo>
                    <a:pt x="1924052" y="561213"/>
                  </a:lnTo>
                  <a:lnTo>
                    <a:pt x="1924052" y="0"/>
                  </a:lnTo>
                  <a:lnTo>
                    <a:pt x="0" y="0"/>
                  </a:lnTo>
                  <a:close/>
                </a:path>
              </a:pathLst>
            </a:custGeom>
            <a:solidFill>
              <a:srgbClr val="000000">
                <a:alpha val="0"/>
              </a:srgbClr>
            </a:solidFill>
          </p:spPr>
        </p:sp>
        <p:sp>
          <p:nvSpPr>
            <p:cNvPr id="21" name="Freeform 21"/>
            <p:cNvSpPr/>
            <p:nvPr/>
          </p:nvSpPr>
          <p:spPr>
            <a:xfrm>
              <a:off x="2108710" y="284734"/>
              <a:ext cx="881000" cy="469519"/>
            </a:xfrm>
            <a:custGeom>
              <a:avLst/>
              <a:gdLst/>
              <a:ahLst/>
              <a:cxnLst/>
              <a:rect l="l" t="t" r="r" b="b"/>
              <a:pathLst>
                <a:path w="881000" h="469519">
                  <a:moveTo>
                    <a:pt x="0" y="469519"/>
                  </a:moveTo>
                  <a:lnTo>
                    <a:pt x="881000" y="469519"/>
                  </a:lnTo>
                  <a:lnTo>
                    <a:pt x="881000" y="0"/>
                  </a:lnTo>
                  <a:lnTo>
                    <a:pt x="0" y="0"/>
                  </a:lnTo>
                  <a:close/>
                </a:path>
              </a:pathLst>
            </a:custGeom>
            <a:solidFill>
              <a:srgbClr val="000000">
                <a:alpha val="0"/>
              </a:srgbClr>
            </a:solidFill>
          </p:spPr>
        </p:sp>
        <p:sp>
          <p:nvSpPr>
            <p:cNvPr id="22" name="Freeform 22"/>
            <p:cNvSpPr/>
            <p:nvPr/>
          </p:nvSpPr>
          <p:spPr>
            <a:xfrm>
              <a:off x="3081150" y="106807"/>
              <a:ext cx="809880" cy="368427"/>
            </a:xfrm>
            <a:custGeom>
              <a:avLst/>
              <a:gdLst/>
              <a:ahLst/>
              <a:cxnLst/>
              <a:rect l="l" t="t" r="r" b="b"/>
              <a:pathLst>
                <a:path w="809880" h="368427">
                  <a:moveTo>
                    <a:pt x="0" y="368427"/>
                  </a:moveTo>
                  <a:lnTo>
                    <a:pt x="809880" y="368427"/>
                  </a:lnTo>
                  <a:lnTo>
                    <a:pt x="809880" y="0"/>
                  </a:lnTo>
                  <a:lnTo>
                    <a:pt x="0" y="0"/>
                  </a:lnTo>
                  <a:close/>
                </a:path>
              </a:pathLst>
            </a:custGeom>
            <a:solidFill>
              <a:srgbClr val="000000">
                <a:alpha val="0"/>
              </a:srgbClr>
            </a:solidFill>
          </p:spPr>
        </p:sp>
        <p:sp>
          <p:nvSpPr>
            <p:cNvPr id="23" name="Freeform 23"/>
            <p:cNvSpPr/>
            <p:nvPr/>
          </p:nvSpPr>
          <p:spPr>
            <a:xfrm>
              <a:off x="3988438" y="219202"/>
              <a:ext cx="725806" cy="621792"/>
            </a:xfrm>
            <a:custGeom>
              <a:avLst/>
              <a:gdLst/>
              <a:ahLst/>
              <a:cxnLst/>
              <a:rect l="l" t="t" r="r" b="b"/>
              <a:pathLst>
                <a:path w="725806" h="621792">
                  <a:moveTo>
                    <a:pt x="0" y="621792"/>
                  </a:moveTo>
                  <a:lnTo>
                    <a:pt x="725806" y="621792"/>
                  </a:lnTo>
                  <a:lnTo>
                    <a:pt x="725806" y="0"/>
                  </a:lnTo>
                  <a:lnTo>
                    <a:pt x="0" y="0"/>
                  </a:lnTo>
                  <a:close/>
                </a:path>
              </a:pathLst>
            </a:custGeom>
            <a:solidFill>
              <a:srgbClr val="000000">
                <a:alpha val="0"/>
              </a:srgbClr>
            </a:solidFill>
          </p:spPr>
        </p:sp>
        <p:sp>
          <p:nvSpPr>
            <p:cNvPr id="24" name="Freeform 24"/>
            <p:cNvSpPr/>
            <p:nvPr/>
          </p:nvSpPr>
          <p:spPr>
            <a:xfrm>
              <a:off x="4786634" y="159766"/>
              <a:ext cx="739141" cy="719455"/>
            </a:xfrm>
            <a:custGeom>
              <a:avLst/>
              <a:gdLst/>
              <a:ahLst/>
              <a:cxnLst/>
              <a:rect l="l" t="t" r="r" b="b"/>
              <a:pathLst>
                <a:path w="739141" h="719455">
                  <a:moveTo>
                    <a:pt x="0" y="719455"/>
                  </a:moveTo>
                  <a:lnTo>
                    <a:pt x="739141" y="719455"/>
                  </a:lnTo>
                  <a:lnTo>
                    <a:pt x="739141" y="0"/>
                  </a:lnTo>
                  <a:lnTo>
                    <a:pt x="0" y="0"/>
                  </a:lnTo>
                  <a:close/>
                </a:path>
              </a:pathLst>
            </a:custGeom>
            <a:solidFill>
              <a:srgbClr val="000000">
                <a:alpha val="0"/>
              </a:srgbClr>
            </a:solidFill>
          </p:spPr>
        </p:sp>
      </p:grpSp>
      <p:grpSp>
        <p:nvGrpSpPr>
          <p:cNvPr id="25" name="Group 25"/>
          <p:cNvGrpSpPr/>
          <p:nvPr/>
        </p:nvGrpSpPr>
        <p:grpSpPr>
          <a:xfrm>
            <a:off x="-63503" y="-63503"/>
            <a:ext cx="18414997" cy="10413997"/>
            <a:chOff x="0" y="0"/>
            <a:chExt cx="18415000" cy="10414000"/>
          </a:xfrm>
        </p:grpSpPr>
        <p:sp>
          <p:nvSpPr>
            <p:cNvPr id="26" name="Freeform 26"/>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27" name="Freeform 27"/>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28" name="Freeform 28"/>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29" name="Freeform 29"/>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30" name="Freeform 30"/>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
        <p:nvSpPr>
          <p:cNvPr id="31" name="TextBox 31"/>
          <p:cNvSpPr txBox="1"/>
          <p:nvPr/>
        </p:nvSpPr>
        <p:spPr>
          <a:xfrm>
            <a:off x="1311935" y="4027703"/>
            <a:ext cx="6093924" cy="2484082"/>
          </a:xfrm>
          <a:prstGeom prst="rect">
            <a:avLst/>
          </a:prstGeom>
        </p:spPr>
        <p:txBody>
          <a:bodyPr lIns="0" tIns="0" rIns="0" bIns="0" rtlCol="0" anchor="t">
            <a:spAutoFit/>
          </a:bodyPr>
          <a:lstStyle/>
          <a:p>
            <a:pPr algn="l">
              <a:lnSpc>
                <a:spcPts val="9670"/>
              </a:lnSpc>
            </a:pPr>
            <a:r>
              <a:rPr lang="en-US" sz="8799" b="1">
                <a:solidFill>
                  <a:srgbClr val="0B2957"/>
                </a:solidFill>
                <a:latin typeface="Fira Sans Ultra-Bold"/>
                <a:ea typeface="Fira Sans Ultra-Bold"/>
                <a:cs typeface="Fira Sans Ultra-Bold"/>
                <a:sym typeface="Fira Sans Ultra-Bold"/>
              </a:rPr>
              <a:t>PowerPoint Structure:</a:t>
            </a:r>
          </a:p>
        </p:txBody>
      </p:sp>
      <p:sp>
        <p:nvSpPr>
          <p:cNvPr id="32" name="TextBox 32"/>
          <p:cNvSpPr txBox="1"/>
          <p:nvPr/>
        </p:nvSpPr>
        <p:spPr>
          <a:xfrm>
            <a:off x="8941784" y="2401900"/>
            <a:ext cx="7136730" cy="5209901"/>
          </a:xfrm>
          <a:prstGeom prst="rect">
            <a:avLst/>
          </a:prstGeom>
        </p:spPr>
        <p:txBody>
          <a:bodyPr lIns="0" tIns="0" rIns="0" bIns="0" rtlCol="0" anchor="t">
            <a:spAutoFit/>
          </a:bodyPr>
          <a:lstStyle/>
          <a:p>
            <a:pPr algn="l">
              <a:lnSpc>
                <a:spcPts val="6976"/>
              </a:lnSpc>
            </a:pPr>
            <a:r>
              <a:rPr lang="en-US" sz="2999" b="1">
                <a:solidFill>
                  <a:srgbClr val="000000"/>
                </a:solidFill>
                <a:latin typeface="Fira Sans Bold"/>
                <a:ea typeface="Fira Sans Bold"/>
                <a:cs typeface="Fira Sans Bold"/>
                <a:sym typeface="Fira Sans Bold"/>
              </a:rPr>
              <a:t>First slide: Title, Autho</a:t>
            </a:r>
          </a:p>
          <a:p>
            <a:pPr algn="l">
              <a:lnSpc>
                <a:spcPts val="6976"/>
              </a:lnSpc>
            </a:pPr>
            <a:r>
              <a:rPr lang="en-US" sz="2999" b="1">
                <a:solidFill>
                  <a:srgbClr val="000000"/>
                </a:solidFill>
                <a:latin typeface="Fira Sans Bold"/>
                <a:ea typeface="Fira Sans Bold"/>
                <a:cs typeface="Fira Sans Bold"/>
                <a:sym typeface="Fira Sans Bold"/>
              </a:rPr>
              <a:t>Slide 2-3: Introduction</a:t>
            </a:r>
          </a:p>
          <a:p>
            <a:pPr algn="l">
              <a:lnSpc>
                <a:spcPts val="6976"/>
              </a:lnSpc>
            </a:pPr>
            <a:r>
              <a:rPr lang="en-US" sz="2999" b="1">
                <a:solidFill>
                  <a:srgbClr val="000000"/>
                </a:solidFill>
                <a:latin typeface="Fira Sans Bold"/>
                <a:ea typeface="Fira Sans Bold"/>
                <a:cs typeface="Fira Sans Bold"/>
                <a:sym typeface="Fira Sans Bold"/>
              </a:rPr>
              <a:t>Slide 4: Methods</a:t>
            </a:r>
          </a:p>
          <a:p>
            <a:pPr algn="l">
              <a:lnSpc>
                <a:spcPts val="6976"/>
              </a:lnSpc>
            </a:pPr>
            <a:r>
              <a:rPr lang="en-US" sz="2999" b="1">
                <a:solidFill>
                  <a:srgbClr val="000000"/>
                </a:solidFill>
                <a:latin typeface="Fira Sans Bold"/>
                <a:ea typeface="Fira Sans Bold"/>
                <a:cs typeface="Fira Sans Bold"/>
                <a:sym typeface="Fira Sans Bold"/>
              </a:rPr>
              <a:t>Slide 5-6:Rsult &amp; Discussion</a:t>
            </a:r>
          </a:p>
          <a:p>
            <a:pPr algn="l">
              <a:lnSpc>
                <a:spcPts val="6976"/>
              </a:lnSpc>
            </a:pPr>
            <a:r>
              <a:rPr lang="en-US" sz="2999" b="1">
                <a:solidFill>
                  <a:srgbClr val="000000"/>
                </a:solidFill>
                <a:latin typeface="Fira Sans Bold"/>
                <a:ea typeface="Fira Sans Bold"/>
                <a:cs typeface="Fira Sans Bold"/>
                <a:sym typeface="Fira Sans Bold"/>
              </a:rPr>
              <a:t>Slide 7: Conclusion</a:t>
            </a:r>
          </a:p>
          <a:p>
            <a:pPr algn="l">
              <a:lnSpc>
                <a:spcPts val="6976"/>
              </a:lnSpc>
            </a:pPr>
            <a:r>
              <a:rPr lang="en-US" sz="2999" b="1">
                <a:solidFill>
                  <a:srgbClr val="000000"/>
                </a:solidFill>
                <a:latin typeface="Fira Sans Bold"/>
                <a:ea typeface="Fira Sans Bold"/>
                <a:cs typeface="Fira Sans Bold"/>
                <a:sym typeface="Fira Sans Bold"/>
              </a:rPr>
              <a:t>Slide 8: References</a:t>
            </a:r>
          </a:p>
        </p:txBody>
      </p:sp>
      <p:sp>
        <p:nvSpPr>
          <p:cNvPr id="33" name="TextBox 33"/>
          <p:cNvSpPr txBox="1"/>
          <p:nvPr/>
        </p:nvSpPr>
        <p:spPr>
          <a:xfrm>
            <a:off x="8243097" y="2402205"/>
            <a:ext cx="547564" cy="5210175"/>
          </a:xfrm>
          <a:prstGeom prst="rect">
            <a:avLst/>
          </a:prstGeom>
        </p:spPr>
        <p:txBody>
          <a:bodyPr lIns="0" tIns="0" rIns="0" bIns="0" rtlCol="0" anchor="t">
            <a:spAutoFit/>
          </a:bodyPr>
          <a:lstStyle/>
          <a:p>
            <a:pPr algn="just">
              <a:lnSpc>
                <a:spcPts val="6975"/>
              </a:lnSpc>
            </a:pPr>
            <a:r>
              <a:rPr lang="en-US" sz="3000" b="1">
                <a:solidFill>
                  <a:srgbClr val="0B2957"/>
                </a:solidFill>
                <a:latin typeface="Fira Sans Ultra-Bold"/>
                <a:ea typeface="Fira Sans Ultra-Bold"/>
                <a:cs typeface="Fira Sans Ultra-Bold"/>
                <a:sym typeface="Fira Sans Ultra-Bold"/>
              </a:rPr>
              <a:t>01. 02. 03. 04. 05. 06.</a:t>
            </a:r>
          </a:p>
        </p:txBody>
      </p:sp>
      <p:sp>
        <p:nvSpPr>
          <p:cNvPr id="34" name="TextBox 34"/>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35" name="TextBox 35"/>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36" name="TextBox 36"/>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sp>
        <p:nvSpPr>
          <p:cNvPr id="13" name="TextBox 13"/>
          <p:cNvSpPr txBox="1"/>
          <p:nvPr/>
        </p:nvSpPr>
        <p:spPr>
          <a:xfrm>
            <a:off x="3343275" y="782174"/>
            <a:ext cx="791413" cy="53645"/>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4" name="TextBox 1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5" name="TextBox 15"/>
          <p:cNvSpPr txBox="1"/>
          <p:nvPr/>
        </p:nvSpPr>
        <p:spPr>
          <a:xfrm>
            <a:off x="3349133" y="1052713"/>
            <a:ext cx="780259" cy="188243"/>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6" name="TextBox 16"/>
          <p:cNvSpPr txBox="1"/>
          <p:nvPr/>
        </p:nvSpPr>
        <p:spPr>
          <a:xfrm>
            <a:off x="1028700" y="8880358"/>
            <a:ext cx="4732153" cy="881139"/>
          </a:xfrm>
          <a:prstGeom prst="rect">
            <a:avLst/>
          </a:prstGeom>
        </p:spPr>
        <p:txBody>
          <a:bodyPr lIns="0" tIns="0" rIns="0" bIns="0" rtlCol="0" anchor="t">
            <a:spAutoFit/>
          </a:bodyPr>
          <a:lstStyle/>
          <a:p>
            <a:pPr algn="l">
              <a:lnSpc>
                <a:spcPts val="3374"/>
              </a:lnSpc>
            </a:pPr>
            <a:r>
              <a:rPr lang="en-US" sz="3344" b="1" spc="66">
                <a:solidFill>
                  <a:srgbClr val="FFFFFF"/>
                </a:solidFill>
                <a:latin typeface="Fira Sans Ultra-Bold"/>
                <a:ea typeface="Fira Sans Ultra-Bold"/>
                <a:cs typeface="Fira Sans Ultra-Bold"/>
                <a:sym typeface="Fira Sans Ultra-Bold"/>
              </a:rPr>
              <a:t>Presentation Template 6th ISPESH 2026</a:t>
            </a:r>
          </a:p>
        </p:txBody>
      </p:sp>
      <p:sp>
        <p:nvSpPr>
          <p:cNvPr id="17" name="TextBox 17"/>
          <p:cNvSpPr txBox="1"/>
          <p:nvPr/>
        </p:nvSpPr>
        <p:spPr>
          <a:xfrm>
            <a:off x="434340" y="5857369"/>
            <a:ext cx="4743040" cy="612605"/>
          </a:xfrm>
          <a:prstGeom prst="rect">
            <a:avLst/>
          </a:prstGeom>
        </p:spPr>
        <p:txBody>
          <a:bodyPr lIns="0" tIns="0" rIns="0" bIns="0" rtlCol="0" anchor="t">
            <a:spAutoFit/>
          </a:bodyPr>
          <a:lstStyle/>
          <a:p>
            <a:pPr>
              <a:lnSpc>
                <a:spcPts val="4708"/>
              </a:lnSpc>
            </a:pPr>
            <a:r>
              <a:rPr lang="en-US" sz="4280" b="1" dirty="0">
                <a:solidFill>
                  <a:srgbClr val="153969"/>
                </a:solidFill>
                <a:latin typeface="Montserrat Bold"/>
                <a:ea typeface="Montserrat Bold"/>
                <a:cs typeface="Montserrat Bold"/>
                <a:sym typeface="Montserrat Bold"/>
              </a:rPr>
              <a:t>INTRODUCTION</a:t>
            </a:r>
          </a:p>
        </p:txBody>
      </p:sp>
      <p:sp>
        <p:nvSpPr>
          <p:cNvPr id="18" name="TextBox 18"/>
          <p:cNvSpPr txBox="1"/>
          <p:nvPr/>
        </p:nvSpPr>
        <p:spPr>
          <a:xfrm>
            <a:off x="5401942" y="1771384"/>
            <a:ext cx="12475796" cy="7895871"/>
          </a:xfrm>
          <a:prstGeom prst="rect">
            <a:avLst/>
          </a:prstGeom>
        </p:spPr>
        <p:txBody>
          <a:bodyPr lIns="0" tIns="0" rIns="0" bIns="0" rtlCol="0" anchor="t">
            <a:spAutoFit/>
          </a:bodyPr>
          <a:lstStyle/>
          <a:p>
            <a:pPr algn="just">
              <a:lnSpc>
                <a:spcPts val="3500"/>
              </a:lnSpc>
            </a:pPr>
            <a:r>
              <a:rPr lang="en-US" sz="2916">
                <a:solidFill>
                  <a:srgbClr val="153969"/>
                </a:solidFill>
                <a:latin typeface="Roboto"/>
                <a:ea typeface="Roboto"/>
                <a:cs typeface="Roboto"/>
                <a:sym typeface="Roboto"/>
              </a:rPr>
              <a:t>Physical literacy merupakan salah satu konsep utama dalam pendidikan jasmani modern yang menekankan pengembangan individu secara menyeluruh. Konsep ini tidak hanya berfokus pada kemampuan melakukan gerakan, tetapi juga mencakup motivasi, kepercayaan diri, kompetensi fisik, pengetahuan, dan pemahaman yang mendorong seseorang untuk aktif bergerak sepanjang hayat</a:t>
            </a:r>
          </a:p>
          <a:p>
            <a:pPr algn="just">
              <a:lnSpc>
                <a:spcPts val="3500"/>
              </a:lnSpc>
            </a:pPr>
            <a:endParaRPr lang="en-US" sz="2916">
              <a:solidFill>
                <a:srgbClr val="153969"/>
              </a:solidFill>
              <a:latin typeface="Roboto"/>
              <a:ea typeface="Roboto"/>
              <a:cs typeface="Roboto"/>
              <a:sym typeface="Roboto"/>
            </a:endParaRPr>
          </a:p>
          <a:p>
            <a:pPr algn="just">
              <a:lnSpc>
                <a:spcPts val="3500"/>
              </a:lnSpc>
            </a:pPr>
            <a:r>
              <a:rPr lang="en-US" sz="2916">
                <a:solidFill>
                  <a:srgbClr val="153969"/>
                </a:solidFill>
                <a:latin typeface="Roboto"/>
                <a:ea typeface="Roboto"/>
                <a:cs typeface="Roboto"/>
                <a:sym typeface="Roboto"/>
              </a:rPr>
              <a:t>Di lingkungan sekolah, pengembangan physical literacy sangat penting karena dapat membantu siswa membentuk kebiasaan hidup sehat sejak usia dini. Siswa yang memiliki tingkat physical literacy yang baik cenderung lebih percaya diri dalam mengikuti aktivitas pembelajaran pendidikan jasmani, lebih aktif berpartisipasi dalam kegiatan olahraga, serta memiliki kesadaran yang lebih tinggi terhadap pentingnya aktivitas fisik bagi kesehatan.</a:t>
            </a:r>
          </a:p>
          <a:p>
            <a:pPr algn="l">
              <a:lnSpc>
                <a:spcPts val="3500"/>
              </a:lnSpc>
            </a:pPr>
            <a:endParaRPr lang="en-US" sz="2916">
              <a:solidFill>
                <a:srgbClr val="153969"/>
              </a:solidFill>
              <a:latin typeface="Roboto"/>
              <a:ea typeface="Roboto"/>
              <a:cs typeface="Roboto"/>
              <a:sym typeface="Roboto"/>
            </a:endParaRPr>
          </a:p>
          <a:p>
            <a:pPr algn="just">
              <a:lnSpc>
                <a:spcPts val="3500"/>
              </a:lnSpc>
            </a:pPr>
            <a:r>
              <a:rPr lang="en-US" sz="2916">
                <a:solidFill>
                  <a:srgbClr val="153969"/>
                </a:solidFill>
                <a:latin typeface="Roboto"/>
                <a:ea typeface="Roboto"/>
                <a:cs typeface="Roboto"/>
                <a:sym typeface="Roboto"/>
              </a:rPr>
              <a:t>Oleh karena itu, physical literacy menjadi salah satu indikator penting dalam keberhasilan pembelajaran Pendidikan Jasmani, Olahraga, dan Kesehatan (PJOK).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CF1"/>
        </a:solidFill>
        <a:effectLst/>
      </p:bgPr>
    </p:bg>
    <p:spTree>
      <p:nvGrpSpPr>
        <p:cNvPr id="1" name=""/>
        <p:cNvGrpSpPr/>
        <p:nvPr/>
      </p:nvGrpSpPr>
      <p:grpSpPr>
        <a:xfrm>
          <a:off x="0" y="0"/>
          <a:ext cx="0" cy="0"/>
          <a:chOff x="0" y="0"/>
          <a:chExt cx="0" cy="0"/>
        </a:xfrm>
      </p:grpSpPr>
      <p:grpSp>
        <p:nvGrpSpPr>
          <p:cNvPr id="2" name="Group 2"/>
          <p:cNvGrpSpPr/>
          <p:nvPr/>
        </p:nvGrpSpPr>
        <p:grpSpPr>
          <a:xfrm>
            <a:off x="1186281" y="4724255"/>
            <a:ext cx="5093510" cy="5393357"/>
            <a:chOff x="0" y="0"/>
            <a:chExt cx="1042567" cy="1103941"/>
          </a:xfrm>
        </p:grpSpPr>
        <p:sp>
          <p:nvSpPr>
            <p:cNvPr id="3" name="Freeform 3"/>
            <p:cNvSpPr/>
            <p:nvPr/>
          </p:nvSpPr>
          <p:spPr>
            <a:xfrm>
              <a:off x="0" y="0"/>
              <a:ext cx="1042567" cy="1103941"/>
            </a:xfrm>
            <a:custGeom>
              <a:avLst/>
              <a:gdLst/>
              <a:ahLst/>
              <a:cxnLst/>
              <a:rect l="l" t="t" r="r" b="b"/>
              <a:pathLst>
                <a:path w="1042567" h="1103941">
                  <a:moveTo>
                    <a:pt x="54718" y="0"/>
                  </a:moveTo>
                  <a:lnTo>
                    <a:pt x="987849" y="0"/>
                  </a:lnTo>
                  <a:cubicBezTo>
                    <a:pt x="1002361" y="0"/>
                    <a:pt x="1016279" y="5765"/>
                    <a:pt x="1026541" y="16027"/>
                  </a:cubicBezTo>
                  <a:cubicBezTo>
                    <a:pt x="1036802" y="26288"/>
                    <a:pt x="1042567" y="40206"/>
                    <a:pt x="1042567" y="54718"/>
                  </a:cubicBezTo>
                  <a:lnTo>
                    <a:pt x="1042567" y="1049223"/>
                  </a:lnTo>
                  <a:cubicBezTo>
                    <a:pt x="1042567" y="1063735"/>
                    <a:pt x="1036802" y="1077653"/>
                    <a:pt x="1026541" y="1087915"/>
                  </a:cubicBezTo>
                  <a:cubicBezTo>
                    <a:pt x="1016279" y="1098176"/>
                    <a:pt x="1002361" y="1103941"/>
                    <a:pt x="987849" y="1103941"/>
                  </a:cubicBezTo>
                  <a:lnTo>
                    <a:pt x="54718" y="1103941"/>
                  </a:lnTo>
                  <a:cubicBezTo>
                    <a:pt x="40206" y="1103941"/>
                    <a:pt x="26288" y="1098176"/>
                    <a:pt x="16027" y="1087915"/>
                  </a:cubicBezTo>
                  <a:cubicBezTo>
                    <a:pt x="5765" y="1077653"/>
                    <a:pt x="0" y="1063735"/>
                    <a:pt x="0" y="1049223"/>
                  </a:cubicBezTo>
                  <a:lnTo>
                    <a:pt x="0" y="54718"/>
                  </a:lnTo>
                  <a:cubicBezTo>
                    <a:pt x="0" y="40206"/>
                    <a:pt x="5765" y="26288"/>
                    <a:pt x="16027" y="16027"/>
                  </a:cubicBezTo>
                  <a:cubicBezTo>
                    <a:pt x="26288" y="5765"/>
                    <a:pt x="40206" y="0"/>
                    <a:pt x="54718" y="0"/>
                  </a:cubicBezTo>
                  <a:close/>
                </a:path>
              </a:pathLst>
            </a:custGeom>
            <a:solidFill>
              <a:srgbClr val="F1EDDC"/>
            </a:solidFill>
          </p:spPr>
        </p:sp>
        <p:sp>
          <p:nvSpPr>
            <p:cNvPr id="4" name="TextBox 4"/>
            <p:cNvSpPr txBox="1"/>
            <p:nvPr/>
          </p:nvSpPr>
          <p:spPr>
            <a:xfrm>
              <a:off x="0" y="-38100"/>
              <a:ext cx="1042567" cy="1142041"/>
            </a:xfrm>
            <a:prstGeom prst="rect">
              <a:avLst/>
            </a:prstGeom>
          </p:spPr>
          <p:txBody>
            <a:bodyPr lIns="47086" tIns="47086" rIns="47086" bIns="47086" rtlCol="0" anchor="ctr"/>
            <a:lstStyle/>
            <a:p>
              <a:pPr algn="ctr">
                <a:lnSpc>
                  <a:spcPts val="2659"/>
                </a:lnSpc>
              </a:pPr>
              <a:endParaRPr/>
            </a:p>
          </p:txBody>
        </p:sp>
      </p:grpSp>
      <p:grpSp>
        <p:nvGrpSpPr>
          <p:cNvPr id="5" name="Group 5"/>
          <p:cNvGrpSpPr/>
          <p:nvPr/>
        </p:nvGrpSpPr>
        <p:grpSpPr>
          <a:xfrm>
            <a:off x="6594117" y="4724255"/>
            <a:ext cx="5102533" cy="5393357"/>
            <a:chOff x="0" y="0"/>
            <a:chExt cx="1044414" cy="1103941"/>
          </a:xfrm>
        </p:grpSpPr>
        <p:sp>
          <p:nvSpPr>
            <p:cNvPr id="6" name="Freeform 6"/>
            <p:cNvSpPr/>
            <p:nvPr/>
          </p:nvSpPr>
          <p:spPr>
            <a:xfrm>
              <a:off x="0" y="0"/>
              <a:ext cx="1044414" cy="1103941"/>
            </a:xfrm>
            <a:custGeom>
              <a:avLst/>
              <a:gdLst/>
              <a:ahLst/>
              <a:cxnLst/>
              <a:rect l="l" t="t" r="r" b="b"/>
              <a:pathLst>
                <a:path w="1044414" h="1103941">
                  <a:moveTo>
                    <a:pt x="54622" y="0"/>
                  </a:moveTo>
                  <a:lnTo>
                    <a:pt x="989792" y="0"/>
                  </a:lnTo>
                  <a:cubicBezTo>
                    <a:pt x="1004279" y="0"/>
                    <a:pt x="1018172" y="5755"/>
                    <a:pt x="1028416" y="15998"/>
                  </a:cubicBezTo>
                  <a:cubicBezTo>
                    <a:pt x="1038659" y="26242"/>
                    <a:pt x="1044414" y="40135"/>
                    <a:pt x="1044414" y="54622"/>
                  </a:cubicBezTo>
                  <a:lnTo>
                    <a:pt x="1044414" y="1049320"/>
                  </a:lnTo>
                  <a:cubicBezTo>
                    <a:pt x="1044414" y="1063806"/>
                    <a:pt x="1038659" y="1077699"/>
                    <a:pt x="1028416" y="1087943"/>
                  </a:cubicBezTo>
                  <a:cubicBezTo>
                    <a:pt x="1018172" y="1098187"/>
                    <a:pt x="1004279" y="1103941"/>
                    <a:pt x="989792" y="1103941"/>
                  </a:cubicBezTo>
                  <a:lnTo>
                    <a:pt x="54622" y="1103941"/>
                  </a:lnTo>
                  <a:cubicBezTo>
                    <a:pt x="40135" y="1103941"/>
                    <a:pt x="26242" y="1098187"/>
                    <a:pt x="15998" y="1087943"/>
                  </a:cubicBezTo>
                  <a:cubicBezTo>
                    <a:pt x="5755" y="1077699"/>
                    <a:pt x="0" y="1063806"/>
                    <a:pt x="0" y="1049320"/>
                  </a:cubicBezTo>
                  <a:lnTo>
                    <a:pt x="0" y="54622"/>
                  </a:lnTo>
                  <a:cubicBezTo>
                    <a:pt x="0" y="40135"/>
                    <a:pt x="5755" y="26242"/>
                    <a:pt x="15998" y="15998"/>
                  </a:cubicBezTo>
                  <a:cubicBezTo>
                    <a:pt x="26242" y="5755"/>
                    <a:pt x="40135" y="0"/>
                    <a:pt x="54622" y="0"/>
                  </a:cubicBezTo>
                  <a:close/>
                </a:path>
              </a:pathLst>
            </a:custGeom>
            <a:solidFill>
              <a:srgbClr val="F1EDDC"/>
            </a:solidFill>
          </p:spPr>
        </p:sp>
        <p:sp>
          <p:nvSpPr>
            <p:cNvPr id="7" name="TextBox 7"/>
            <p:cNvSpPr txBox="1"/>
            <p:nvPr/>
          </p:nvSpPr>
          <p:spPr>
            <a:xfrm>
              <a:off x="0" y="-38100"/>
              <a:ext cx="1044414" cy="1142041"/>
            </a:xfrm>
            <a:prstGeom prst="rect">
              <a:avLst/>
            </a:prstGeom>
          </p:spPr>
          <p:txBody>
            <a:bodyPr lIns="47086" tIns="47086" rIns="47086" bIns="47086" rtlCol="0" anchor="ctr"/>
            <a:lstStyle/>
            <a:p>
              <a:pPr algn="ctr">
                <a:lnSpc>
                  <a:spcPts val="2659"/>
                </a:lnSpc>
              </a:pPr>
              <a:endParaRPr/>
            </a:p>
          </p:txBody>
        </p:sp>
      </p:grpSp>
      <p:grpSp>
        <p:nvGrpSpPr>
          <p:cNvPr id="8" name="Group 8"/>
          <p:cNvGrpSpPr/>
          <p:nvPr/>
        </p:nvGrpSpPr>
        <p:grpSpPr>
          <a:xfrm>
            <a:off x="12010975" y="4670170"/>
            <a:ext cx="5080664" cy="4534045"/>
            <a:chOff x="0" y="0"/>
            <a:chExt cx="1039938" cy="928053"/>
          </a:xfrm>
        </p:grpSpPr>
        <p:sp>
          <p:nvSpPr>
            <p:cNvPr id="9" name="Freeform 9"/>
            <p:cNvSpPr/>
            <p:nvPr/>
          </p:nvSpPr>
          <p:spPr>
            <a:xfrm>
              <a:off x="0" y="0"/>
              <a:ext cx="1039938" cy="928053"/>
            </a:xfrm>
            <a:custGeom>
              <a:avLst/>
              <a:gdLst/>
              <a:ahLst/>
              <a:cxnLst/>
              <a:rect l="l" t="t" r="r" b="b"/>
              <a:pathLst>
                <a:path w="1039938" h="928053">
                  <a:moveTo>
                    <a:pt x="54857" y="0"/>
                  </a:moveTo>
                  <a:lnTo>
                    <a:pt x="985081" y="0"/>
                  </a:lnTo>
                  <a:cubicBezTo>
                    <a:pt x="999630" y="0"/>
                    <a:pt x="1013583" y="5780"/>
                    <a:pt x="1023870" y="16067"/>
                  </a:cubicBezTo>
                  <a:cubicBezTo>
                    <a:pt x="1034158" y="26355"/>
                    <a:pt x="1039938" y="40308"/>
                    <a:pt x="1039938" y="54857"/>
                  </a:cubicBezTo>
                  <a:lnTo>
                    <a:pt x="1039938" y="873196"/>
                  </a:lnTo>
                  <a:cubicBezTo>
                    <a:pt x="1039938" y="887745"/>
                    <a:pt x="1034158" y="901698"/>
                    <a:pt x="1023870" y="911986"/>
                  </a:cubicBezTo>
                  <a:cubicBezTo>
                    <a:pt x="1013583" y="922273"/>
                    <a:pt x="999630" y="928053"/>
                    <a:pt x="985081" y="928053"/>
                  </a:cubicBezTo>
                  <a:lnTo>
                    <a:pt x="54857" y="928053"/>
                  </a:lnTo>
                  <a:cubicBezTo>
                    <a:pt x="40308" y="928053"/>
                    <a:pt x="26355" y="922273"/>
                    <a:pt x="16067" y="911986"/>
                  </a:cubicBezTo>
                  <a:cubicBezTo>
                    <a:pt x="5780" y="901698"/>
                    <a:pt x="0" y="887745"/>
                    <a:pt x="0" y="873196"/>
                  </a:cubicBezTo>
                  <a:lnTo>
                    <a:pt x="0" y="54857"/>
                  </a:lnTo>
                  <a:cubicBezTo>
                    <a:pt x="0" y="40308"/>
                    <a:pt x="5780" y="26355"/>
                    <a:pt x="16067" y="16067"/>
                  </a:cubicBezTo>
                  <a:cubicBezTo>
                    <a:pt x="26355" y="5780"/>
                    <a:pt x="40308" y="0"/>
                    <a:pt x="54857" y="0"/>
                  </a:cubicBezTo>
                  <a:close/>
                </a:path>
              </a:pathLst>
            </a:custGeom>
            <a:solidFill>
              <a:srgbClr val="F1EDDC"/>
            </a:solidFill>
          </p:spPr>
        </p:sp>
        <p:sp>
          <p:nvSpPr>
            <p:cNvPr id="10" name="TextBox 10"/>
            <p:cNvSpPr txBox="1"/>
            <p:nvPr/>
          </p:nvSpPr>
          <p:spPr>
            <a:xfrm>
              <a:off x="0" y="-38100"/>
              <a:ext cx="1039938" cy="966153"/>
            </a:xfrm>
            <a:prstGeom prst="rect">
              <a:avLst/>
            </a:prstGeom>
          </p:spPr>
          <p:txBody>
            <a:bodyPr lIns="47086" tIns="47086" rIns="47086" bIns="47086" rtlCol="0" anchor="ctr"/>
            <a:lstStyle/>
            <a:p>
              <a:pPr algn="ctr">
                <a:lnSpc>
                  <a:spcPts val="2659"/>
                </a:lnSpc>
              </a:pPr>
              <a:endParaRPr/>
            </a:p>
          </p:txBody>
        </p:sp>
      </p:grpSp>
      <p:sp>
        <p:nvSpPr>
          <p:cNvPr id="11" name="Freeform 11"/>
          <p:cNvSpPr/>
          <p:nvPr/>
        </p:nvSpPr>
        <p:spPr>
          <a:xfrm rot="10729465">
            <a:off x="-1999470" y="302158"/>
            <a:ext cx="4317042" cy="4317042"/>
          </a:xfrm>
          <a:custGeom>
            <a:avLst/>
            <a:gdLst/>
            <a:ahLst/>
            <a:cxnLst/>
            <a:rect l="l" t="t" r="r" b="b"/>
            <a:pathLst>
              <a:path w="4317042" h="4317042">
                <a:moveTo>
                  <a:pt x="0" y="0"/>
                </a:moveTo>
                <a:lnTo>
                  <a:pt x="4317042" y="0"/>
                </a:lnTo>
                <a:lnTo>
                  <a:pt x="4317042" y="4317041"/>
                </a:lnTo>
                <a:lnTo>
                  <a:pt x="0" y="4317041"/>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sp>
        <p:nvSpPr>
          <p:cNvPr id="12" name="Freeform 12"/>
          <p:cNvSpPr/>
          <p:nvPr/>
        </p:nvSpPr>
        <p:spPr>
          <a:xfrm rot="-10800000">
            <a:off x="15082007" y="-2995298"/>
            <a:ext cx="6295395" cy="6295395"/>
          </a:xfrm>
          <a:custGeom>
            <a:avLst/>
            <a:gdLst/>
            <a:ahLst/>
            <a:cxnLst/>
            <a:rect l="l" t="t" r="r" b="b"/>
            <a:pathLst>
              <a:path w="6295395" h="6295395">
                <a:moveTo>
                  <a:pt x="0" y="0"/>
                </a:moveTo>
                <a:lnTo>
                  <a:pt x="6295395" y="0"/>
                </a:lnTo>
                <a:lnTo>
                  <a:pt x="6295395" y="6295396"/>
                </a:lnTo>
                <a:lnTo>
                  <a:pt x="0" y="6295396"/>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10729465">
            <a:off x="16034663" y="565897"/>
            <a:ext cx="4390084" cy="4390084"/>
          </a:xfrm>
          <a:custGeom>
            <a:avLst/>
            <a:gdLst/>
            <a:ahLst/>
            <a:cxnLst/>
            <a:rect l="l" t="t" r="r" b="b"/>
            <a:pathLst>
              <a:path w="4390084" h="4390084">
                <a:moveTo>
                  <a:pt x="0" y="0"/>
                </a:moveTo>
                <a:lnTo>
                  <a:pt x="4390083" y="0"/>
                </a:lnTo>
                <a:lnTo>
                  <a:pt x="4390083" y="4390084"/>
                </a:lnTo>
                <a:lnTo>
                  <a:pt x="0" y="4390084"/>
                </a:lnTo>
                <a:lnTo>
                  <a:pt x="0" y="0"/>
                </a:lnTo>
                <a:close/>
              </a:path>
            </a:pathLst>
          </a:custGeom>
          <a:blipFill>
            <a:blip r:embed="rId2">
              <a:alphaModFix amt="30000"/>
              <a:extLst>
                <a:ext uri="{96DAC541-7B7A-43D3-8B79-37D633B846F1}">
                  <asvg:svgBlip xmlns:asvg="http://schemas.microsoft.com/office/drawing/2016/SVG/main" r:embed="rId3"/>
                </a:ext>
              </a:extLst>
            </a:blip>
            <a:stretch>
              <a:fillRect/>
            </a:stretch>
          </a:blipFill>
        </p:spPr>
      </p:sp>
      <p:sp>
        <p:nvSpPr>
          <p:cNvPr id="15" name="Freeform 15"/>
          <p:cNvSpPr/>
          <p:nvPr/>
        </p:nvSpPr>
        <p:spPr>
          <a:xfrm>
            <a:off x="8183412" y="2548512"/>
            <a:ext cx="1921177" cy="1868781"/>
          </a:xfrm>
          <a:custGeom>
            <a:avLst/>
            <a:gdLst/>
            <a:ahLst/>
            <a:cxnLst/>
            <a:rect l="l" t="t" r="r" b="b"/>
            <a:pathLst>
              <a:path w="1921177" h="1868781">
                <a:moveTo>
                  <a:pt x="0" y="0"/>
                </a:moveTo>
                <a:lnTo>
                  <a:pt x="1921176" y="0"/>
                </a:lnTo>
                <a:lnTo>
                  <a:pt x="1921176" y="1868782"/>
                </a:lnTo>
                <a:lnTo>
                  <a:pt x="0" y="186878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6" name="Freeform 16"/>
          <p:cNvSpPr/>
          <p:nvPr/>
        </p:nvSpPr>
        <p:spPr>
          <a:xfrm>
            <a:off x="13418696" y="2486371"/>
            <a:ext cx="2176245" cy="1930923"/>
          </a:xfrm>
          <a:custGeom>
            <a:avLst/>
            <a:gdLst/>
            <a:ahLst/>
            <a:cxnLst/>
            <a:rect l="l" t="t" r="r" b="b"/>
            <a:pathLst>
              <a:path w="2176245" h="1930923">
                <a:moveTo>
                  <a:pt x="0" y="0"/>
                </a:moveTo>
                <a:lnTo>
                  <a:pt x="2176244" y="0"/>
                </a:lnTo>
                <a:lnTo>
                  <a:pt x="2176244" y="1930923"/>
                </a:lnTo>
                <a:lnTo>
                  <a:pt x="0" y="1930923"/>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7" name="TextBox 17"/>
          <p:cNvSpPr txBox="1"/>
          <p:nvPr/>
        </p:nvSpPr>
        <p:spPr>
          <a:xfrm>
            <a:off x="5320543" y="1152525"/>
            <a:ext cx="7646914" cy="939804"/>
          </a:xfrm>
          <a:prstGeom prst="rect">
            <a:avLst/>
          </a:prstGeom>
        </p:spPr>
        <p:txBody>
          <a:bodyPr lIns="0" tIns="0" rIns="0" bIns="0" rtlCol="0" anchor="t">
            <a:spAutoFit/>
          </a:bodyPr>
          <a:lstStyle/>
          <a:p>
            <a:pPr algn="ctr">
              <a:lnSpc>
                <a:spcPts val="7000"/>
              </a:lnSpc>
            </a:pPr>
            <a:r>
              <a:rPr lang="en-US" sz="7000" b="1">
                <a:solidFill>
                  <a:srgbClr val="153969"/>
                </a:solidFill>
                <a:latin typeface="Montserrat Bold"/>
                <a:ea typeface="Montserrat Bold"/>
                <a:cs typeface="Montserrat Bold"/>
                <a:sym typeface="Montserrat Bold"/>
              </a:rPr>
              <a:t>Research Gap</a:t>
            </a:r>
          </a:p>
        </p:txBody>
      </p:sp>
      <p:sp>
        <p:nvSpPr>
          <p:cNvPr id="18" name="TextBox 18"/>
          <p:cNvSpPr txBox="1"/>
          <p:nvPr/>
        </p:nvSpPr>
        <p:spPr>
          <a:xfrm>
            <a:off x="1447800" y="5097363"/>
            <a:ext cx="4504265" cy="4770537"/>
          </a:xfrm>
          <a:prstGeom prst="rect">
            <a:avLst/>
          </a:prstGeom>
        </p:spPr>
        <p:txBody>
          <a:bodyPr wrap="square"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Various studies have shown that physical literacy is positively associated with physical activity, health, well-being, and student engagement in physical education learning. These findings confirm that physical literacy is a crucial factor in developing an active and healthy lifestyle from school age.</a:t>
            </a:r>
          </a:p>
        </p:txBody>
      </p:sp>
      <p:sp>
        <p:nvSpPr>
          <p:cNvPr id="19" name="TextBox 19"/>
          <p:cNvSpPr txBox="1"/>
          <p:nvPr/>
        </p:nvSpPr>
        <p:spPr>
          <a:xfrm>
            <a:off x="6888710" y="5067228"/>
            <a:ext cx="4513347" cy="4770537"/>
          </a:xfrm>
          <a:prstGeom prst="rect">
            <a:avLst/>
          </a:prstGeom>
        </p:spPr>
        <p:txBody>
          <a:bodyPr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However, most research still focuses on the relationships between variables and is conducted outside Indonesia. Research describing the physical literacy levels of Madrasah </a:t>
            </a:r>
            <a:r>
              <a:rPr lang="en-US" sz="2599" dirty="0" err="1">
                <a:solidFill>
                  <a:srgbClr val="153969"/>
                </a:solidFill>
                <a:latin typeface="Roboto"/>
                <a:ea typeface="Roboto"/>
                <a:cs typeface="Roboto"/>
                <a:sym typeface="Roboto"/>
              </a:rPr>
              <a:t>Tsanawiyah</a:t>
            </a:r>
            <a:r>
              <a:rPr lang="en-US" sz="2599" dirty="0">
                <a:solidFill>
                  <a:srgbClr val="153969"/>
                </a:solidFill>
                <a:latin typeface="Roboto"/>
                <a:ea typeface="Roboto"/>
                <a:cs typeface="Roboto"/>
                <a:sym typeface="Roboto"/>
              </a:rPr>
              <a:t> students is still limited, so information on the physical literacy status of students in madrasah environments is scarce.</a:t>
            </a:r>
          </a:p>
        </p:txBody>
      </p:sp>
      <p:sp>
        <p:nvSpPr>
          <p:cNvPr id="20" name="TextBox 20"/>
          <p:cNvSpPr txBox="1"/>
          <p:nvPr/>
        </p:nvSpPr>
        <p:spPr>
          <a:xfrm>
            <a:off x="12301057" y="5143500"/>
            <a:ext cx="4513347" cy="3577903"/>
          </a:xfrm>
          <a:prstGeom prst="rect">
            <a:avLst/>
          </a:prstGeom>
        </p:spPr>
        <p:txBody>
          <a:bodyPr lIns="0" tIns="0" rIns="0" bIns="0" rtlCol="0" anchor="t">
            <a:spAutoFit/>
          </a:bodyPr>
          <a:lstStyle/>
          <a:p>
            <a:pPr algn="ctr">
              <a:lnSpc>
                <a:spcPts val="3119"/>
              </a:lnSpc>
            </a:pPr>
            <a:r>
              <a:rPr lang="en-US" sz="2599" dirty="0">
                <a:solidFill>
                  <a:srgbClr val="153969"/>
                </a:solidFill>
                <a:latin typeface="Roboto"/>
                <a:ea typeface="Roboto"/>
                <a:cs typeface="Roboto"/>
                <a:sym typeface="Roboto"/>
              </a:rPr>
              <a:t>Based on these conditions, this study aims to analyze the level of physical literacy of students at MTs </a:t>
            </a:r>
            <a:r>
              <a:rPr lang="en-US" sz="2599" dirty="0" err="1">
                <a:solidFill>
                  <a:srgbClr val="153969"/>
                </a:solidFill>
                <a:latin typeface="Roboto"/>
                <a:ea typeface="Roboto"/>
                <a:cs typeface="Roboto"/>
                <a:sym typeface="Roboto"/>
              </a:rPr>
              <a:t>Daarul</a:t>
            </a:r>
            <a:r>
              <a:rPr lang="en-US" sz="2599" dirty="0">
                <a:solidFill>
                  <a:srgbClr val="153969"/>
                </a:solidFill>
                <a:latin typeface="Roboto"/>
                <a:ea typeface="Roboto"/>
                <a:cs typeface="Roboto"/>
                <a:sym typeface="Roboto"/>
              </a:rPr>
              <a:t> </a:t>
            </a:r>
            <a:r>
              <a:rPr lang="en-US" sz="2599" dirty="0" err="1">
                <a:solidFill>
                  <a:srgbClr val="153969"/>
                </a:solidFill>
                <a:latin typeface="Roboto"/>
                <a:ea typeface="Roboto"/>
                <a:cs typeface="Roboto"/>
                <a:sym typeface="Roboto"/>
              </a:rPr>
              <a:t>Fikril</a:t>
            </a:r>
            <a:r>
              <a:rPr lang="en-US" sz="2599" dirty="0">
                <a:solidFill>
                  <a:srgbClr val="153969"/>
                </a:solidFill>
                <a:latin typeface="Roboto"/>
                <a:ea typeface="Roboto"/>
                <a:cs typeface="Roboto"/>
                <a:sym typeface="Roboto"/>
              </a:rPr>
              <a:t> </a:t>
            </a:r>
            <a:r>
              <a:rPr lang="en-US" sz="2599" dirty="0" err="1">
                <a:solidFill>
                  <a:srgbClr val="153969"/>
                </a:solidFill>
                <a:latin typeface="Roboto"/>
                <a:ea typeface="Roboto"/>
                <a:cs typeface="Roboto"/>
                <a:sym typeface="Roboto"/>
              </a:rPr>
              <a:t>Uluum</a:t>
            </a:r>
            <a:r>
              <a:rPr lang="en-US" sz="2599" dirty="0">
                <a:solidFill>
                  <a:srgbClr val="153969"/>
                </a:solidFill>
                <a:latin typeface="Roboto"/>
                <a:ea typeface="Roboto"/>
                <a:cs typeface="Roboto"/>
                <a:sym typeface="Roboto"/>
              </a:rPr>
              <a:t> </a:t>
            </a:r>
            <a:r>
              <a:rPr lang="en-US" sz="2599" dirty="0" err="1">
                <a:solidFill>
                  <a:srgbClr val="153969"/>
                </a:solidFill>
                <a:latin typeface="Roboto"/>
                <a:ea typeface="Roboto"/>
                <a:cs typeface="Roboto"/>
                <a:sym typeface="Roboto"/>
              </a:rPr>
              <a:t>Binong</a:t>
            </a:r>
            <a:r>
              <a:rPr lang="en-US" sz="2599" dirty="0">
                <a:solidFill>
                  <a:srgbClr val="153969"/>
                </a:solidFill>
                <a:latin typeface="Roboto"/>
                <a:ea typeface="Roboto"/>
                <a:cs typeface="Roboto"/>
                <a:sym typeface="Roboto"/>
              </a:rPr>
              <a:t> as an initial description of the condition of students' physical literacy and as a reference in developing physical education learning.</a:t>
            </a:r>
          </a:p>
        </p:txBody>
      </p:sp>
      <p:sp>
        <p:nvSpPr>
          <p:cNvPr id="21" name="Freeform 21"/>
          <p:cNvSpPr/>
          <p:nvPr/>
        </p:nvSpPr>
        <p:spPr>
          <a:xfrm>
            <a:off x="-66550" y="-66551"/>
            <a:ext cx="2185892" cy="4604667"/>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dirty="0"/>
          </a:p>
        </p:txBody>
      </p:sp>
      <p:grpSp>
        <p:nvGrpSpPr>
          <p:cNvPr id="22" name="Group 22"/>
          <p:cNvGrpSpPr/>
          <p:nvPr/>
        </p:nvGrpSpPr>
        <p:grpSpPr>
          <a:xfrm>
            <a:off x="434340" y="559594"/>
            <a:ext cx="1923469" cy="561880"/>
            <a:chOff x="0" y="0"/>
            <a:chExt cx="2564625" cy="749173"/>
          </a:xfrm>
        </p:grpSpPr>
        <p:sp>
          <p:nvSpPr>
            <p:cNvPr id="23" name="Freeform 23"/>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12"/>
              <a:stretch>
                <a:fillRect/>
              </a:stretch>
            </a:blipFill>
          </p:spPr>
        </p:sp>
      </p:grpSp>
      <p:grpSp>
        <p:nvGrpSpPr>
          <p:cNvPr id="24" name="Group 24"/>
          <p:cNvGrpSpPr/>
          <p:nvPr/>
        </p:nvGrpSpPr>
        <p:grpSpPr>
          <a:xfrm>
            <a:off x="2354170" y="594836"/>
            <a:ext cx="880720" cy="470411"/>
            <a:chOff x="0" y="0"/>
            <a:chExt cx="1174293" cy="627215"/>
          </a:xfrm>
        </p:grpSpPr>
        <p:sp>
          <p:nvSpPr>
            <p:cNvPr id="25" name="Freeform 25"/>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13"/>
              <a:stretch>
                <a:fillRect r="-4" b="6"/>
              </a:stretch>
            </a:blipFill>
          </p:spPr>
        </p:sp>
      </p:grpSp>
      <p:grpSp>
        <p:nvGrpSpPr>
          <p:cNvPr id="26" name="Group 26"/>
          <p:cNvGrpSpPr/>
          <p:nvPr/>
        </p:nvGrpSpPr>
        <p:grpSpPr>
          <a:xfrm>
            <a:off x="3326663" y="416881"/>
            <a:ext cx="810158" cy="368494"/>
            <a:chOff x="0" y="0"/>
            <a:chExt cx="1080211" cy="491325"/>
          </a:xfrm>
        </p:grpSpPr>
        <p:sp>
          <p:nvSpPr>
            <p:cNvPr id="27" name="Freeform 27"/>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4"/>
              <a:stretch>
                <a:fillRect l="-36051" r="-34586" b="-150333"/>
              </a:stretch>
            </a:blipFill>
          </p:spPr>
        </p:sp>
      </p:grpSp>
      <p:sp>
        <p:nvSpPr>
          <p:cNvPr id="28" name="TextBox 28"/>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29" name="Group 29"/>
          <p:cNvGrpSpPr/>
          <p:nvPr/>
        </p:nvGrpSpPr>
        <p:grpSpPr>
          <a:xfrm>
            <a:off x="4233891" y="529285"/>
            <a:ext cx="726529" cy="621992"/>
            <a:chOff x="0" y="0"/>
            <a:chExt cx="968705" cy="829323"/>
          </a:xfrm>
        </p:grpSpPr>
        <p:sp>
          <p:nvSpPr>
            <p:cNvPr id="30" name="Freeform 3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5"/>
              <a:stretch>
                <a:fillRect r="5" b="-1"/>
              </a:stretch>
            </a:blipFill>
          </p:spPr>
        </p:sp>
      </p:grpSp>
      <p:grpSp>
        <p:nvGrpSpPr>
          <p:cNvPr id="31" name="Group 31"/>
          <p:cNvGrpSpPr/>
          <p:nvPr/>
        </p:nvGrpSpPr>
        <p:grpSpPr>
          <a:xfrm>
            <a:off x="5032143" y="469830"/>
            <a:ext cx="739597" cy="718690"/>
            <a:chOff x="0" y="0"/>
            <a:chExt cx="986130" cy="958253"/>
          </a:xfrm>
        </p:grpSpPr>
        <p:sp>
          <p:nvSpPr>
            <p:cNvPr id="32" name="Freeform 32"/>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6"/>
              <a:stretch>
                <a:fillRect r="2" b="-3"/>
              </a:stretch>
            </a:blipFill>
          </p:spPr>
        </p:sp>
      </p:grpSp>
      <p:sp>
        <p:nvSpPr>
          <p:cNvPr id="37" name="Freeform 14">
            <a:extLst>
              <a:ext uri="{FF2B5EF4-FFF2-40B4-BE49-F238E27FC236}">
                <a16:creationId xmlns:a16="http://schemas.microsoft.com/office/drawing/2014/main" id="{91FACB52-2833-4827-A4CD-D89A46248232}"/>
              </a:ext>
            </a:extLst>
          </p:cNvPr>
          <p:cNvSpPr/>
          <p:nvPr/>
        </p:nvSpPr>
        <p:spPr>
          <a:xfrm>
            <a:off x="2809077" y="2359894"/>
            <a:ext cx="1847919" cy="2057400"/>
          </a:xfrm>
          <a:custGeom>
            <a:avLst/>
            <a:gdLst/>
            <a:ahLst/>
            <a:cxnLst/>
            <a:rect l="l" t="t" r="r" b="b"/>
            <a:pathLst>
              <a:path w="1847919" h="2057400">
                <a:moveTo>
                  <a:pt x="0" y="0"/>
                </a:moveTo>
                <a:lnTo>
                  <a:pt x="1847919" y="0"/>
                </a:lnTo>
                <a:lnTo>
                  <a:pt x="1847919" y="2057400"/>
                </a:lnTo>
                <a:lnTo>
                  <a:pt x="0" y="2057400"/>
                </a:lnTo>
                <a:lnTo>
                  <a:pt x="0" y="0"/>
                </a:lnTo>
                <a:close/>
              </a:path>
            </a:pathLst>
          </a:custGeom>
          <a:blipFill>
            <a:blip r:embed="rId17">
              <a:extLst>
                <a:ext uri="{96DAC541-7B7A-43D3-8B79-37D633B846F1}">
                  <asvg:svgBlip xmlns:asvg="http://schemas.microsoft.com/office/drawing/2016/SVG/main" r:embed="rId18"/>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TextBox 2"/>
          <p:cNvSpPr txBox="1"/>
          <p:nvPr/>
        </p:nvSpPr>
        <p:spPr>
          <a:xfrm>
            <a:off x="3873785" y="1868016"/>
            <a:ext cx="9672364" cy="859155"/>
          </a:xfrm>
          <a:prstGeom prst="rect">
            <a:avLst/>
          </a:prstGeom>
        </p:spPr>
        <p:txBody>
          <a:bodyPr lIns="0" tIns="0" rIns="0" bIns="0" rtlCol="0" anchor="t">
            <a:spAutoFit/>
          </a:bodyPr>
          <a:lstStyle/>
          <a:p>
            <a:pPr>
              <a:lnSpc>
                <a:spcPts val="6660"/>
              </a:lnSpc>
            </a:pPr>
            <a:r>
              <a:rPr lang="en-US" sz="6000" b="1" dirty="0">
                <a:solidFill>
                  <a:srgbClr val="343434"/>
                </a:solidFill>
                <a:latin typeface="Proxima Nova Heavy"/>
                <a:ea typeface="Proxima Nova Heavy"/>
                <a:cs typeface="Proxima Nova Heavy"/>
                <a:sym typeface="Proxima Nova Heavy"/>
              </a:rPr>
              <a:t>RESEARCH METHODS</a:t>
            </a:r>
          </a:p>
        </p:txBody>
      </p:sp>
      <p:grpSp>
        <p:nvGrpSpPr>
          <p:cNvPr id="3" name="Group 3"/>
          <p:cNvGrpSpPr/>
          <p:nvPr/>
        </p:nvGrpSpPr>
        <p:grpSpPr>
          <a:xfrm>
            <a:off x="1629895" y="3292202"/>
            <a:ext cx="7623064" cy="2631222"/>
            <a:chOff x="0" y="0"/>
            <a:chExt cx="2501555" cy="863452"/>
          </a:xfrm>
        </p:grpSpPr>
        <p:sp>
          <p:nvSpPr>
            <p:cNvPr id="4" name="Freeform 4"/>
            <p:cNvSpPr/>
            <p:nvPr/>
          </p:nvSpPr>
          <p:spPr>
            <a:xfrm>
              <a:off x="0" y="0"/>
              <a:ext cx="2501555" cy="863451"/>
            </a:xfrm>
            <a:custGeom>
              <a:avLst/>
              <a:gdLst/>
              <a:ahLst/>
              <a:cxnLst/>
              <a:rect l="l" t="t" r="r" b="b"/>
              <a:pathLst>
                <a:path w="2501555" h="863451">
                  <a:moveTo>
                    <a:pt x="49764" y="0"/>
                  </a:moveTo>
                  <a:lnTo>
                    <a:pt x="2451791" y="0"/>
                  </a:lnTo>
                  <a:cubicBezTo>
                    <a:pt x="2464989" y="0"/>
                    <a:pt x="2477647" y="5243"/>
                    <a:pt x="2486979" y="14576"/>
                  </a:cubicBezTo>
                  <a:cubicBezTo>
                    <a:pt x="2496312" y="23908"/>
                    <a:pt x="2501555" y="36566"/>
                    <a:pt x="2501555" y="49764"/>
                  </a:cubicBezTo>
                  <a:lnTo>
                    <a:pt x="2501555" y="813687"/>
                  </a:lnTo>
                  <a:cubicBezTo>
                    <a:pt x="2501555" y="826886"/>
                    <a:pt x="2496312" y="839543"/>
                    <a:pt x="2486979" y="848876"/>
                  </a:cubicBezTo>
                  <a:cubicBezTo>
                    <a:pt x="2477647" y="858208"/>
                    <a:pt x="2464989" y="863451"/>
                    <a:pt x="2451791" y="863451"/>
                  </a:cubicBezTo>
                  <a:lnTo>
                    <a:pt x="49764" y="863451"/>
                  </a:lnTo>
                  <a:cubicBezTo>
                    <a:pt x="36566" y="863451"/>
                    <a:pt x="23908" y="858208"/>
                    <a:pt x="14576" y="848876"/>
                  </a:cubicBezTo>
                  <a:cubicBezTo>
                    <a:pt x="5243" y="839543"/>
                    <a:pt x="0" y="826886"/>
                    <a:pt x="0" y="813687"/>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5" name="TextBox 5"/>
            <p:cNvSpPr txBox="1"/>
            <p:nvPr/>
          </p:nvSpPr>
          <p:spPr>
            <a:xfrm>
              <a:off x="0" y="-38100"/>
              <a:ext cx="2501555" cy="901552"/>
            </a:xfrm>
            <a:prstGeom prst="rect">
              <a:avLst/>
            </a:prstGeom>
          </p:spPr>
          <p:txBody>
            <a:bodyPr lIns="50800" tIns="50800" rIns="50800" bIns="50800" rtlCol="0" anchor="ctr"/>
            <a:lstStyle/>
            <a:p>
              <a:pPr algn="ctr">
                <a:lnSpc>
                  <a:spcPts val="2659"/>
                </a:lnSpc>
                <a:spcBef>
                  <a:spcPct val="0"/>
                </a:spcBef>
              </a:pPr>
              <a:endParaRPr/>
            </a:p>
          </p:txBody>
        </p:sp>
      </p:grpSp>
      <p:grpSp>
        <p:nvGrpSpPr>
          <p:cNvPr id="6" name="Group 6"/>
          <p:cNvGrpSpPr/>
          <p:nvPr/>
        </p:nvGrpSpPr>
        <p:grpSpPr>
          <a:xfrm>
            <a:off x="9839903" y="3292202"/>
            <a:ext cx="7623064" cy="2693753"/>
            <a:chOff x="0" y="0"/>
            <a:chExt cx="2501555" cy="883971"/>
          </a:xfrm>
        </p:grpSpPr>
        <p:sp>
          <p:nvSpPr>
            <p:cNvPr id="7" name="Freeform 7"/>
            <p:cNvSpPr/>
            <p:nvPr/>
          </p:nvSpPr>
          <p:spPr>
            <a:xfrm>
              <a:off x="0" y="0"/>
              <a:ext cx="2501555" cy="883971"/>
            </a:xfrm>
            <a:custGeom>
              <a:avLst/>
              <a:gdLst/>
              <a:ahLst/>
              <a:cxnLst/>
              <a:rect l="l" t="t" r="r" b="b"/>
              <a:pathLst>
                <a:path w="2501555" h="883971">
                  <a:moveTo>
                    <a:pt x="49764" y="0"/>
                  </a:moveTo>
                  <a:lnTo>
                    <a:pt x="2451791" y="0"/>
                  </a:lnTo>
                  <a:cubicBezTo>
                    <a:pt x="2464989" y="0"/>
                    <a:pt x="2477647" y="5243"/>
                    <a:pt x="2486979" y="14576"/>
                  </a:cubicBezTo>
                  <a:cubicBezTo>
                    <a:pt x="2496312" y="23908"/>
                    <a:pt x="2501555" y="36566"/>
                    <a:pt x="2501555" y="49764"/>
                  </a:cubicBezTo>
                  <a:lnTo>
                    <a:pt x="2501555" y="834207"/>
                  </a:lnTo>
                  <a:cubicBezTo>
                    <a:pt x="2501555" y="861691"/>
                    <a:pt x="2479275" y="883971"/>
                    <a:pt x="2451791" y="883971"/>
                  </a:cubicBezTo>
                  <a:lnTo>
                    <a:pt x="49764" y="883971"/>
                  </a:lnTo>
                  <a:cubicBezTo>
                    <a:pt x="36566" y="883971"/>
                    <a:pt x="23908" y="878728"/>
                    <a:pt x="14576" y="869396"/>
                  </a:cubicBezTo>
                  <a:cubicBezTo>
                    <a:pt x="5243" y="860063"/>
                    <a:pt x="0" y="847405"/>
                    <a:pt x="0" y="834207"/>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8" name="TextBox 8"/>
            <p:cNvSpPr txBox="1"/>
            <p:nvPr/>
          </p:nvSpPr>
          <p:spPr>
            <a:xfrm>
              <a:off x="0" y="-38100"/>
              <a:ext cx="2501555" cy="922071"/>
            </a:xfrm>
            <a:prstGeom prst="rect">
              <a:avLst/>
            </a:prstGeom>
          </p:spPr>
          <p:txBody>
            <a:bodyPr lIns="50800" tIns="50800" rIns="50800" bIns="50800" rtlCol="0" anchor="ctr"/>
            <a:lstStyle/>
            <a:p>
              <a:pPr algn="ctr">
                <a:lnSpc>
                  <a:spcPts val="2659"/>
                </a:lnSpc>
                <a:spcBef>
                  <a:spcPct val="0"/>
                </a:spcBef>
              </a:pPr>
              <a:endParaRPr/>
            </a:p>
          </p:txBody>
        </p:sp>
      </p:grpSp>
      <p:grpSp>
        <p:nvGrpSpPr>
          <p:cNvPr id="9" name="Group 9"/>
          <p:cNvGrpSpPr/>
          <p:nvPr/>
        </p:nvGrpSpPr>
        <p:grpSpPr>
          <a:xfrm>
            <a:off x="1804095" y="6827588"/>
            <a:ext cx="7623064" cy="2850194"/>
            <a:chOff x="0" y="0"/>
            <a:chExt cx="2501555" cy="935308"/>
          </a:xfrm>
        </p:grpSpPr>
        <p:sp>
          <p:nvSpPr>
            <p:cNvPr id="10" name="Freeform 10"/>
            <p:cNvSpPr/>
            <p:nvPr/>
          </p:nvSpPr>
          <p:spPr>
            <a:xfrm>
              <a:off x="0" y="0"/>
              <a:ext cx="2501555" cy="935308"/>
            </a:xfrm>
            <a:custGeom>
              <a:avLst/>
              <a:gdLst/>
              <a:ahLst/>
              <a:cxnLst/>
              <a:rect l="l" t="t" r="r" b="b"/>
              <a:pathLst>
                <a:path w="2501555" h="935308">
                  <a:moveTo>
                    <a:pt x="49764" y="0"/>
                  </a:moveTo>
                  <a:lnTo>
                    <a:pt x="2451791" y="0"/>
                  </a:lnTo>
                  <a:cubicBezTo>
                    <a:pt x="2464989" y="0"/>
                    <a:pt x="2477647" y="5243"/>
                    <a:pt x="2486979" y="14576"/>
                  </a:cubicBezTo>
                  <a:cubicBezTo>
                    <a:pt x="2496312" y="23908"/>
                    <a:pt x="2501555" y="36566"/>
                    <a:pt x="2501555" y="49764"/>
                  </a:cubicBezTo>
                  <a:lnTo>
                    <a:pt x="2501555" y="885544"/>
                  </a:lnTo>
                  <a:cubicBezTo>
                    <a:pt x="2501555" y="898743"/>
                    <a:pt x="2496312" y="911400"/>
                    <a:pt x="2486979" y="920733"/>
                  </a:cubicBezTo>
                  <a:cubicBezTo>
                    <a:pt x="2477647" y="930065"/>
                    <a:pt x="2464989" y="935308"/>
                    <a:pt x="2451791" y="935308"/>
                  </a:cubicBezTo>
                  <a:lnTo>
                    <a:pt x="49764" y="935308"/>
                  </a:lnTo>
                  <a:cubicBezTo>
                    <a:pt x="22280" y="935308"/>
                    <a:pt x="0" y="913028"/>
                    <a:pt x="0" y="885544"/>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11" name="TextBox 11"/>
            <p:cNvSpPr txBox="1"/>
            <p:nvPr/>
          </p:nvSpPr>
          <p:spPr>
            <a:xfrm>
              <a:off x="0" y="-38100"/>
              <a:ext cx="2501555" cy="973408"/>
            </a:xfrm>
            <a:prstGeom prst="rect">
              <a:avLst/>
            </a:prstGeom>
          </p:spPr>
          <p:txBody>
            <a:bodyPr lIns="50800" tIns="50800" rIns="50800" bIns="50800" rtlCol="0" anchor="ctr"/>
            <a:lstStyle/>
            <a:p>
              <a:pPr algn="ctr">
                <a:lnSpc>
                  <a:spcPts val="2659"/>
                </a:lnSpc>
                <a:spcBef>
                  <a:spcPct val="0"/>
                </a:spcBef>
              </a:pPr>
              <a:endParaRPr/>
            </a:p>
          </p:txBody>
        </p:sp>
      </p:grpSp>
      <p:grpSp>
        <p:nvGrpSpPr>
          <p:cNvPr id="12" name="Group 12"/>
          <p:cNvGrpSpPr/>
          <p:nvPr/>
        </p:nvGrpSpPr>
        <p:grpSpPr>
          <a:xfrm>
            <a:off x="10014104" y="6799013"/>
            <a:ext cx="7623064" cy="2878769"/>
            <a:chOff x="0" y="0"/>
            <a:chExt cx="2501555" cy="944685"/>
          </a:xfrm>
        </p:grpSpPr>
        <p:sp>
          <p:nvSpPr>
            <p:cNvPr id="13" name="Freeform 13"/>
            <p:cNvSpPr/>
            <p:nvPr/>
          </p:nvSpPr>
          <p:spPr>
            <a:xfrm>
              <a:off x="0" y="0"/>
              <a:ext cx="2501555" cy="944685"/>
            </a:xfrm>
            <a:custGeom>
              <a:avLst/>
              <a:gdLst/>
              <a:ahLst/>
              <a:cxnLst/>
              <a:rect l="l" t="t" r="r" b="b"/>
              <a:pathLst>
                <a:path w="2501555" h="944685">
                  <a:moveTo>
                    <a:pt x="49764" y="0"/>
                  </a:moveTo>
                  <a:lnTo>
                    <a:pt x="2451791" y="0"/>
                  </a:lnTo>
                  <a:cubicBezTo>
                    <a:pt x="2464989" y="0"/>
                    <a:pt x="2477647" y="5243"/>
                    <a:pt x="2486979" y="14576"/>
                  </a:cubicBezTo>
                  <a:cubicBezTo>
                    <a:pt x="2496312" y="23908"/>
                    <a:pt x="2501555" y="36566"/>
                    <a:pt x="2501555" y="49764"/>
                  </a:cubicBezTo>
                  <a:lnTo>
                    <a:pt x="2501555" y="894921"/>
                  </a:lnTo>
                  <a:cubicBezTo>
                    <a:pt x="2501555" y="922405"/>
                    <a:pt x="2479275" y="944685"/>
                    <a:pt x="2451791" y="944685"/>
                  </a:cubicBezTo>
                  <a:lnTo>
                    <a:pt x="49764" y="944685"/>
                  </a:lnTo>
                  <a:cubicBezTo>
                    <a:pt x="36566" y="944685"/>
                    <a:pt x="23908" y="939442"/>
                    <a:pt x="14576" y="930110"/>
                  </a:cubicBezTo>
                  <a:cubicBezTo>
                    <a:pt x="5243" y="920777"/>
                    <a:pt x="0" y="908120"/>
                    <a:pt x="0" y="894921"/>
                  </a:cubicBezTo>
                  <a:lnTo>
                    <a:pt x="0" y="49764"/>
                  </a:lnTo>
                  <a:cubicBezTo>
                    <a:pt x="0" y="36566"/>
                    <a:pt x="5243" y="23908"/>
                    <a:pt x="14576" y="14576"/>
                  </a:cubicBezTo>
                  <a:cubicBezTo>
                    <a:pt x="23908" y="5243"/>
                    <a:pt x="36566" y="0"/>
                    <a:pt x="49764" y="0"/>
                  </a:cubicBezTo>
                  <a:close/>
                </a:path>
              </a:pathLst>
            </a:custGeom>
            <a:solidFill>
              <a:srgbClr val="F1EDDC"/>
            </a:solidFill>
          </p:spPr>
        </p:sp>
        <p:sp>
          <p:nvSpPr>
            <p:cNvPr id="14" name="TextBox 14"/>
            <p:cNvSpPr txBox="1"/>
            <p:nvPr/>
          </p:nvSpPr>
          <p:spPr>
            <a:xfrm>
              <a:off x="0" y="-38100"/>
              <a:ext cx="2501555" cy="982785"/>
            </a:xfrm>
            <a:prstGeom prst="rect">
              <a:avLst/>
            </a:prstGeom>
          </p:spPr>
          <p:txBody>
            <a:bodyPr lIns="50800" tIns="50800" rIns="50800" bIns="50800" rtlCol="0" anchor="ctr"/>
            <a:lstStyle/>
            <a:p>
              <a:pPr algn="ctr">
                <a:lnSpc>
                  <a:spcPts val="2659"/>
                </a:lnSpc>
                <a:spcBef>
                  <a:spcPct val="0"/>
                </a:spcBef>
              </a:pPr>
              <a:endParaRPr/>
            </a:p>
          </p:txBody>
        </p:sp>
      </p:grpSp>
      <p:sp>
        <p:nvSpPr>
          <p:cNvPr id="15" name="TextBox 15"/>
          <p:cNvSpPr txBox="1"/>
          <p:nvPr/>
        </p:nvSpPr>
        <p:spPr>
          <a:xfrm>
            <a:off x="1804095" y="3883130"/>
            <a:ext cx="7183307" cy="1839991"/>
          </a:xfrm>
          <a:prstGeom prst="rect">
            <a:avLst/>
          </a:prstGeom>
        </p:spPr>
        <p:txBody>
          <a:bodyPr lIns="0" tIns="0" rIns="0" bIns="0" rtlCol="0" anchor="t">
            <a:spAutoFit/>
          </a:bodyPr>
          <a:lstStyle/>
          <a:p>
            <a:pPr algn="just">
              <a:lnSpc>
                <a:spcPts val="2866"/>
              </a:lnSpc>
            </a:pPr>
            <a:r>
              <a:rPr lang="en-US" sz="2047" dirty="0">
                <a:solidFill>
                  <a:srgbClr val="343434"/>
                </a:solidFill>
                <a:latin typeface="Poppins"/>
                <a:ea typeface="Poppins"/>
                <a:cs typeface="Poppins"/>
                <a:sym typeface="Poppins"/>
              </a:rPr>
              <a:t>This study used a quantitative approach with a descriptive design. This approach aims to describe students' physical literacy levels based on data obtained in the field without examining the relationships or influences between variables.</a:t>
            </a:r>
          </a:p>
        </p:txBody>
      </p:sp>
      <p:sp>
        <p:nvSpPr>
          <p:cNvPr id="16" name="TextBox 16"/>
          <p:cNvSpPr txBox="1"/>
          <p:nvPr/>
        </p:nvSpPr>
        <p:spPr>
          <a:xfrm>
            <a:off x="10014104" y="3826555"/>
            <a:ext cx="7448864" cy="1713290"/>
          </a:xfrm>
          <a:prstGeom prst="rect">
            <a:avLst/>
          </a:prstGeom>
        </p:spPr>
        <p:txBody>
          <a:bodyPr lIns="0" tIns="0" rIns="0" bIns="0" rtlCol="0" anchor="t">
            <a:spAutoFit/>
          </a:bodyPr>
          <a:lstStyle/>
          <a:p>
            <a:pPr algn="just">
              <a:lnSpc>
                <a:spcPts val="2677"/>
              </a:lnSpc>
            </a:pPr>
            <a:r>
              <a:rPr lang="en-US" sz="1912" dirty="0">
                <a:solidFill>
                  <a:srgbClr val="343434"/>
                </a:solidFill>
                <a:latin typeface="Poppins"/>
                <a:ea typeface="Poppins"/>
                <a:cs typeface="Poppins"/>
                <a:sym typeface="Poppins"/>
              </a:rPr>
              <a:t>Data were collected using the Physical Literacy Questionnaire, which consists of 21 items on a Likert scale of 1–5. This instrument measures five dimensions of physical literacy: motivation, self-confidence, physical competence, knowledge, and understanding of physical activity.</a:t>
            </a:r>
          </a:p>
        </p:txBody>
      </p:sp>
      <p:sp>
        <p:nvSpPr>
          <p:cNvPr id="17" name="TextBox 17"/>
          <p:cNvSpPr txBox="1"/>
          <p:nvPr/>
        </p:nvSpPr>
        <p:spPr>
          <a:xfrm>
            <a:off x="2019487" y="7003183"/>
            <a:ext cx="7233472" cy="2364943"/>
          </a:xfrm>
          <a:prstGeom prst="rect">
            <a:avLst/>
          </a:prstGeom>
        </p:spPr>
        <p:txBody>
          <a:bodyPr lIns="0" tIns="0" rIns="0" bIns="0" rtlCol="0" anchor="t">
            <a:spAutoFit/>
          </a:bodyPr>
          <a:lstStyle/>
          <a:p>
            <a:pPr algn="just">
              <a:lnSpc>
                <a:spcPts val="3082"/>
              </a:lnSpc>
            </a:pPr>
            <a:r>
              <a:rPr lang="en-US" sz="2202" dirty="0">
                <a:solidFill>
                  <a:srgbClr val="343434"/>
                </a:solidFill>
                <a:latin typeface="Poppins"/>
                <a:ea typeface="Poppins"/>
                <a:cs typeface="Poppins"/>
                <a:sym typeface="Poppins"/>
              </a:rPr>
              <a:t>The study population consisted of 166 students at MTs </a:t>
            </a:r>
            <a:r>
              <a:rPr lang="en-US" sz="2202" dirty="0" err="1">
                <a:solidFill>
                  <a:srgbClr val="343434"/>
                </a:solidFill>
                <a:latin typeface="Poppins"/>
                <a:ea typeface="Poppins"/>
                <a:cs typeface="Poppins"/>
                <a:sym typeface="Poppins"/>
              </a:rPr>
              <a:t>Daarul</a:t>
            </a:r>
            <a:r>
              <a:rPr lang="en-US" sz="2202" dirty="0">
                <a:solidFill>
                  <a:srgbClr val="343434"/>
                </a:solidFill>
                <a:latin typeface="Poppins"/>
                <a:ea typeface="Poppins"/>
                <a:cs typeface="Poppins"/>
                <a:sym typeface="Poppins"/>
              </a:rPr>
              <a:t> </a:t>
            </a:r>
            <a:r>
              <a:rPr lang="en-US" sz="2202" dirty="0" err="1">
                <a:solidFill>
                  <a:srgbClr val="343434"/>
                </a:solidFill>
                <a:latin typeface="Poppins"/>
                <a:ea typeface="Poppins"/>
                <a:cs typeface="Poppins"/>
                <a:sym typeface="Poppins"/>
              </a:rPr>
              <a:t>Fikril</a:t>
            </a:r>
            <a:r>
              <a:rPr lang="en-US" sz="2202" dirty="0">
                <a:solidFill>
                  <a:srgbClr val="343434"/>
                </a:solidFill>
                <a:latin typeface="Poppins"/>
                <a:ea typeface="Poppins"/>
                <a:cs typeface="Poppins"/>
                <a:sym typeface="Poppins"/>
              </a:rPr>
              <a:t> </a:t>
            </a:r>
            <a:r>
              <a:rPr lang="en-US" sz="2202" dirty="0" err="1">
                <a:solidFill>
                  <a:srgbClr val="343434"/>
                </a:solidFill>
                <a:latin typeface="Poppins"/>
                <a:ea typeface="Poppins"/>
                <a:cs typeface="Poppins"/>
                <a:sym typeface="Poppins"/>
              </a:rPr>
              <a:t>Uluum</a:t>
            </a:r>
            <a:r>
              <a:rPr lang="en-US" sz="2202" dirty="0">
                <a:solidFill>
                  <a:srgbClr val="343434"/>
                </a:solidFill>
                <a:latin typeface="Poppins"/>
                <a:ea typeface="Poppins"/>
                <a:cs typeface="Poppins"/>
                <a:sym typeface="Poppins"/>
              </a:rPr>
              <a:t> </a:t>
            </a:r>
            <a:r>
              <a:rPr lang="en-US" sz="2202" dirty="0" err="1">
                <a:solidFill>
                  <a:srgbClr val="343434"/>
                </a:solidFill>
                <a:latin typeface="Poppins"/>
                <a:ea typeface="Poppins"/>
                <a:cs typeface="Poppins"/>
                <a:sym typeface="Poppins"/>
              </a:rPr>
              <a:t>Binong</a:t>
            </a:r>
            <a:r>
              <a:rPr lang="en-US" sz="2202" dirty="0">
                <a:solidFill>
                  <a:srgbClr val="343434"/>
                </a:solidFill>
                <a:latin typeface="Poppins"/>
                <a:ea typeface="Poppins"/>
                <a:cs typeface="Poppins"/>
                <a:sym typeface="Poppins"/>
              </a:rPr>
              <a:t>. The study sample of 118 students was determined using the </a:t>
            </a:r>
            <a:r>
              <a:rPr lang="en-US" sz="2202" dirty="0" err="1">
                <a:solidFill>
                  <a:srgbClr val="343434"/>
                </a:solidFill>
                <a:latin typeface="Poppins"/>
                <a:ea typeface="Poppins"/>
                <a:cs typeface="Poppins"/>
                <a:sym typeface="Poppins"/>
              </a:rPr>
              <a:t>Slovin</a:t>
            </a:r>
            <a:r>
              <a:rPr lang="en-US" sz="2202" dirty="0">
                <a:solidFill>
                  <a:srgbClr val="343434"/>
                </a:solidFill>
                <a:latin typeface="Poppins"/>
                <a:ea typeface="Poppins"/>
                <a:cs typeface="Poppins"/>
                <a:sym typeface="Poppins"/>
              </a:rPr>
              <a:t> formula with the Simple Random Sampling technique, so that each member of the population had an equal opportunity to become a respondent.</a:t>
            </a:r>
          </a:p>
        </p:txBody>
      </p:sp>
      <p:sp>
        <p:nvSpPr>
          <p:cNvPr id="18" name="TextBox 18"/>
          <p:cNvSpPr txBox="1"/>
          <p:nvPr/>
        </p:nvSpPr>
        <p:spPr>
          <a:xfrm>
            <a:off x="10403696" y="6999038"/>
            <a:ext cx="6855604" cy="2364943"/>
          </a:xfrm>
          <a:prstGeom prst="rect">
            <a:avLst/>
          </a:prstGeom>
        </p:spPr>
        <p:txBody>
          <a:bodyPr lIns="0" tIns="0" rIns="0" bIns="0" rtlCol="0" anchor="t">
            <a:spAutoFit/>
          </a:bodyPr>
          <a:lstStyle/>
          <a:p>
            <a:pPr algn="just">
              <a:lnSpc>
                <a:spcPts val="3081"/>
              </a:lnSpc>
            </a:pPr>
            <a:r>
              <a:rPr lang="en-US" sz="2201" dirty="0">
                <a:solidFill>
                  <a:srgbClr val="343434"/>
                </a:solidFill>
                <a:latin typeface="Poppins"/>
                <a:ea typeface="Poppins"/>
                <a:cs typeface="Poppins"/>
                <a:sym typeface="Poppins"/>
              </a:rPr>
              <a:t>The data were analyzed using IBM SPSS Statistics Version 27 through descriptive statistical analysis, which included calculating the mean, median, mode, standard deviation, minimum value, and maximum value to describe the level of students' physical literacy.</a:t>
            </a:r>
          </a:p>
        </p:txBody>
      </p:sp>
      <p:grpSp>
        <p:nvGrpSpPr>
          <p:cNvPr id="19" name="Group 19"/>
          <p:cNvGrpSpPr/>
          <p:nvPr/>
        </p:nvGrpSpPr>
        <p:grpSpPr>
          <a:xfrm>
            <a:off x="1281493" y="3070071"/>
            <a:ext cx="4647098" cy="746384"/>
            <a:chOff x="0" y="0"/>
            <a:chExt cx="1906948" cy="306280"/>
          </a:xfrm>
        </p:grpSpPr>
        <p:sp>
          <p:nvSpPr>
            <p:cNvPr id="20" name="Freeform 20"/>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1" name="TextBox 21"/>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2" name="Group 22"/>
          <p:cNvGrpSpPr/>
          <p:nvPr/>
        </p:nvGrpSpPr>
        <p:grpSpPr>
          <a:xfrm>
            <a:off x="9491502" y="3070071"/>
            <a:ext cx="4647098" cy="746384"/>
            <a:chOff x="0" y="0"/>
            <a:chExt cx="1906948" cy="306280"/>
          </a:xfrm>
        </p:grpSpPr>
        <p:sp>
          <p:nvSpPr>
            <p:cNvPr id="23" name="Freeform 23"/>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4" name="TextBox 24"/>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5" name="Group 25"/>
          <p:cNvGrpSpPr/>
          <p:nvPr/>
        </p:nvGrpSpPr>
        <p:grpSpPr>
          <a:xfrm>
            <a:off x="1455694" y="6075824"/>
            <a:ext cx="4647098" cy="746384"/>
            <a:chOff x="0" y="0"/>
            <a:chExt cx="1906948" cy="306280"/>
          </a:xfrm>
        </p:grpSpPr>
        <p:sp>
          <p:nvSpPr>
            <p:cNvPr id="26" name="Freeform 26"/>
            <p:cNvSpPr/>
            <p:nvPr/>
          </p:nvSpPr>
          <p:spPr>
            <a:xfrm>
              <a:off x="0" y="0"/>
              <a:ext cx="1906948" cy="306280"/>
            </a:xfrm>
            <a:custGeom>
              <a:avLst/>
              <a:gdLst/>
              <a:ahLst/>
              <a:cxnLst/>
              <a:rect l="l" t="t" r="r" b="b"/>
              <a:pathLst>
                <a:path w="1906948" h="306280">
                  <a:moveTo>
                    <a:pt x="81632" y="0"/>
                  </a:moveTo>
                  <a:lnTo>
                    <a:pt x="1825315" y="0"/>
                  </a:lnTo>
                  <a:cubicBezTo>
                    <a:pt x="1846966" y="0"/>
                    <a:pt x="1867729" y="8601"/>
                    <a:pt x="1883038" y="23910"/>
                  </a:cubicBezTo>
                  <a:cubicBezTo>
                    <a:pt x="1898347" y="39219"/>
                    <a:pt x="1906948" y="59982"/>
                    <a:pt x="1906948" y="81632"/>
                  </a:cubicBezTo>
                  <a:lnTo>
                    <a:pt x="1906948" y="224648"/>
                  </a:lnTo>
                  <a:cubicBezTo>
                    <a:pt x="1906948" y="269732"/>
                    <a:pt x="1870400" y="306280"/>
                    <a:pt x="1825315" y="306280"/>
                  </a:cubicBezTo>
                  <a:lnTo>
                    <a:pt x="81632" y="306280"/>
                  </a:lnTo>
                  <a:cubicBezTo>
                    <a:pt x="59982" y="306280"/>
                    <a:pt x="39219" y="297680"/>
                    <a:pt x="23910" y="282371"/>
                  </a:cubicBezTo>
                  <a:cubicBezTo>
                    <a:pt x="8601" y="267062"/>
                    <a:pt x="0" y="246298"/>
                    <a:pt x="0" y="224648"/>
                  </a:cubicBezTo>
                  <a:lnTo>
                    <a:pt x="0" y="81632"/>
                  </a:lnTo>
                  <a:cubicBezTo>
                    <a:pt x="0" y="59982"/>
                    <a:pt x="8601" y="39219"/>
                    <a:pt x="23910" y="23910"/>
                  </a:cubicBezTo>
                  <a:cubicBezTo>
                    <a:pt x="39219" y="8601"/>
                    <a:pt x="59982" y="0"/>
                    <a:pt x="81632" y="0"/>
                  </a:cubicBezTo>
                  <a:close/>
                </a:path>
              </a:pathLst>
            </a:custGeom>
            <a:solidFill>
              <a:srgbClr val="134559"/>
            </a:solidFill>
          </p:spPr>
        </p:sp>
        <p:sp>
          <p:nvSpPr>
            <p:cNvPr id="27" name="TextBox 27"/>
            <p:cNvSpPr txBox="1"/>
            <p:nvPr/>
          </p:nvSpPr>
          <p:spPr>
            <a:xfrm>
              <a:off x="0" y="-38100"/>
              <a:ext cx="1906948" cy="344380"/>
            </a:xfrm>
            <a:prstGeom prst="rect">
              <a:avLst/>
            </a:prstGeom>
          </p:spPr>
          <p:txBody>
            <a:bodyPr lIns="50800" tIns="50800" rIns="50800" bIns="50800" rtlCol="0" anchor="ctr"/>
            <a:lstStyle/>
            <a:p>
              <a:pPr algn="ctr">
                <a:lnSpc>
                  <a:spcPts val="2659"/>
                </a:lnSpc>
                <a:spcBef>
                  <a:spcPct val="0"/>
                </a:spcBef>
              </a:pPr>
              <a:endParaRPr/>
            </a:p>
          </p:txBody>
        </p:sp>
      </p:grpSp>
      <p:grpSp>
        <p:nvGrpSpPr>
          <p:cNvPr id="28" name="Group 28"/>
          <p:cNvGrpSpPr/>
          <p:nvPr/>
        </p:nvGrpSpPr>
        <p:grpSpPr>
          <a:xfrm>
            <a:off x="9665702" y="6147880"/>
            <a:ext cx="4996982" cy="746384"/>
            <a:chOff x="0" y="0"/>
            <a:chExt cx="2050524" cy="306280"/>
          </a:xfrm>
        </p:grpSpPr>
        <p:sp>
          <p:nvSpPr>
            <p:cNvPr id="29" name="Freeform 29"/>
            <p:cNvSpPr/>
            <p:nvPr/>
          </p:nvSpPr>
          <p:spPr>
            <a:xfrm>
              <a:off x="0" y="0"/>
              <a:ext cx="2050524" cy="306280"/>
            </a:xfrm>
            <a:custGeom>
              <a:avLst/>
              <a:gdLst/>
              <a:ahLst/>
              <a:cxnLst/>
              <a:rect l="l" t="t" r="r" b="b"/>
              <a:pathLst>
                <a:path w="2050524" h="306280">
                  <a:moveTo>
                    <a:pt x="75917" y="0"/>
                  </a:moveTo>
                  <a:lnTo>
                    <a:pt x="1974607" y="0"/>
                  </a:lnTo>
                  <a:cubicBezTo>
                    <a:pt x="1994741" y="0"/>
                    <a:pt x="2014051" y="7998"/>
                    <a:pt x="2028288" y="22235"/>
                  </a:cubicBezTo>
                  <a:cubicBezTo>
                    <a:pt x="2042525" y="36473"/>
                    <a:pt x="2050524" y="55782"/>
                    <a:pt x="2050524" y="75917"/>
                  </a:cubicBezTo>
                  <a:lnTo>
                    <a:pt x="2050524" y="230364"/>
                  </a:lnTo>
                  <a:cubicBezTo>
                    <a:pt x="2050524" y="250498"/>
                    <a:pt x="2042525" y="269808"/>
                    <a:pt x="2028288" y="284045"/>
                  </a:cubicBezTo>
                  <a:cubicBezTo>
                    <a:pt x="2014051" y="298282"/>
                    <a:pt x="1994741" y="306280"/>
                    <a:pt x="1974607" y="306280"/>
                  </a:cubicBezTo>
                  <a:lnTo>
                    <a:pt x="75917" y="306280"/>
                  </a:lnTo>
                  <a:cubicBezTo>
                    <a:pt x="55782" y="306280"/>
                    <a:pt x="36473" y="298282"/>
                    <a:pt x="22235" y="284045"/>
                  </a:cubicBezTo>
                  <a:cubicBezTo>
                    <a:pt x="7998" y="269808"/>
                    <a:pt x="0" y="250498"/>
                    <a:pt x="0" y="230364"/>
                  </a:cubicBezTo>
                  <a:lnTo>
                    <a:pt x="0" y="75917"/>
                  </a:lnTo>
                  <a:cubicBezTo>
                    <a:pt x="0" y="55782"/>
                    <a:pt x="7998" y="36473"/>
                    <a:pt x="22235" y="22235"/>
                  </a:cubicBezTo>
                  <a:cubicBezTo>
                    <a:pt x="36473" y="7998"/>
                    <a:pt x="55782" y="0"/>
                    <a:pt x="75917" y="0"/>
                  </a:cubicBezTo>
                  <a:close/>
                </a:path>
              </a:pathLst>
            </a:custGeom>
            <a:solidFill>
              <a:srgbClr val="134559"/>
            </a:solidFill>
          </p:spPr>
        </p:sp>
        <p:sp>
          <p:nvSpPr>
            <p:cNvPr id="30" name="TextBox 30"/>
            <p:cNvSpPr txBox="1"/>
            <p:nvPr/>
          </p:nvSpPr>
          <p:spPr>
            <a:xfrm>
              <a:off x="0" y="-38100"/>
              <a:ext cx="2050524" cy="344380"/>
            </a:xfrm>
            <a:prstGeom prst="rect">
              <a:avLst/>
            </a:prstGeom>
          </p:spPr>
          <p:txBody>
            <a:bodyPr lIns="50800" tIns="50800" rIns="50800" bIns="50800" rtlCol="0" anchor="ctr"/>
            <a:lstStyle/>
            <a:p>
              <a:pPr algn="ctr">
                <a:lnSpc>
                  <a:spcPts val="2659"/>
                </a:lnSpc>
                <a:spcBef>
                  <a:spcPct val="0"/>
                </a:spcBef>
              </a:pPr>
              <a:endParaRPr/>
            </a:p>
          </p:txBody>
        </p:sp>
      </p:grpSp>
      <p:sp>
        <p:nvSpPr>
          <p:cNvPr id="31" name="TextBox 31"/>
          <p:cNvSpPr txBox="1"/>
          <p:nvPr/>
        </p:nvSpPr>
        <p:spPr>
          <a:xfrm>
            <a:off x="1455694" y="3161657"/>
            <a:ext cx="4836182"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Design</a:t>
            </a:r>
          </a:p>
        </p:txBody>
      </p:sp>
      <p:sp>
        <p:nvSpPr>
          <p:cNvPr id="32" name="TextBox 32"/>
          <p:cNvSpPr txBox="1"/>
          <p:nvPr/>
        </p:nvSpPr>
        <p:spPr>
          <a:xfrm>
            <a:off x="9665702" y="3161657"/>
            <a:ext cx="4613209"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Instruments</a:t>
            </a:r>
          </a:p>
        </p:txBody>
      </p:sp>
      <p:sp>
        <p:nvSpPr>
          <p:cNvPr id="33" name="TextBox 33"/>
          <p:cNvSpPr txBox="1"/>
          <p:nvPr/>
        </p:nvSpPr>
        <p:spPr>
          <a:xfrm>
            <a:off x="1629895" y="6134691"/>
            <a:ext cx="4661981"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Research Population</a:t>
            </a:r>
          </a:p>
        </p:txBody>
      </p:sp>
      <p:sp>
        <p:nvSpPr>
          <p:cNvPr id="34" name="TextBox 34"/>
          <p:cNvSpPr txBox="1"/>
          <p:nvPr/>
        </p:nvSpPr>
        <p:spPr>
          <a:xfrm>
            <a:off x="9839903" y="6206747"/>
            <a:ext cx="4937662" cy="514372"/>
          </a:xfrm>
          <a:prstGeom prst="rect">
            <a:avLst/>
          </a:prstGeom>
        </p:spPr>
        <p:txBody>
          <a:bodyPr lIns="0" tIns="0" rIns="0" bIns="0" rtlCol="0" anchor="t">
            <a:spAutoFit/>
          </a:bodyPr>
          <a:lstStyle/>
          <a:p>
            <a:pPr>
              <a:lnSpc>
                <a:spcPts val="4200"/>
              </a:lnSpc>
            </a:pPr>
            <a:r>
              <a:rPr lang="en-US" sz="3000" b="1" dirty="0">
                <a:solidFill>
                  <a:srgbClr val="F9FCF4"/>
                </a:solidFill>
                <a:latin typeface="Coco Gothic Bold"/>
                <a:ea typeface="Coco Gothic Bold"/>
                <a:cs typeface="Coco Gothic Bold"/>
                <a:sym typeface="Coco Gothic Bold"/>
              </a:rPr>
              <a:t>Data Analysis</a:t>
            </a:r>
          </a:p>
        </p:txBody>
      </p:sp>
      <p:sp>
        <p:nvSpPr>
          <p:cNvPr id="35" name="Freeform 35"/>
          <p:cNvSpPr/>
          <p:nvPr/>
        </p:nvSpPr>
        <p:spPr>
          <a:xfrm flipV="1">
            <a:off x="-217918" y="9677782"/>
            <a:ext cx="11540691" cy="816008"/>
          </a:xfrm>
          <a:custGeom>
            <a:avLst/>
            <a:gdLst/>
            <a:ahLst/>
            <a:cxnLst/>
            <a:rect l="l" t="t" r="r" b="b"/>
            <a:pathLst>
              <a:path w="11540691" h="816008">
                <a:moveTo>
                  <a:pt x="0" y="816009"/>
                </a:moveTo>
                <a:lnTo>
                  <a:pt x="11540692" y="816009"/>
                </a:lnTo>
                <a:lnTo>
                  <a:pt x="11540692" y="0"/>
                </a:lnTo>
                <a:lnTo>
                  <a:pt x="0" y="0"/>
                </a:lnTo>
                <a:lnTo>
                  <a:pt x="0" y="81600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6" name="Freeform 36"/>
          <p:cNvSpPr/>
          <p:nvPr/>
        </p:nvSpPr>
        <p:spPr>
          <a:xfrm>
            <a:off x="-66551" y="-66551"/>
            <a:ext cx="4647098" cy="4752851"/>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dirty="0"/>
          </a:p>
        </p:txBody>
      </p:sp>
      <p:grpSp>
        <p:nvGrpSpPr>
          <p:cNvPr id="37" name="Group 37"/>
          <p:cNvGrpSpPr/>
          <p:nvPr/>
        </p:nvGrpSpPr>
        <p:grpSpPr>
          <a:xfrm>
            <a:off x="434340" y="559594"/>
            <a:ext cx="1923469" cy="561880"/>
            <a:chOff x="0" y="0"/>
            <a:chExt cx="2564625" cy="749173"/>
          </a:xfrm>
        </p:grpSpPr>
        <p:sp>
          <p:nvSpPr>
            <p:cNvPr id="38" name="Freeform 38"/>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39" name="Group 39"/>
          <p:cNvGrpSpPr/>
          <p:nvPr/>
        </p:nvGrpSpPr>
        <p:grpSpPr>
          <a:xfrm>
            <a:off x="3326663" y="416881"/>
            <a:ext cx="810158" cy="368494"/>
            <a:chOff x="0" y="0"/>
            <a:chExt cx="1080211" cy="491325"/>
          </a:xfrm>
        </p:grpSpPr>
        <p:sp>
          <p:nvSpPr>
            <p:cNvPr id="40" name="Freeform 40"/>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7"/>
              <a:stretch>
                <a:fillRect l="-36051" r="-34586" b="-150333"/>
              </a:stretch>
            </a:blipFill>
          </p:spPr>
        </p:sp>
      </p:grpSp>
      <p:sp>
        <p:nvSpPr>
          <p:cNvPr id="41" name="TextBox 41"/>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42" name="Group 42"/>
          <p:cNvGrpSpPr/>
          <p:nvPr/>
        </p:nvGrpSpPr>
        <p:grpSpPr>
          <a:xfrm>
            <a:off x="2354170" y="594836"/>
            <a:ext cx="880720" cy="470411"/>
            <a:chOff x="0" y="0"/>
            <a:chExt cx="1174293" cy="627215"/>
          </a:xfrm>
        </p:grpSpPr>
        <p:sp>
          <p:nvSpPr>
            <p:cNvPr id="43" name="Freeform 4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8"/>
              <a:stretch>
                <a:fillRect r="-4" b="6"/>
              </a:stretch>
            </a:blipFill>
          </p:spPr>
        </p:sp>
      </p:grpSp>
      <p:grpSp>
        <p:nvGrpSpPr>
          <p:cNvPr id="44" name="Group 44"/>
          <p:cNvGrpSpPr/>
          <p:nvPr/>
        </p:nvGrpSpPr>
        <p:grpSpPr>
          <a:xfrm>
            <a:off x="4233891" y="529285"/>
            <a:ext cx="726529" cy="621992"/>
            <a:chOff x="0" y="0"/>
            <a:chExt cx="968705" cy="829323"/>
          </a:xfrm>
        </p:grpSpPr>
        <p:sp>
          <p:nvSpPr>
            <p:cNvPr id="45" name="Freeform 45"/>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46" name="Group 46"/>
          <p:cNvGrpSpPr/>
          <p:nvPr/>
        </p:nvGrpSpPr>
        <p:grpSpPr>
          <a:xfrm>
            <a:off x="5032143" y="469830"/>
            <a:ext cx="739597" cy="718690"/>
            <a:chOff x="0" y="0"/>
            <a:chExt cx="986130" cy="958253"/>
          </a:xfrm>
        </p:grpSpPr>
        <p:sp>
          <p:nvSpPr>
            <p:cNvPr id="47" name="Freeform 47"/>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0"/>
              <a:stretch>
                <a:fillRect r="2" b="-3"/>
              </a:stretch>
            </a:blipFill>
          </p:spPr>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flipV="1">
            <a:off x="-2314069" y="8329288"/>
            <a:ext cx="21022408" cy="3915424"/>
          </a:xfrm>
          <a:custGeom>
            <a:avLst/>
            <a:gdLst/>
            <a:ahLst/>
            <a:cxnLst/>
            <a:rect l="l" t="t" r="r" b="b"/>
            <a:pathLst>
              <a:path w="21022408" h="3915424">
                <a:moveTo>
                  <a:pt x="0" y="3915424"/>
                </a:moveTo>
                <a:lnTo>
                  <a:pt x="21022408" y="3915424"/>
                </a:lnTo>
                <a:lnTo>
                  <a:pt x="21022408" y="0"/>
                </a:lnTo>
                <a:lnTo>
                  <a:pt x="0" y="0"/>
                </a:lnTo>
                <a:lnTo>
                  <a:pt x="0" y="3915424"/>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3332505" flipH="1" flipV="1">
            <a:off x="15727229" y="6276007"/>
            <a:ext cx="6663644" cy="4114800"/>
          </a:xfrm>
          <a:custGeom>
            <a:avLst/>
            <a:gdLst/>
            <a:ahLst/>
            <a:cxnLst/>
            <a:rect l="l" t="t" r="r" b="b"/>
            <a:pathLst>
              <a:path w="6663644" h="4114800">
                <a:moveTo>
                  <a:pt x="6663644" y="4114800"/>
                </a:moveTo>
                <a:lnTo>
                  <a:pt x="0" y="4114800"/>
                </a:lnTo>
                <a:lnTo>
                  <a:pt x="0" y="0"/>
                </a:lnTo>
                <a:lnTo>
                  <a:pt x="6663644" y="0"/>
                </a:lnTo>
                <a:lnTo>
                  <a:pt x="6663644" y="411480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AutoShape 4"/>
          <p:cNvSpPr/>
          <p:nvPr/>
        </p:nvSpPr>
        <p:spPr>
          <a:xfrm>
            <a:off x="16627744" y="9318242"/>
            <a:ext cx="0" cy="304475"/>
          </a:xfrm>
          <a:prstGeom prst="line">
            <a:avLst/>
          </a:prstGeom>
          <a:ln w="38100" cap="flat">
            <a:solidFill>
              <a:srgbClr val="134559"/>
            </a:solidFill>
            <a:prstDash val="solid"/>
            <a:headEnd type="none" w="sm" len="sm"/>
            <a:tailEnd type="none" w="sm" len="sm"/>
          </a:ln>
        </p:spPr>
      </p:sp>
      <p:sp>
        <p:nvSpPr>
          <p:cNvPr id="5" name="Freeform 5"/>
          <p:cNvSpPr/>
          <p:nvPr/>
        </p:nvSpPr>
        <p:spPr>
          <a:xfrm>
            <a:off x="721051" y="2935565"/>
            <a:ext cx="7222956" cy="5393723"/>
          </a:xfrm>
          <a:custGeom>
            <a:avLst/>
            <a:gdLst/>
            <a:ahLst/>
            <a:cxnLst/>
            <a:rect l="l" t="t" r="r" b="b"/>
            <a:pathLst>
              <a:path w="7222956" h="5393723">
                <a:moveTo>
                  <a:pt x="0" y="0"/>
                </a:moveTo>
                <a:lnTo>
                  <a:pt x="7222956" y="0"/>
                </a:lnTo>
                <a:lnTo>
                  <a:pt x="7222956" y="5393723"/>
                </a:lnTo>
                <a:lnTo>
                  <a:pt x="0" y="5393723"/>
                </a:lnTo>
                <a:lnTo>
                  <a:pt x="0" y="0"/>
                </a:lnTo>
                <a:close/>
              </a:path>
            </a:pathLst>
          </a:custGeom>
          <a:blipFill>
            <a:blip r:embed="rId6"/>
            <a:stretch>
              <a:fillRect l="-6726" r="-5285"/>
            </a:stretch>
          </a:blipFill>
        </p:spPr>
      </p:sp>
      <p:sp>
        <p:nvSpPr>
          <p:cNvPr id="6" name="TextBox 6"/>
          <p:cNvSpPr txBox="1"/>
          <p:nvPr/>
        </p:nvSpPr>
        <p:spPr>
          <a:xfrm>
            <a:off x="7944007" y="1819195"/>
            <a:ext cx="8712103" cy="859155"/>
          </a:xfrm>
          <a:prstGeom prst="rect">
            <a:avLst/>
          </a:prstGeom>
        </p:spPr>
        <p:txBody>
          <a:bodyPr lIns="0" tIns="0" rIns="0" bIns="0" rtlCol="0" anchor="t">
            <a:spAutoFit/>
          </a:bodyPr>
          <a:lstStyle/>
          <a:p>
            <a:pPr algn="ctr">
              <a:lnSpc>
                <a:spcPts val="6660"/>
              </a:lnSpc>
            </a:pPr>
            <a:r>
              <a:rPr lang="en-US" sz="6000" b="1" dirty="0">
                <a:solidFill>
                  <a:srgbClr val="343434"/>
                </a:solidFill>
                <a:latin typeface="Proxima Nova Heavy"/>
                <a:ea typeface="Proxima Nova Heavy"/>
                <a:cs typeface="Proxima Nova Heavy"/>
                <a:sym typeface="Proxima Nova Heavy"/>
              </a:rPr>
              <a:t>RESEARCH RESULT</a:t>
            </a:r>
          </a:p>
        </p:txBody>
      </p:sp>
      <p:sp>
        <p:nvSpPr>
          <p:cNvPr id="7" name="TextBox 7"/>
          <p:cNvSpPr txBox="1"/>
          <p:nvPr/>
        </p:nvSpPr>
        <p:spPr>
          <a:xfrm>
            <a:off x="16656111" y="9255507"/>
            <a:ext cx="597236" cy="422275"/>
          </a:xfrm>
          <a:prstGeom prst="rect">
            <a:avLst/>
          </a:prstGeom>
        </p:spPr>
        <p:txBody>
          <a:bodyPr lIns="0" tIns="0" rIns="0" bIns="0" rtlCol="0" anchor="t">
            <a:spAutoFit/>
          </a:bodyPr>
          <a:lstStyle/>
          <a:p>
            <a:pPr algn="ctr">
              <a:lnSpc>
                <a:spcPts val="3499"/>
              </a:lnSpc>
            </a:pPr>
            <a:r>
              <a:rPr lang="en-US" sz="2499" b="1">
                <a:solidFill>
                  <a:srgbClr val="343434"/>
                </a:solidFill>
                <a:latin typeface="Proxima Nova Heavy"/>
                <a:ea typeface="Proxima Nova Heavy"/>
                <a:cs typeface="Proxima Nova Heavy"/>
                <a:sym typeface="Proxima Nova Heavy"/>
              </a:rPr>
              <a:t>09</a:t>
            </a:r>
          </a:p>
        </p:txBody>
      </p:sp>
      <p:sp>
        <p:nvSpPr>
          <p:cNvPr id="8" name="TextBox 8"/>
          <p:cNvSpPr txBox="1"/>
          <p:nvPr/>
        </p:nvSpPr>
        <p:spPr>
          <a:xfrm>
            <a:off x="8593684" y="3113423"/>
            <a:ext cx="8665616" cy="4684937"/>
          </a:xfrm>
          <a:prstGeom prst="rect">
            <a:avLst/>
          </a:prstGeom>
        </p:spPr>
        <p:txBody>
          <a:bodyPr lIns="0" tIns="0" rIns="0" bIns="0" rtlCol="0" anchor="t">
            <a:spAutoFit/>
          </a:bodyPr>
          <a:lstStyle/>
          <a:p>
            <a:pPr algn="just">
              <a:lnSpc>
                <a:spcPts val="4127"/>
              </a:lnSpc>
            </a:pPr>
            <a:r>
              <a:rPr lang="en-US" sz="2948" dirty="0">
                <a:solidFill>
                  <a:srgbClr val="343434"/>
                </a:solidFill>
                <a:latin typeface="Proxima Nova"/>
                <a:ea typeface="Proxima Nova"/>
                <a:cs typeface="Proxima Nova"/>
                <a:sym typeface="Proxima Nova"/>
              </a:rPr>
              <a:t>Statistical analysis shows that the level of physical literacy of students is in the Very Good category. The average physical literacy score is 92.97, with a median of 93.00, a mode of 105.00, a standard deviation of 7.90, a minimum score of 74, and a maximum score of 105. The high average value indicates that most students have good motivation, self-confidence, physical competence, knowledge, and understanding of physical activity.</a:t>
            </a:r>
          </a:p>
        </p:txBody>
      </p:sp>
      <p:sp>
        <p:nvSpPr>
          <p:cNvPr id="9" name="Freeform 9"/>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10" name="Group 10"/>
          <p:cNvGrpSpPr/>
          <p:nvPr/>
        </p:nvGrpSpPr>
        <p:grpSpPr>
          <a:xfrm>
            <a:off x="434340" y="559594"/>
            <a:ext cx="1923469" cy="561880"/>
            <a:chOff x="0" y="0"/>
            <a:chExt cx="2564625" cy="749173"/>
          </a:xfrm>
        </p:grpSpPr>
        <p:sp>
          <p:nvSpPr>
            <p:cNvPr id="11" name="Freeform 11"/>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9"/>
              <a:stretch>
                <a:fillRect/>
              </a:stretch>
            </a:blipFill>
          </p:spPr>
        </p:sp>
      </p:grpSp>
      <p:grpSp>
        <p:nvGrpSpPr>
          <p:cNvPr id="12" name="Group 12"/>
          <p:cNvGrpSpPr/>
          <p:nvPr/>
        </p:nvGrpSpPr>
        <p:grpSpPr>
          <a:xfrm>
            <a:off x="2354170" y="594836"/>
            <a:ext cx="880720" cy="470411"/>
            <a:chOff x="0" y="0"/>
            <a:chExt cx="1174293" cy="627215"/>
          </a:xfrm>
        </p:grpSpPr>
        <p:sp>
          <p:nvSpPr>
            <p:cNvPr id="13" name="Freeform 1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10"/>
              <a:stretch>
                <a:fillRect r="-4" b="6"/>
              </a:stretch>
            </a:blipFill>
          </p:spPr>
        </p:sp>
      </p:grpSp>
      <p:sp>
        <p:nvSpPr>
          <p:cNvPr id="14" name="TextBox 1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15" name="Group 15"/>
          <p:cNvGrpSpPr/>
          <p:nvPr/>
        </p:nvGrpSpPr>
        <p:grpSpPr>
          <a:xfrm>
            <a:off x="3326663" y="416881"/>
            <a:ext cx="810158" cy="368494"/>
            <a:chOff x="0" y="0"/>
            <a:chExt cx="1080211" cy="491325"/>
          </a:xfrm>
        </p:grpSpPr>
        <p:sp>
          <p:nvSpPr>
            <p:cNvPr id="16" name="Freeform 16"/>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1"/>
              <a:stretch>
                <a:fillRect l="-36051" r="-34586" b="-150333"/>
              </a:stretch>
            </a:blipFill>
          </p:spPr>
        </p:sp>
      </p:grpSp>
      <p:grpSp>
        <p:nvGrpSpPr>
          <p:cNvPr id="17" name="Group 17"/>
          <p:cNvGrpSpPr/>
          <p:nvPr/>
        </p:nvGrpSpPr>
        <p:grpSpPr>
          <a:xfrm>
            <a:off x="4233891" y="529285"/>
            <a:ext cx="726529" cy="621992"/>
            <a:chOff x="0" y="0"/>
            <a:chExt cx="968705" cy="829323"/>
          </a:xfrm>
        </p:grpSpPr>
        <p:sp>
          <p:nvSpPr>
            <p:cNvPr id="18" name="Freeform 18"/>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2"/>
              <a:stretch>
                <a:fillRect r="5" b="-1"/>
              </a:stretch>
            </a:blipFill>
          </p:spPr>
        </p:sp>
      </p:grpSp>
      <p:grpSp>
        <p:nvGrpSpPr>
          <p:cNvPr id="19" name="Group 19"/>
          <p:cNvGrpSpPr/>
          <p:nvPr/>
        </p:nvGrpSpPr>
        <p:grpSpPr>
          <a:xfrm>
            <a:off x="5032143" y="469830"/>
            <a:ext cx="739597" cy="718690"/>
            <a:chOff x="0" y="0"/>
            <a:chExt cx="986130" cy="958253"/>
          </a:xfrm>
        </p:grpSpPr>
        <p:sp>
          <p:nvSpPr>
            <p:cNvPr id="20" name="Freeform 20"/>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3"/>
              <a:stretch>
                <a:fillRect r="2" b="-3"/>
              </a:stretch>
            </a:blipFill>
          </p:spPr>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9FCF4"/>
        </a:solidFill>
        <a:effectLst/>
      </p:bgPr>
    </p:bg>
    <p:spTree>
      <p:nvGrpSpPr>
        <p:cNvPr id="1" name=""/>
        <p:cNvGrpSpPr/>
        <p:nvPr/>
      </p:nvGrpSpPr>
      <p:grpSpPr>
        <a:xfrm>
          <a:off x="0" y="0"/>
          <a:ext cx="0" cy="0"/>
          <a:chOff x="0" y="0"/>
          <a:chExt cx="0" cy="0"/>
        </a:xfrm>
      </p:grpSpPr>
      <p:sp>
        <p:nvSpPr>
          <p:cNvPr id="2" name="Freeform 2"/>
          <p:cNvSpPr/>
          <p:nvPr/>
        </p:nvSpPr>
        <p:spPr>
          <a:xfrm>
            <a:off x="-879487" y="-58201"/>
            <a:ext cx="11540691" cy="816008"/>
          </a:xfrm>
          <a:custGeom>
            <a:avLst/>
            <a:gdLst/>
            <a:ahLst/>
            <a:cxnLst/>
            <a:rect l="l" t="t" r="r" b="b"/>
            <a:pathLst>
              <a:path w="11540691" h="816008">
                <a:moveTo>
                  <a:pt x="0" y="0"/>
                </a:moveTo>
                <a:lnTo>
                  <a:pt x="11540691" y="0"/>
                </a:lnTo>
                <a:lnTo>
                  <a:pt x="11540691" y="816008"/>
                </a:lnTo>
                <a:lnTo>
                  <a:pt x="0" y="8160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rot="9858936" flipH="1">
            <a:off x="-2204920" y="7620382"/>
            <a:ext cx="6663644" cy="4114800"/>
          </a:xfrm>
          <a:custGeom>
            <a:avLst/>
            <a:gdLst/>
            <a:ahLst/>
            <a:cxnLst/>
            <a:rect l="l" t="t" r="r" b="b"/>
            <a:pathLst>
              <a:path w="6663644" h="4114800">
                <a:moveTo>
                  <a:pt x="6663644" y="0"/>
                </a:moveTo>
                <a:lnTo>
                  <a:pt x="0" y="0"/>
                </a:lnTo>
                <a:lnTo>
                  <a:pt x="0" y="4114800"/>
                </a:lnTo>
                <a:lnTo>
                  <a:pt x="6663644" y="4114800"/>
                </a:lnTo>
                <a:lnTo>
                  <a:pt x="6663644"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 name="TextBox 4"/>
          <p:cNvSpPr txBox="1"/>
          <p:nvPr/>
        </p:nvSpPr>
        <p:spPr>
          <a:xfrm>
            <a:off x="468124" y="5504406"/>
            <a:ext cx="5168655" cy="859155"/>
          </a:xfrm>
          <a:prstGeom prst="rect">
            <a:avLst/>
          </a:prstGeom>
        </p:spPr>
        <p:txBody>
          <a:bodyPr lIns="0" tIns="0" rIns="0" bIns="0" rtlCol="0" anchor="t">
            <a:spAutoFit/>
          </a:bodyPr>
          <a:lstStyle/>
          <a:p>
            <a:pPr algn="l">
              <a:lnSpc>
                <a:spcPts val="6660"/>
              </a:lnSpc>
            </a:pPr>
            <a:r>
              <a:rPr lang="en-US" sz="6000" b="1">
                <a:solidFill>
                  <a:srgbClr val="343434"/>
                </a:solidFill>
                <a:latin typeface="Proxima Nova Heavy"/>
                <a:ea typeface="Proxima Nova Heavy"/>
                <a:cs typeface="Proxima Nova Heavy"/>
                <a:sym typeface="Proxima Nova Heavy"/>
              </a:rPr>
              <a:t>DISCUSSION</a:t>
            </a:r>
          </a:p>
        </p:txBody>
      </p:sp>
      <p:grpSp>
        <p:nvGrpSpPr>
          <p:cNvPr id="5" name="Group 5"/>
          <p:cNvGrpSpPr/>
          <p:nvPr/>
        </p:nvGrpSpPr>
        <p:grpSpPr>
          <a:xfrm>
            <a:off x="5991895" y="1936973"/>
            <a:ext cx="11921498" cy="7793996"/>
            <a:chOff x="0" y="0"/>
            <a:chExt cx="2968462" cy="1940711"/>
          </a:xfrm>
        </p:grpSpPr>
        <p:sp>
          <p:nvSpPr>
            <p:cNvPr id="6" name="Freeform 6"/>
            <p:cNvSpPr/>
            <p:nvPr/>
          </p:nvSpPr>
          <p:spPr>
            <a:xfrm>
              <a:off x="0" y="0"/>
              <a:ext cx="2968462" cy="1940711"/>
            </a:xfrm>
            <a:custGeom>
              <a:avLst/>
              <a:gdLst/>
              <a:ahLst/>
              <a:cxnLst/>
              <a:rect l="l" t="t" r="r" b="b"/>
              <a:pathLst>
                <a:path w="2968462" h="1940711">
                  <a:moveTo>
                    <a:pt x="0" y="0"/>
                  </a:moveTo>
                  <a:lnTo>
                    <a:pt x="2968462" y="0"/>
                  </a:lnTo>
                  <a:lnTo>
                    <a:pt x="2968462" y="1940711"/>
                  </a:lnTo>
                  <a:lnTo>
                    <a:pt x="0" y="1940711"/>
                  </a:lnTo>
                  <a:close/>
                </a:path>
              </a:pathLst>
            </a:custGeom>
            <a:solidFill>
              <a:srgbClr val="AEC2B0"/>
            </a:solidFill>
          </p:spPr>
        </p:sp>
        <p:sp>
          <p:nvSpPr>
            <p:cNvPr id="7" name="TextBox 7"/>
            <p:cNvSpPr txBox="1"/>
            <p:nvPr/>
          </p:nvSpPr>
          <p:spPr>
            <a:xfrm>
              <a:off x="0" y="-38100"/>
              <a:ext cx="2968462" cy="1978811"/>
            </a:xfrm>
            <a:prstGeom prst="rect">
              <a:avLst/>
            </a:prstGeom>
          </p:spPr>
          <p:txBody>
            <a:bodyPr lIns="50800" tIns="50800" rIns="50800" bIns="50800" rtlCol="0" anchor="ctr"/>
            <a:lstStyle/>
            <a:p>
              <a:pPr algn="ctr">
                <a:lnSpc>
                  <a:spcPts val="2659"/>
                </a:lnSpc>
                <a:spcBef>
                  <a:spcPct val="0"/>
                </a:spcBef>
              </a:pPr>
              <a:endParaRPr/>
            </a:p>
          </p:txBody>
        </p:sp>
      </p:grpSp>
      <p:grpSp>
        <p:nvGrpSpPr>
          <p:cNvPr id="8" name="Group 8"/>
          <p:cNvGrpSpPr/>
          <p:nvPr/>
        </p:nvGrpSpPr>
        <p:grpSpPr>
          <a:xfrm>
            <a:off x="7889015" y="1893311"/>
            <a:ext cx="10398985" cy="7793996"/>
            <a:chOff x="0" y="0"/>
            <a:chExt cx="2589355" cy="1940711"/>
          </a:xfrm>
        </p:grpSpPr>
        <p:sp>
          <p:nvSpPr>
            <p:cNvPr id="9" name="Freeform 9"/>
            <p:cNvSpPr/>
            <p:nvPr/>
          </p:nvSpPr>
          <p:spPr>
            <a:xfrm>
              <a:off x="0" y="0"/>
              <a:ext cx="2589355" cy="1940711"/>
            </a:xfrm>
            <a:custGeom>
              <a:avLst/>
              <a:gdLst/>
              <a:ahLst/>
              <a:cxnLst/>
              <a:rect l="l" t="t" r="r" b="b"/>
              <a:pathLst>
                <a:path w="2589355" h="1940711">
                  <a:moveTo>
                    <a:pt x="0" y="0"/>
                  </a:moveTo>
                  <a:lnTo>
                    <a:pt x="2589355" y="0"/>
                  </a:lnTo>
                  <a:lnTo>
                    <a:pt x="2589355" y="1940711"/>
                  </a:lnTo>
                  <a:lnTo>
                    <a:pt x="0" y="1940711"/>
                  </a:lnTo>
                  <a:close/>
                </a:path>
              </a:pathLst>
            </a:custGeom>
            <a:solidFill>
              <a:srgbClr val="134559"/>
            </a:solidFill>
          </p:spPr>
        </p:sp>
        <p:sp>
          <p:nvSpPr>
            <p:cNvPr id="10" name="TextBox 10"/>
            <p:cNvSpPr txBox="1"/>
            <p:nvPr/>
          </p:nvSpPr>
          <p:spPr>
            <a:xfrm>
              <a:off x="0" y="-38100"/>
              <a:ext cx="2589355" cy="1978811"/>
            </a:xfrm>
            <a:prstGeom prst="rect">
              <a:avLst/>
            </a:prstGeom>
          </p:spPr>
          <p:txBody>
            <a:bodyPr lIns="50800" tIns="50800" rIns="50800" bIns="50800" rtlCol="0" anchor="ctr"/>
            <a:lstStyle/>
            <a:p>
              <a:pPr algn="ctr">
                <a:lnSpc>
                  <a:spcPts val="2659"/>
                </a:lnSpc>
                <a:spcBef>
                  <a:spcPct val="0"/>
                </a:spcBef>
              </a:pPr>
              <a:endParaRPr/>
            </a:p>
          </p:txBody>
        </p:sp>
      </p:grpSp>
      <p:sp>
        <p:nvSpPr>
          <p:cNvPr id="11" name="TextBox 11"/>
          <p:cNvSpPr txBox="1"/>
          <p:nvPr/>
        </p:nvSpPr>
        <p:spPr>
          <a:xfrm>
            <a:off x="8491101" y="2228967"/>
            <a:ext cx="9422292" cy="2140266"/>
          </a:xfrm>
          <a:prstGeom prst="rect">
            <a:avLst/>
          </a:prstGeom>
        </p:spPr>
        <p:txBody>
          <a:bodyPr lIns="0" tIns="0" rIns="0" bIns="0" rtlCol="0" anchor="t">
            <a:spAutoFit/>
          </a:bodyPr>
          <a:lstStyle/>
          <a:p>
            <a:pPr algn="just">
              <a:lnSpc>
                <a:spcPts val="3386"/>
              </a:lnSpc>
            </a:pPr>
            <a:r>
              <a:rPr lang="en-US" sz="2418" dirty="0">
                <a:solidFill>
                  <a:srgbClr val="F9FCF4"/>
                </a:solidFill>
                <a:latin typeface="Proxima Nova"/>
                <a:ea typeface="Proxima Nova"/>
                <a:cs typeface="Proxima Nova"/>
                <a:sym typeface="Proxima Nova"/>
              </a:rPr>
              <a:t>The research results show that students at MTs </a:t>
            </a:r>
            <a:r>
              <a:rPr lang="en-US" sz="2418" dirty="0" err="1">
                <a:solidFill>
                  <a:srgbClr val="F9FCF4"/>
                </a:solidFill>
                <a:latin typeface="Proxima Nova"/>
                <a:ea typeface="Proxima Nova"/>
                <a:cs typeface="Proxima Nova"/>
                <a:sym typeface="Proxima Nova"/>
              </a:rPr>
              <a:t>Daarul</a:t>
            </a:r>
            <a:r>
              <a:rPr lang="en-US" sz="2418" dirty="0">
                <a:solidFill>
                  <a:srgbClr val="F9FCF4"/>
                </a:solidFill>
                <a:latin typeface="Proxima Nova"/>
                <a:ea typeface="Proxima Nova"/>
                <a:cs typeface="Proxima Nova"/>
                <a:sym typeface="Proxima Nova"/>
              </a:rPr>
              <a:t> </a:t>
            </a:r>
            <a:r>
              <a:rPr lang="en-US" sz="2418" dirty="0" err="1">
                <a:solidFill>
                  <a:srgbClr val="F9FCF4"/>
                </a:solidFill>
                <a:latin typeface="Proxima Nova"/>
                <a:ea typeface="Proxima Nova"/>
                <a:cs typeface="Proxima Nova"/>
                <a:sym typeface="Proxima Nova"/>
              </a:rPr>
              <a:t>Fikril</a:t>
            </a:r>
            <a:r>
              <a:rPr lang="en-US" sz="2418" dirty="0">
                <a:solidFill>
                  <a:srgbClr val="F9FCF4"/>
                </a:solidFill>
                <a:latin typeface="Proxima Nova"/>
                <a:ea typeface="Proxima Nova"/>
                <a:cs typeface="Proxima Nova"/>
                <a:sym typeface="Proxima Nova"/>
              </a:rPr>
              <a:t> </a:t>
            </a:r>
            <a:r>
              <a:rPr lang="en-US" sz="2418" dirty="0" err="1">
                <a:solidFill>
                  <a:srgbClr val="F9FCF4"/>
                </a:solidFill>
                <a:latin typeface="Proxima Nova"/>
                <a:ea typeface="Proxima Nova"/>
                <a:cs typeface="Proxima Nova"/>
                <a:sym typeface="Proxima Nova"/>
              </a:rPr>
              <a:t>Uluum</a:t>
            </a:r>
            <a:r>
              <a:rPr lang="en-US" sz="2418" dirty="0">
                <a:solidFill>
                  <a:srgbClr val="F9FCF4"/>
                </a:solidFill>
                <a:latin typeface="Proxima Nova"/>
                <a:ea typeface="Proxima Nova"/>
                <a:cs typeface="Proxima Nova"/>
                <a:sym typeface="Proxima Nova"/>
              </a:rPr>
              <a:t> </a:t>
            </a:r>
            <a:r>
              <a:rPr lang="en-US" sz="2418" dirty="0" err="1">
                <a:solidFill>
                  <a:srgbClr val="F9FCF4"/>
                </a:solidFill>
                <a:latin typeface="Proxima Nova"/>
                <a:ea typeface="Proxima Nova"/>
                <a:cs typeface="Proxima Nova"/>
                <a:sym typeface="Proxima Nova"/>
              </a:rPr>
              <a:t>Binong</a:t>
            </a:r>
            <a:r>
              <a:rPr lang="en-US" sz="2418" dirty="0">
                <a:solidFill>
                  <a:srgbClr val="F9FCF4"/>
                </a:solidFill>
                <a:latin typeface="Proxima Nova"/>
                <a:ea typeface="Proxima Nova"/>
                <a:cs typeface="Proxima Nova"/>
                <a:sym typeface="Proxima Nova"/>
              </a:rPr>
              <a:t> have excellent physical literacy. These findings demonstrate that students possess not only physical abilities but also motivation, self-confidence, knowledge, and a strong understanding of the importance of physical activity.</a:t>
            </a:r>
          </a:p>
        </p:txBody>
      </p:sp>
      <p:sp>
        <p:nvSpPr>
          <p:cNvPr id="12" name="TextBox 12"/>
          <p:cNvSpPr txBox="1"/>
          <p:nvPr/>
        </p:nvSpPr>
        <p:spPr>
          <a:xfrm>
            <a:off x="8491101" y="4927647"/>
            <a:ext cx="9220753" cy="1699746"/>
          </a:xfrm>
          <a:prstGeom prst="rect">
            <a:avLst/>
          </a:prstGeom>
        </p:spPr>
        <p:txBody>
          <a:bodyPr lIns="0" tIns="0" rIns="0" bIns="0" rtlCol="0" anchor="t">
            <a:spAutoFit/>
          </a:bodyPr>
          <a:lstStyle/>
          <a:p>
            <a:pPr algn="just">
              <a:lnSpc>
                <a:spcPts val="3438"/>
              </a:lnSpc>
            </a:pPr>
            <a:r>
              <a:rPr lang="en-US" sz="2455" dirty="0">
                <a:solidFill>
                  <a:srgbClr val="F9FCF4"/>
                </a:solidFill>
                <a:latin typeface="Proxima Nova"/>
                <a:ea typeface="Proxima Nova"/>
                <a:cs typeface="Proxima Nova"/>
                <a:sym typeface="Proxima Nova"/>
              </a:rPr>
              <a:t>The results of this study support Whitehead's theory (2010) which states that physical literacy is a combination of physical, affective, and cognitive aspects that encourage a person to be active throughout life.</a:t>
            </a:r>
          </a:p>
        </p:txBody>
      </p:sp>
      <p:sp>
        <p:nvSpPr>
          <p:cNvPr id="13" name="TextBox 13"/>
          <p:cNvSpPr txBox="1"/>
          <p:nvPr/>
        </p:nvSpPr>
        <p:spPr>
          <a:xfrm>
            <a:off x="6477838" y="2642672"/>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01.</a:t>
            </a:r>
          </a:p>
        </p:txBody>
      </p:sp>
      <p:sp>
        <p:nvSpPr>
          <p:cNvPr id="14" name="TextBox 14"/>
          <p:cNvSpPr txBox="1"/>
          <p:nvPr/>
        </p:nvSpPr>
        <p:spPr>
          <a:xfrm>
            <a:off x="6477838" y="5220196"/>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02</a:t>
            </a:r>
          </a:p>
        </p:txBody>
      </p:sp>
      <p:sp>
        <p:nvSpPr>
          <p:cNvPr id="15" name="TextBox 15"/>
          <p:cNvSpPr txBox="1"/>
          <p:nvPr/>
        </p:nvSpPr>
        <p:spPr>
          <a:xfrm>
            <a:off x="8491101" y="7200900"/>
            <a:ext cx="8944844" cy="2140971"/>
          </a:xfrm>
          <a:prstGeom prst="rect">
            <a:avLst/>
          </a:prstGeom>
        </p:spPr>
        <p:txBody>
          <a:bodyPr wrap="square" lIns="0" tIns="0" rIns="0" bIns="0" rtlCol="0" anchor="t">
            <a:spAutoFit/>
          </a:bodyPr>
          <a:lstStyle/>
          <a:p>
            <a:pPr algn="just">
              <a:lnSpc>
                <a:spcPts val="3422"/>
              </a:lnSpc>
            </a:pPr>
            <a:r>
              <a:rPr lang="en-US" sz="2444" dirty="0">
                <a:solidFill>
                  <a:srgbClr val="F9FCF4"/>
                </a:solidFill>
                <a:latin typeface="Proxima Nova"/>
                <a:ea typeface="Proxima Nova"/>
                <a:cs typeface="Proxima Nova"/>
                <a:sym typeface="Proxima Nova"/>
              </a:rPr>
              <a:t>The research findings are also consistent with those of </a:t>
            </a:r>
            <a:r>
              <a:rPr lang="en-US" sz="2444" dirty="0" err="1">
                <a:solidFill>
                  <a:srgbClr val="F9FCF4"/>
                </a:solidFill>
                <a:latin typeface="Proxima Nova"/>
                <a:ea typeface="Proxima Nova"/>
                <a:cs typeface="Proxima Nova"/>
                <a:sym typeface="Proxima Nova"/>
              </a:rPr>
              <a:t>Cairney</a:t>
            </a:r>
            <a:r>
              <a:rPr lang="en-US" sz="2444" dirty="0">
                <a:solidFill>
                  <a:srgbClr val="F9FCF4"/>
                </a:solidFill>
                <a:latin typeface="Proxima Nova"/>
                <a:ea typeface="Proxima Nova"/>
                <a:cs typeface="Proxima Nova"/>
                <a:sym typeface="Proxima Nova"/>
              </a:rPr>
              <a:t> et al. (2019), Cornish et al. (2020), Clark et al. (2022), Britton et al. (2023), and Castillo-</a:t>
            </a:r>
            <a:r>
              <a:rPr lang="en-US" sz="2444" dirty="0" err="1">
                <a:solidFill>
                  <a:srgbClr val="F9FCF4"/>
                </a:solidFill>
                <a:latin typeface="Proxima Nova"/>
                <a:ea typeface="Proxima Nova"/>
                <a:cs typeface="Proxima Nova"/>
                <a:sym typeface="Proxima Nova"/>
              </a:rPr>
              <a:t>Retamal</a:t>
            </a:r>
            <a:r>
              <a:rPr lang="en-US" sz="2444" dirty="0">
                <a:solidFill>
                  <a:srgbClr val="F9FCF4"/>
                </a:solidFill>
                <a:latin typeface="Proxima Nova"/>
                <a:ea typeface="Proxima Nova"/>
                <a:cs typeface="Proxima Nova"/>
                <a:sym typeface="Proxima Nova"/>
              </a:rPr>
              <a:t> et al. (2024), which show that physical literacy is associated with increased physical activity, health, and student engagement in physical education learning.</a:t>
            </a:r>
          </a:p>
        </p:txBody>
      </p:sp>
      <p:sp>
        <p:nvSpPr>
          <p:cNvPr id="16" name="TextBox 16"/>
          <p:cNvSpPr txBox="1"/>
          <p:nvPr/>
        </p:nvSpPr>
        <p:spPr>
          <a:xfrm>
            <a:off x="6477838" y="7712972"/>
            <a:ext cx="1335670" cy="987826"/>
          </a:xfrm>
          <a:prstGeom prst="rect">
            <a:avLst/>
          </a:prstGeom>
        </p:spPr>
        <p:txBody>
          <a:bodyPr lIns="0" tIns="0" rIns="0" bIns="0" rtlCol="0" anchor="t">
            <a:spAutoFit/>
          </a:bodyPr>
          <a:lstStyle/>
          <a:p>
            <a:pPr algn="l">
              <a:lnSpc>
                <a:spcPts val="8027"/>
              </a:lnSpc>
            </a:pPr>
            <a:r>
              <a:rPr lang="en-US" sz="5734" b="1">
                <a:solidFill>
                  <a:srgbClr val="134559"/>
                </a:solidFill>
                <a:latin typeface="Proxima Nova Heavy"/>
                <a:ea typeface="Proxima Nova Heavy"/>
                <a:cs typeface="Proxima Nova Heavy"/>
                <a:sym typeface="Proxima Nova Heavy"/>
              </a:rPr>
              <a:t>03.</a:t>
            </a:r>
          </a:p>
        </p:txBody>
      </p:sp>
      <p:sp>
        <p:nvSpPr>
          <p:cNvPr id="17" name="Freeform 17"/>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8" name="Group 18"/>
          <p:cNvGrpSpPr/>
          <p:nvPr/>
        </p:nvGrpSpPr>
        <p:grpSpPr>
          <a:xfrm>
            <a:off x="434340" y="559594"/>
            <a:ext cx="1923469" cy="561880"/>
            <a:chOff x="0" y="0"/>
            <a:chExt cx="2564625" cy="749173"/>
          </a:xfrm>
        </p:grpSpPr>
        <p:sp>
          <p:nvSpPr>
            <p:cNvPr id="19" name="Freeform 19"/>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20" name="Group 20"/>
          <p:cNvGrpSpPr/>
          <p:nvPr/>
        </p:nvGrpSpPr>
        <p:grpSpPr>
          <a:xfrm>
            <a:off x="2354170" y="594836"/>
            <a:ext cx="880720" cy="470411"/>
            <a:chOff x="0" y="0"/>
            <a:chExt cx="1174293" cy="627215"/>
          </a:xfrm>
        </p:grpSpPr>
        <p:sp>
          <p:nvSpPr>
            <p:cNvPr id="21" name="Freeform 21"/>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grpSp>
        <p:nvGrpSpPr>
          <p:cNvPr id="22" name="Group 22"/>
          <p:cNvGrpSpPr/>
          <p:nvPr/>
        </p:nvGrpSpPr>
        <p:grpSpPr>
          <a:xfrm>
            <a:off x="3326663" y="416881"/>
            <a:ext cx="810158" cy="368494"/>
            <a:chOff x="0" y="0"/>
            <a:chExt cx="1080211" cy="491325"/>
          </a:xfrm>
        </p:grpSpPr>
        <p:sp>
          <p:nvSpPr>
            <p:cNvPr id="23" name="Freeform 23"/>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sp>
        <p:nvSpPr>
          <p:cNvPr id="24" name="TextBox 24"/>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25" name="Group 25"/>
          <p:cNvGrpSpPr/>
          <p:nvPr/>
        </p:nvGrpSpPr>
        <p:grpSpPr>
          <a:xfrm>
            <a:off x="4233891" y="529285"/>
            <a:ext cx="726529" cy="621992"/>
            <a:chOff x="0" y="0"/>
            <a:chExt cx="968705" cy="829323"/>
          </a:xfrm>
        </p:grpSpPr>
        <p:sp>
          <p:nvSpPr>
            <p:cNvPr id="26" name="Freeform 26"/>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27" name="Group 27"/>
          <p:cNvGrpSpPr/>
          <p:nvPr/>
        </p:nvGrpSpPr>
        <p:grpSpPr>
          <a:xfrm>
            <a:off x="5032143" y="469830"/>
            <a:ext cx="739597" cy="718690"/>
            <a:chOff x="0" y="0"/>
            <a:chExt cx="986130" cy="958253"/>
          </a:xfrm>
        </p:grpSpPr>
        <p:sp>
          <p:nvSpPr>
            <p:cNvPr id="28" name="Freeform 2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AEC2B0"/>
        </a:solidFill>
        <a:effectLst/>
      </p:bgPr>
    </p:bg>
    <p:spTree>
      <p:nvGrpSpPr>
        <p:cNvPr id="1" name=""/>
        <p:cNvGrpSpPr/>
        <p:nvPr/>
      </p:nvGrpSpPr>
      <p:grpSpPr>
        <a:xfrm>
          <a:off x="0" y="0"/>
          <a:ext cx="0" cy="0"/>
          <a:chOff x="0" y="0"/>
          <a:chExt cx="0" cy="0"/>
        </a:xfrm>
      </p:grpSpPr>
      <p:sp>
        <p:nvSpPr>
          <p:cNvPr id="2" name="TextBox 2"/>
          <p:cNvSpPr txBox="1"/>
          <p:nvPr/>
        </p:nvSpPr>
        <p:spPr>
          <a:xfrm>
            <a:off x="5621700" y="2025831"/>
            <a:ext cx="7089729" cy="1076991"/>
          </a:xfrm>
          <a:prstGeom prst="rect">
            <a:avLst/>
          </a:prstGeom>
        </p:spPr>
        <p:txBody>
          <a:bodyPr lIns="0" tIns="0" rIns="0" bIns="0" rtlCol="0" anchor="t">
            <a:spAutoFit/>
          </a:bodyPr>
          <a:lstStyle/>
          <a:p>
            <a:pPr algn="ctr">
              <a:lnSpc>
                <a:spcPts val="8389"/>
              </a:lnSpc>
            </a:pPr>
            <a:r>
              <a:rPr lang="en-US" sz="7558" b="1" dirty="0">
                <a:solidFill>
                  <a:srgbClr val="343434"/>
                </a:solidFill>
                <a:latin typeface="Proxima Nova Heavy"/>
                <a:ea typeface="Proxima Nova Heavy"/>
                <a:cs typeface="Proxima Nova Heavy"/>
                <a:sym typeface="Proxima Nova Heavy"/>
              </a:rPr>
              <a:t>CONCLUSION</a:t>
            </a:r>
          </a:p>
        </p:txBody>
      </p:sp>
      <p:grpSp>
        <p:nvGrpSpPr>
          <p:cNvPr id="3" name="Group 3"/>
          <p:cNvGrpSpPr/>
          <p:nvPr/>
        </p:nvGrpSpPr>
        <p:grpSpPr>
          <a:xfrm>
            <a:off x="1705386" y="3427777"/>
            <a:ext cx="14922358" cy="4815737"/>
            <a:chOff x="0" y="0"/>
            <a:chExt cx="4896862" cy="1580313"/>
          </a:xfrm>
        </p:grpSpPr>
        <p:sp>
          <p:nvSpPr>
            <p:cNvPr id="4" name="Freeform 4"/>
            <p:cNvSpPr/>
            <p:nvPr/>
          </p:nvSpPr>
          <p:spPr>
            <a:xfrm>
              <a:off x="0" y="0"/>
              <a:ext cx="4896862" cy="1580313"/>
            </a:xfrm>
            <a:custGeom>
              <a:avLst/>
              <a:gdLst/>
              <a:ahLst/>
              <a:cxnLst/>
              <a:rect l="l" t="t" r="r" b="b"/>
              <a:pathLst>
                <a:path w="4896862" h="1580313">
                  <a:moveTo>
                    <a:pt x="25422" y="0"/>
                  </a:moveTo>
                  <a:lnTo>
                    <a:pt x="4871441" y="0"/>
                  </a:lnTo>
                  <a:cubicBezTo>
                    <a:pt x="4885480" y="0"/>
                    <a:pt x="4896862" y="11382"/>
                    <a:pt x="4896862" y="25422"/>
                  </a:cubicBezTo>
                  <a:lnTo>
                    <a:pt x="4896862" y="1554892"/>
                  </a:lnTo>
                  <a:cubicBezTo>
                    <a:pt x="4896862" y="1568932"/>
                    <a:pt x="4885480" y="1580313"/>
                    <a:pt x="4871441" y="1580313"/>
                  </a:cubicBezTo>
                  <a:lnTo>
                    <a:pt x="25422" y="1580313"/>
                  </a:lnTo>
                  <a:cubicBezTo>
                    <a:pt x="11382" y="1580313"/>
                    <a:pt x="0" y="1568932"/>
                    <a:pt x="0" y="1554892"/>
                  </a:cubicBezTo>
                  <a:lnTo>
                    <a:pt x="0" y="25422"/>
                  </a:lnTo>
                  <a:cubicBezTo>
                    <a:pt x="0" y="11382"/>
                    <a:pt x="11382" y="0"/>
                    <a:pt x="25422" y="0"/>
                  </a:cubicBezTo>
                  <a:close/>
                </a:path>
              </a:pathLst>
            </a:custGeom>
            <a:solidFill>
              <a:srgbClr val="F9FCF4"/>
            </a:solidFill>
          </p:spPr>
        </p:sp>
        <p:sp>
          <p:nvSpPr>
            <p:cNvPr id="5" name="TextBox 5"/>
            <p:cNvSpPr txBox="1"/>
            <p:nvPr/>
          </p:nvSpPr>
          <p:spPr>
            <a:xfrm>
              <a:off x="0" y="-38100"/>
              <a:ext cx="4896862" cy="1618413"/>
            </a:xfrm>
            <a:prstGeom prst="rect">
              <a:avLst/>
            </a:prstGeom>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2229792" y="3859452"/>
            <a:ext cx="14001142" cy="3549048"/>
          </a:xfrm>
          <a:prstGeom prst="rect">
            <a:avLst/>
          </a:prstGeom>
        </p:spPr>
        <p:txBody>
          <a:bodyPr lIns="0" tIns="0" rIns="0" bIns="0" rtlCol="0" anchor="t">
            <a:spAutoFit/>
          </a:bodyPr>
          <a:lstStyle/>
          <a:p>
            <a:pPr algn="just">
              <a:lnSpc>
                <a:spcPts val="3452"/>
              </a:lnSpc>
            </a:pPr>
            <a:r>
              <a:rPr lang="en-US" sz="2466" dirty="0">
                <a:solidFill>
                  <a:srgbClr val="343434"/>
                </a:solidFill>
                <a:latin typeface="Proxima Nova"/>
                <a:ea typeface="Proxima Nova"/>
                <a:cs typeface="Proxima Nova"/>
                <a:sym typeface="Proxima Nova"/>
              </a:rPr>
              <a:t>This study shows that the physical literacy level of students at MTs </a:t>
            </a:r>
            <a:r>
              <a:rPr lang="en-US" sz="2466" dirty="0" err="1">
                <a:solidFill>
                  <a:srgbClr val="343434"/>
                </a:solidFill>
                <a:latin typeface="Proxima Nova"/>
                <a:ea typeface="Proxima Nova"/>
                <a:cs typeface="Proxima Nova"/>
                <a:sym typeface="Proxima Nova"/>
              </a:rPr>
              <a:t>Daarul</a:t>
            </a:r>
            <a:r>
              <a:rPr lang="en-US" sz="2466" dirty="0">
                <a:solidFill>
                  <a:srgbClr val="343434"/>
                </a:solidFill>
                <a:latin typeface="Proxima Nova"/>
                <a:ea typeface="Proxima Nova"/>
                <a:cs typeface="Proxima Nova"/>
                <a:sym typeface="Proxima Nova"/>
              </a:rPr>
              <a:t> </a:t>
            </a:r>
            <a:r>
              <a:rPr lang="en-US" sz="2466" dirty="0" err="1">
                <a:solidFill>
                  <a:srgbClr val="343434"/>
                </a:solidFill>
                <a:latin typeface="Proxima Nova"/>
                <a:ea typeface="Proxima Nova"/>
                <a:cs typeface="Proxima Nova"/>
                <a:sym typeface="Proxima Nova"/>
              </a:rPr>
              <a:t>Fikril</a:t>
            </a:r>
            <a:r>
              <a:rPr lang="en-US" sz="2466" dirty="0">
                <a:solidFill>
                  <a:srgbClr val="343434"/>
                </a:solidFill>
                <a:latin typeface="Proxima Nova"/>
                <a:ea typeface="Proxima Nova"/>
                <a:cs typeface="Proxima Nova"/>
                <a:sym typeface="Proxima Nova"/>
              </a:rPr>
              <a:t> </a:t>
            </a:r>
            <a:r>
              <a:rPr lang="en-US" sz="2466" dirty="0" err="1">
                <a:solidFill>
                  <a:srgbClr val="343434"/>
                </a:solidFill>
                <a:latin typeface="Proxima Nova"/>
                <a:ea typeface="Proxima Nova"/>
                <a:cs typeface="Proxima Nova"/>
                <a:sym typeface="Proxima Nova"/>
              </a:rPr>
              <a:t>Uluum</a:t>
            </a:r>
            <a:r>
              <a:rPr lang="en-US" sz="2466" dirty="0">
                <a:solidFill>
                  <a:srgbClr val="343434"/>
                </a:solidFill>
                <a:latin typeface="Proxima Nova"/>
                <a:ea typeface="Proxima Nova"/>
                <a:cs typeface="Proxima Nova"/>
                <a:sym typeface="Proxima Nova"/>
              </a:rPr>
              <a:t> </a:t>
            </a:r>
            <a:r>
              <a:rPr lang="en-US" sz="2466" dirty="0" err="1">
                <a:solidFill>
                  <a:srgbClr val="343434"/>
                </a:solidFill>
                <a:latin typeface="Proxima Nova"/>
                <a:ea typeface="Proxima Nova"/>
                <a:cs typeface="Proxima Nova"/>
                <a:sym typeface="Proxima Nova"/>
              </a:rPr>
              <a:t>Binong</a:t>
            </a:r>
            <a:r>
              <a:rPr lang="en-US" sz="2466" dirty="0">
                <a:solidFill>
                  <a:srgbClr val="343434"/>
                </a:solidFill>
                <a:latin typeface="Proxima Nova"/>
                <a:ea typeface="Proxima Nova"/>
                <a:cs typeface="Proxima Nova"/>
                <a:sym typeface="Proxima Nova"/>
              </a:rPr>
              <a:t> is in the Very Good category. These results indicate that students have good motivation, self-confidence, physical competence, knowledge, and understanding of physical activity.</a:t>
            </a:r>
          </a:p>
          <a:p>
            <a:pPr algn="just">
              <a:lnSpc>
                <a:spcPts val="3452"/>
              </a:lnSpc>
            </a:pPr>
            <a:endParaRPr lang="en-US" sz="2466" dirty="0">
              <a:solidFill>
                <a:srgbClr val="343434"/>
              </a:solidFill>
              <a:latin typeface="Proxima Nova"/>
              <a:ea typeface="Proxima Nova"/>
              <a:cs typeface="Proxima Nova"/>
              <a:sym typeface="Proxima Nova"/>
            </a:endParaRPr>
          </a:p>
          <a:p>
            <a:pPr algn="just">
              <a:lnSpc>
                <a:spcPts val="3452"/>
              </a:lnSpc>
            </a:pPr>
            <a:r>
              <a:rPr lang="en-US" sz="2466" dirty="0">
                <a:solidFill>
                  <a:srgbClr val="343434"/>
                </a:solidFill>
                <a:latin typeface="Proxima Nova"/>
                <a:ea typeface="Proxima Nova"/>
                <a:cs typeface="Proxima Nova"/>
                <a:sym typeface="Proxima Nova"/>
              </a:rPr>
              <a:t>These findings suggest that physical education instruction in schools supports the development of students' physical literacy. Therefore, physical education teachers need to continue to maintain and develop learning strategies that improve physical literacy as a foundation for developing a lifelong, active and healthy lifestyle.</a:t>
            </a:r>
          </a:p>
        </p:txBody>
      </p:sp>
      <p:sp>
        <p:nvSpPr>
          <p:cNvPr id="7" name="Freeform 7"/>
          <p:cNvSpPr/>
          <p:nvPr/>
        </p:nvSpPr>
        <p:spPr>
          <a:xfrm flipV="1">
            <a:off x="-148645" y="9490457"/>
            <a:ext cx="11540691" cy="816008"/>
          </a:xfrm>
          <a:custGeom>
            <a:avLst/>
            <a:gdLst/>
            <a:ahLst/>
            <a:cxnLst/>
            <a:rect l="l" t="t" r="r" b="b"/>
            <a:pathLst>
              <a:path w="11540691" h="816008">
                <a:moveTo>
                  <a:pt x="0" y="816009"/>
                </a:moveTo>
                <a:lnTo>
                  <a:pt x="11540691" y="816009"/>
                </a:lnTo>
                <a:lnTo>
                  <a:pt x="11540691" y="0"/>
                </a:lnTo>
                <a:lnTo>
                  <a:pt x="0" y="0"/>
                </a:lnTo>
                <a:lnTo>
                  <a:pt x="0" y="816009"/>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8" name="Freeform 8"/>
          <p:cNvSpPr/>
          <p:nvPr/>
        </p:nvSpPr>
        <p:spPr>
          <a:xfrm rot="9858936" flipH="1" flipV="1">
            <a:off x="-1905263" y="-118319"/>
            <a:ext cx="5431116" cy="3353714"/>
          </a:xfrm>
          <a:custGeom>
            <a:avLst/>
            <a:gdLst/>
            <a:ahLst/>
            <a:cxnLst/>
            <a:rect l="l" t="t" r="r" b="b"/>
            <a:pathLst>
              <a:path w="5431116" h="3353714">
                <a:moveTo>
                  <a:pt x="5431116" y="3353714"/>
                </a:moveTo>
                <a:lnTo>
                  <a:pt x="0" y="3353714"/>
                </a:lnTo>
                <a:lnTo>
                  <a:pt x="0" y="0"/>
                </a:lnTo>
                <a:lnTo>
                  <a:pt x="5431116" y="0"/>
                </a:lnTo>
                <a:lnTo>
                  <a:pt x="5431116" y="3353714"/>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9" name="Freeform 9"/>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0" name="Group 10"/>
          <p:cNvGrpSpPr/>
          <p:nvPr/>
        </p:nvGrpSpPr>
        <p:grpSpPr>
          <a:xfrm>
            <a:off x="434340" y="559594"/>
            <a:ext cx="1923469" cy="561880"/>
            <a:chOff x="0" y="0"/>
            <a:chExt cx="2564625" cy="749173"/>
          </a:xfrm>
        </p:grpSpPr>
        <p:sp>
          <p:nvSpPr>
            <p:cNvPr id="11" name="Freeform 11"/>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8"/>
              <a:stretch>
                <a:fillRect/>
              </a:stretch>
            </a:blipFill>
          </p:spPr>
        </p:sp>
      </p:grpSp>
      <p:grpSp>
        <p:nvGrpSpPr>
          <p:cNvPr id="12" name="Group 12"/>
          <p:cNvGrpSpPr/>
          <p:nvPr/>
        </p:nvGrpSpPr>
        <p:grpSpPr>
          <a:xfrm>
            <a:off x="2354170" y="594836"/>
            <a:ext cx="880720" cy="470411"/>
            <a:chOff x="0" y="0"/>
            <a:chExt cx="1174293" cy="627215"/>
          </a:xfrm>
        </p:grpSpPr>
        <p:sp>
          <p:nvSpPr>
            <p:cNvPr id="13" name="Freeform 13"/>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9"/>
              <a:stretch>
                <a:fillRect r="-4" b="6"/>
              </a:stretch>
            </a:blipFill>
          </p:spPr>
        </p:sp>
      </p:grpSp>
      <p:grpSp>
        <p:nvGrpSpPr>
          <p:cNvPr id="14" name="Group 14"/>
          <p:cNvGrpSpPr/>
          <p:nvPr/>
        </p:nvGrpSpPr>
        <p:grpSpPr>
          <a:xfrm>
            <a:off x="3326663" y="416881"/>
            <a:ext cx="810158" cy="368494"/>
            <a:chOff x="0" y="0"/>
            <a:chExt cx="1080211" cy="491325"/>
          </a:xfrm>
        </p:grpSpPr>
        <p:sp>
          <p:nvSpPr>
            <p:cNvPr id="15" name="Freeform 15"/>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sp>
        <p:nvSpPr>
          <p:cNvPr id="16" name="TextBox 16"/>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grpSp>
        <p:nvGrpSpPr>
          <p:cNvPr id="17" name="Group 17"/>
          <p:cNvGrpSpPr/>
          <p:nvPr/>
        </p:nvGrpSpPr>
        <p:grpSpPr>
          <a:xfrm>
            <a:off x="4233891" y="529285"/>
            <a:ext cx="726529" cy="621992"/>
            <a:chOff x="0" y="0"/>
            <a:chExt cx="968705" cy="829323"/>
          </a:xfrm>
        </p:grpSpPr>
        <p:sp>
          <p:nvSpPr>
            <p:cNvPr id="18" name="Freeform 18"/>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11"/>
              <a:stretch>
                <a:fillRect r="5" b="-1"/>
              </a:stretch>
            </a:blipFill>
          </p:spPr>
        </p:sp>
      </p:grpSp>
      <p:grpSp>
        <p:nvGrpSpPr>
          <p:cNvPr id="19" name="Group 19"/>
          <p:cNvGrpSpPr/>
          <p:nvPr/>
        </p:nvGrpSpPr>
        <p:grpSpPr>
          <a:xfrm>
            <a:off x="5032143" y="469830"/>
            <a:ext cx="739597" cy="718690"/>
            <a:chOff x="0" y="0"/>
            <a:chExt cx="986130" cy="958253"/>
          </a:xfrm>
        </p:grpSpPr>
        <p:sp>
          <p:nvSpPr>
            <p:cNvPr id="20" name="Freeform 20"/>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12"/>
              <a:stretch>
                <a:fillRect r="2" b="-3"/>
              </a:stretch>
            </a:blip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428750" y="0"/>
            <a:ext cx="15430500" cy="10287000"/>
          </a:xfrm>
          <a:custGeom>
            <a:avLst/>
            <a:gdLst/>
            <a:ahLst/>
            <a:cxnLst/>
            <a:rect l="l" t="t" r="r" b="b"/>
            <a:pathLst>
              <a:path w="15430500" h="10287000">
                <a:moveTo>
                  <a:pt x="0" y="0"/>
                </a:moveTo>
                <a:lnTo>
                  <a:pt x="15430500" y="0"/>
                </a:lnTo>
                <a:lnTo>
                  <a:pt x="15430500" y="10287000"/>
                </a:lnTo>
                <a:lnTo>
                  <a:pt x="0" y="10287000"/>
                </a:lnTo>
                <a:lnTo>
                  <a:pt x="0" y="0"/>
                </a:lnTo>
                <a:close/>
              </a:path>
            </a:pathLst>
          </a:custGeom>
          <a:blipFill>
            <a:blip r:embed="rId2"/>
            <a:stretch>
              <a:fillRect l="-91" r="-91"/>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TotalTime>
  <Words>900</Words>
  <Application>Microsoft Office PowerPoint</Application>
  <PresentationFormat>Custom</PresentationFormat>
  <Paragraphs>61</Paragraphs>
  <Slides>10</Slides>
  <Notes>0</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10</vt:i4>
      </vt:variant>
    </vt:vector>
  </HeadingPairs>
  <TitlesOfParts>
    <vt:vector size="23" baseType="lpstr">
      <vt:lpstr>Calibri</vt:lpstr>
      <vt:lpstr>Tex Gyre Termes Bold</vt:lpstr>
      <vt:lpstr>Coco Gothic Bold</vt:lpstr>
      <vt:lpstr>Arial</vt:lpstr>
      <vt:lpstr>Fira Sans Bold</vt:lpstr>
      <vt:lpstr>Fira Sans Ultra-Bold</vt:lpstr>
      <vt:lpstr>Proxima Nova</vt:lpstr>
      <vt:lpstr>Proxima Nova Heavy</vt:lpstr>
      <vt:lpstr>Tex Gyre Termes Bold Italics</vt:lpstr>
      <vt:lpstr>Montserrat Bold</vt:lpstr>
      <vt:lpstr>Roboto</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Presentation_6th_ISPESH_2026 (3).pdf</dc:title>
  <dc:creator>MY LENOVO</dc:creator>
  <cp:lastModifiedBy>TAKHWIN PERYOGA</cp:lastModifiedBy>
  <cp:revision>4</cp:revision>
  <dcterms:created xsi:type="dcterms:W3CDTF">2006-08-16T00:00:00Z</dcterms:created>
  <dcterms:modified xsi:type="dcterms:W3CDTF">2026-07-20T07:05:16Z</dcterms:modified>
  <dc:identifier>DAHPR9c2ywU</dc:identifier>
</cp:coreProperties>
</file>