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60" r:id="rId3"/>
    <p:sldId id="261" r:id="rId4"/>
    <p:sldId id="266" r:id="rId5"/>
    <p:sldId id="267" r:id="rId6"/>
    <p:sldId id="265" r:id="rId7"/>
    <p:sldId id="259" r:id="rId8"/>
    <p:sldId id="268" r:id="rId9"/>
  </p:sldIdLst>
  <p:sldSz cx="18288000" cy="10287000"/>
  <p:notesSz cx="18288000" cy="10287000"/>
  <p:defaultTextStyle>
    <a:defPPr>
      <a:defRPr kern="0"/>
    </a:defPPr>
  </p:defaultTextStyle>
  <p:extLst>
    <p:ext uri="{521415D9-36F7-43E2-AB2F-B90AF26B5E84}">
      <p14:sectionLst xmlns:p14="http://schemas.microsoft.com/office/powerpoint/2010/main">
        <p14:section name="Bagian Default" id="{72D04A20-4B98-4309-80F3-6EFBFD0B3D16}">
          <p14:sldIdLst>
            <p14:sldId id="256"/>
            <p14:sldId id="260"/>
            <p14:sldId id="261"/>
            <p14:sldId id="266"/>
            <p14:sldId id="267"/>
            <p14:sldId id="265"/>
            <p14:sldId id="259"/>
            <p14:sldId id="268"/>
          </p14:sldIdLst>
        </p14:section>
      </p14:sectionLst>
    </p:ex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Gaya Medium 2 - Akse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p:cViewPr varScale="1">
        <p:scale>
          <a:sx n="44" d="100"/>
          <a:sy n="44" d="100"/>
        </p:scale>
        <p:origin x="684" y="3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371600" y="3188970"/>
            <a:ext cx="15544800" cy="216027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2743200" y="5760720"/>
            <a:ext cx="12801600" cy="25717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418320" y="2366010"/>
            <a:ext cx="7955280" cy="678942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12"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11" Type="http://schemas.openxmlformats.org/officeDocument/2006/relationships/image" Target="../media/image5.png"/><Relationship Id="rId5" Type="http://schemas.openxmlformats.org/officeDocument/2006/relationships/slideLayout" Target="../slideLayouts/slideLayout5.xml"/><Relationship Id="rId10"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4F4F4"/>
          </a:solidFill>
        </p:spPr>
        <p:txBody>
          <a:bodyPr wrap="square" lIns="0" tIns="0" rIns="0" bIns="0" rtlCol="0"/>
          <a:lstStyle/>
          <a:p>
            <a:endParaRPr/>
          </a:p>
        </p:txBody>
      </p:sp>
      <p:pic>
        <p:nvPicPr>
          <p:cNvPr id="17" name="bg object 17"/>
          <p:cNvPicPr/>
          <p:nvPr/>
        </p:nvPicPr>
        <p:blipFill>
          <a:blip r:embed="rId7" cstate="print"/>
          <a:stretch>
            <a:fillRect/>
          </a:stretch>
        </p:blipFill>
        <p:spPr>
          <a:xfrm>
            <a:off x="0" y="0"/>
            <a:ext cx="5634691" cy="4540174"/>
          </a:xfrm>
          <a:prstGeom prst="rect">
            <a:avLst/>
          </a:prstGeom>
        </p:spPr>
      </p:pic>
      <p:sp>
        <p:nvSpPr>
          <p:cNvPr id="18" name="bg object 18"/>
          <p:cNvSpPr/>
          <p:nvPr/>
        </p:nvSpPr>
        <p:spPr>
          <a:xfrm>
            <a:off x="308965" y="373605"/>
            <a:ext cx="5601335" cy="933450"/>
          </a:xfrm>
          <a:custGeom>
            <a:avLst/>
            <a:gdLst/>
            <a:ahLst/>
            <a:cxnLst/>
            <a:rect l="l" t="t" r="r" b="b"/>
            <a:pathLst>
              <a:path w="5601335" h="933450">
                <a:moveTo>
                  <a:pt x="5134756" y="933145"/>
                </a:moveTo>
                <a:lnTo>
                  <a:pt x="466572" y="933145"/>
                </a:lnTo>
                <a:lnTo>
                  <a:pt x="418868" y="930736"/>
                </a:lnTo>
                <a:lnTo>
                  <a:pt x="372541" y="923666"/>
                </a:lnTo>
                <a:lnTo>
                  <a:pt x="327828" y="912169"/>
                </a:lnTo>
                <a:lnTo>
                  <a:pt x="284961" y="896479"/>
                </a:lnTo>
                <a:lnTo>
                  <a:pt x="244176" y="876832"/>
                </a:lnTo>
                <a:lnTo>
                  <a:pt x="205707" y="853462"/>
                </a:lnTo>
                <a:lnTo>
                  <a:pt x="169789" y="826602"/>
                </a:lnTo>
                <a:lnTo>
                  <a:pt x="136655" y="796489"/>
                </a:lnTo>
                <a:lnTo>
                  <a:pt x="106542" y="763356"/>
                </a:lnTo>
                <a:lnTo>
                  <a:pt x="79683" y="727437"/>
                </a:lnTo>
                <a:lnTo>
                  <a:pt x="56312" y="688968"/>
                </a:lnTo>
                <a:lnTo>
                  <a:pt x="36665" y="648183"/>
                </a:lnTo>
                <a:lnTo>
                  <a:pt x="20976" y="605317"/>
                </a:lnTo>
                <a:lnTo>
                  <a:pt x="9479" y="560603"/>
                </a:lnTo>
                <a:lnTo>
                  <a:pt x="2408" y="514277"/>
                </a:lnTo>
                <a:lnTo>
                  <a:pt x="0" y="466572"/>
                </a:lnTo>
                <a:lnTo>
                  <a:pt x="2408" y="418868"/>
                </a:lnTo>
                <a:lnTo>
                  <a:pt x="9479" y="372541"/>
                </a:lnTo>
                <a:lnTo>
                  <a:pt x="20976" y="327828"/>
                </a:lnTo>
                <a:lnTo>
                  <a:pt x="36665" y="284961"/>
                </a:lnTo>
                <a:lnTo>
                  <a:pt x="56312" y="244176"/>
                </a:lnTo>
                <a:lnTo>
                  <a:pt x="79683" y="205707"/>
                </a:lnTo>
                <a:lnTo>
                  <a:pt x="106542" y="169789"/>
                </a:lnTo>
                <a:lnTo>
                  <a:pt x="136655" y="136655"/>
                </a:lnTo>
                <a:lnTo>
                  <a:pt x="169789" y="106542"/>
                </a:lnTo>
                <a:lnTo>
                  <a:pt x="205707" y="79683"/>
                </a:lnTo>
                <a:lnTo>
                  <a:pt x="244176" y="56312"/>
                </a:lnTo>
                <a:lnTo>
                  <a:pt x="284961" y="36665"/>
                </a:lnTo>
                <a:lnTo>
                  <a:pt x="327828" y="20976"/>
                </a:lnTo>
                <a:lnTo>
                  <a:pt x="372541" y="9479"/>
                </a:lnTo>
                <a:lnTo>
                  <a:pt x="418868" y="2408"/>
                </a:lnTo>
                <a:lnTo>
                  <a:pt x="466572" y="0"/>
                </a:lnTo>
                <a:lnTo>
                  <a:pt x="5134756" y="0"/>
                </a:lnTo>
                <a:lnTo>
                  <a:pt x="5182461" y="2408"/>
                </a:lnTo>
                <a:lnTo>
                  <a:pt x="5228787" y="9479"/>
                </a:lnTo>
                <a:lnTo>
                  <a:pt x="5273501" y="20976"/>
                </a:lnTo>
                <a:lnTo>
                  <a:pt x="5316367" y="36665"/>
                </a:lnTo>
                <a:lnTo>
                  <a:pt x="5357152" y="56312"/>
                </a:lnTo>
                <a:lnTo>
                  <a:pt x="5395621" y="79683"/>
                </a:lnTo>
                <a:lnTo>
                  <a:pt x="5431540" y="106542"/>
                </a:lnTo>
                <a:lnTo>
                  <a:pt x="5464673" y="136655"/>
                </a:lnTo>
                <a:lnTo>
                  <a:pt x="5494786" y="169789"/>
                </a:lnTo>
                <a:lnTo>
                  <a:pt x="5521646" y="205707"/>
                </a:lnTo>
                <a:lnTo>
                  <a:pt x="5545016" y="244176"/>
                </a:lnTo>
                <a:lnTo>
                  <a:pt x="5564663" y="284961"/>
                </a:lnTo>
                <a:lnTo>
                  <a:pt x="5580353" y="327828"/>
                </a:lnTo>
                <a:lnTo>
                  <a:pt x="5591850" y="372541"/>
                </a:lnTo>
                <a:lnTo>
                  <a:pt x="5598920" y="418868"/>
                </a:lnTo>
                <a:lnTo>
                  <a:pt x="5601329" y="466572"/>
                </a:lnTo>
                <a:lnTo>
                  <a:pt x="5598920" y="514277"/>
                </a:lnTo>
                <a:lnTo>
                  <a:pt x="5591850" y="560603"/>
                </a:lnTo>
                <a:lnTo>
                  <a:pt x="5580353" y="605317"/>
                </a:lnTo>
                <a:lnTo>
                  <a:pt x="5564663" y="648183"/>
                </a:lnTo>
                <a:lnTo>
                  <a:pt x="5545016" y="688968"/>
                </a:lnTo>
                <a:lnTo>
                  <a:pt x="5521646" y="727437"/>
                </a:lnTo>
                <a:lnTo>
                  <a:pt x="5494786" y="763356"/>
                </a:lnTo>
                <a:lnTo>
                  <a:pt x="5464673" y="796489"/>
                </a:lnTo>
                <a:lnTo>
                  <a:pt x="5431540" y="826602"/>
                </a:lnTo>
                <a:lnTo>
                  <a:pt x="5395621" y="853462"/>
                </a:lnTo>
                <a:lnTo>
                  <a:pt x="5357152" y="876832"/>
                </a:lnTo>
                <a:lnTo>
                  <a:pt x="5316367" y="896479"/>
                </a:lnTo>
                <a:lnTo>
                  <a:pt x="5273501" y="912169"/>
                </a:lnTo>
                <a:lnTo>
                  <a:pt x="5228787" y="923666"/>
                </a:lnTo>
                <a:lnTo>
                  <a:pt x="5182461" y="930736"/>
                </a:lnTo>
                <a:lnTo>
                  <a:pt x="5134756" y="933145"/>
                </a:lnTo>
                <a:close/>
              </a:path>
            </a:pathLst>
          </a:custGeom>
          <a:solidFill>
            <a:srgbClr val="FFFFFF"/>
          </a:solidFill>
        </p:spPr>
        <p:txBody>
          <a:bodyPr wrap="square" lIns="0" tIns="0" rIns="0" bIns="0" rtlCol="0"/>
          <a:lstStyle/>
          <a:p>
            <a:endParaRPr/>
          </a:p>
        </p:txBody>
      </p:sp>
      <p:pic>
        <p:nvPicPr>
          <p:cNvPr id="19" name="bg object 19"/>
          <p:cNvPicPr/>
          <p:nvPr/>
        </p:nvPicPr>
        <p:blipFill>
          <a:blip r:embed="rId8" cstate="print"/>
          <a:stretch>
            <a:fillRect/>
          </a:stretch>
        </p:blipFill>
        <p:spPr>
          <a:xfrm>
            <a:off x="434343" y="559592"/>
            <a:ext cx="1923467" cy="561882"/>
          </a:xfrm>
          <a:prstGeom prst="rect">
            <a:avLst/>
          </a:prstGeom>
        </p:spPr>
      </p:pic>
      <p:pic>
        <p:nvPicPr>
          <p:cNvPr id="20" name="bg object 20"/>
          <p:cNvPicPr/>
          <p:nvPr/>
        </p:nvPicPr>
        <p:blipFill>
          <a:blip r:embed="rId9" cstate="print"/>
          <a:stretch>
            <a:fillRect/>
          </a:stretch>
        </p:blipFill>
        <p:spPr>
          <a:xfrm>
            <a:off x="2354169" y="594832"/>
            <a:ext cx="880718" cy="470413"/>
          </a:xfrm>
          <a:prstGeom prst="rect">
            <a:avLst/>
          </a:prstGeom>
        </p:spPr>
      </p:pic>
      <p:pic>
        <p:nvPicPr>
          <p:cNvPr id="21" name="bg object 21"/>
          <p:cNvPicPr/>
          <p:nvPr/>
        </p:nvPicPr>
        <p:blipFill>
          <a:blip r:embed="rId10" cstate="print"/>
          <a:stretch>
            <a:fillRect/>
          </a:stretch>
        </p:blipFill>
        <p:spPr>
          <a:xfrm>
            <a:off x="5032140" y="469834"/>
            <a:ext cx="739594" cy="718686"/>
          </a:xfrm>
          <a:prstGeom prst="rect">
            <a:avLst/>
          </a:prstGeom>
        </p:spPr>
      </p:pic>
      <p:pic>
        <p:nvPicPr>
          <p:cNvPr id="22" name="bg object 22"/>
          <p:cNvPicPr/>
          <p:nvPr/>
        </p:nvPicPr>
        <p:blipFill>
          <a:blip r:embed="rId11" cstate="print"/>
          <a:stretch>
            <a:fillRect/>
          </a:stretch>
        </p:blipFill>
        <p:spPr>
          <a:xfrm>
            <a:off x="4233886" y="529289"/>
            <a:ext cx="726527" cy="621990"/>
          </a:xfrm>
          <a:prstGeom prst="rect">
            <a:avLst/>
          </a:prstGeom>
        </p:spPr>
      </p:pic>
      <p:pic>
        <p:nvPicPr>
          <p:cNvPr id="23" name="bg object 23"/>
          <p:cNvPicPr/>
          <p:nvPr/>
        </p:nvPicPr>
        <p:blipFill>
          <a:blip r:embed="rId12" cstate="print"/>
          <a:stretch>
            <a:fillRect/>
          </a:stretch>
        </p:blipFill>
        <p:spPr>
          <a:xfrm>
            <a:off x="3326662" y="416884"/>
            <a:ext cx="810156" cy="368490"/>
          </a:xfrm>
          <a:prstGeom prst="rect">
            <a:avLst/>
          </a:prstGeom>
        </p:spPr>
      </p:pic>
      <p:sp>
        <p:nvSpPr>
          <p:cNvPr id="2" name="Holder 2"/>
          <p:cNvSpPr>
            <a:spLocks noGrp="1"/>
          </p:cNvSpPr>
          <p:nvPr>
            <p:ph type="title"/>
          </p:nvPr>
        </p:nvSpPr>
        <p:spPr>
          <a:xfrm>
            <a:off x="914400" y="411480"/>
            <a:ext cx="16459200" cy="164592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914400" y="2366010"/>
            <a:ext cx="1645920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7/22/2026</a:t>
            </a:fld>
            <a:endParaRPr lang="en-US"/>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hyperlink" Target="https://docs.google.com/presentation/d/1RPHdRPsHM33OKUDd1Di0_23SxUbiistb/edit?usp=drive_link&amp;ouid=100230538303955665624&amp;rtpof=true&amp;sd=true" TargetMode="External"/><Relationship Id="rId2" Type="http://schemas.openxmlformats.org/officeDocument/2006/relationships/image" Target="../media/image7.png"/><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322692" y="736670"/>
            <a:ext cx="810260" cy="384175"/>
          </a:xfrm>
          <a:prstGeom prst="rect">
            <a:avLst/>
          </a:prstGeom>
        </p:spPr>
        <p:txBody>
          <a:bodyPr vert="horz" wrap="square" lIns="0" tIns="12700" rIns="0" bIns="0" rtlCol="0">
            <a:spAutoFit/>
          </a:bodyPr>
          <a:lstStyle/>
          <a:p>
            <a:pPr marL="12700">
              <a:lnSpc>
                <a:spcPct val="100000"/>
              </a:lnSpc>
              <a:spcBef>
                <a:spcPts val="100"/>
              </a:spcBef>
            </a:pPr>
            <a:r>
              <a:rPr sz="2350" b="1" spc="-110" dirty="0">
                <a:solidFill>
                  <a:srgbClr val="33820D"/>
                </a:solidFill>
                <a:latin typeface="Times New Roman"/>
                <a:cs typeface="Times New Roman"/>
              </a:rPr>
              <a:t>PEH</a:t>
            </a:r>
            <a:r>
              <a:rPr sz="2350" b="1" spc="-1595" dirty="0">
                <a:solidFill>
                  <a:srgbClr val="33820D"/>
                </a:solidFill>
                <a:latin typeface="Times New Roman"/>
                <a:cs typeface="Times New Roman"/>
              </a:rPr>
              <a:t>R</a:t>
            </a:r>
            <a:endParaRPr sz="2350">
              <a:latin typeface="Times New Roman"/>
              <a:cs typeface="Times New Roman"/>
            </a:endParaRPr>
          </a:p>
        </p:txBody>
      </p:sp>
      <p:sp>
        <p:nvSpPr>
          <p:cNvPr id="3" name="object 3"/>
          <p:cNvSpPr txBox="1"/>
          <p:nvPr/>
        </p:nvSpPr>
        <p:spPr>
          <a:xfrm>
            <a:off x="3330573" y="770359"/>
            <a:ext cx="801370" cy="76835"/>
          </a:xfrm>
          <a:prstGeom prst="rect">
            <a:avLst/>
          </a:prstGeom>
        </p:spPr>
        <p:txBody>
          <a:bodyPr vert="horz" wrap="square" lIns="0" tIns="16510" rIns="0" bIns="0" rtlCol="0">
            <a:spAutoFit/>
          </a:bodyPr>
          <a:lstStyle/>
          <a:p>
            <a:pPr marL="12700">
              <a:lnSpc>
                <a:spcPct val="100000"/>
              </a:lnSpc>
              <a:spcBef>
                <a:spcPts val="130"/>
              </a:spcBef>
            </a:pPr>
            <a:r>
              <a:rPr sz="300" b="1" dirty="0">
                <a:solidFill>
                  <a:srgbClr val="FF1616"/>
                </a:solidFill>
                <a:latin typeface="Times New Roman"/>
                <a:cs typeface="Times New Roman"/>
              </a:rPr>
              <a:t>UNIVERSITAS</a:t>
            </a:r>
            <a:r>
              <a:rPr sz="300" b="1" spc="80" dirty="0">
                <a:solidFill>
                  <a:srgbClr val="FF1616"/>
                </a:solidFill>
                <a:latin typeface="Times New Roman"/>
                <a:cs typeface="Times New Roman"/>
              </a:rPr>
              <a:t> </a:t>
            </a:r>
            <a:r>
              <a:rPr sz="300" b="1" dirty="0">
                <a:solidFill>
                  <a:srgbClr val="FF1616"/>
                </a:solidFill>
                <a:latin typeface="Times New Roman"/>
                <a:cs typeface="Times New Roman"/>
              </a:rPr>
              <a:t>PENDIDIKAN</a:t>
            </a:r>
            <a:r>
              <a:rPr sz="300" b="1" spc="85" dirty="0">
                <a:solidFill>
                  <a:srgbClr val="FF1616"/>
                </a:solidFill>
                <a:latin typeface="Times New Roman"/>
                <a:cs typeface="Times New Roman"/>
              </a:rPr>
              <a:t> </a:t>
            </a:r>
            <a:r>
              <a:rPr sz="300" b="1" spc="-10" dirty="0">
                <a:solidFill>
                  <a:srgbClr val="FF1616"/>
                </a:solidFill>
                <a:latin typeface="Times New Roman"/>
                <a:cs typeface="Times New Roman"/>
              </a:rPr>
              <a:t>INDONESIA</a:t>
            </a:r>
            <a:endParaRPr sz="300">
              <a:latin typeface="Times New Roman"/>
              <a:cs typeface="Times New Roman"/>
            </a:endParaRPr>
          </a:p>
        </p:txBody>
      </p:sp>
      <p:sp>
        <p:nvSpPr>
          <p:cNvPr id="4" name="object 4"/>
          <p:cNvSpPr txBox="1"/>
          <p:nvPr/>
        </p:nvSpPr>
        <p:spPr>
          <a:xfrm>
            <a:off x="3336430" y="1085260"/>
            <a:ext cx="790575" cy="133350"/>
          </a:xfrm>
          <a:prstGeom prst="rect">
            <a:avLst/>
          </a:prstGeom>
        </p:spPr>
        <p:txBody>
          <a:bodyPr vert="horz" wrap="square" lIns="0" tIns="13335" rIns="0" bIns="0" rtlCol="0">
            <a:spAutoFit/>
          </a:bodyPr>
          <a:lstStyle/>
          <a:p>
            <a:pPr marL="12700">
              <a:lnSpc>
                <a:spcPct val="100000"/>
              </a:lnSpc>
              <a:spcBef>
                <a:spcPts val="105"/>
              </a:spcBef>
            </a:pPr>
            <a:r>
              <a:rPr sz="700" b="1" spc="-30" dirty="0">
                <a:solidFill>
                  <a:srgbClr val="008037"/>
                </a:solidFill>
                <a:latin typeface="Tahoma"/>
                <a:cs typeface="Tahoma"/>
              </a:rPr>
              <a:t>STUDY</a:t>
            </a:r>
            <a:r>
              <a:rPr sz="700" b="1" spc="-5" dirty="0">
                <a:solidFill>
                  <a:srgbClr val="008037"/>
                </a:solidFill>
                <a:latin typeface="Tahoma"/>
                <a:cs typeface="Tahoma"/>
              </a:rPr>
              <a:t> </a:t>
            </a:r>
            <a:r>
              <a:rPr sz="700" b="1" spc="-10" dirty="0">
                <a:solidFill>
                  <a:srgbClr val="008037"/>
                </a:solidFill>
                <a:latin typeface="Tahoma"/>
                <a:cs typeface="Tahoma"/>
              </a:rPr>
              <a:t>PROGRAM</a:t>
            </a:r>
            <a:endParaRPr sz="700">
              <a:latin typeface="Tahoma"/>
              <a:cs typeface="Tahoma"/>
            </a:endParaRPr>
          </a:p>
        </p:txBody>
      </p:sp>
      <p:sp>
        <p:nvSpPr>
          <p:cNvPr id="5" name="object 5"/>
          <p:cNvSpPr txBox="1"/>
          <p:nvPr/>
        </p:nvSpPr>
        <p:spPr>
          <a:xfrm>
            <a:off x="3367787" y="1174119"/>
            <a:ext cx="719455" cy="80010"/>
          </a:xfrm>
          <a:prstGeom prst="rect">
            <a:avLst/>
          </a:prstGeom>
        </p:spPr>
        <p:txBody>
          <a:bodyPr vert="horz" wrap="square" lIns="0" tIns="13335" rIns="0" bIns="0" rtlCol="0">
            <a:spAutoFit/>
          </a:bodyPr>
          <a:lstStyle/>
          <a:p>
            <a:pPr marL="12700">
              <a:lnSpc>
                <a:spcPct val="100000"/>
              </a:lnSpc>
              <a:spcBef>
                <a:spcPts val="105"/>
              </a:spcBef>
            </a:pPr>
            <a:r>
              <a:rPr sz="350" dirty="0">
                <a:latin typeface="Times New Roman"/>
                <a:cs typeface="Times New Roman"/>
              </a:rPr>
              <a:t>Faculty</a:t>
            </a:r>
            <a:r>
              <a:rPr sz="350" spc="5" dirty="0">
                <a:latin typeface="Times New Roman"/>
                <a:cs typeface="Times New Roman"/>
              </a:rPr>
              <a:t> </a:t>
            </a:r>
            <a:r>
              <a:rPr sz="350" dirty="0">
                <a:latin typeface="Times New Roman"/>
                <a:cs typeface="Times New Roman"/>
              </a:rPr>
              <a:t>of</a:t>
            </a:r>
            <a:r>
              <a:rPr sz="350" spc="10" dirty="0">
                <a:latin typeface="Times New Roman"/>
                <a:cs typeface="Times New Roman"/>
              </a:rPr>
              <a:t> </a:t>
            </a:r>
            <a:r>
              <a:rPr sz="350" dirty="0">
                <a:latin typeface="Times New Roman"/>
                <a:cs typeface="Times New Roman"/>
              </a:rPr>
              <a:t>Sport</a:t>
            </a:r>
            <a:r>
              <a:rPr sz="350" spc="10" dirty="0">
                <a:latin typeface="Times New Roman"/>
                <a:cs typeface="Times New Roman"/>
              </a:rPr>
              <a:t> </a:t>
            </a:r>
            <a:r>
              <a:rPr sz="350" dirty="0">
                <a:latin typeface="Times New Roman"/>
                <a:cs typeface="Times New Roman"/>
              </a:rPr>
              <a:t>Education</a:t>
            </a:r>
            <a:r>
              <a:rPr sz="350" spc="5" dirty="0">
                <a:latin typeface="Times New Roman"/>
                <a:cs typeface="Times New Roman"/>
              </a:rPr>
              <a:t> </a:t>
            </a:r>
            <a:r>
              <a:rPr sz="350" dirty="0">
                <a:latin typeface="Times New Roman"/>
                <a:cs typeface="Times New Roman"/>
              </a:rPr>
              <a:t>and</a:t>
            </a:r>
            <a:r>
              <a:rPr sz="350" spc="10" dirty="0">
                <a:latin typeface="Times New Roman"/>
                <a:cs typeface="Times New Roman"/>
              </a:rPr>
              <a:t> </a:t>
            </a:r>
            <a:r>
              <a:rPr sz="350" spc="-10" dirty="0">
                <a:latin typeface="Times New Roman"/>
                <a:cs typeface="Times New Roman"/>
              </a:rPr>
              <a:t>Health</a:t>
            </a:r>
            <a:endParaRPr sz="350">
              <a:latin typeface="Times New Roman"/>
              <a:cs typeface="Times New Roman"/>
            </a:endParaRPr>
          </a:p>
        </p:txBody>
      </p:sp>
      <p:sp>
        <p:nvSpPr>
          <p:cNvPr id="6" name="object 6"/>
          <p:cNvSpPr txBox="1"/>
          <p:nvPr/>
        </p:nvSpPr>
        <p:spPr>
          <a:xfrm>
            <a:off x="3341863" y="1040227"/>
            <a:ext cx="779780" cy="80010"/>
          </a:xfrm>
          <a:prstGeom prst="rect">
            <a:avLst/>
          </a:prstGeom>
        </p:spPr>
        <p:txBody>
          <a:bodyPr vert="horz" wrap="square" lIns="0" tIns="13335" rIns="0" bIns="0" rtlCol="0">
            <a:spAutoFit/>
          </a:bodyPr>
          <a:lstStyle/>
          <a:p>
            <a:pPr marL="12700">
              <a:lnSpc>
                <a:spcPct val="100000"/>
              </a:lnSpc>
              <a:spcBef>
                <a:spcPts val="105"/>
              </a:spcBef>
            </a:pPr>
            <a:r>
              <a:rPr sz="350" b="1" i="1" spc="-20" dirty="0">
                <a:solidFill>
                  <a:srgbClr val="FF1616"/>
                </a:solidFill>
                <a:latin typeface="Times New Roman"/>
                <a:cs typeface="Times New Roman"/>
              </a:rPr>
              <a:t>Physical</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Education,</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Health,</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and</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Recreation</a:t>
            </a:r>
            <a:endParaRPr sz="350">
              <a:latin typeface="Times New Roman"/>
              <a:cs typeface="Times New Roman"/>
            </a:endParaRPr>
          </a:p>
        </p:txBody>
      </p:sp>
      <p:pic>
        <p:nvPicPr>
          <p:cNvPr id="7" name="object 7"/>
          <p:cNvPicPr/>
          <p:nvPr/>
        </p:nvPicPr>
        <p:blipFill>
          <a:blip r:embed="rId2" cstate="print"/>
          <a:stretch>
            <a:fillRect/>
          </a:stretch>
        </p:blipFill>
        <p:spPr>
          <a:xfrm>
            <a:off x="15290102" y="0"/>
            <a:ext cx="2997896" cy="10286999"/>
          </a:xfrm>
          <a:prstGeom prst="rect">
            <a:avLst/>
          </a:prstGeom>
        </p:spPr>
      </p:pic>
      <p:pic>
        <p:nvPicPr>
          <p:cNvPr id="8" name="object 8"/>
          <p:cNvPicPr/>
          <p:nvPr/>
        </p:nvPicPr>
        <p:blipFill>
          <a:blip r:embed="rId3" cstate="print"/>
          <a:stretch>
            <a:fillRect/>
          </a:stretch>
        </p:blipFill>
        <p:spPr>
          <a:xfrm>
            <a:off x="0" y="8004844"/>
            <a:ext cx="8880991" cy="2282155"/>
          </a:xfrm>
          <a:prstGeom prst="rect">
            <a:avLst/>
          </a:prstGeom>
        </p:spPr>
      </p:pic>
      <p:sp>
        <p:nvSpPr>
          <p:cNvPr id="9" name="object 9"/>
          <p:cNvSpPr txBox="1"/>
          <p:nvPr/>
        </p:nvSpPr>
        <p:spPr>
          <a:xfrm>
            <a:off x="272304" y="3771900"/>
            <a:ext cx="16567896" cy="2228815"/>
          </a:xfrm>
          <a:prstGeom prst="rect">
            <a:avLst/>
          </a:prstGeom>
        </p:spPr>
        <p:txBody>
          <a:bodyPr vert="horz" wrap="square" lIns="0" tIns="12700" rIns="0" bIns="0" rtlCol="0">
            <a:spAutoFit/>
          </a:bodyPr>
          <a:lstStyle/>
          <a:p>
            <a:pPr marL="12700" marR="5080" algn="ctr">
              <a:lnSpc>
                <a:spcPct val="100000"/>
              </a:lnSpc>
              <a:spcBef>
                <a:spcPts val="100"/>
              </a:spcBef>
            </a:pPr>
            <a:r>
              <a:rPr lang="id-ID" sz="7200" b="1" spc="-755" dirty="0" err="1">
                <a:latin typeface="Trebuchet MS"/>
                <a:cs typeface="Trebuchet MS"/>
              </a:rPr>
              <a:t>Relationship</a:t>
            </a:r>
            <a:r>
              <a:rPr lang="id-ID" sz="7200" b="1" spc="-755" dirty="0">
                <a:latin typeface="Trebuchet MS"/>
                <a:cs typeface="Trebuchet MS"/>
              </a:rPr>
              <a:t> </a:t>
            </a:r>
            <a:r>
              <a:rPr lang="id-ID" sz="7200" b="1" spc="-755" dirty="0" err="1">
                <a:latin typeface="Trebuchet MS"/>
                <a:cs typeface="Trebuchet MS"/>
              </a:rPr>
              <a:t>between</a:t>
            </a:r>
            <a:r>
              <a:rPr lang="id-ID" sz="7200" b="1" spc="-755" dirty="0">
                <a:latin typeface="Trebuchet MS"/>
                <a:cs typeface="Trebuchet MS"/>
              </a:rPr>
              <a:t> </a:t>
            </a:r>
            <a:r>
              <a:rPr lang="id-ID" sz="7200" b="1" spc="-755" dirty="0" err="1">
                <a:latin typeface="Trebuchet MS"/>
                <a:cs typeface="Trebuchet MS"/>
              </a:rPr>
              <a:t>anxiety</a:t>
            </a:r>
            <a:r>
              <a:rPr lang="id-ID" sz="7200" b="1" spc="-755" dirty="0">
                <a:latin typeface="Trebuchet MS"/>
                <a:cs typeface="Trebuchet MS"/>
              </a:rPr>
              <a:t>, gender, </a:t>
            </a:r>
            <a:r>
              <a:rPr lang="id-ID" sz="7200" b="1" spc="-755" dirty="0" err="1">
                <a:latin typeface="Trebuchet MS"/>
                <a:cs typeface="Trebuchet MS"/>
              </a:rPr>
              <a:t>and</a:t>
            </a:r>
            <a:r>
              <a:rPr lang="id-ID" sz="7200" b="1" spc="-755" dirty="0">
                <a:latin typeface="Trebuchet MS"/>
                <a:cs typeface="Trebuchet MS"/>
              </a:rPr>
              <a:t> </a:t>
            </a:r>
            <a:r>
              <a:rPr lang="id-ID" sz="7200" b="1" spc="-755" dirty="0" err="1">
                <a:latin typeface="Trebuchet MS"/>
                <a:cs typeface="Trebuchet MS"/>
              </a:rPr>
              <a:t>learning</a:t>
            </a:r>
            <a:r>
              <a:rPr lang="id-ID" sz="7200" b="1" spc="-755" dirty="0">
                <a:latin typeface="Trebuchet MS"/>
                <a:cs typeface="Trebuchet MS"/>
              </a:rPr>
              <a:t> </a:t>
            </a:r>
            <a:r>
              <a:rPr lang="id-ID" sz="7200" b="1" spc="-755" dirty="0" err="1">
                <a:latin typeface="Trebuchet MS"/>
                <a:cs typeface="Trebuchet MS"/>
              </a:rPr>
              <a:t>results</a:t>
            </a:r>
            <a:r>
              <a:rPr lang="id-ID" sz="7200" b="1" spc="-755" dirty="0">
                <a:latin typeface="Trebuchet MS"/>
                <a:cs typeface="Trebuchet MS"/>
              </a:rPr>
              <a:t> in </a:t>
            </a:r>
            <a:r>
              <a:rPr lang="id-ID" sz="7200" b="1" spc="-755" dirty="0" err="1">
                <a:latin typeface="Trebuchet MS"/>
                <a:cs typeface="Trebuchet MS"/>
              </a:rPr>
              <a:t>gymnastics</a:t>
            </a:r>
            <a:r>
              <a:rPr lang="id-ID" sz="7200" b="1" spc="-755" dirty="0">
                <a:latin typeface="Trebuchet MS"/>
                <a:cs typeface="Trebuchet MS"/>
              </a:rPr>
              <a:t> </a:t>
            </a:r>
            <a:r>
              <a:rPr lang="id-ID" sz="7200" b="1" spc="-755" dirty="0" err="1">
                <a:latin typeface="Trebuchet MS"/>
                <a:cs typeface="Trebuchet MS"/>
              </a:rPr>
              <a:t>floor</a:t>
            </a:r>
            <a:r>
              <a:rPr lang="id-ID" sz="7200" b="1" spc="-755" dirty="0">
                <a:latin typeface="Trebuchet MS"/>
                <a:cs typeface="Trebuchet MS"/>
              </a:rPr>
              <a:t> </a:t>
            </a:r>
            <a:r>
              <a:rPr lang="id-ID" sz="7200" b="1" spc="-755" dirty="0" err="1">
                <a:latin typeface="Trebuchet MS"/>
                <a:cs typeface="Trebuchet MS"/>
              </a:rPr>
              <a:t>exercise</a:t>
            </a:r>
            <a:r>
              <a:rPr lang="id-ID" sz="7200" b="1" spc="-755" dirty="0">
                <a:latin typeface="Trebuchet MS"/>
                <a:cs typeface="Trebuchet MS"/>
              </a:rPr>
              <a:t> </a:t>
            </a:r>
            <a:endParaRPr dirty="0">
              <a:latin typeface="Trebuchet MS"/>
              <a:cs typeface="Trebuchet MS"/>
            </a:endParaRPr>
          </a:p>
        </p:txBody>
      </p:sp>
      <p:sp>
        <p:nvSpPr>
          <p:cNvPr id="19" name="TextBox 18">
            <a:extLst>
              <a:ext uri="{FF2B5EF4-FFF2-40B4-BE49-F238E27FC236}">
                <a16:creationId xmlns:a16="http://schemas.microsoft.com/office/drawing/2014/main" id="{A8217027-0F65-9B12-02B2-2713AE8FA618}"/>
              </a:ext>
            </a:extLst>
          </p:cNvPr>
          <p:cNvSpPr txBox="1"/>
          <p:nvPr/>
        </p:nvSpPr>
        <p:spPr>
          <a:xfrm>
            <a:off x="272304" y="8684256"/>
            <a:ext cx="9144000" cy="923330"/>
          </a:xfrm>
          <a:prstGeom prst="rect">
            <a:avLst/>
          </a:prstGeom>
          <a:noFill/>
        </p:spPr>
        <p:txBody>
          <a:bodyPr wrap="square">
            <a:spAutoFit/>
          </a:bodyPr>
          <a:lstStyle/>
          <a:p>
            <a:r>
              <a:rPr lang="id-ID" sz="3600" b="1" dirty="0">
                <a:solidFill>
                  <a:schemeClr val="bg1"/>
                </a:solidFill>
              </a:rPr>
              <a:t>Annisa Dwi Januari</a:t>
            </a:r>
            <a:endParaRPr lang="en-ID" sz="3600" b="1" dirty="0">
              <a:solidFill>
                <a:schemeClr val="bg1"/>
              </a:solidFill>
            </a:endParaRPr>
          </a:p>
          <a:p>
            <a:endParaRPr lang="en-ID" dirty="0"/>
          </a:p>
        </p:txBody>
      </p:sp>
      <p:sp>
        <p:nvSpPr>
          <p:cNvPr id="21" name="TextBox 20">
            <a:extLst>
              <a:ext uri="{FF2B5EF4-FFF2-40B4-BE49-F238E27FC236}">
                <a16:creationId xmlns:a16="http://schemas.microsoft.com/office/drawing/2014/main" id="{C197DD9D-9397-0E3E-A9BF-CA3FE0C52D83}"/>
              </a:ext>
            </a:extLst>
          </p:cNvPr>
          <p:cNvSpPr txBox="1"/>
          <p:nvPr/>
        </p:nvSpPr>
        <p:spPr>
          <a:xfrm>
            <a:off x="263011" y="9362517"/>
            <a:ext cx="9144000" cy="584775"/>
          </a:xfrm>
          <a:prstGeom prst="rect">
            <a:avLst/>
          </a:prstGeom>
          <a:noFill/>
        </p:spPr>
        <p:txBody>
          <a:bodyPr wrap="square">
            <a:spAutoFit/>
          </a:bodyPr>
          <a:lstStyle/>
          <a:p>
            <a:r>
              <a:rPr lang="en-ID" sz="3200" b="1" dirty="0">
                <a:solidFill>
                  <a:schemeClr val="bg1"/>
                </a:solidFill>
              </a:rPr>
              <a:t>Universitas Pendidikan Indonesia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B6158F-035F-4E29-EA21-3E966603AE7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13FED00-677C-D3D9-F047-AA276EFC8E93}"/>
              </a:ext>
            </a:extLst>
          </p:cNvPr>
          <p:cNvSpPr txBox="1"/>
          <p:nvPr/>
        </p:nvSpPr>
        <p:spPr>
          <a:xfrm>
            <a:off x="3322692" y="736670"/>
            <a:ext cx="810260" cy="384175"/>
          </a:xfrm>
          <a:prstGeom prst="rect">
            <a:avLst/>
          </a:prstGeom>
        </p:spPr>
        <p:txBody>
          <a:bodyPr vert="horz" wrap="square" lIns="0" tIns="12700" rIns="0" bIns="0" rtlCol="0">
            <a:spAutoFit/>
          </a:bodyPr>
          <a:lstStyle/>
          <a:p>
            <a:pPr marL="12700">
              <a:lnSpc>
                <a:spcPct val="100000"/>
              </a:lnSpc>
              <a:spcBef>
                <a:spcPts val="100"/>
              </a:spcBef>
            </a:pPr>
            <a:r>
              <a:rPr sz="2350" b="1" spc="-110" dirty="0">
                <a:solidFill>
                  <a:srgbClr val="33820D"/>
                </a:solidFill>
                <a:latin typeface="Times New Roman"/>
                <a:cs typeface="Times New Roman"/>
              </a:rPr>
              <a:t>PEH</a:t>
            </a:r>
            <a:r>
              <a:rPr sz="2350" b="1" spc="-1595" dirty="0">
                <a:solidFill>
                  <a:srgbClr val="33820D"/>
                </a:solidFill>
                <a:latin typeface="Times New Roman"/>
                <a:cs typeface="Times New Roman"/>
              </a:rPr>
              <a:t>R</a:t>
            </a:r>
            <a:endParaRPr sz="2350">
              <a:latin typeface="Times New Roman"/>
              <a:cs typeface="Times New Roman"/>
            </a:endParaRPr>
          </a:p>
        </p:txBody>
      </p:sp>
      <p:sp>
        <p:nvSpPr>
          <p:cNvPr id="3" name="object 3">
            <a:extLst>
              <a:ext uri="{FF2B5EF4-FFF2-40B4-BE49-F238E27FC236}">
                <a16:creationId xmlns:a16="http://schemas.microsoft.com/office/drawing/2014/main" id="{48DBC92C-1870-99F6-E506-E82AA58905CC}"/>
              </a:ext>
            </a:extLst>
          </p:cNvPr>
          <p:cNvSpPr txBox="1"/>
          <p:nvPr/>
        </p:nvSpPr>
        <p:spPr>
          <a:xfrm>
            <a:off x="3330573" y="770359"/>
            <a:ext cx="801370" cy="76835"/>
          </a:xfrm>
          <a:prstGeom prst="rect">
            <a:avLst/>
          </a:prstGeom>
        </p:spPr>
        <p:txBody>
          <a:bodyPr vert="horz" wrap="square" lIns="0" tIns="16510" rIns="0" bIns="0" rtlCol="0">
            <a:spAutoFit/>
          </a:bodyPr>
          <a:lstStyle/>
          <a:p>
            <a:pPr marL="12700">
              <a:lnSpc>
                <a:spcPct val="100000"/>
              </a:lnSpc>
              <a:spcBef>
                <a:spcPts val="130"/>
              </a:spcBef>
            </a:pPr>
            <a:r>
              <a:rPr sz="300" b="1" dirty="0">
                <a:solidFill>
                  <a:srgbClr val="FF1616"/>
                </a:solidFill>
                <a:latin typeface="Times New Roman"/>
                <a:cs typeface="Times New Roman"/>
              </a:rPr>
              <a:t>UNIVERSITAS</a:t>
            </a:r>
            <a:r>
              <a:rPr sz="300" b="1" spc="80" dirty="0">
                <a:solidFill>
                  <a:srgbClr val="FF1616"/>
                </a:solidFill>
                <a:latin typeface="Times New Roman"/>
                <a:cs typeface="Times New Roman"/>
              </a:rPr>
              <a:t> </a:t>
            </a:r>
            <a:r>
              <a:rPr sz="300" b="1" dirty="0">
                <a:solidFill>
                  <a:srgbClr val="FF1616"/>
                </a:solidFill>
                <a:latin typeface="Times New Roman"/>
                <a:cs typeface="Times New Roman"/>
              </a:rPr>
              <a:t>PENDIDIKAN</a:t>
            </a:r>
            <a:r>
              <a:rPr sz="300" b="1" spc="85" dirty="0">
                <a:solidFill>
                  <a:srgbClr val="FF1616"/>
                </a:solidFill>
                <a:latin typeface="Times New Roman"/>
                <a:cs typeface="Times New Roman"/>
              </a:rPr>
              <a:t> </a:t>
            </a:r>
            <a:r>
              <a:rPr sz="300" b="1" spc="-10" dirty="0">
                <a:solidFill>
                  <a:srgbClr val="FF1616"/>
                </a:solidFill>
                <a:latin typeface="Times New Roman"/>
                <a:cs typeface="Times New Roman"/>
              </a:rPr>
              <a:t>INDONESIA</a:t>
            </a:r>
            <a:endParaRPr sz="300">
              <a:latin typeface="Times New Roman"/>
              <a:cs typeface="Times New Roman"/>
            </a:endParaRPr>
          </a:p>
        </p:txBody>
      </p:sp>
      <p:sp>
        <p:nvSpPr>
          <p:cNvPr id="4" name="object 4">
            <a:extLst>
              <a:ext uri="{FF2B5EF4-FFF2-40B4-BE49-F238E27FC236}">
                <a16:creationId xmlns:a16="http://schemas.microsoft.com/office/drawing/2014/main" id="{E4DC4452-C303-BCA8-E8D2-FA376079C3F6}"/>
              </a:ext>
            </a:extLst>
          </p:cNvPr>
          <p:cNvSpPr txBox="1"/>
          <p:nvPr/>
        </p:nvSpPr>
        <p:spPr>
          <a:xfrm>
            <a:off x="3336430" y="1085260"/>
            <a:ext cx="790575" cy="133350"/>
          </a:xfrm>
          <a:prstGeom prst="rect">
            <a:avLst/>
          </a:prstGeom>
        </p:spPr>
        <p:txBody>
          <a:bodyPr vert="horz" wrap="square" lIns="0" tIns="13335" rIns="0" bIns="0" rtlCol="0">
            <a:spAutoFit/>
          </a:bodyPr>
          <a:lstStyle/>
          <a:p>
            <a:pPr marL="12700">
              <a:lnSpc>
                <a:spcPct val="100000"/>
              </a:lnSpc>
              <a:spcBef>
                <a:spcPts val="105"/>
              </a:spcBef>
            </a:pPr>
            <a:r>
              <a:rPr sz="700" b="1" spc="-30" dirty="0">
                <a:solidFill>
                  <a:srgbClr val="008037"/>
                </a:solidFill>
                <a:latin typeface="Tahoma"/>
                <a:cs typeface="Tahoma"/>
              </a:rPr>
              <a:t>STUDY</a:t>
            </a:r>
            <a:r>
              <a:rPr sz="700" b="1" spc="-5" dirty="0">
                <a:solidFill>
                  <a:srgbClr val="008037"/>
                </a:solidFill>
                <a:latin typeface="Tahoma"/>
                <a:cs typeface="Tahoma"/>
              </a:rPr>
              <a:t> </a:t>
            </a:r>
            <a:r>
              <a:rPr sz="700" b="1" spc="-10" dirty="0">
                <a:solidFill>
                  <a:srgbClr val="008037"/>
                </a:solidFill>
                <a:latin typeface="Tahoma"/>
                <a:cs typeface="Tahoma"/>
              </a:rPr>
              <a:t>PROGRAM</a:t>
            </a:r>
            <a:endParaRPr sz="700">
              <a:latin typeface="Tahoma"/>
              <a:cs typeface="Tahoma"/>
            </a:endParaRPr>
          </a:p>
        </p:txBody>
      </p:sp>
      <p:sp>
        <p:nvSpPr>
          <p:cNvPr id="5" name="object 5">
            <a:extLst>
              <a:ext uri="{FF2B5EF4-FFF2-40B4-BE49-F238E27FC236}">
                <a16:creationId xmlns:a16="http://schemas.microsoft.com/office/drawing/2014/main" id="{07982669-A5B2-93F2-ED5E-D2AD9EC3491C}"/>
              </a:ext>
            </a:extLst>
          </p:cNvPr>
          <p:cNvSpPr txBox="1"/>
          <p:nvPr/>
        </p:nvSpPr>
        <p:spPr>
          <a:xfrm>
            <a:off x="3367787" y="1174119"/>
            <a:ext cx="719455" cy="80010"/>
          </a:xfrm>
          <a:prstGeom prst="rect">
            <a:avLst/>
          </a:prstGeom>
        </p:spPr>
        <p:txBody>
          <a:bodyPr vert="horz" wrap="square" lIns="0" tIns="13335" rIns="0" bIns="0" rtlCol="0">
            <a:spAutoFit/>
          </a:bodyPr>
          <a:lstStyle/>
          <a:p>
            <a:pPr marL="12700">
              <a:lnSpc>
                <a:spcPct val="100000"/>
              </a:lnSpc>
              <a:spcBef>
                <a:spcPts val="105"/>
              </a:spcBef>
            </a:pPr>
            <a:r>
              <a:rPr sz="350" dirty="0">
                <a:latin typeface="Times New Roman"/>
                <a:cs typeface="Times New Roman"/>
              </a:rPr>
              <a:t>Faculty</a:t>
            </a:r>
            <a:r>
              <a:rPr sz="350" spc="5" dirty="0">
                <a:latin typeface="Times New Roman"/>
                <a:cs typeface="Times New Roman"/>
              </a:rPr>
              <a:t> </a:t>
            </a:r>
            <a:r>
              <a:rPr sz="350" dirty="0">
                <a:latin typeface="Times New Roman"/>
                <a:cs typeface="Times New Roman"/>
              </a:rPr>
              <a:t>of</a:t>
            </a:r>
            <a:r>
              <a:rPr sz="350" spc="10" dirty="0">
                <a:latin typeface="Times New Roman"/>
                <a:cs typeface="Times New Roman"/>
              </a:rPr>
              <a:t> </a:t>
            </a:r>
            <a:r>
              <a:rPr sz="350" dirty="0">
                <a:latin typeface="Times New Roman"/>
                <a:cs typeface="Times New Roman"/>
              </a:rPr>
              <a:t>Sport</a:t>
            </a:r>
            <a:r>
              <a:rPr sz="350" spc="10" dirty="0">
                <a:latin typeface="Times New Roman"/>
                <a:cs typeface="Times New Roman"/>
              </a:rPr>
              <a:t> </a:t>
            </a:r>
            <a:r>
              <a:rPr sz="350" dirty="0">
                <a:latin typeface="Times New Roman"/>
                <a:cs typeface="Times New Roman"/>
              </a:rPr>
              <a:t>Education</a:t>
            </a:r>
            <a:r>
              <a:rPr sz="350" spc="5" dirty="0">
                <a:latin typeface="Times New Roman"/>
                <a:cs typeface="Times New Roman"/>
              </a:rPr>
              <a:t> </a:t>
            </a:r>
            <a:r>
              <a:rPr sz="350" dirty="0">
                <a:latin typeface="Times New Roman"/>
                <a:cs typeface="Times New Roman"/>
              </a:rPr>
              <a:t>and</a:t>
            </a:r>
            <a:r>
              <a:rPr sz="350" spc="10" dirty="0">
                <a:latin typeface="Times New Roman"/>
                <a:cs typeface="Times New Roman"/>
              </a:rPr>
              <a:t> </a:t>
            </a:r>
            <a:r>
              <a:rPr sz="350" spc="-10" dirty="0">
                <a:latin typeface="Times New Roman"/>
                <a:cs typeface="Times New Roman"/>
              </a:rPr>
              <a:t>Health</a:t>
            </a:r>
            <a:endParaRPr sz="350">
              <a:latin typeface="Times New Roman"/>
              <a:cs typeface="Times New Roman"/>
            </a:endParaRPr>
          </a:p>
        </p:txBody>
      </p:sp>
      <p:sp>
        <p:nvSpPr>
          <p:cNvPr id="6" name="object 6">
            <a:extLst>
              <a:ext uri="{FF2B5EF4-FFF2-40B4-BE49-F238E27FC236}">
                <a16:creationId xmlns:a16="http://schemas.microsoft.com/office/drawing/2014/main" id="{4317D8D2-548D-C6CC-D4A2-CE43F6D75592}"/>
              </a:ext>
            </a:extLst>
          </p:cNvPr>
          <p:cNvSpPr txBox="1"/>
          <p:nvPr/>
        </p:nvSpPr>
        <p:spPr>
          <a:xfrm>
            <a:off x="3341863" y="1040227"/>
            <a:ext cx="779780" cy="80010"/>
          </a:xfrm>
          <a:prstGeom prst="rect">
            <a:avLst/>
          </a:prstGeom>
        </p:spPr>
        <p:txBody>
          <a:bodyPr vert="horz" wrap="square" lIns="0" tIns="13335" rIns="0" bIns="0" rtlCol="0">
            <a:spAutoFit/>
          </a:bodyPr>
          <a:lstStyle/>
          <a:p>
            <a:pPr marL="12700">
              <a:lnSpc>
                <a:spcPct val="100000"/>
              </a:lnSpc>
              <a:spcBef>
                <a:spcPts val="105"/>
              </a:spcBef>
            </a:pPr>
            <a:r>
              <a:rPr sz="350" b="1" i="1" spc="-20" dirty="0">
                <a:solidFill>
                  <a:srgbClr val="FF1616"/>
                </a:solidFill>
                <a:latin typeface="Times New Roman"/>
                <a:cs typeface="Times New Roman"/>
              </a:rPr>
              <a:t>Physical</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Education,</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Health,</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and</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Recreation</a:t>
            </a:r>
            <a:endParaRPr sz="350">
              <a:latin typeface="Times New Roman"/>
              <a:cs typeface="Times New Roman"/>
            </a:endParaRPr>
          </a:p>
        </p:txBody>
      </p:sp>
      <p:pic>
        <p:nvPicPr>
          <p:cNvPr id="7" name="object 7">
            <a:extLst>
              <a:ext uri="{FF2B5EF4-FFF2-40B4-BE49-F238E27FC236}">
                <a16:creationId xmlns:a16="http://schemas.microsoft.com/office/drawing/2014/main" id="{13E68EE1-B64B-1AB2-47F4-2BC1A4C783B0}"/>
              </a:ext>
            </a:extLst>
          </p:cNvPr>
          <p:cNvPicPr/>
          <p:nvPr/>
        </p:nvPicPr>
        <p:blipFill>
          <a:blip r:embed="rId2" cstate="print"/>
          <a:stretch>
            <a:fillRect/>
          </a:stretch>
        </p:blipFill>
        <p:spPr>
          <a:xfrm>
            <a:off x="15290102" y="0"/>
            <a:ext cx="2997896" cy="10286999"/>
          </a:xfrm>
          <a:prstGeom prst="rect">
            <a:avLst/>
          </a:prstGeom>
        </p:spPr>
      </p:pic>
      <p:pic>
        <p:nvPicPr>
          <p:cNvPr id="10" name="object 10">
            <a:extLst>
              <a:ext uri="{FF2B5EF4-FFF2-40B4-BE49-F238E27FC236}">
                <a16:creationId xmlns:a16="http://schemas.microsoft.com/office/drawing/2014/main" id="{86EFD7B0-FCE9-FD88-ADF8-F8915870C480}"/>
              </a:ext>
            </a:extLst>
          </p:cNvPr>
          <p:cNvPicPr/>
          <p:nvPr/>
        </p:nvPicPr>
        <p:blipFill>
          <a:blip r:embed="rId3" cstate="print"/>
          <a:stretch>
            <a:fillRect/>
          </a:stretch>
        </p:blipFill>
        <p:spPr>
          <a:xfrm>
            <a:off x="0" y="8004844"/>
            <a:ext cx="8880991" cy="2282155"/>
          </a:xfrm>
          <a:prstGeom prst="rect">
            <a:avLst/>
          </a:prstGeom>
        </p:spPr>
      </p:pic>
      <p:sp>
        <p:nvSpPr>
          <p:cNvPr id="11" name="object 11">
            <a:extLst>
              <a:ext uri="{FF2B5EF4-FFF2-40B4-BE49-F238E27FC236}">
                <a16:creationId xmlns:a16="http://schemas.microsoft.com/office/drawing/2014/main" id="{5862DCC3-D027-189D-61CF-EFE4A4B5872F}"/>
              </a:ext>
            </a:extLst>
          </p:cNvPr>
          <p:cNvSpPr txBox="1"/>
          <p:nvPr/>
        </p:nvSpPr>
        <p:spPr>
          <a:xfrm>
            <a:off x="1016000" y="8744680"/>
            <a:ext cx="4665345" cy="963930"/>
          </a:xfrm>
          <a:prstGeom prst="rect">
            <a:avLst/>
          </a:prstGeom>
        </p:spPr>
        <p:txBody>
          <a:bodyPr vert="horz" wrap="square" lIns="0" tIns="93980" rIns="0" bIns="0" rtlCol="0">
            <a:spAutoFit/>
          </a:bodyPr>
          <a:lstStyle/>
          <a:p>
            <a:pPr marL="12700" marR="5080">
              <a:lnSpc>
                <a:spcPts val="3379"/>
              </a:lnSpc>
              <a:spcBef>
                <a:spcPts val="740"/>
              </a:spcBef>
            </a:pPr>
            <a:r>
              <a:rPr sz="3350" b="1" spc="45" dirty="0">
                <a:solidFill>
                  <a:srgbClr val="FFFFFF"/>
                </a:solidFill>
                <a:latin typeface="Trebuchet MS"/>
                <a:cs typeface="Trebuchet MS"/>
              </a:rPr>
              <a:t>Presentation</a:t>
            </a:r>
            <a:r>
              <a:rPr sz="3350" b="1" spc="-70" dirty="0">
                <a:solidFill>
                  <a:srgbClr val="FFFFFF"/>
                </a:solidFill>
                <a:latin typeface="Trebuchet MS"/>
                <a:cs typeface="Trebuchet MS"/>
              </a:rPr>
              <a:t> </a:t>
            </a:r>
            <a:r>
              <a:rPr sz="3350" b="1" spc="-10" dirty="0">
                <a:solidFill>
                  <a:srgbClr val="FFFFFF"/>
                </a:solidFill>
                <a:latin typeface="Trebuchet MS"/>
                <a:cs typeface="Trebuchet MS"/>
              </a:rPr>
              <a:t>Template </a:t>
            </a:r>
            <a:r>
              <a:rPr sz="3350" b="1" dirty="0">
                <a:solidFill>
                  <a:srgbClr val="FFFFFF"/>
                </a:solidFill>
                <a:latin typeface="Trebuchet MS"/>
                <a:cs typeface="Trebuchet MS"/>
              </a:rPr>
              <a:t>6th</a:t>
            </a:r>
            <a:r>
              <a:rPr sz="3350" b="1" spc="-114" dirty="0">
                <a:solidFill>
                  <a:srgbClr val="FFFFFF"/>
                </a:solidFill>
                <a:latin typeface="Trebuchet MS"/>
                <a:cs typeface="Trebuchet MS"/>
              </a:rPr>
              <a:t> </a:t>
            </a:r>
            <a:r>
              <a:rPr sz="3350" b="1" spc="100" dirty="0">
                <a:solidFill>
                  <a:srgbClr val="FFFFFF"/>
                </a:solidFill>
                <a:latin typeface="Trebuchet MS"/>
                <a:cs typeface="Trebuchet MS"/>
              </a:rPr>
              <a:t>ISPESH</a:t>
            </a:r>
            <a:r>
              <a:rPr sz="3350" b="1" spc="-114" dirty="0">
                <a:solidFill>
                  <a:srgbClr val="FFFFFF"/>
                </a:solidFill>
                <a:latin typeface="Trebuchet MS"/>
                <a:cs typeface="Trebuchet MS"/>
              </a:rPr>
              <a:t> </a:t>
            </a:r>
            <a:r>
              <a:rPr sz="3350" b="1" spc="-20" dirty="0">
                <a:solidFill>
                  <a:srgbClr val="FFFFFF"/>
                </a:solidFill>
                <a:latin typeface="Trebuchet MS"/>
                <a:cs typeface="Trebuchet MS"/>
              </a:rPr>
              <a:t>2026</a:t>
            </a:r>
            <a:endParaRPr sz="3350">
              <a:latin typeface="Trebuchet MS"/>
              <a:cs typeface="Trebuchet MS"/>
            </a:endParaRPr>
          </a:p>
        </p:txBody>
      </p:sp>
      <p:sp>
        <p:nvSpPr>
          <p:cNvPr id="13" name="object 9">
            <a:extLst>
              <a:ext uri="{FF2B5EF4-FFF2-40B4-BE49-F238E27FC236}">
                <a16:creationId xmlns:a16="http://schemas.microsoft.com/office/drawing/2014/main" id="{7FF15722-0388-5A40-5E76-7D49C1FC486B}"/>
              </a:ext>
            </a:extLst>
          </p:cNvPr>
          <p:cNvSpPr txBox="1"/>
          <p:nvPr/>
        </p:nvSpPr>
        <p:spPr>
          <a:xfrm>
            <a:off x="3891194" y="1407134"/>
            <a:ext cx="11862777" cy="1243930"/>
          </a:xfrm>
          <a:prstGeom prst="rect">
            <a:avLst/>
          </a:prstGeom>
        </p:spPr>
        <p:txBody>
          <a:bodyPr vert="horz" wrap="square" lIns="0" tIns="12700" rIns="0" bIns="0" rtlCol="0">
            <a:spAutoFit/>
          </a:bodyPr>
          <a:lstStyle/>
          <a:p>
            <a:pPr marL="12700" marR="5080" algn="ctr">
              <a:lnSpc>
                <a:spcPct val="100000"/>
              </a:lnSpc>
              <a:spcBef>
                <a:spcPts val="100"/>
              </a:spcBef>
            </a:pPr>
            <a:r>
              <a:rPr lang="en-US" sz="8000" b="1" spc="-755" dirty="0" err="1">
                <a:latin typeface="Trebuchet MS"/>
                <a:cs typeface="Trebuchet MS"/>
              </a:rPr>
              <a:t>Introduction</a:t>
            </a:r>
            <a:r>
              <a:rPr sz="2000" b="1" spc="-20" dirty="0" err="1">
                <a:solidFill>
                  <a:srgbClr val="FFFFFF"/>
                </a:solidFill>
                <a:latin typeface="Trebuchet MS"/>
                <a:cs typeface="Trebuchet MS"/>
              </a:rPr>
              <a:t>Name</a:t>
            </a:r>
            <a:r>
              <a:rPr sz="2000" b="1" spc="-20" dirty="0">
                <a:solidFill>
                  <a:srgbClr val="FFFFFF"/>
                </a:solidFill>
                <a:latin typeface="Trebuchet MS"/>
                <a:cs typeface="Trebuchet MS"/>
              </a:rPr>
              <a:t> </a:t>
            </a:r>
            <a:r>
              <a:rPr sz="2000" b="1" spc="-10" dirty="0">
                <a:solidFill>
                  <a:srgbClr val="FFFFFF"/>
                </a:solidFill>
                <a:latin typeface="Trebuchet MS"/>
                <a:cs typeface="Trebuchet MS"/>
              </a:rPr>
              <a:t>Affiliation</a:t>
            </a:r>
            <a:endParaRPr sz="2000" dirty="0">
              <a:latin typeface="Trebuchet MS"/>
              <a:cs typeface="Trebuchet MS"/>
            </a:endParaRPr>
          </a:p>
        </p:txBody>
      </p:sp>
      <p:sp>
        <p:nvSpPr>
          <p:cNvPr id="16" name="object 9">
            <a:extLst>
              <a:ext uri="{FF2B5EF4-FFF2-40B4-BE49-F238E27FC236}">
                <a16:creationId xmlns:a16="http://schemas.microsoft.com/office/drawing/2014/main" id="{32019EB2-4146-FBB1-4596-34350F4D3FFC}"/>
              </a:ext>
            </a:extLst>
          </p:cNvPr>
          <p:cNvSpPr txBox="1"/>
          <p:nvPr/>
        </p:nvSpPr>
        <p:spPr>
          <a:xfrm>
            <a:off x="1808490" y="3211004"/>
            <a:ext cx="14193510" cy="4937249"/>
          </a:xfrm>
          <a:prstGeom prst="rect">
            <a:avLst/>
          </a:prstGeom>
        </p:spPr>
        <p:txBody>
          <a:bodyPr vert="horz" wrap="square" lIns="0" tIns="12700" rIns="0" bIns="0" rtlCol="0">
            <a:spAutoFit/>
          </a:bodyPr>
          <a:lstStyle/>
          <a:p>
            <a:pPr marL="12700" marR="5080" algn="just">
              <a:lnSpc>
                <a:spcPct val="100000"/>
              </a:lnSpc>
              <a:spcBef>
                <a:spcPts val="100"/>
              </a:spcBef>
            </a:pPr>
            <a:r>
              <a:rPr lang="en-ID" sz="3200" dirty="0"/>
              <a:t>Forward roll (floor gymnastics) is a basic gross motor skill children develop naturally from toddlerhood, but it must still be trained and taught formally in Physical Education (PE) classes. Lack of movement training and low physical fitness often cause students to fail at forward/backward roll movements. A major obstacle is </a:t>
            </a:r>
            <a:r>
              <a:rPr lang="en-ID" sz="3200" b="1" dirty="0"/>
              <a:t>anxiety</a:t>
            </a:r>
            <a:r>
              <a:rPr lang="en-ID" sz="3200" dirty="0"/>
              <a:t>: fear of injury, fear of being laughed at, and lack of confidence, which cause physical symptoms (trembling, rapid heartbeat, stiff muscles) and psychological symptoms (tension, poor concentration). Case example: at SMP </a:t>
            </a:r>
            <a:r>
              <a:rPr lang="en-ID" sz="3200" dirty="0" err="1"/>
              <a:t>Laboratorium</a:t>
            </a:r>
            <a:r>
              <a:rPr lang="en-ID" sz="3200" dirty="0"/>
              <a:t> UNESA, of 48 seventh-grade students, only 3 (2 boys, 1 girl) were confident and able to perform the forward/backward roll correctly — showing how widespread this anxiety problem is.</a:t>
            </a:r>
            <a:endParaRPr lang="en-US" sz="800" dirty="0">
              <a:latin typeface="Trebuchet MS"/>
              <a:cs typeface="Trebuchet MS"/>
            </a:endParaRPr>
          </a:p>
        </p:txBody>
      </p:sp>
    </p:spTree>
    <p:extLst>
      <p:ext uri="{BB962C8B-B14F-4D97-AF65-F5344CB8AC3E}">
        <p14:creationId xmlns:p14="http://schemas.microsoft.com/office/powerpoint/2010/main" val="30583905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1F039D-EF77-DDCE-406C-2A302AC3665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4F1DC5A-4204-FB18-7621-92B69E7AD256}"/>
              </a:ext>
            </a:extLst>
          </p:cNvPr>
          <p:cNvSpPr txBox="1"/>
          <p:nvPr/>
        </p:nvSpPr>
        <p:spPr>
          <a:xfrm>
            <a:off x="3322692" y="736670"/>
            <a:ext cx="810260" cy="384175"/>
          </a:xfrm>
          <a:prstGeom prst="rect">
            <a:avLst/>
          </a:prstGeom>
        </p:spPr>
        <p:txBody>
          <a:bodyPr vert="horz" wrap="square" lIns="0" tIns="12700" rIns="0" bIns="0" rtlCol="0">
            <a:spAutoFit/>
          </a:bodyPr>
          <a:lstStyle/>
          <a:p>
            <a:pPr marL="12700">
              <a:lnSpc>
                <a:spcPct val="100000"/>
              </a:lnSpc>
              <a:spcBef>
                <a:spcPts val="100"/>
              </a:spcBef>
            </a:pPr>
            <a:r>
              <a:rPr sz="2350" b="1" spc="-110" dirty="0">
                <a:solidFill>
                  <a:srgbClr val="33820D"/>
                </a:solidFill>
                <a:latin typeface="Times New Roman"/>
                <a:cs typeface="Times New Roman"/>
              </a:rPr>
              <a:t>PEH</a:t>
            </a:r>
            <a:r>
              <a:rPr sz="2350" b="1" spc="-1595" dirty="0">
                <a:solidFill>
                  <a:srgbClr val="33820D"/>
                </a:solidFill>
                <a:latin typeface="Times New Roman"/>
                <a:cs typeface="Times New Roman"/>
              </a:rPr>
              <a:t>R</a:t>
            </a:r>
            <a:endParaRPr sz="2350">
              <a:latin typeface="Times New Roman"/>
              <a:cs typeface="Times New Roman"/>
            </a:endParaRPr>
          </a:p>
        </p:txBody>
      </p:sp>
      <p:sp>
        <p:nvSpPr>
          <p:cNvPr id="3" name="object 3">
            <a:extLst>
              <a:ext uri="{FF2B5EF4-FFF2-40B4-BE49-F238E27FC236}">
                <a16:creationId xmlns:a16="http://schemas.microsoft.com/office/drawing/2014/main" id="{359C3B01-3994-26E2-D362-FE38E5D7852F}"/>
              </a:ext>
            </a:extLst>
          </p:cNvPr>
          <p:cNvSpPr txBox="1"/>
          <p:nvPr/>
        </p:nvSpPr>
        <p:spPr>
          <a:xfrm>
            <a:off x="3330573" y="770359"/>
            <a:ext cx="801370" cy="76835"/>
          </a:xfrm>
          <a:prstGeom prst="rect">
            <a:avLst/>
          </a:prstGeom>
        </p:spPr>
        <p:txBody>
          <a:bodyPr vert="horz" wrap="square" lIns="0" tIns="16510" rIns="0" bIns="0" rtlCol="0">
            <a:spAutoFit/>
          </a:bodyPr>
          <a:lstStyle/>
          <a:p>
            <a:pPr marL="12700">
              <a:lnSpc>
                <a:spcPct val="100000"/>
              </a:lnSpc>
              <a:spcBef>
                <a:spcPts val="130"/>
              </a:spcBef>
            </a:pPr>
            <a:r>
              <a:rPr sz="300" b="1" dirty="0">
                <a:solidFill>
                  <a:srgbClr val="FF1616"/>
                </a:solidFill>
                <a:latin typeface="Times New Roman"/>
                <a:cs typeface="Times New Roman"/>
              </a:rPr>
              <a:t>UNIVERSITAS</a:t>
            </a:r>
            <a:r>
              <a:rPr sz="300" b="1" spc="80" dirty="0">
                <a:solidFill>
                  <a:srgbClr val="FF1616"/>
                </a:solidFill>
                <a:latin typeface="Times New Roman"/>
                <a:cs typeface="Times New Roman"/>
              </a:rPr>
              <a:t> </a:t>
            </a:r>
            <a:r>
              <a:rPr sz="300" b="1" dirty="0">
                <a:solidFill>
                  <a:srgbClr val="FF1616"/>
                </a:solidFill>
                <a:latin typeface="Times New Roman"/>
                <a:cs typeface="Times New Roman"/>
              </a:rPr>
              <a:t>PENDIDIKAN</a:t>
            </a:r>
            <a:r>
              <a:rPr sz="300" b="1" spc="85" dirty="0">
                <a:solidFill>
                  <a:srgbClr val="FF1616"/>
                </a:solidFill>
                <a:latin typeface="Times New Roman"/>
                <a:cs typeface="Times New Roman"/>
              </a:rPr>
              <a:t> </a:t>
            </a:r>
            <a:r>
              <a:rPr sz="300" b="1" spc="-10" dirty="0">
                <a:solidFill>
                  <a:srgbClr val="FF1616"/>
                </a:solidFill>
                <a:latin typeface="Times New Roman"/>
                <a:cs typeface="Times New Roman"/>
              </a:rPr>
              <a:t>INDONESIA</a:t>
            </a:r>
            <a:endParaRPr sz="300">
              <a:latin typeface="Times New Roman"/>
              <a:cs typeface="Times New Roman"/>
            </a:endParaRPr>
          </a:p>
        </p:txBody>
      </p:sp>
      <p:sp>
        <p:nvSpPr>
          <p:cNvPr id="4" name="object 4">
            <a:extLst>
              <a:ext uri="{FF2B5EF4-FFF2-40B4-BE49-F238E27FC236}">
                <a16:creationId xmlns:a16="http://schemas.microsoft.com/office/drawing/2014/main" id="{CDE2E314-31DD-7342-3A35-4C663653400B}"/>
              </a:ext>
            </a:extLst>
          </p:cNvPr>
          <p:cNvSpPr txBox="1"/>
          <p:nvPr/>
        </p:nvSpPr>
        <p:spPr>
          <a:xfrm>
            <a:off x="3336430" y="1085260"/>
            <a:ext cx="790575" cy="133350"/>
          </a:xfrm>
          <a:prstGeom prst="rect">
            <a:avLst/>
          </a:prstGeom>
        </p:spPr>
        <p:txBody>
          <a:bodyPr vert="horz" wrap="square" lIns="0" tIns="13335" rIns="0" bIns="0" rtlCol="0">
            <a:spAutoFit/>
          </a:bodyPr>
          <a:lstStyle/>
          <a:p>
            <a:pPr marL="12700">
              <a:lnSpc>
                <a:spcPct val="100000"/>
              </a:lnSpc>
              <a:spcBef>
                <a:spcPts val="105"/>
              </a:spcBef>
            </a:pPr>
            <a:r>
              <a:rPr sz="700" b="1" spc="-30" dirty="0">
                <a:solidFill>
                  <a:srgbClr val="008037"/>
                </a:solidFill>
                <a:latin typeface="Tahoma"/>
                <a:cs typeface="Tahoma"/>
              </a:rPr>
              <a:t>STUDY</a:t>
            </a:r>
            <a:r>
              <a:rPr sz="700" b="1" spc="-5" dirty="0">
                <a:solidFill>
                  <a:srgbClr val="008037"/>
                </a:solidFill>
                <a:latin typeface="Tahoma"/>
                <a:cs typeface="Tahoma"/>
              </a:rPr>
              <a:t> </a:t>
            </a:r>
            <a:r>
              <a:rPr sz="700" b="1" spc="-10" dirty="0">
                <a:solidFill>
                  <a:srgbClr val="008037"/>
                </a:solidFill>
                <a:latin typeface="Tahoma"/>
                <a:cs typeface="Tahoma"/>
              </a:rPr>
              <a:t>PROGRAM</a:t>
            </a:r>
            <a:endParaRPr sz="700">
              <a:latin typeface="Tahoma"/>
              <a:cs typeface="Tahoma"/>
            </a:endParaRPr>
          </a:p>
        </p:txBody>
      </p:sp>
      <p:sp>
        <p:nvSpPr>
          <p:cNvPr id="5" name="object 5">
            <a:extLst>
              <a:ext uri="{FF2B5EF4-FFF2-40B4-BE49-F238E27FC236}">
                <a16:creationId xmlns:a16="http://schemas.microsoft.com/office/drawing/2014/main" id="{7A25F7D5-38AC-3E64-4958-C33F4B3F3B6A}"/>
              </a:ext>
            </a:extLst>
          </p:cNvPr>
          <p:cNvSpPr txBox="1"/>
          <p:nvPr/>
        </p:nvSpPr>
        <p:spPr>
          <a:xfrm>
            <a:off x="3367787" y="1174119"/>
            <a:ext cx="719455" cy="80010"/>
          </a:xfrm>
          <a:prstGeom prst="rect">
            <a:avLst/>
          </a:prstGeom>
        </p:spPr>
        <p:txBody>
          <a:bodyPr vert="horz" wrap="square" lIns="0" tIns="13335" rIns="0" bIns="0" rtlCol="0">
            <a:spAutoFit/>
          </a:bodyPr>
          <a:lstStyle/>
          <a:p>
            <a:pPr marL="12700">
              <a:lnSpc>
                <a:spcPct val="100000"/>
              </a:lnSpc>
              <a:spcBef>
                <a:spcPts val="105"/>
              </a:spcBef>
            </a:pPr>
            <a:r>
              <a:rPr sz="350" dirty="0">
                <a:latin typeface="Times New Roman"/>
                <a:cs typeface="Times New Roman"/>
              </a:rPr>
              <a:t>Faculty</a:t>
            </a:r>
            <a:r>
              <a:rPr sz="350" spc="5" dirty="0">
                <a:latin typeface="Times New Roman"/>
                <a:cs typeface="Times New Roman"/>
              </a:rPr>
              <a:t> </a:t>
            </a:r>
            <a:r>
              <a:rPr sz="350" dirty="0">
                <a:latin typeface="Times New Roman"/>
                <a:cs typeface="Times New Roman"/>
              </a:rPr>
              <a:t>of</a:t>
            </a:r>
            <a:r>
              <a:rPr sz="350" spc="10" dirty="0">
                <a:latin typeface="Times New Roman"/>
                <a:cs typeface="Times New Roman"/>
              </a:rPr>
              <a:t> </a:t>
            </a:r>
            <a:r>
              <a:rPr sz="350" dirty="0">
                <a:latin typeface="Times New Roman"/>
                <a:cs typeface="Times New Roman"/>
              </a:rPr>
              <a:t>Sport</a:t>
            </a:r>
            <a:r>
              <a:rPr sz="350" spc="10" dirty="0">
                <a:latin typeface="Times New Roman"/>
                <a:cs typeface="Times New Roman"/>
              </a:rPr>
              <a:t> </a:t>
            </a:r>
            <a:r>
              <a:rPr sz="350" dirty="0">
                <a:latin typeface="Times New Roman"/>
                <a:cs typeface="Times New Roman"/>
              </a:rPr>
              <a:t>Education</a:t>
            </a:r>
            <a:r>
              <a:rPr sz="350" spc="5" dirty="0">
                <a:latin typeface="Times New Roman"/>
                <a:cs typeface="Times New Roman"/>
              </a:rPr>
              <a:t> </a:t>
            </a:r>
            <a:r>
              <a:rPr sz="350" dirty="0">
                <a:latin typeface="Times New Roman"/>
                <a:cs typeface="Times New Roman"/>
              </a:rPr>
              <a:t>and</a:t>
            </a:r>
            <a:r>
              <a:rPr sz="350" spc="10" dirty="0">
                <a:latin typeface="Times New Roman"/>
                <a:cs typeface="Times New Roman"/>
              </a:rPr>
              <a:t> </a:t>
            </a:r>
            <a:r>
              <a:rPr sz="350" spc="-10" dirty="0">
                <a:latin typeface="Times New Roman"/>
                <a:cs typeface="Times New Roman"/>
              </a:rPr>
              <a:t>Health</a:t>
            </a:r>
            <a:endParaRPr sz="350">
              <a:latin typeface="Times New Roman"/>
              <a:cs typeface="Times New Roman"/>
            </a:endParaRPr>
          </a:p>
        </p:txBody>
      </p:sp>
      <p:sp>
        <p:nvSpPr>
          <p:cNvPr id="6" name="object 6">
            <a:extLst>
              <a:ext uri="{FF2B5EF4-FFF2-40B4-BE49-F238E27FC236}">
                <a16:creationId xmlns:a16="http://schemas.microsoft.com/office/drawing/2014/main" id="{9396DED1-12F9-BDE4-594C-E1363D298C1C}"/>
              </a:ext>
            </a:extLst>
          </p:cNvPr>
          <p:cNvSpPr txBox="1"/>
          <p:nvPr/>
        </p:nvSpPr>
        <p:spPr>
          <a:xfrm>
            <a:off x="3341863" y="1040227"/>
            <a:ext cx="779780" cy="80010"/>
          </a:xfrm>
          <a:prstGeom prst="rect">
            <a:avLst/>
          </a:prstGeom>
        </p:spPr>
        <p:txBody>
          <a:bodyPr vert="horz" wrap="square" lIns="0" tIns="13335" rIns="0" bIns="0" rtlCol="0">
            <a:spAutoFit/>
          </a:bodyPr>
          <a:lstStyle/>
          <a:p>
            <a:pPr marL="12700">
              <a:lnSpc>
                <a:spcPct val="100000"/>
              </a:lnSpc>
              <a:spcBef>
                <a:spcPts val="105"/>
              </a:spcBef>
            </a:pPr>
            <a:r>
              <a:rPr sz="350" b="1" i="1" spc="-20" dirty="0">
                <a:solidFill>
                  <a:srgbClr val="FF1616"/>
                </a:solidFill>
                <a:latin typeface="Times New Roman"/>
                <a:cs typeface="Times New Roman"/>
              </a:rPr>
              <a:t>Physical</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Education,</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Health,</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and</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Recreation</a:t>
            </a:r>
            <a:endParaRPr sz="350">
              <a:latin typeface="Times New Roman"/>
              <a:cs typeface="Times New Roman"/>
            </a:endParaRPr>
          </a:p>
        </p:txBody>
      </p:sp>
      <p:pic>
        <p:nvPicPr>
          <p:cNvPr id="7" name="object 7">
            <a:extLst>
              <a:ext uri="{FF2B5EF4-FFF2-40B4-BE49-F238E27FC236}">
                <a16:creationId xmlns:a16="http://schemas.microsoft.com/office/drawing/2014/main" id="{1FEFC6B4-9A54-BA01-A293-B945C97562EE}"/>
              </a:ext>
            </a:extLst>
          </p:cNvPr>
          <p:cNvPicPr/>
          <p:nvPr/>
        </p:nvPicPr>
        <p:blipFill>
          <a:blip r:embed="rId2" cstate="print"/>
          <a:stretch>
            <a:fillRect/>
          </a:stretch>
        </p:blipFill>
        <p:spPr>
          <a:xfrm>
            <a:off x="15290102" y="0"/>
            <a:ext cx="2997896" cy="10286999"/>
          </a:xfrm>
          <a:prstGeom prst="rect">
            <a:avLst/>
          </a:prstGeom>
        </p:spPr>
      </p:pic>
      <p:pic>
        <p:nvPicPr>
          <p:cNvPr id="10" name="object 10">
            <a:extLst>
              <a:ext uri="{FF2B5EF4-FFF2-40B4-BE49-F238E27FC236}">
                <a16:creationId xmlns:a16="http://schemas.microsoft.com/office/drawing/2014/main" id="{E37DCAC9-86E1-96FA-D487-A35CC5BAF7DA}"/>
              </a:ext>
            </a:extLst>
          </p:cNvPr>
          <p:cNvPicPr/>
          <p:nvPr/>
        </p:nvPicPr>
        <p:blipFill>
          <a:blip r:embed="rId3" cstate="print"/>
          <a:stretch>
            <a:fillRect/>
          </a:stretch>
        </p:blipFill>
        <p:spPr>
          <a:xfrm>
            <a:off x="0" y="8004844"/>
            <a:ext cx="8880991" cy="2282155"/>
          </a:xfrm>
          <a:prstGeom prst="rect">
            <a:avLst/>
          </a:prstGeom>
        </p:spPr>
      </p:pic>
      <p:sp>
        <p:nvSpPr>
          <p:cNvPr id="11" name="object 11">
            <a:extLst>
              <a:ext uri="{FF2B5EF4-FFF2-40B4-BE49-F238E27FC236}">
                <a16:creationId xmlns:a16="http://schemas.microsoft.com/office/drawing/2014/main" id="{754AB8DC-4291-69B7-C64C-03F737FEA485}"/>
              </a:ext>
            </a:extLst>
          </p:cNvPr>
          <p:cNvSpPr txBox="1"/>
          <p:nvPr/>
        </p:nvSpPr>
        <p:spPr>
          <a:xfrm>
            <a:off x="1016000" y="8744680"/>
            <a:ext cx="4665345" cy="963930"/>
          </a:xfrm>
          <a:prstGeom prst="rect">
            <a:avLst/>
          </a:prstGeom>
        </p:spPr>
        <p:txBody>
          <a:bodyPr vert="horz" wrap="square" lIns="0" tIns="93980" rIns="0" bIns="0" rtlCol="0">
            <a:spAutoFit/>
          </a:bodyPr>
          <a:lstStyle/>
          <a:p>
            <a:pPr marL="12700" marR="5080">
              <a:lnSpc>
                <a:spcPts val="3379"/>
              </a:lnSpc>
              <a:spcBef>
                <a:spcPts val="740"/>
              </a:spcBef>
            </a:pPr>
            <a:r>
              <a:rPr sz="3350" b="1" spc="45" dirty="0">
                <a:solidFill>
                  <a:srgbClr val="FFFFFF"/>
                </a:solidFill>
                <a:latin typeface="Trebuchet MS"/>
                <a:cs typeface="Trebuchet MS"/>
              </a:rPr>
              <a:t>Presentation</a:t>
            </a:r>
            <a:r>
              <a:rPr sz="3350" b="1" spc="-70" dirty="0">
                <a:solidFill>
                  <a:srgbClr val="FFFFFF"/>
                </a:solidFill>
                <a:latin typeface="Trebuchet MS"/>
                <a:cs typeface="Trebuchet MS"/>
              </a:rPr>
              <a:t> </a:t>
            </a:r>
            <a:r>
              <a:rPr sz="3350" b="1" spc="-10" dirty="0">
                <a:solidFill>
                  <a:srgbClr val="FFFFFF"/>
                </a:solidFill>
                <a:latin typeface="Trebuchet MS"/>
                <a:cs typeface="Trebuchet MS"/>
              </a:rPr>
              <a:t>Template </a:t>
            </a:r>
            <a:r>
              <a:rPr sz="3350" b="1" dirty="0">
                <a:solidFill>
                  <a:srgbClr val="FFFFFF"/>
                </a:solidFill>
                <a:latin typeface="Trebuchet MS"/>
                <a:cs typeface="Trebuchet MS"/>
              </a:rPr>
              <a:t>6th</a:t>
            </a:r>
            <a:r>
              <a:rPr sz="3350" b="1" spc="-114" dirty="0">
                <a:solidFill>
                  <a:srgbClr val="FFFFFF"/>
                </a:solidFill>
                <a:latin typeface="Trebuchet MS"/>
                <a:cs typeface="Trebuchet MS"/>
              </a:rPr>
              <a:t> </a:t>
            </a:r>
            <a:r>
              <a:rPr sz="3350" b="1" spc="100" dirty="0">
                <a:solidFill>
                  <a:srgbClr val="FFFFFF"/>
                </a:solidFill>
                <a:latin typeface="Trebuchet MS"/>
                <a:cs typeface="Trebuchet MS"/>
              </a:rPr>
              <a:t>ISPESH</a:t>
            </a:r>
            <a:r>
              <a:rPr sz="3350" b="1" spc="-114" dirty="0">
                <a:solidFill>
                  <a:srgbClr val="FFFFFF"/>
                </a:solidFill>
                <a:latin typeface="Trebuchet MS"/>
                <a:cs typeface="Trebuchet MS"/>
              </a:rPr>
              <a:t> </a:t>
            </a:r>
            <a:r>
              <a:rPr sz="3350" b="1" spc="-20" dirty="0">
                <a:solidFill>
                  <a:srgbClr val="FFFFFF"/>
                </a:solidFill>
                <a:latin typeface="Trebuchet MS"/>
                <a:cs typeface="Trebuchet MS"/>
              </a:rPr>
              <a:t>2026</a:t>
            </a:r>
            <a:endParaRPr sz="3350">
              <a:latin typeface="Trebuchet MS"/>
              <a:cs typeface="Trebuchet MS"/>
            </a:endParaRPr>
          </a:p>
        </p:txBody>
      </p:sp>
      <p:sp>
        <p:nvSpPr>
          <p:cNvPr id="16" name="object 9">
            <a:extLst>
              <a:ext uri="{FF2B5EF4-FFF2-40B4-BE49-F238E27FC236}">
                <a16:creationId xmlns:a16="http://schemas.microsoft.com/office/drawing/2014/main" id="{B87E9301-AE8F-7352-7165-44B2F909A335}"/>
              </a:ext>
            </a:extLst>
          </p:cNvPr>
          <p:cNvSpPr txBox="1"/>
          <p:nvPr/>
        </p:nvSpPr>
        <p:spPr>
          <a:xfrm>
            <a:off x="2133600" y="3160403"/>
            <a:ext cx="13792200" cy="4444807"/>
          </a:xfrm>
          <a:prstGeom prst="rect">
            <a:avLst/>
          </a:prstGeom>
        </p:spPr>
        <p:txBody>
          <a:bodyPr vert="horz" wrap="square" lIns="0" tIns="12700" rIns="0" bIns="0" rtlCol="0">
            <a:spAutoFit/>
          </a:bodyPr>
          <a:lstStyle/>
          <a:p>
            <a:pPr marL="12700" marR="5080" algn="just">
              <a:lnSpc>
                <a:spcPct val="100000"/>
              </a:lnSpc>
              <a:spcBef>
                <a:spcPts val="100"/>
              </a:spcBef>
            </a:pPr>
            <a:r>
              <a:rPr lang="en-ID" sz="3200" dirty="0"/>
              <a:t>Anxiety is defined as an uncomfortable, uncertain feeling of fear about something unpleasant that may happen, often without a clear reason (Ghufron &amp; </a:t>
            </a:r>
            <a:r>
              <a:rPr lang="en-ID" sz="3200" dirty="0" err="1"/>
              <a:t>Suminta</a:t>
            </a:r>
            <a:r>
              <a:rPr lang="en-ID" sz="3200" dirty="0"/>
              <a:t>, 2014; </a:t>
            </a:r>
            <a:r>
              <a:rPr lang="en-ID" sz="3200" dirty="0" err="1"/>
              <a:t>Yuniasanti</a:t>
            </a:r>
            <a:r>
              <a:rPr lang="en-ID" sz="3200" dirty="0"/>
              <a:t>, 2010). Anxiety in PE is linked to fear of failure, past negative/traumatic experiences, and perceived personal inability (Stuart &amp; Sudden, 1998; Correia &amp; </a:t>
            </a:r>
            <a:r>
              <a:rPr lang="en-ID" sz="3200" dirty="0" err="1"/>
              <a:t>Rasado</a:t>
            </a:r>
            <a:r>
              <a:rPr lang="en-ID" sz="3200" dirty="0"/>
              <a:t>, 2018). Gender can also influence how anxiety develops in students (Sinha et al., 2013). </a:t>
            </a:r>
            <a:r>
              <a:rPr lang="en-ID" sz="3200" b="1" dirty="0"/>
              <a:t>Research objective:</a:t>
            </a:r>
            <a:r>
              <a:rPr lang="en-ID" sz="3200" dirty="0"/>
              <a:t> to determine the level of student anxiety toward learning outcomes of the forward roll and backward roll among seventh-grade students at SMP </a:t>
            </a:r>
            <a:r>
              <a:rPr lang="en-ID" sz="3200" dirty="0" err="1"/>
              <a:t>Laboratorium</a:t>
            </a:r>
            <a:r>
              <a:rPr lang="en-ID" sz="3200" dirty="0"/>
              <a:t> UNESA.</a:t>
            </a:r>
            <a:endParaRPr sz="800" dirty="0">
              <a:latin typeface="Trebuchet MS"/>
              <a:cs typeface="Trebuchet MS"/>
            </a:endParaRPr>
          </a:p>
        </p:txBody>
      </p:sp>
      <p:sp>
        <p:nvSpPr>
          <p:cNvPr id="18" name="object 9">
            <a:extLst>
              <a:ext uri="{FF2B5EF4-FFF2-40B4-BE49-F238E27FC236}">
                <a16:creationId xmlns:a16="http://schemas.microsoft.com/office/drawing/2014/main" id="{74999353-60F6-62F9-F969-74BC42B94719}"/>
              </a:ext>
            </a:extLst>
          </p:cNvPr>
          <p:cNvSpPr txBox="1"/>
          <p:nvPr/>
        </p:nvSpPr>
        <p:spPr>
          <a:xfrm>
            <a:off x="3891194" y="1407134"/>
            <a:ext cx="11862777" cy="1243930"/>
          </a:xfrm>
          <a:prstGeom prst="rect">
            <a:avLst/>
          </a:prstGeom>
        </p:spPr>
        <p:txBody>
          <a:bodyPr vert="horz" wrap="square" lIns="0" tIns="12700" rIns="0" bIns="0" rtlCol="0">
            <a:spAutoFit/>
          </a:bodyPr>
          <a:lstStyle/>
          <a:p>
            <a:pPr marL="12700" marR="5080" algn="ctr">
              <a:lnSpc>
                <a:spcPct val="100000"/>
              </a:lnSpc>
              <a:spcBef>
                <a:spcPts val="100"/>
              </a:spcBef>
            </a:pPr>
            <a:r>
              <a:rPr lang="en-US" sz="8000" b="1" spc="-755" dirty="0" err="1">
                <a:latin typeface="Trebuchet MS"/>
                <a:cs typeface="Trebuchet MS"/>
              </a:rPr>
              <a:t>Introduction</a:t>
            </a:r>
            <a:r>
              <a:rPr sz="2000" b="1" spc="-20" dirty="0" err="1">
                <a:solidFill>
                  <a:srgbClr val="FFFFFF"/>
                </a:solidFill>
                <a:latin typeface="Trebuchet MS"/>
                <a:cs typeface="Trebuchet MS"/>
              </a:rPr>
              <a:t>Name</a:t>
            </a:r>
            <a:r>
              <a:rPr sz="2000" b="1" spc="-20" dirty="0">
                <a:solidFill>
                  <a:srgbClr val="FFFFFF"/>
                </a:solidFill>
                <a:latin typeface="Trebuchet MS"/>
                <a:cs typeface="Trebuchet MS"/>
              </a:rPr>
              <a:t> </a:t>
            </a:r>
            <a:r>
              <a:rPr sz="2000" b="1" spc="-10" dirty="0">
                <a:solidFill>
                  <a:srgbClr val="FFFFFF"/>
                </a:solidFill>
                <a:latin typeface="Trebuchet MS"/>
                <a:cs typeface="Trebuchet MS"/>
              </a:rPr>
              <a:t>Affiliation</a:t>
            </a:r>
            <a:endParaRPr sz="2000" dirty="0">
              <a:latin typeface="Trebuchet MS"/>
              <a:cs typeface="Trebuchet MS"/>
            </a:endParaRPr>
          </a:p>
        </p:txBody>
      </p:sp>
    </p:spTree>
    <p:extLst>
      <p:ext uri="{BB962C8B-B14F-4D97-AF65-F5344CB8AC3E}">
        <p14:creationId xmlns:p14="http://schemas.microsoft.com/office/powerpoint/2010/main" val="2552373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9A631B-BB89-603A-A91E-C35846BD574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3F39426-01BE-AC66-A28A-D93916FFF835}"/>
              </a:ext>
            </a:extLst>
          </p:cNvPr>
          <p:cNvSpPr txBox="1"/>
          <p:nvPr/>
        </p:nvSpPr>
        <p:spPr>
          <a:xfrm>
            <a:off x="3322692" y="736670"/>
            <a:ext cx="810260" cy="384175"/>
          </a:xfrm>
          <a:prstGeom prst="rect">
            <a:avLst/>
          </a:prstGeom>
        </p:spPr>
        <p:txBody>
          <a:bodyPr vert="horz" wrap="square" lIns="0" tIns="12700" rIns="0" bIns="0" rtlCol="0">
            <a:spAutoFit/>
          </a:bodyPr>
          <a:lstStyle/>
          <a:p>
            <a:pPr marL="12700">
              <a:lnSpc>
                <a:spcPct val="100000"/>
              </a:lnSpc>
              <a:spcBef>
                <a:spcPts val="100"/>
              </a:spcBef>
            </a:pPr>
            <a:r>
              <a:rPr sz="2350" b="1" spc="-110" dirty="0">
                <a:solidFill>
                  <a:srgbClr val="33820D"/>
                </a:solidFill>
                <a:latin typeface="Times New Roman"/>
                <a:cs typeface="Times New Roman"/>
              </a:rPr>
              <a:t>PEH</a:t>
            </a:r>
            <a:r>
              <a:rPr sz="2350" b="1" spc="-1595" dirty="0">
                <a:solidFill>
                  <a:srgbClr val="33820D"/>
                </a:solidFill>
                <a:latin typeface="Times New Roman"/>
                <a:cs typeface="Times New Roman"/>
              </a:rPr>
              <a:t>R</a:t>
            </a:r>
            <a:endParaRPr sz="2350">
              <a:latin typeface="Times New Roman"/>
              <a:cs typeface="Times New Roman"/>
            </a:endParaRPr>
          </a:p>
        </p:txBody>
      </p:sp>
      <p:sp>
        <p:nvSpPr>
          <p:cNvPr id="3" name="object 3">
            <a:extLst>
              <a:ext uri="{FF2B5EF4-FFF2-40B4-BE49-F238E27FC236}">
                <a16:creationId xmlns:a16="http://schemas.microsoft.com/office/drawing/2014/main" id="{0E9DBF71-7214-173A-0B2A-E96E9F6F996C}"/>
              </a:ext>
            </a:extLst>
          </p:cNvPr>
          <p:cNvSpPr txBox="1"/>
          <p:nvPr/>
        </p:nvSpPr>
        <p:spPr>
          <a:xfrm>
            <a:off x="3330573" y="770359"/>
            <a:ext cx="801370" cy="76835"/>
          </a:xfrm>
          <a:prstGeom prst="rect">
            <a:avLst/>
          </a:prstGeom>
        </p:spPr>
        <p:txBody>
          <a:bodyPr vert="horz" wrap="square" lIns="0" tIns="16510" rIns="0" bIns="0" rtlCol="0">
            <a:spAutoFit/>
          </a:bodyPr>
          <a:lstStyle/>
          <a:p>
            <a:pPr marL="12700">
              <a:lnSpc>
                <a:spcPct val="100000"/>
              </a:lnSpc>
              <a:spcBef>
                <a:spcPts val="130"/>
              </a:spcBef>
            </a:pPr>
            <a:r>
              <a:rPr sz="300" b="1" dirty="0">
                <a:solidFill>
                  <a:srgbClr val="FF1616"/>
                </a:solidFill>
                <a:latin typeface="Times New Roman"/>
                <a:cs typeface="Times New Roman"/>
              </a:rPr>
              <a:t>UNIVERSITAS</a:t>
            </a:r>
            <a:r>
              <a:rPr sz="300" b="1" spc="80" dirty="0">
                <a:solidFill>
                  <a:srgbClr val="FF1616"/>
                </a:solidFill>
                <a:latin typeface="Times New Roman"/>
                <a:cs typeface="Times New Roman"/>
              </a:rPr>
              <a:t> </a:t>
            </a:r>
            <a:r>
              <a:rPr sz="300" b="1" dirty="0">
                <a:solidFill>
                  <a:srgbClr val="FF1616"/>
                </a:solidFill>
                <a:latin typeface="Times New Roman"/>
                <a:cs typeface="Times New Roman"/>
              </a:rPr>
              <a:t>PENDIDIKAN</a:t>
            </a:r>
            <a:r>
              <a:rPr sz="300" b="1" spc="85" dirty="0">
                <a:solidFill>
                  <a:srgbClr val="FF1616"/>
                </a:solidFill>
                <a:latin typeface="Times New Roman"/>
                <a:cs typeface="Times New Roman"/>
              </a:rPr>
              <a:t> </a:t>
            </a:r>
            <a:r>
              <a:rPr sz="300" b="1" spc="-10" dirty="0">
                <a:solidFill>
                  <a:srgbClr val="FF1616"/>
                </a:solidFill>
                <a:latin typeface="Times New Roman"/>
                <a:cs typeface="Times New Roman"/>
              </a:rPr>
              <a:t>INDONESIA</a:t>
            </a:r>
            <a:endParaRPr sz="300">
              <a:latin typeface="Times New Roman"/>
              <a:cs typeface="Times New Roman"/>
            </a:endParaRPr>
          </a:p>
        </p:txBody>
      </p:sp>
      <p:sp>
        <p:nvSpPr>
          <p:cNvPr id="4" name="object 4">
            <a:extLst>
              <a:ext uri="{FF2B5EF4-FFF2-40B4-BE49-F238E27FC236}">
                <a16:creationId xmlns:a16="http://schemas.microsoft.com/office/drawing/2014/main" id="{3A0DBBBC-EC2A-09ED-EA41-1DD8E1428FF2}"/>
              </a:ext>
            </a:extLst>
          </p:cNvPr>
          <p:cNvSpPr txBox="1"/>
          <p:nvPr/>
        </p:nvSpPr>
        <p:spPr>
          <a:xfrm>
            <a:off x="3336430" y="1085260"/>
            <a:ext cx="790575" cy="133350"/>
          </a:xfrm>
          <a:prstGeom prst="rect">
            <a:avLst/>
          </a:prstGeom>
        </p:spPr>
        <p:txBody>
          <a:bodyPr vert="horz" wrap="square" lIns="0" tIns="13335" rIns="0" bIns="0" rtlCol="0">
            <a:spAutoFit/>
          </a:bodyPr>
          <a:lstStyle/>
          <a:p>
            <a:pPr marL="12700">
              <a:lnSpc>
                <a:spcPct val="100000"/>
              </a:lnSpc>
              <a:spcBef>
                <a:spcPts val="105"/>
              </a:spcBef>
            </a:pPr>
            <a:r>
              <a:rPr sz="700" b="1" spc="-30" dirty="0">
                <a:solidFill>
                  <a:srgbClr val="008037"/>
                </a:solidFill>
                <a:latin typeface="Tahoma"/>
                <a:cs typeface="Tahoma"/>
              </a:rPr>
              <a:t>STUDY</a:t>
            </a:r>
            <a:r>
              <a:rPr sz="700" b="1" spc="-5" dirty="0">
                <a:solidFill>
                  <a:srgbClr val="008037"/>
                </a:solidFill>
                <a:latin typeface="Tahoma"/>
                <a:cs typeface="Tahoma"/>
              </a:rPr>
              <a:t> </a:t>
            </a:r>
            <a:r>
              <a:rPr sz="700" b="1" spc="-10" dirty="0">
                <a:solidFill>
                  <a:srgbClr val="008037"/>
                </a:solidFill>
                <a:latin typeface="Tahoma"/>
                <a:cs typeface="Tahoma"/>
              </a:rPr>
              <a:t>PROGRAM</a:t>
            </a:r>
            <a:endParaRPr sz="700">
              <a:latin typeface="Tahoma"/>
              <a:cs typeface="Tahoma"/>
            </a:endParaRPr>
          </a:p>
        </p:txBody>
      </p:sp>
      <p:sp>
        <p:nvSpPr>
          <p:cNvPr id="5" name="object 5">
            <a:extLst>
              <a:ext uri="{FF2B5EF4-FFF2-40B4-BE49-F238E27FC236}">
                <a16:creationId xmlns:a16="http://schemas.microsoft.com/office/drawing/2014/main" id="{76E63203-9D3A-856C-F41A-9DDDC91C6D1C}"/>
              </a:ext>
            </a:extLst>
          </p:cNvPr>
          <p:cNvSpPr txBox="1"/>
          <p:nvPr/>
        </p:nvSpPr>
        <p:spPr>
          <a:xfrm>
            <a:off x="3367787" y="1174119"/>
            <a:ext cx="719455" cy="80010"/>
          </a:xfrm>
          <a:prstGeom prst="rect">
            <a:avLst/>
          </a:prstGeom>
        </p:spPr>
        <p:txBody>
          <a:bodyPr vert="horz" wrap="square" lIns="0" tIns="13335" rIns="0" bIns="0" rtlCol="0">
            <a:spAutoFit/>
          </a:bodyPr>
          <a:lstStyle/>
          <a:p>
            <a:pPr marL="12700">
              <a:lnSpc>
                <a:spcPct val="100000"/>
              </a:lnSpc>
              <a:spcBef>
                <a:spcPts val="105"/>
              </a:spcBef>
            </a:pPr>
            <a:r>
              <a:rPr sz="350" dirty="0">
                <a:latin typeface="Times New Roman"/>
                <a:cs typeface="Times New Roman"/>
              </a:rPr>
              <a:t>Faculty</a:t>
            </a:r>
            <a:r>
              <a:rPr sz="350" spc="5" dirty="0">
                <a:latin typeface="Times New Roman"/>
                <a:cs typeface="Times New Roman"/>
              </a:rPr>
              <a:t> </a:t>
            </a:r>
            <a:r>
              <a:rPr sz="350" dirty="0">
                <a:latin typeface="Times New Roman"/>
                <a:cs typeface="Times New Roman"/>
              </a:rPr>
              <a:t>of</a:t>
            </a:r>
            <a:r>
              <a:rPr sz="350" spc="10" dirty="0">
                <a:latin typeface="Times New Roman"/>
                <a:cs typeface="Times New Roman"/>
              </a:rPr>
              <a:t> </a:t>
            </a:r>
            <a:r>
              <a:rPr sz="350" dirty="0">
                <a:latin typeface="Times New Roman"/>
                <a:cs typeface="Times New Roman"/>
              </a:rPr>
              <a:t>Sport</a:t>
            </a:r>
            <a:r>
              <a:rPr sz="350" spc="10" dirty="0">
                <a:latin typeface="Times New Roman"/>
                <a:cs typeface="Times New Roman"/>
              </a:rPr>
              <a:t> </a:t>
            </a:r>
            <a:r>
              <a:rPr sz="350" dirty="0">
                <a:latin typeface="Times New Roman"/>
                <a:cs typeface="Times New Roman"/>
              </a:rPr>
              <a:t>Education</a:t>
            </a:r>
            <a:r>
              <a:rPr sz="350" spc="5" dirty="0">
                <a:latin typeface="Times New Roman"/>
                <a:cs typeface="Times New Roman"/>
              </a:rPr>
              <a:t> </a:t>
            </a:r>
            <a:r>
              <a:rPr sz="350" dirty="0">
                <a:latin typeface="Times New Roman"/>
                <a:cs typeface="Times New Roman"/>
              </a:rPr>
              <a:t>and</a:t>
            </a:r>
            <a:r>
              <a:rPr sz="350" spc="10" dirty="0">
                <a:latin typeface="Times New Roman"/>
                <a:cs typeface="Times New Roman"/>
              </a:rPr>
              <a:t> </a:t>
            </a:r>
            <a:r>
              <a:rPr sz="350" spc="-10" dirty="0">
                <a:latin typeface="Times New Roman"/>
                <a:cs typeface="Times New Roman"/>
              </a:rPr>
              <a:t>Health</a:t>
            </a:r>
            <a:endParaRPr sz="350">
              <a:latin typeface="Times New Roman"/>
              <a:cs typeface="Times New Roman"/>
            </a:endParaRPr>
          </a:p>
        </p:txBody>
      </p:sp>
      <p:sp>
        <p:nvSpPr>
          <p:cNvPr id="6" name="object 6">
            <a:extLst>
              <a:ext uri="{FF2B5EF4-FFF2-40B4-BE49-F238E27FC236}">
                <a16:creationId xmlns:a16="http://schemas.microsoft.com/office/drawing/2014/main" id="{3772F95F-BF59-DC1D-0CC0-4CFE41F60A04}"/>
              </a:ext>
            </a:extLst>
          </p:cNvPr>
          <p:cNvSpPr txBox="1"/>
          <p:nvPr/>
        </p:nvSpPr>
        <p:spPr>
          <a:xfrm>
            <a:off x="3341863" y="1040227"/>
            <a:ext cx="779780" cy="80010"/>
          </a:xfrm>
          <a:prstGeom prst="rect">
            <a:avLst/>
          </a:prstGeom>
        </p:spPr>
        <p:txBody>
          <a:bodyPr vert="horz" wrap="square" lIns="0" tIns="13335" rIns="0" bIns="0" rtlCol="0">
            <a:spAutoFit/>
          </a:bodyPr>
          <a:lstStyle/>
          <a:p>
            <a:pPr marL="12700">
              <a:lnSpc>
                <a:spcPct val="100000"/>
              </a:lnSpc>
              <a:spcBef>
                <a:spcPts val="105"/>
              </a:spcBef>
            </a:pPr>
            <a:r>
              <a:rPr sz="350" b="1" i="1" spc="-20" dirty="0">
                <a:solidFill>
                  <a:srgbClr val="FF1616"/>
                </a:solidFill>
                <a:latin typeface="Times New Roman"/>
                <a:cs typeface="Times New Roman"/>
              </a:rPr>
              <a:t>Physical</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Education,</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Health,</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and</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Recreation</a:t>
            </a:r>
            <a:endParaRPr sz="350">
              <a:latin typeface="Times New Roman"/>
              <a:cs typeface="Times New Roman"/>
            </a:endParaRPr>
          </a:p>
        </p:txBody>
      </p:sp>
      <p:pic>
        <p:nvPicPr>
          <p:cNvPr id="7" name="object 7">
            <a:extLst>
              <a:ext uri="{FF2B5EF4-FFF2-40B4-BE49-F238E27FC236}">
                <a16:creationId xmlns:a16="http://schemas.microsoft.com/office/drawing/2014/main" id="{ACC9F2D0-DEE6-A725-9CB2-6C582365A0B9}"/>
              </a:ext>
            </a:extLst>
          </p:cNvPr>
          <p:cNvPicPr/>
          <p:nvPr/>
        </p:nvPicPr>
        <p:blipFill>
          <a:blip r:embed="rId2" cstate="print"/>
          <a:stretch>
            <a:fillRect/>
          </a:stretch>
        </p:blipFill>
        <p:spPr>
          <a:xfrm>
            <a:off x="15290102" y="0"/>
            <a:ext cx="2997896" cy="10286999"/>
          </a:xfrm>
          <a:prstGeom prst="rect">
            <a:avLst/>
          </a:prstGeom>
        </p:spPr>
      </p:pic>
      <p:pic>
        <p:nvPicPr>
          <p:cNvPr id="10" name="object 10">
            <a:extLst>
              <a:ext uri="{FF2B5EF4-FFF2-40B4-BE49-F238E27FC236}">
                <a16:creationId xmlns:a16="http://schemas.microsoft.com/office/drawing/2014/main" id="{4AC1654B-B015-C0B0-44A4-DD809722CF7E}"/>
              </a:ext>
            </a:extLst>
          </p:cNvPr>
          <p:cNvPicPr/>
          <p:nvPr/>
        </p:nvPicPr>
        <p:blipFill>
          <a:blip r:embed="rId3" cstate="print"/>
          <a:stretch>
            <a:fillRect/>
          </a:stretch>
        </p:blipFill>
        <p:spPr>
          <a:xfrm>
            <a:off x="0" y="8004844"/>
            <a:ext cx="8880991" cy="2282155"/>
          </a:xfrm>
          <a:prstGeom prst="rect">
            <a:avLst/>
          </a:prstGeom>
        </p:spPr>
      </p:pic>
      <p:sp>
        <p:nvSpPr>
          <p:cNvPr id="11" name="object 11">
            <a:extLst>
              <a:ext uri="{FF2B5EF4-FFF2-40B4-BE49-F238E27FC236}">
                <a16:creationId xmlns:a16="http://schemas.microsoft.com/office/drawing/2014/main" id="{6A9C956E-A3C3-9B5C-54A9-2F4A85013AF1}"/>
              </a:ext>
            </a:extLst>
          </p:cNvPr>
          <p:cNvSpPr txBox="1"/>
          <p:nvPr/>
        </p:nvSpPr>
        <p:spPr>
          <a:xfrm>
            <a:off x="1016000" y="8744680"/>
            <a:ext cx="4665345" cy="963930"/>
          </a:xfrm>
          <a:prstGeom prst="rect">
            <a:avLst/>
          </a:prstGeom>
        </p:spPr>
        <p:txBody>
          <a:bodyPr vert="horz" wrap="square" lIns="0" tIns="93980" rIns="0" bIns="0" rtlCol="0">
            <a:spAutoFit/>
          </a:bodyPr>
          <a:lstStyle/>
          <a:p>
            <a:pPr marL="12700" marR="5080">
              <a:lnSpc>
                <a:spcPts val="3379"/>
              </a:lnSpc>
              <a:spcBef>
                <a:spcPts val="740"/>
              </a:spcBef>
            </a:pPr>
            <a:r>
              <a:rPr sz="3350" b="1" spc="45" dirty="0">
                <a:solidFill>
                  <a:srgbClr val="FFFFFF"/>
                </a:solidFill>
                <a:latin typeface="Trebuchet MS"/>
                <a:cs typeface="Trebuchet MS"/>
              </a:rPr>
              <a:t>Presentation</a:t>
            </a:r>
            <a:r>
              <a:rPr sz="3350" b="1" spc="-70" dirty="0">
                <a:solidFill>
                  <a:srgbClr val="FFFFFF"/>
                </a:solidFill>
                <a:latin typeface="Trebuchet MS"/>
                <a:cs typeface="Trebuchet MS"/>
              </a:rPr>
              <a:t> </a:t>
            </a:r>
            <a:r>
              <a:rPr sz="3350" b="1" spc="-10" dirty="0">
                <a:solidFill>
                  <a:srgbClr val="FFFFFF"/>
                </a:solidFill>
                <a:latin typeface="Trebuchet MS"/>
                <a:cs typeface="Trebuchet MS"/>
              </a:rPr>
              <a:t>Template </a:t>
            </a:r>
            <a:r>
              <a:rPr sz="3350" b="1" dirty="0">
                <a:solidFill>
                  <a:srgbClr val="FFFFFF"/>
                </a:solidFill>
                <a:latin typeface="Trebuchet MS"/>
                <a:cs typeface="Trebuchet MS"/>
              </a:rPr>
              <a:t>6th</a:t>
            </a:r>
            <a:r>
              <a:rPr sz="3350" b="1" spc="-114" dirty="0">
                <a:solidFill>
                  <a:srgbClr val="FFFFFF"/>
                </a:solidFill>
                <a:latin typeface="Trebuchet MS"/>
                <a:cs typeface="Trebuchet MS"/>
              </a:rPr>
              <a:t> </a:t>
            </a:r>
            <a:r>
              <a:rPr sz="3350" b="1" spc="100" dirty="0">
                <a:solidFill>
                  <a:srgbClr val="FFFFFF"/>
                </a:solidFill>
                <a:latin typeface="Trebuchet MS"/>
                <a:cs typeface="Trebuchet MS"/>
              </a:rPr>
              <a:t>ISPESH</a:t>
            </a:r>
            <a:r>
              <a:rPr sz="3350" b="1" spc="-114" dirty="0">
                <a:solidFill>
                  <a:srgbClr val="FFFFFF"/>
                </a:solidFill>
                <a:latin typeface="Trebuchet MS"/>
                <a:cs typeface="Trebuchet MS"/>
              </a:rPr>
              <a:t> </a:t>
            </a:r>
            <a:r>
              <a:rPr sz="3350" b="1" spc="-20" dirty="0">
                <a:solidFill>
                  <a:srgbClr val="FFFFFF"/>
                </a:solidFill>
                <a:latin typeface="Trebuchet MS"/>
                <a:cs typeface="Trebuchet MS"/>
              </a:rPr>
              <a:t>2026</a:t>
            </a:r>
            <a:endParaRPr sz="3350">
              <a:latin typeface="Trebuchet MS"/>
              <a:cs typeface="Trebuchet MS"/>
            </a:endParaRPr>
          </a:p>
        </p:txBody>
      </p:sp>
      <p:sp>
        <p:nvSpPr>
          <p:cNvPr id="16" name="object 9">
            <a:extLst>
              <a:ext uri="{FF2B5EF4-FFF2-40B4-BE49-F238E27FC236}">
                <a16:creationId xmlns:a16="http://schemas.microsoft.com/office/drawing/2014/main" id="{1722A20E-4BE0-5425-9B42-D84A1DBFB22F}"/>
              </a:ext>
            </a:extLst>
          </p:cNvPr>
          <p:cNvSpPr txBox="1"/>
          <p:nvPr/>
        </p:nvSpPr>
        <p:spPr>
          <a:xfrm>
            <a:off x="2133600" y="3160403"/>
            <a:ext cx="13792200" cy="4814138"/>
          </a:xfrm>
          <a:prstGeom prst="rect">
            <a:avLst/>
          </a:prstGeom>
        </p:spPr>
        <p:txBody>
          <a:bodyPr vert="horz" wrap="square" lIns="0" tIns="12700" rIns="0" bIns="0" rtlCol="0">
            <a:spAutoFit/>
          </a:bodyPr>
          <a:lstStyle/>
          <a:p>
            <a:pPr algn="just" rtl="0"/>
            <a:r>
              <a:rPr lang="en-ID" sz="2400" b="1" dirty="0"/>
              <a:t>Design:</a:t>
            </a:r>
            <a:r>
              <a:rPr lang="en-ID" sz="2400" dirty="0"/>
              <a:t> Correlational, non-experimental quantitative study — examines the relationship between one independent and one dependent variable without manipulation (</a:t>
            </a:r>
            <a:r>
              <a:rPr lang="en-ID" sz="2400" dirty="0" err="1"/>
              <a:t>Maksum</a:t>
            </a:r>
            <a:r>
              <a:rPr lang="en-ID" sz="2400" dirty="0"/>
              <a:t>, 2018a).</a:t>
            </a:r>
            <a:endParaRPr lang="id-ID" sz="2400" dirty="0"/>
          </a:p>
          <a:p>
            <a:pPr algn="just" rtl="0"/>
            <a:endParaRPr lang="en-ID" sz="2400" dirty="0"/>
          </a:p>
          <a:p>
            <a:pPr algn="just" rtl="0"/>
            <a:r>
              <a:rPr lang="en-ID" sz="2400" b="1" dirty="0"/>
              <a:t>Subjects:</a:t>
            </a:r>
            <a:r>
              <a:rPr lang="en-ID" sz="2400" dirty="0"/>
              <a:t> 48 seventh-grade students at SMP </a:t>
            </a:r>
            <a:r>
              <a:rPr lang="en-ID" sz="2400" dirty="0" err="1"/>
              <a:t>Laboratorium</a:t>
            </a:r>
            <a:r>
              <a:rPr lang="en-ID" sz="2400" dirty="0"/>
              <a:t> UNESA (29 male, 19 female)</a:t>
            </a:r>
          </a:p>
          <a:p>
            <a:pPr algn="just" rtl="0"/>
            <a:r>
              <a:rPr lang="en-ID" sz="2400" b="1" dirty="0"/>
              <a:t>Data Collection:</a:t>
            </a:r>
            <a:endParaRPr lang="en-ID" sz="2400" dirty="0"/>
          </a:p>
          <a:p>
            <a:pPr algn="just" rtl="0"/>
            <a:r>
              <a:rPr lang="en-ID" sz="2400" b="1" dirty="0"/>
              <a:t>Anxiety Questionnaire</a:t>
            </a:r>
            <a:r>
              <a:rPr lang="en-ID" sz="2400" dirty="0"/>
              <a:t> — Likert scale (summated rating method); adapted from Amir N. (2012); 22 items covering somatic, affective, cognitive, and motoric indicators </a:t>
            </a:r>
          </a:p>
          <a:p>
            <a:pPr lvl="1" algn="just" rtl="0"/>
            <a:r>
              <a:rPr lang="en-ID" sz="2400" dirty="0"/>
              <a:t>Validity: r-calculated &gt; r-table (0.284) for all items</a:t>
            </a:r>
          </a:p>
          <a:p>
            <a:pPr lvl="1" algn="just" rtl="0"/>
            <a:r>
              <a:rPr lang="en-ID" sz="2400" dirty="0"/>
              <a:t>Reliability: Cronbach's Alpha = 0.909</a:t>
            </a:r>
          </a:p>
          <a:p>
            <a:pPr algn="just" rtl="0"/>
            <a:r>
              <a:rPr lang="en-ID" sz="2400" b="1" dirty="0"/>
              <a:t>Performance Test</a:t>
            </a:r>
            <a:r>
              <a:rPr lang="en-ID" sz="2400" dirty="0"/>
              <a:t> — PJOK (Physical Education, Sport, and Health) learning outcome scores, obtained from the subject teacher</a:t>
            </a:r>
            <a:endParaRPr lang="id-ID" sz="2400" dirty="0"/>
          </a:p>
          <a:p>
            <a:pPr algn="just" rtl="0"/>
            <a:endParaRPr lang="en-ID" sz="2400" dirty="0"/>
          </a:p>
          <a:p>
            <a:pPr algn="just" rtl="0"/>
            <a:r>
              <a:rPr lang="en-ID" sz="2400" b="1" dirty="0"/>
              <a:t>Data Analysis:</a:t>
            </a:r>
            <a:r>
              <a:rPr lang="en-ID" sz="2400" dirty="0"/>
              <a:t> Correlational statistics, processed using SPSS</a:t>
            </a:r>
          </a:p>
        </p:txBody>
      </p:sp>
      <p:sp>
        <p:nvSpPr>
          <p:cNvPr id="18" name="object 9">
            <a:extLst>
              <a:ext uri="{FF2B5EF4-FFF2-40B4-BE49-F238E27FC236}">
                <a16:creationId xmlns:a16="http://schemas.microsoft.com/office/drawing/2014/main" id="{F2D5FED5-2FCB-3E96-ED59-8C6C06983F43}"/>
              </a:ext>
            </a:extLst>
          </p:cNvPr>
          <p:cNvSpPr txBox="1"/>
          <p:nvPr/>
        </p:nvSpPr>
        <p:spPr>
          <a:xfrm>
            <a:off x="3891194" y="1407134"/>
            <a:ext cx="11862777" cy="1243930"/>
          </a:xfrm>
          <a:prstGeom prst="rect">
            <a:avLst/>
          </a:prstGeom>
        </p:spPr>
        <p:txBody>
          <a:bodyPr vert="horz" wrap="square" lIns="0" tIns="12700" rIns="0" bIns="0" rtlCol="0">
            <a:spAutoFit/>
          </a:bodyPr>
          <a:lstStyle/>
          <a:p>
            <a:pPr marL="12700" marR="5080" algn="ctr">
              <a:lnSpc>
                <a:spcPct val="100000"/>
              </a:lnSpc>
              <a:spcBef>
                <a:spcPts val="100"/>
              </a:spcBef>
            </a:pPr>
            <a:r>
              <a:rPr lang="id-ID" sz="8000" b="1" spc="-755" dirty="0" err="1">
                <a:latin typeface="Trebuchet MS"/>
                <a:cs typeface="Trebuchet MS"/>
              </a:rPr>
              <a:t>Methods</a:t>
            </a:r>
            <a:r>
              <a:rPr sz="2000" b="1" spc="-20" dirty="0">
                <a:solidFill>
                  <a:srgbClr val="FFFFFF"/>
                </a:solidFill>
                <a:latin typeface="Trebuchet MS"/>
                <a:cs typeface="Trebuchet MS"/>
              </a:rPr>
              <a:t>Name </a:t>
            </a:r>
            <a:r>
              <a:rPr sz="2000" b="1" spc="-10" dirty="0">
                <a:solidFill>
                  <a:srgbClr val="FFFFFF"/>
                </a:solidFill>
                <a:latin typeface="Trebuchet MS"/>
                <a:cs typeface="Trebuchet MS"/>
              </a:rPr>
              <a:t>Affiliation</a:t>
            </a:r>
            <a:endParaRPr sz="2000" dirty="0">
              <a:latin typeface="Trebuchet MS"/>
              <a:cs typeface="Trebuchet MS"/>
            </a:endParaRPr>
          </a:p>
        </p:txBody>
      </p:sp>
    </p:spTree>
    <p:extLst>
      <p:ext uri="{BB962C8B-B14F-4D97-AF65-F5344CB8AC3E}">
        <p14:creationId xmlns:p14="http://schemas.microsoft.com/office/powerpoint/2010/main" val="312399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04DF5E-0CDA-9859-C562-8C1867D91FD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AFCB1C5-4654-BE91-BE93-4370125DE5C9}"/>
              </a:ext>
            </a:extLst>
          </p:cNvPr>
          <p:cNvSpPr txBox="1"/>
          <p:nvPr/>
        </p:nvSpPr>
        <p:spPr>
          <a:xfrm>
            <a:off x="3322692" y="736670"/>
            <a:ext cx="810260" cy="384175"/>
          </a:xfrm>
          <a:prstGeom prst="rect">
            <a:avLst/>
          </a:prstGeom>
        </p:spPr>
        <p:txBody>
          <a:bodyPr vert="horz" wrap="square" lIns="0" tIns="12700" rIns="0" bIns="0" rtlCol="0">
            <a:spAutoFit/>
          </a:bodyPr>
          <a:lstStyle/>
          <a:p>
            <a:pPr marL="12700">
              <a:lnSpc>
                <a:spcPct val="100000"/>
              </a:lnSpc>
              <a:spcBef>
                <a:spcPts val="100"/>
              </a:spcBef>
            </a:pPr>
            <a:r>
              <a:rPr sz="2350" b="1" spc="-110" dirty="0">
                <a:solidFill>
                  <a:srgbClr val="33820D"/>
                </a:solidFill>
                <a:latin typeface="Times New Roman"/>
                <a:cs typeface="Times New Roman"/>
              </a:rPr>
              <a:t>PEH</a:t>
            </a:r>
            <a:r>
              <a:rPr sz="2350" b="1" spc="-1595" dirty="0">
                <a:solidFill>
                  <a:srgbClr val="33820D"/>
                </a:solidFill>
                <a:latin typeface="Times New Roman"/>
                <a:cs typeface="Times New Roman"/>
              </a:rPr>
              <a:t>R</a:t>
            </a:r>
            <a:endParaRPr sz="2350">
              <a:latin typeface="Times New Roman"/>
              <a:cs typeface="Times New Roman"/>
            </a:endParaRPr>
          </a:p>
        </p:txBody>
      </p:sp>
      <p:sp>
        <p:nvSpPr>
          <p:cNvPr id="3" name="object 3">
            <a:extLst>
              <a:ext uri="{FF2B5EF4-FFF2-40B4-BE49-F238E27FC236}">
                <a16:creationId xmlns:a16="http://schemas.microsoft.com/office/drawing/2014/main" id="{F77CDE7F-3919-34D7-87AB-C4D72D71FA1D}"/>
              </a:ext>
            </a:extLst>
          </p:cNvPr>
          <p:cNvSpPr txBox="1"/>
          <p:nvPr/>
        </p:nvSpPr>
        <p:spPr>
          <a:xfrm>
            <a:off x="3330573" y="770359"/>
            <a:ext cx="801370" cy="76835"/>
          </a:xfrm>
          <a:prstGeom prst="rect">
            <a:avLst/>
          </a:prstGeom>
        </p:spPr>
        <p:txBody>
          <a:bodyPr vert="horz" wrap="square" lIns="0" tIns="16510" rIns="0" bIns="0" rtlCol="0">
            <a:spAutoFit/>
          </a:bodyPr>
          <a:lstStyle/>
          <a:p>
            <a:pPr marL="12700">
              <a:lnSpc>
                <a:spcPct val="100000"/>
              </a:lnSpc>
              <a:spcBef>
                <a:spcPts val="130"/>
              </a:spcBef>
            </a:pPr>
            <a:r>
              <a:rPr sz="300" b="1" dirty="0">
                <a:solidFill>
                  <a:srgbClr val="FF1616"/>
                </a:solidFill>
                <a:latin typeface="Times New Roman"/>
                <a:cs typeface="Times New Roman"/>
              </a:rPr>
              <a:t>UNIVERSITAS</a:t>
            </a:r>
            <a:r>
              <a:rPr sz="300" b="1" spc="80" dirty="0">
                <a:solidFill>
                  <a:srgbClr val="FF1616"/>
                </a:solidFill>
                <a:latin typeface="Times New Roman"/>
                <a:cs typeface="Times New Roman"/>
              </a:rPr>
              <a:t> </a:t>
            </a:r>
            <a:r>
              <a:rPr sz="300" b="1" dirty="0">
                <a:solidFill>
                  <a:srgbClr val="FF1616"/>
                </a:solidFill>
                <a:latin typeface="Times New Roman"/>
                <a:cs typeface="Times New Roman"/>
              </a:rPr>
              <a:t>PENDIDIKAN</a:t>
            </a:r>
            <a:r>
              <a:rPr sz="300" b="1" spc="85" dirty="0">
                <a:solidFill>
                  <a:srgbClr val="FF1616"/>
                </a:solidFill>
                <a:latin typeface="Times New Roman"/>
                <a:cs typeface="Times New Roman"/>
              </a:rPr>
              <a:t> </a:t>
            </a:r>
            <a:r>
              <a:rPr sz="300" b="1" spc="-10" dirty="0">
                <a:solidFill>
                  <a:srgbClr val="FF1616"/>
                </a:solidFill>
                <a:latin typeface="Times New Roman"/>
                <a:cs typeface="Times New Roman"/>
              </a:rPr>
              <a:t>INDONESIA</a:t>
            </a:r>
            <a:endParaRPr sz="300">
              <a:latin typeface="Times New Roman"/>
              <a:cs typeface="Times New Roman"/>
            </a:endParaRPr>
          </a:p>
        </p:txBody>
      </p:sp>
      <p:sp>
        <p:nvSpPr>
          <p:cNvPr id="4" name="object 4">
            <a:extLst>
              <a:ext uri="{FF2B5EF4-FFF2-40B4-BE49-F238E27FC236}">
                <a16:creationId xmlns:a16="http://schemas.microsoft.com/office/drawing/2014/main" id="{2FE82E4E-0E29-8EC5-B421-86BE45976BAE}"/>
              </a:ext>
            </a:extLst>
          </p:cNvPr>
          <p:cNvSpPr txBox="1"/>
          <p:nvPr/>
        </p:nvSpPr>
        <p:spPr>
          <a:xfrm>
            <a:off x="3336430" y="1085260"/>
            <a:ext cx="790575" cy="133350"/>
          </a:xfrm>
          <a:prstGeom prst="rect">
            <a:avLst/>
          </a:prstGeom>
        </p:spPr>
        <p:txBody>
          <a:bodyPr vert="horz" wrap="square" lIns="0" tIns="13335" rIns="0" bIns="0" rtlCol="0">
            <a:spAutoFit/>
          </a:bodyPr>
          <a:lstStyle/>
          <a:p>
            <a:pPr marL="12700">
              <a:lnSpc>
                <a:spcPct val="100000"/>
              </a:lnSpc>
              <a:spcBef>
                <a:spcPts val="105"/>
              </a:spcBef>
            </a:pPr>
            <a:r>
              <a:rPr sz="700" b="1" spc="-30" dirty="0">
                <a:solidFill>
                  <a:srgbClr val="008037"/>
                </a:solidFill>
                <a:latin typeface="Tahoma"/>
                <a:cs typeface="Tahoma"/>
              </a:rPr>
              <a:t>STUDY</a:t>
            </a:r>
            <a:r>
              <a:rPr sz="700" b="1" spc="-5" dirty="0">
                <a:solidFill>
                  <a:srgbClr val="008037"/>
                </a:solidFill>
                <a:latin typeface="Tahoma"/>
                <a:cs typeface="Tahoma"/>
              </a:rPr>
              <a:t> </a:t>
            </a:r>
            <a:r>
              <a:rPr sz="700" b="1" spc="-10" dirty="0">
                <a:solidFill>
                  <a:srgbClr val="008037"/>
                </a:solidFill>
                <a:latin typeface="Tahoma"/>
                <a:cs typeface="Tahoma"/>
              </a:rPr>
              <a:t>PROGRAM</a:t>
            </a:r>
            <a:endParaRPr sz="700">
              <a:latin typeface="Tahoma"/>
              <a:cs typeface="Tahoma"/>
            </a:endParaRPr>
          </a:p>
        </p:txBody>
      </p:sp>
      <p:sp>
        <p:nvSpPr>
          <p:cNvPr id="5" name="object 5">
            <a:extLst>
              <a:ext uri="{FF2B5EF4-FFF2-40B4-BE49-F238E27FC236}">
                <a16:creationId xmlns:a16="http://schemas.microsoft.com/office/drawing/2014/main" id="{11FFA48D-2D1C-6603-BFAA-0A3A1170F8F8}"/>
              </a:ext>
            </a:extLst>
          </p:cNvPr>
          <p:cNvSpPr txBox="1"/>
          <p:nvPr/>
        </p:nvSpPr>
        <p:spPr>
          <a:xfrm>
            <a:off x="3367787" y="1174119"/>
            <a:ext cx="719455" cy="80010"/>
          </a:xfrm>
          <a:prstGeom prst="rect">
            <a:avLst/>
          </a:prstGeom>
        </p:spPr>
        <p:txBody>
          <a:bodyPr vert="horz" wrap="square" lIns="0" tIns="13335" rIns="0" bIns="0" rtlCol="0">
            <a:spAutoFit/>
          </a:bodyPr>
          <a:lstStyle/>
          <a:p>
            <a:pPr marL="12700">
              <a:lnSpc>
                <a:spcPct val="100000"/>
              </a:lnSpc>
              <a:spcBef>
                <a:spcPts val="105"/>
              </a:spcBef>
            </a:pPr>
            <a:r>
              <a:rPr sz="350" dirty="0">
                <a:latin typeface="Times New Roman"/>
                <a:cs typeface="Times New Roman"/>
              </a:rPr>
              <a:t>Faculty</a:t>
            </a:r>
            <a:r>
              <a:rPr sz="350" spc="5" dirty="0">
                <a:latin typeface="Times New Roman"/>
                <a:cs typeface="Times New Roman"/>
              </a:rPr>
              <a:t> </a:t>
            </a:r>
            <a:r>
              <a:rPr sz="350" dirty="0">
                <a:latin typeface="Times New Roman"/>
                <a:cs typeface="Times New Roman"/>
              </a:rPr>
              <a:t>of</a:t>
            </a:r>
            <a:r>
              <a:rPr sz="350" spc="10" dirty="0">
                <a:latin typeface="Times New Roman"/>
                <a:cs typeface="Times New Roman"/>
              </a:rPr>
              <a:t> </a:t>
            </a:r>
            <a:r>
              <a:rPr sz="350" dirty="0">
                <a:latin typeface="Times New Roman"/>
                <a:cs typeface="Times New Roman"/>
              </a:rPr>
              <a:t>Sport</a:t>
            </a:r>
            <a:r>
              <a:rPr sz="350" spc="10" dirty="0">
                <a:latin typeface="Times New Roman"/>
                <a:cs typeface="Times New Roman"/>
              </a:rPr>
              <a:t> </a:t>
            </a:r>
            <a:r>
              <a:rPr sz="350" dirty="0">
                <a:latin typeface="Times New Roman"/>
                <a:cs typeface="Times New Roman"/>
              </a:rPr>
              <a:t>Education</a:t>
            </a:r>
            <a:r>
              <a:rPr sz="350" spc="5" dirty="0">
                <a:latin typeface="Times New Roman"/>
                <a:cs typeface="Times New Roman"/>
              </a:rPr>
              <a:t> </a:t>
            </a:r>
            <a:r>
              <a:rPr sz="350" dirty="0">
                <a:latin typeface="Times New Roman"/>
                <a:cs typeface="Times New Roman"/>
              </a:rPr>
              <a:t>and</a:t>
            </a:r>
            <a:r>
              <a:rPr sz="350" spc="10" dirty="0">
                <a:latin typeface="Times New Roman"/>
                <a:cs typeface="Times New Roman"/>
              </a:rPr>
              <a:t> </a:t>
            </a:r>
            <a:r>
              <a:rPr sz="350" spc="-10" dirty="0">
                <a:latin typeface="Times New Roman"/>
                <a:cs typeface="Times New Roman"/>
              </a:rPr>
              <a:t>Health</a:t>
            </a:r>
            <a:endParaRPr sz="350">
              <a:latin typeface="Times New Roman"/>
              <a:cs typeface="Times New Roman"/>
            </a:endParaRPr>
          </a:p>
        </p:txBody>
      </p:sp>
      <p:sp>
        <p:nvSpPr>
          <p:cNvPr id="6" name="object 6">
            <a:extLst>
              <a:ext uri="{FF2B5EF4-FFF2-40B4-BE49-F238E27FC236}">
                <a16:creationId xmlns:a16="http://schemas.microsoft.com/office/drawing/2014/main" id="{3CB6FCB1-92B1-C940-6B4B-B23925CFD760}"/>
              </a:ext>
            </a:extLst>
          </p:cNvPr>
          <p:cNvSpPr txBox="1"/>
          <p:nvPr/>
        </p:nvSpPr>
        <p:spPr>
          <a:xfrm>
            <a:off x="3341863" y="1040227"/>
            <a:ext cx="779780" cy="80010"/>
          </a:xfrm>
          <a:prstGeom prst="rect">
            <a:avLst/>
          </a:prstGeom>
        </p:spPr>
        <p:txBody>
          <a:bodyPr vert="horz" wrap="square" lIns="0" tIns="13335" rIns="0" bIns="0" rtlCol="0">
            <a:spAutoFit/>
          </a:bodyPr>
          <a:lstStyle/>
          <a:p>
            <a:pPr marL="12700">
              <a:lnSpc>
                <a:spcPct val="100000"/>
              </a:lnSpc>
              <a:spcBef>
                <a:spcPts val="105"/>
              </a:spcBef>
            </a:pPr>
            <a:r>
              <a:rPr sz="350" b="1" i="1" spc="-20" dirty="0">
                <a:solidFill>
                  <a:srgbClr val="FF1616"/>
                </a:solidFill>
                <a:latin typeface="Times New Roman"/>
                <a:cs typeface="Times New Roman"/>
              </a:rPr>
              <a:t>Physical</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Education,</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Health,</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and</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Recreation</a:t>
            </a:r>
            <a:endParaRPr sz="350">
              <a:latin typeface="Times New Roman"/>
              <a:cs typeface="Times New Roman"/>
            </a:endParaRPr>
          </a:p>
        </p:txBody>
      </p:sp>
      <p:pic>
        <p:nvPicPr>
          <p:cNvPr id="7" name="object 7">
            <a:extLst>
              <a:ext uri="{FF2B5EF4-FFF2-40B4-BE49-F238E27FC236}">
                <a16:creationId xmlns:a16="http://schemas.microsoft.com/office/drawing/2014/main" id="{1C30D7FA-DC3C-9A0B-0ABD-4C8C726C3462}"/>
              </a:ext>
            </a:extLst>
          </p:cNvPr>
          <p:cNvPicPr/>
          <p:nvPr/>
        </p:nvPicPr>
        <p:blipFill>
          <a:blip r:embed="rId2" cstate="print"/>
          <a:stretch>
            <a:fillRect/>
          </a:stretch>
        </p:blipFill>
        <p:spPr>
          <a:xfrm>
            <a:off x="15290102" y="0"/>
            <a:ext cx="2997896" cy="10286999"/>
          </a:xfrm>
          <a:prstGeom prst="rect">
            <a:avLst/>
          </a:prstGeom>
        </p:spPr>
      </p:pic>
      <p:pic>
        <p:nvPicPr>
          <p:cNvPr id="10" name="object 10">
            <a:extLst>
              <a:ext uri="{FF2B5EF4-FFF2-40B4-BE49-F238E27FC236}">
                <a16:creationId xmlns:a16="http://schemas.microsoft.com/office/drawing/2014/main" id="{EA835C5D-F9EA-5115-339D-F86E955C19DC}"/>
              </a:ext>
            </a:extLst>
          </p:cNvPr>
          <p:cNvPicPr/>
          <p:nvPr/>
        </p:nvPicPr>
        <p:blipFill>
          <a:blip r:embed="rId3" cstate="print"/>
          <a:stretch>
            <a:fillRect/>
          </a:stretch>
        </p:blipFill>
        <p:spPr>
          <a:xfrm>
            <a:off x="0" y="8004844"/>
            <a:ext cx="8880991" cy="2282155"/>
          </a:xfrm>
          <a:prstGeom prst="rect">
            <a:avLst/>
          </a:prstGeom>
        </p:spPr>
      </p:pic>
      <p:sp>
        <p:nvSpPr>
          <p:cNvPr id="11" name="object 11">
            <a:extLst>
              <a:ext uri="{FF2B5EF4-FFF2-40B4-BE49-F238E27FC236}">
                <a16:creationId xmlns:a16="http://schemas.microsoft.com/office/drawing/2014/main" id="{7EEEA548-CA13-24A9-19CD-7279B7F8253B}"/>
              </a:ext>
            </a:extLst>
          </p:cNvPr>
          <p:cNvSpPr txBox="1"/>
          <p:nvPr/>
        </p:nvSpPr>
        <p:spPr>
          <a:xfrm>
            <a:off x="1016000" y="8744680"/>
            <a:ext cx="4665345" cy="963930"/>
          </a:xfrm>
          <a:prstGeom prst="rect">
            <a:avLst/>
          </a:prstGeom>
        </p:spPr>
        <p:txBody>
          <a:bodyPr vert="horz" wrap="square" lIns="0" tIns="93980" rIns="0" bIns="0" rtlCol="0">
            <a:spAutoFit/>
          </a:bodyPr>
          <a:lstStyle/>
          <a:p>
            <a:pPr marL="12700" marR="5080">
              <a:lnSpc>
                <a:spcPts val="3379"/>
              </a:lnSpc>
              <a:spcBef>
                <a:spcPts val="740"/>
              </a:spcBef>
            </a:pPr>
            <a:r>
              <a:rPr sz="3350" b="1" spc="45" dirty="0">
                <a:solidFill>
                  <a:srgbClr val="FFFFFF"/>
                </a:solidFill>
                <a:latin typeface="Trebuchet MS"/>
                <a:cs typeface="Trebuchet MS"/>
              </a:rPr>
              <a:t>Presentation</a:t>
            </a:r>
            <a:r>
              <a:rPr sz="3350" b="1" spc="-70" dirty="0">
                <a:solidFill>
                  <a:srgbClr val="FFFFFF"/>
                </a:solidFill>
                <a:latin typeface="Trebuchet MS"/>
                <a:cs typeface="Trebuchet MS"/>
              </a:rPr>
              <a:t> </a:t>
            </a:r>
            <a:r>
              <a:rPr sz="3350" b="1" spc="-10" dirty="0">
                <a:solidFill>
                  <a:srgbClr val="FFFFFF"/>
                </a:solidFill>
                <a:latin typeface="Trebuchet MS"/>
                <a:cs typeface="Trebuchet MS"/>
              </a:rPr>
              <a:t>Template </a:t>
            </a:r>
            <a:r>
              <a:rPr sz="3350" b="1" dirty="0">
                <a:solidFill>
                  <a:srgbClr val="FFFFFF"/>
                </a:solidFill>
                <a:latin typeface="Trebuchet MS"/>
                <a:cs typeface="Trebuchet MS"/>
              </a:rPr>
              <a:t>6th</a:t>
            </a:r>
            <a:r>
              <a:rPr sz="3350" b="1" spc="-114" dirty="0">
                <a:solidFill>
                  <a:srgbClr val="FFFFFF"/>
                </a:solidFill>
                <a:latin typeface="Trebuchet MS"/>
                <a:cs typeface="Trebuchet MS"/>
              </a:rPr>
              <a:t> </a:t>
            </a:r>
            <a:r>
              <a:rPr sz="3350" b="1" spc="100" dirty="0">
                <a:solidFill>
                  <a:srgbClr val="FFFFFF"/>
                </a:solidFill>
                <a:latin typeface="Trebuchet MS"/>
                <a:cs typeface="Trebuchet MS"/>
              </a:rPr>
              <a:t>ISPESH</a:t>
            </a:r>
            <a:r>
              <a:rPr sz="3350" b="1" spc="-114" dirty="0">
                <a:solidFill>
                  <a:srgbClr val="FFFFFF"/>
                </a:solidFill>
                <a:latin typeface="Trebuchet MS"/>
                <a:cs typeface="Trebuchet MS"/>
              </a:rPr>
              <a:t> </a:t>
            </a:r>
            <a:r>
              <a:rPr sz="3350" b="1" spc="-20" dirty="0">
                <a:solidFill>
                  <a:srgbClr val="FFFFFF"/>
                </a:solidFill>
                <a:latin typeface="Trebuchet MS"/>
                <a:cs typeface="Trebuchet MS"/>
              </a:rPr>
              <a:t>2026</a:t>
            </a:r>
            <a:endParaRPr sz="3350">
              <a:latin typeface="Trebuchet MS"/>
              <a:cs typeface="Trebuchet MS"/>
            </a:endParaRPr>
          </a:p>
        </p:txBody>
      </p:sp>
      <p:sp>
        <p:nvSpPr>
          <p:cNvPr id="16" name="object 9">
            <a:extLst>
              <a:ext uri="{FF2B5EF4-FFF2-40B4-BE49-F238E27FC236}">
                <a16:creationId xmlns:a16="http://schemas.microsoft.com/office/drawing/2014/main" id="{27DB66D7-ACA3-1511-3E91-F6B2155415EC}"/>
              </a:ext>
            </a:extLst>
          </p:cNvPr>
          <p:cNvSpPr txBox="1"/>
          <p:nvPr/>
        </p:nvSpPr>
        <p:spPr>
          <a:xfrm>
            <a:off x="2133600" y="3160403"/>
            <a:ext cx="13792200" cy="4814138"/>
          </a:xfrm>
          <a:prstGeom prst="rect">
            <a:avLst/>
          </a:prstGeom>
        </p:spPr>
        <p:txBody>
          <a:bodyPr vert="horz" wrap="square" lIns="0" tIns="12700" rIns="0" bIns="0" rtlCol="0">
            <a:spAutoFit/>
          </a:bodyPr>
          <a:lstStyle/>
          <a:p>
            <a:pPr algn="just" rtl="0"/>
            <a:r>
              <a:rPr lang="en-ID" sz="2400" b="1" dirty="0"/>
              <a:t>Gender Differences</a:t>
            </a:r>
            <a:endParaRPr lang="en-ID" sz="2400" dirty="0"/>
          </a:p>
          <a:p>
            <a:pPr algn="just" rtl="0"/>
            <a:r>
              <a:rPr lang="en-ID" sz="2400" dirty="0"/>
              <a:t>Forward roll anxiety: </a:t>
            </a:r>
            <a:r>
              <a:rPr lang="en-ID" sz="2400" b="1" dirty="0"/>
              <a:t>not significantly different</a:t>
            </a:r>
            <a:r>
              <a:rPr lang="en-ID" sz="2400" dirty="0"/>
              <a:t> (t = 0.90)</a:t>
            </a:r>
          </a:p>
          <a:p>
            <a:pPr algn="just" rtl="0"/>
            <a:r>
              <a:rPr lang="en-ID" sz="2400" dirty="0"/>
              <a:t>Backward roll anxiety: </a:t>
            </a:r>
            <a:r>
              <a:rPr lang="en-ID" sz="2400" b="1" dirty="0"/>
              <a:t>significantly different</a:t>
            </a:r>
            <a:r>
              <a:rPr lang="en-ID" sz="2400" dirty="0"/>
              <a:t> (t = 2.35) — females showed higher anxiety (2.19 vs. 1.78)</a:t>
            </a:r>
            <a:endParaRPr lang="id-ID" sz="2400" dirty="0"/>
          </a:p>
          <a:p>
            <a:pPr algn="just" rtl="0"/>
            <a:endParaRPr lang="id-ID" sz="2400" dirty="0"/>
          </a:p>
          <a:p>
            <a:pPr algn="just" rtl="0"/>
            <a:r>
              <a:rPr lang="en-ID" sz="2400" dirty="0"/>
              <a:t>Correlation: Anxiety vs. Learning Outcomes (N=48)</a:t>
            </a:r>
            <a:endParaRPr lang="id-ID" sz="2400" dirty="0"/>
          </a:p>
          <a:p>
            <a:pPr algn="just" rtl="0"/>
            <a:endParaRPr lang="id-ID" sz="2400" dirty="0"/>
          </a:p>
          <a:p>
            <a:pPr algn="just" rtl="0"/>
            <a:endParaRPr lang="id-ID" sz="2400" dirty="0"/>
          </a:p>
          <a:p>
            <a:pPr algn="just" rtl="0"/>
            <a:endParaRPr lang="id-ID" sz="2400" dirty="0"/>
          </a:p>
          <a:p>
            <a:pPr algn="just" rtl="0"/>
            <a:endParaRPr lang="id-ID" sz="2400" dirty="0"/>
          </a:p>
          <a:p>
            <a:pPr algn="just" rtl="0"/>
            <a:r>
              <a:rPr lang="en-ID" sz="2400" b="1" dirty="0"/>
              <a:t>Key Finding:</a:t>
            </a:r>
            <a:r>
              <a:rPr lang="en-ID" sz="2400" dirty="0"/>
              <a:t> Anxiety was not significantly related to learning outcomes for either roll type (p &gt; 0.05), contrasting with prior studies (</a:t>
            </a:r>
            <a:r>
              <a:rPr lang="en-ID" sz="2400" dirty="0" err="1"/>
              <a:t>Rifianto</a:t>
            </a:r>
            <a:r>
              <a:rPr lang="en-ID" sz="2400" dirty="0"/>
              <a:t>, 2014; Antoni, 2019) that found significant anxiety–performance relationships.</a:t>
            </a:r>
          </a:p>
        </p:txBody>
      </p:sp>
      <p:sp>
        <p:nvSpPr>
          <p:cNvPr id="18" name="object 9">
            <a:extLst>
              <a:ext uri="{FF2B5EF4-FFF2-40B4-BE49-F238E27FC236}">
                <a16:creationId xmlns:a16="http://schemas.microsoft.com/office/drawing/2014/main" id="{30850C31-D892-8EB9-52E0-E7488FF3DC1D}"/>
              </a:ext>
            </a:extLst>
          </p:cNvPr>
          <p:cNvSpPr txBox="1"/>
          <p:nvPr/>
        </p:nvSpPr>
        <p:spPr>
          <a:xfrm>
            <a:off x="3891194" y="1407134"/>
            <a:ext cx="16835206" cy="1564531"/>
          </a:xfrm>
          <a:prstGeom prst="rect">
            <a:avLst/>
          </a:prstGeom>
        </p:spPr>
        <p:txBody>
          <a:bodyPr vert="horz" wrap="square" lIns="0" tIns="12700" rIns="0" bIns="0" rtlCol="0">
            <a:spAutoFit/>
          </a:bodyPr>
          <a:lstStyle/>
          <a:p>
            <a:pPr marL="12700" marR="5080" algn="ctr">
              <a:spcBef>
                <a:spcPts val="100"/>
              </a:spcBef>
            </a:pPr>
            <a:r>
              <a:rPr lang="en-US" sz="8000" b="1" spc="-755" dirty="0">
                <a:solidFill>
                  <a:schemeClr val="tx1"/>
                </a:solidFill>
                <a:latin typeface="Trebuchet MS"/>
                <a:cs typeface="Trebuchet MS"/>
              </a:rPr>
              <a:t>Result</a:t>
            </a:r>
            <a:endParaRPr lang="en-US" sz="2000" dirty="0">
              <a:latin typeface="Trebuchet MS"/>
              <a:cs typeface="Trebuchet MS"/>
            </a:endParaRPr>
          </a:p>
          <a:p>
            <a:pPr marL="12700" marR="5080" algn="ctr">
              <a:lnSpc>
                <a:spcPct val="100000"/>
              </a:lnSpc>
              <a:spcBef>
                <a:spcPts val="100"/>
              </a:spcBef>
            </a:pPr>
            <a:r>
              <a:rPr sz="2000" b="1" spc="-20" dirty="0" err="1">
                <a:solidFill>
                  <a:srgbClr val="FFFFFF"/>
                </a:solidFill>
                <a:latin typeface="Trebuchet MS"/>
                <a:cs typeface="Trebuchet MS"/>
              </a:rPr>
              <a:t>ame</a:t>
            </a:r>
            <a:r>
              <a:rPr sz="2000" b="1" spc="-20" dirty="0">
                <a:solidFill>
                  <a:srgbClr val="FFFFFF"/>
                </a:solidFill>
                <a:latin typeface="Trebuchet MS"/>
                <a:cs typeface="Trebuchet MS"/>
              </a:rPr>
              <a:t> </a:t>
            </a:r>
            <a:r>
              <a:rPr sz="2000" b="1" spc="-10" dirty="0">
                <a:solidFill>
                  <a:srgbClr val="FFFFFF"/>
                </a:solidFill>
                <a:latin typeface="Trebuchet MS"/>
                <a:cs typeface="Trebuchet MS"/>
              </a:rPr>
              <a:t>Affiliation</a:t>
            </a:r>
            <a:endParaRPr sz="2000" dirty="0">
              <a:latin typeface="Trebuchet MS"/>
              <a:cs typeface="Trebuchet MS"/>
            </a:endParaRPr>
          </a:p>
        </p:txBody>
      </p:sp>
      <p:graphicFrame>
        <p:nvGraphicFramePr>
          <p:cNvPr id="9" name="Tabel 8">
            <a:extLst>
              <a:ext uri="{FF2B5EF4-FFF2-40B4-BE49-F238E27FC236}">
                <a16:creationId xmlns:a16="http://schemas.microsoft.com/office/drawing/2014/main" id="{780FFBF7-2C5B-ECEA-33D7-DA42D5941F34}"/>
              </a:ext>
            </a:extLst>
          </p:cNvPr>
          <p:cNvGraphicFramePr>
            <a:graphicFrameLocks noGrp="1"/>
          </p:cNvGraphicFramePr>
          <p:nvPr>
            <p:extLst>
              <p:ext uri="{D42A27DB-BD31-4B8C-83A1-F6EECF244321}">
                <p14:modId xmlns:p14="http://schemas.microsoft.com/office/powerpoint/2010/main" val="905158618"/>
              </p:ext>
            </p:extLst>
          </p:nvPr>
        </p:nvGraphicFramePr>
        <p:xfrm>
          <a:off x="2133600" y="5497988"/>
          <a:ext cx="13792200" cy="940911"/>
        </p:xfrm>
        <a:graphic>
          <a:graphicData uri="http://schemas.openxmlformats.org/drawingml/2006/table">
            <a:tbl>
              <a:tblPr firstRow="1" firstCol="1" lastRow="1" lastCol="1" bandRow="1" bandCol="1">
                <a:tableStyleId>{5C22544A-7EE6-4342-B048-85BDC9FD1C3A}</a:tableStyleId>
              </a:tblPr>
              <a:tblGrid>
                <a:gridCol w="3277472">
                  <a:extLst>
                    <a:ext uri="{9D8B030D-6E8A-4147-A177-3AD203B41FA5}">
                      <a16:colId xmlns:a16="http://schemas.microsoft.com/office/drawing/2014/main" val="2666495297"/>
                    </a:ext>
                  </a:extLst>
                </a:gridCol>
                <a:gridCol w="1561269">
                  <a:extLst>
                    <a:ext uri="{9D8B030D-6E8A-4147-A177-3AD203B41FA5}">
                      <a16:colId xmlns:a16="http://schemas.microsoft.com/office/drawing/2014/main" val="632859385"/>
                    </a:ext>
                  </a:extLst>
                </a:gridCol>
                <a:gridCol w="3177659">
                  <a:extLst>
                    <a:ext uri="{9D8B030D-6E8A-4147-A177-3AD203B41FA5}">
                      <a16:colId xmlns:a16="http://schemas.microsoft.com/office/drawing/2014/main" val="668093194"/>
                    </a:ext>
                  </a:extLst>
                </a:gridCol>
                <a:gridCol w="1695347">
                  <a:extLst>
                    <a:ext uri="{9D8B030D-6E8A-4147-A177-3AD203B41FA5}">
                      <a16:colId xmlns:a16="http://schemas.microsoft.com/office/drawing/2014/main" val="3564564679"/>
                    </a:ext>
                  </a:extLst>
                </a:gridCol>
                <a:gridCol w="4080453">
                  <a:extLst>
                    <a:ext uri="{9D8B030D-6E8A-4147-A177-3AD203B41FA5}">
                      <a16:colId xmlns:a16="http://schemas.microsoft.com/office/drawing/2014/main" val="116912114"/>
                    </a:ext>
                  </a:extLst>
                </a:gridCol>
              </a:tblGrid>
              <a:tr h="310979">
                <a:tc>
                  <a:txBody>
                    <a:bodyPr/>
                    <a:lstStyle/>
                    <a:p>
                      <a:pPr marL="509905" algn="l">
                        <a:lnSpc>
                          <a:spcPts val="1265"/>
                        </a:lnSpc>
                        <a:buNone/>
                      </a:pPr>
                      <a:r>
                        <a:rPr lang="en-US" sz="1100" spc="-10">
                          <a:effectLst/>
                        </a:rPr>
                        <a:t>Variabel</a:t>
                      </a:r>
                      <a:endParaRPr lang="en-ID" sz="11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126365" algn="ctr">
                        <a:lnSpc>
                          <a:spcPts val="1265"/>
                        </a:lnSpc>
                        <a:buNone/>
                      </a:pPr>
                      <a:r>
                        <a:rPr lang="en-US" sz="1100" spc="-50">
                          <a:effectLst/>
                        </a:rPr>
                        <a:t>N</a:t>
                      </a:r>
                      <a:endParaRPr lang="en-ID" sz="11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101600" algn="l">
                        <a:lnSpc>
                          <a:spcPts val="1265"/>
                        </a:lnSpc>
                        <a:buNone/>
                      </a:pPr>
                      <a:r>
                        <a:rPr lang="en-US" sz="1100" spc="-10">
                          <a:effectLst/>
                        </a:rPr>
                        <a:t>Nilai</a:t>
                      </a:r>
                      <a:r>
                        <a:rPr lang="en-US" sz="1100" spc="-30">
                          <a:effectLst/>
                        </a:rPr>
                        <a:t> </a:t>
                      </a:r>
                      <a:r>
                        <a:rPr lang="en-US" sz="1100" spc="-10">
                          <a:effectLst/>
                        </a:rPr>
                        <a:t>Koefisiensi</a:t>
                      </a:r>
                      <a:endParaRPr lang="en-ID" sz="11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228600" algn="l">
                        <a:lnSpc>
                          <a:spcPts val="1265"/>
                        </a:lnSpc>
                        <a:buNone/>
                      </a:pPr>
                      <a:r>
                        <a:rPr lang="en-US" sz="1100">
                          <a:effectLst/>
                        </a:rPr>
                        <a:t>t </a:t>
                      </a:r>
                      <a:r>
                        <a:rPr lang="en-US" sz="1100" spc="-25">
                          <a:effectLst/>
                        </a:rPr>
                        <a:t>hit</a:t>
                      </a:r>
                      <a:endParaRPr lang="en-ID" sz="11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9525" algn="ctr">
                        <a:lnSpc>
                          <a:spcPts val="1265"/>
                        </a:lnSpc>
                        <a:buNone/>
                      </a:pPr>
                      <a:r>
                        <a:rPr lang="en-US" sz="1100" spc="-20">
                          <a:effectLst/>
                        </a:rPr>
                        <a:t>Ket.</a:t>
                      </a:r>
                      <a:endParaRPr lang="en-ID" sz="11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extLst>
                  <a:ext uri="{0D108BD9-81ED-4DB2-BD59-A6C34878D82A}">
                    <a16:rowId xmlns:a16="http://schemas.microsoft.com/office/drawing/2014/main" val="2845657879"/>
                  </a:ext>
                </a:extLst>
              </a:tr>
              <a:tr h="304144">
                <a:tc>
                  <a:txBody>
                    <a:bodyPr/>
                    <a:lstStyle/>
                    <a:p>
                      <a:pPr marL="95885" algn="l">
                        <a:lnSpc>
                          <a:spcPts val="1225"/>
                        </a:lnSpc>
                        <a:spcBef>
                          <a:spcPts val="10"/>
                        </a:spcBef>
                        <a:buNone/>
                      </a:pPr>
                      <a:r>
                        <a:rPr lang="en-US" sz="1100">
                          <a:effectLst/>
                        </a:rPr>
                        <a:t>Guling</a:t>
                      </a:r>
                      <a:r>
                        <a:rPr lang="en-US" sz="1100" spc="-40">
                          <a:effectLst/>
                        </a:rPr>
                        <a:t> </a:t>
                      </a:r>
                      <a:r>
                        <a:rPr lang="en-US" sz="1100" spc="-20">
                          <a:effectLst/>
                        </a:rPr>
                        <a:t>Depan</a:t>
                      </a:r>
                      <a:endParaRPr lang="en-ID" sz="11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252730" marR="99060" algn="r">
                        <a:lnSpc>
                          <a:spcPts val="1225"/>
                        </a:lnSpc>
                        <a:spcBef>
                          <a:spcPts val="10"/>
                        </a:spcBef>
                        <a:buNone/>
                      </a:pPr>
                      <a:r>
                        <a:rPr lang="en-US" sz="1100" spc="-25">
                          <a:effectLst/>
                        </a:rPr>
                        <a:t>48</a:t>
                      </a:r>
                      <a:endParaRPr lang="en-ID" sz="11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91440" algn="ctr">
                        <a:lnSpc>
                          <a:spcPts val="1225"/>
                        </a:lnSpc>
                        <a:spcBef>
                          <a:spcPts val="10"/>
                        </a:spcBef>
                        <a:buNone/>
                      </a:pPr>
                      <a:r>
                        <a:rPr lang="en-US" sz="1100">
                          <a:effectLst/>
                        </a:rPr>
                        <a:t>-</a:t>
                      </a:r>
                      <a:r>
                        <a:rPr lang="en-US" sz="1100" spc="-20">
                          <a:effectLst/>
                        </a:rPr>
                        <a:t>0,12</a:t>
                      </a:r>
                      <a:endParaRPr lang="en-ID" sz="11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252730" marR="130175" algn="r">
                        <a:lnSpc>
                          <a:spcPts val="1225"/>
                        </a:lnSpc>
                        <a:spcBef>
                          <a:spcPts val="10"/>
                        </a:spcBef>
                        <a:buNone/>
                      </a:pPr>
                      <a:r>
                        <a:rPr lang="en-US" sz="1100" spc="-20">
                          <a:effectLst/>
                        </a:rPr>
                        <a:t>0,82</a:t>
                      </a:r>
                      <a:endParaRPr lang="en-ID" sz="11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133985" algn="l">
                        <a:lnSpc>
                          <a:spcPts val="1225"/>
                        </a:lnSpc>
                        <a:spcBef>
                          <a:spcPts val="10"/>
                        </a:spcBef>
                        <a:buNone/>
                      </a:pPr>
                      <a:r>
                        <a:rPr lang="en-US" sz="1100" spc="-10">
                          <a:effectLst/>
                        </a:rPr>
                        <a:t>Korelasi</a:t>
                      </a:r>
                      <a:r>
                        <a:rPr lang="en-US" sz="1100" spc="-45">
                          <a:effectLst/>
                        </a:rPr>
                        <a:t> </a:t>
                      </a:r>
                      <a:r>
                        <a:rPr lang="en-US" sz="1100" spc="-10">
                          <a:effectLst/>
                        </a:rPr>
                        <a:t>tidak</a:t>
                      </a:r>
                      <a:r>
                        <a:rPr lang="en-US" sz="1100" spc="-20">
                          <a:effectLst/>
                        </a:rPr>
                        <a:t> nyata</a:t>
                      </a:r>
                      <a:endParaRPr lang="en-ID" sz="11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extLst>
                  <a:ext uri="{0D108BD9-81ED-4DB2-BD59-A6C34878D82A}">
                    <a16:rowId xmlns:a16="http://schemas.microsoft.com/office/drawing/2014/main" val="3701780918"/>
                  </a:ext>
                </a:extLst>
              </a:tr>
              <a:tr h="325788">
                <a:tc>
                  <a:txBody>
                    <a:bodyPr/>
                    <a:lstStyle/>
                    <a:p>
                      <a:pPr marL="95885" algn="l">
                        <a:spcBef>
                          <a:spcPts val="40"/>
                        </a:spcBef>
                        <a:buNone/>
                      </a:pPr>
                      <a:r>
                        <a:rPr lang="en-US" sz="1100">
                          <a:effectLst/>
                        </a:rPr>
                        <a:t>Guling</a:t>
                      </a:r>
                      <a:r>
                        <a:rPr lang="en-US" sz="1100" spc="-40">
                          <a:effectLst/>
                        </a:rPr>
                        <a:t> </a:t>
                      </a:r>
                      <a:r>
                        <a:rPr lang="en-US" sz="1100" spc="-10">
                          <a:effectLst/>
                        </a:rPr>
                        <a:t>Belakang</a:t>
                      </a:r>
                      <a:endParaRPr lang="en-ID" sz="11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252730" marR="99060" algn="r">
                        <a:spcBef>
                          <a:spcPts val="40"/>
                        </a:spcBef>
                        <a:buNone/>
                      </a:pPr>
                      <a:r>
                        <a:rPr lang="en-US" sz="1100" spc="-25">
                          <a:effectLst/>
                        </a:rPr>
                        <a:t>48</a:t>
                      </a:r>
                      <a:endParaRPr lang="en-ID" sz="11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91440" algn="ctr">
                        <a:spcBef>
                          <a:spcPts val="40"/>
                        </a:spcBef>
                        <a:buNone/>
                      </a:pPr>
                      <a:r>
                        <a:rPr lang="en-US" sz="1100">
                          <a:effectLst/>
                        </a:rPr>
                        <a:t>-</a:t>
                      </a:r>
                      <a:r>
                        <a:rPr lang="en-US" sz="1100" spc="-20">
                          <a:effectLst/>
                        </a:rPr>
                        <a:t>0,02</a:t>
                      </a:r>
                      <a:endParaRPr lang="en-ID" sz="11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252730" marR="130175" algn="r">
                        <a:spcBef>
                          <a:spcPts val="40"/>
                        </a:spcBef>
                        <a:buNone/>
                      </a:pPr>
                      <a:r>
                        <a:rPr lang="en-US" sz="1100" spc="-20">
                          <a:effectLst/>
                        </a:rPr>
                        <a:t>0,14</a:t>
                      </a:r>
                      <a:endParaRPr lang="en-ID" sz="11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133985" algn="l">
                        <a:spcBef>
                          <a:spcPts val="40"/>
                        </a:spcBef>
                        <a:buNone/>
                      </a:pPr>
                      <a:r>
                        <a:rPr lang="en-US" sz="1100" spc="-10" dirty="0" err="1">
                          <a:effectLst/>
                        </a:rPr>
                        <a:t>Korelasi</a:t>
                      </a:r>
                      <a:r>
                        <a:rPr lang="en-US" sz="1100" spc="-45" dirty="0">
                          <a:effectLst/>
                        </a:rPr>
                        <a:t> </a:t>
                      </a:r>
                      <a:r>
                        <a:rPr lang="en-US" sz="1100" spc="-10" dirty="0" err="1">
                          <a:effectLst/>
                        </a:rPr>
                        <a:t>tidak</a:t>
                      </a:r>
                      <a:r>
                        <a:rPr lang="en-US" sz="1100" spc="-20" dirty="0">
                          <a:effectLst/>
                        </a:rPr>
                        <a:t> </a:t>
                      </a:r>
                      <a:r>
                        <a:rPr lang="en-US" sz="1100" spc="-20" dirty="0" err="1">
                          <a:effectLst/>
                        </a:rPr>
                        <a:t>nyata</a:t>
                      </a:r>
                      <a:endParaRPr lang="en-ID" sz="1100" dirty="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extLst>
                  <a:ext uri="{0D108BD9-81ED-4DB2-BD59-A6C34878D82A}">
                    <a16:rowId xmlns:a16="http://schemas.microsoft.com/office/drawing/2014/main" val="2528015689"/>
                  </a:ext>
                </a:extLst>
              </a:tr>
            </a:tbl>
          </a:graphicData>
        </a:graphic>
      </p:graphicFrame>
    </p:spTree>
    <p:extLst>
      <p:ext uri="{BB962C8B-B14F-4D97-AF65-F5344CB8AC3E}">
        <p14:creationId xmlns:p14="http://schemas.microsoft.com/office/powerpoint/2010/main" val="7665958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2BF84-4BD2-2DA9-FEC5-35A6E3FC282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92BC547-C7CE-2D4E-B4E8-4BC8EC7C35EC}"/>
              </a:ext>
            </a:extLst>
          </p:cNvPr>
          <p:cNvSpPr txBox="1"/>
          <p:nvPr/>
        </p:nvSpPr>
        <p:spPr>
          <a:xfrm>
            <a:off x="3322692" y="736670"/>
            <a:ext cx="810260" cy="384175"/>
          </a:xfrm>
          <a:prstGeom prst="rect">
            <a:avLst/>
          </a:prstGeom>
        </p:spPr>
        <p:txBody>
          <a:bodyPr vert="horz" wrap="square" lIns="0" tIns="12700" rIns="0" bIns="0" rtlCol="0">
            <a:spAutoFit/>
          </a:bodyPr>
          <a:lstStyle/>
          <a:p>
            <a:pPr marL="12700">
              <a:lnSpc>
                <a:spcPct val="100000"/>
              </a:lnSpc>
              <a:spcBef>
                <a:spcPts val="100"/>
              </a:spcBef>
            </a:pPr>
            <a:r>
              <a:rPr sz="2350" b="1" spc="-110" dirty="0">
                <a:solidFill>
                  <a:srgbClr val="33820D"/>
                </a:solidFill>
                <a:latin typeface="Times New Roman"/>
                <a:cs typeface="Times New Roman"/>
              </a:rPr>
              <a:t>PEH</a:t>
            </a:r>
            <a:r>
              <a:rPr sz="2350" b="1" spc="-1595" dirty="0">
                <a:solidFill>
                  <a:srgbClr val="33820D"/>
                </a:solidFill>
                <a:latin typeface="Times New Roman"/>
                <a:cs typeface="Times New Roman"/>
              </a:rPr>
              <a:t>R</a:t>
            </a:r>
            <a:endParaRPr sz="2350">
              <a:latin typeface="Times New Roman"/>
              <a:cs typeface="Times New Roman"/>
            </a:endParaRPr>
          </a:p>
        </p:txBody>
      </p:sp>
      <p:sp>
        <p:nvSpPr>
          <p:cNvPr id="3" name="object 3">
            <a:extLst>
              <a:ext uri="{FF2B5EF4-FFF2-40B4-BE49-F238E27FC236}">
                <a16:creationId xmlns:a16="http://schemas.microsoft.com/office/drawing/2014/main" id="{ECD8B55D-D0D2-817B-64A5-C7DD95A16572}"/>
              </a:ext>
            </a:extLst>
          </p:cNvPr>
          <p:cNvSpPr txBox="1"/>
          <p:nvPr/>
        </p:nvSpPr>
        <p:spPr>
          <a:xfrm>
            <a:off x="3330573" y="770359"/>
            <a:ext cx="801370" cy="76835"/>
          </a:xfrm>
          <a:prstGeom prst="rect">
            <a:avLst/>
          </a:prstGeom>
        </p:spPr>
        <p:txBody>
          <a:bodyPr vert="horz" wrap="square" lIns="0" tIns="16510" rIns="0" bIns="0" rtlCol="0">
            <a:spAutoFit/>
          </a:bodyPr>
          <a:lstStyle/>
          <a:p>
            <a:pPr marL="12700">
              <a:lnSpc>
                <a:spcPct val="100000"/>
              </a:lnSpc>
              <a:spcBef>
                <a:spcPts val="130"/>
              </a:spcBef>
            </a:pPr>
            <a:r>
              <a:rPr sz="300" b="1" dirty="0">
                <a:solidFill>
                  <a:srgbClr val="FF1616"/>
                </a:solidFill>
                <a:latin typeface="Times New Roman"/>
                <a:cs typeface="Times New Roman"/>
              </a:rPr>
              <a:t>UNIVERSITAS</a:t>
            </a:r>
            <a:r>
              <a:rPr sz="300" b="1" spc="80" dirty="0">
                <a:solidFill>
                  <a:srgbClr val="FF1616"/>
                </a:solidFill>
                <a:latin typeface="Times New Roman"/>
                <a:cs typeface="Times New Roman"/>
              </a:rPr>
              <a:t> </a:t>
            </a:r>
            <a:r>
              <a:rPr sz="300" b="1" dirty="0">
                <a:solidFill>
                  <a:srgbClr val="FF1616"/>
                </a:solidFill>
                <a:latin typeface="Times New Roman"/>
                <a:cs typeface="Times New Roman"/>
              </a:rPr>
              <a:t>PENDIDIKAN</a:t>
            </a:r>
            <a:r>
              <a:rPr sz="300" b="1" spc="85" dirty="0">
                <a:solidFill>
                  <a:srgbClr val="FF1616"/>
                </a:solidFill>
                <a:latin typeface="Times New Roman"/>
                <a:cs typeface="Times New Roman"/>
              </a:rPr>
              <a:t> </a:t>
            </a:r>
            <a:r>
              <a:rPr sz="300" b="1" spc="-10" dirty="0">
                <a:solidFill>
                  <a:srgbClr val="FF1616"/>
                </a:solidFill>
                <a:latin typeface="Times New Roman"/>
                <a:cs typeface="Times New Roman"/>
              </a:rPr>
              <a:t>INDONESIA</a:t>
            </a:r>
            <a:endParaRPr sz="300">
              <a:latin typeface="Times New Roman"/>
              <a:cs typeface="Times New Roman"/>
            </a:endParaRPr>
          </a:p>
        </p:txBody>
      </p:sp>
      <p:sp>
        <p:nvSpPr>
          <p:cNvPr id="4" name="object 4">
            <a:extLst>
              <a:ext uri="{FF2B5EF4-FFF2-40B4-BE49-F238E27FC236}">
                <a16:creationId xmlns:a16="http://schemas.microsoft.com/office/drawing/2014/main" id="{F8DC10A1-3E81-CA4B-9DAD-03FEEF545AAC}"/>
              </a:ext>
            </a:extLst>
          </p:cNvPr>
          <p:cNvSpPr txBox="1"/>
          <p:nvPr/>
        </p:nvSpPr>
        <p:spPr>
          <a:xfrm>
            <a:off x="3336430" y="1085260"/>
            <a:ext cx="790575" cy="133350"/>
          </a:xfrm>
          <a:prstGeom prst="rect">
            <a:avLst/>
          </a:prstGeom>
        </p:spPr>
        <p:txBody>
          <a:bodyPr vert="horz" wrap="square" lIns="0" tIns="13335" rIns="0" bIns="0" rtlCol="0">
            <a:spAutoFit/>
          </a:bodyPr>
          <a:lstStyle/>
          <a:p>
            <a:pPr marL="12700">
              <a:lnSpc>
                <a:spcPct val="100000"/>
              </a:lnSpc>
              <a:spcBef>
                <a:spcPts val="105"/>
              </a:spcBef>
            </a:pPr>
            <a:r>
              <a:rPr sz="700" b="1" spc="-30" dirty="0">
                <a:solidFill>
                  <a:srgbClr val="008037"/>
                </a:solidFill>
                <a:latin typeface="Tahoma"/>
                <a:cs typeface="Tahoma"/>
              </a:rPr>
              <a:t>STUDY</a:t>
            </a:r>
            <a:r>
              <a:rPr sz="700" b="1" spc="-5" dirty="0">
                <a:solidFill>
                  <a:srgbClr val="008037"/>
                </a:solidFill>
                <a:latin typeface="Tahoma"/>
                <a:cs typeface="Tahoma"/>
              </a:rPr>
              <a:t> </a:t>
            </a:r>
            <a:r>
              <a:rPr sz="700" b="1" spc="-10" dirty="0">
                <a:solidFill>
                  <a:srgbClr val="008037"/>
                </a:solidFill>
                <a:latin typeface="Tahoma"/>
                <a:cs typeface="Tahoma"/>
              </a:rPr>
              <a:t>PROGRAM</a:t>
            </a:r>
            <a:endParaRPr sz="700">
              <a:latin typeface="Tahoma"/>
              <a:cs typeface="Tahoma"/>
            </a:endParaRPr>
          </a:p>
        </p:txBody>
      </p:sp>
      <p:sp>
        <p:nvSpPr>
          <p:cNvPr id="5" name="object 5">
            <a:extLst>
              <a:ext uri="{FF2B5EF4-FFF2-40B4-BE49-F238E27FC236}">
                <a16:creationId xmlns:a16="http://schemas.microsoft.com/office/drawing/2014/main" id="{7ADB4122-4561-8003-34C2-9F7FA46EA193}"/>
              </a:ext>
            </a:extLst>
          </p:cNvPr>
          <p:cNvSpPr txBox="1"/>
          <p:nvPr/>
        </p:nvSpPr>
        <p:spPr>
          <a:xfrm>
            <a:off x="3367787" y="1174119"/>
            <a:ext cx="719455" cy="80010"/>
          </a:xfrm>
          <a:prstGeom prst="rect">
            <a:avLst/>
          </a:prstGeom>
        </p:spPr>
        <p:txBody>
          <a:bodyPr vert="horz" wrap="square" lIns="0" tIns="13335" rIns="0" bIns="0" rtlCol="0">
            <a:spAutoFit/>
          </a:bodyPr>
          <a:lstStyle/>
          <a:p>
            <a:pPr marL="12700">
              <a:lnSpc>
                <a:spcPct val="100000"/>
              </a:lnSpc>
              <a:spcBef>
                <a:spcPts val="105"/>
              </a:spcBef>
            </a:pPr>
            <a:r>
              <a:rPr sz="350" dirty="0">
                <a:latin typeface="Times New Roman"/>
                <a:cs typeface="Times New Roman"/>
              </a:rPr>
              <a:t>Faculty</a:t>
            </a:r>
            <a:r>
              <a:rPr sz="350" spc="5" dirty="0">
                <a:latin typeface="Times New Roman"/>
                <a:cs typeface="Times New Roman"/>
              </a:rPr>
              <a:t> </a:t>
            </a:r>
            <a:r>
              <a:rPr sz="350" dirty="0">
                <a:latin typeface="Times New Roman"/>
                <a:cs typeface="Times New Roman"/>
              </a:rPr>
              <a:t>of</a:t>
            </a:r>
            <a:r>
              <a:rPr sz="350" spc="10" dirty="0">
                <a:latin typeface="Times New Roman"/>
                <a:cs typeface="Times New Roman"/>
              </a:rPr>
              <a:t> </a:t>
            </a:r>
            <a:r>
              <a:rPr sz="350" dirty="0">
                <a:latin typeface="Times New Roman"/>
                <a:cs typeface="Times New Roman"/>
              </a:rPr>
              <a:t>Sport</a:t>
            </a:r>
            <a:r>
              <a:rPr sz="350" spc="10" dirty="0">
                <a:latin typeface="Times New Roman"/>
                <a:cs typeface="Times New Roman"/>
              </a:rPr>
              <a:t> </a:t>
            </a:r>
            <a:r>
              <a:rPr sz="350" dirty="0">
                <a:latin typeface="Times New Roman"/>
                <a:cs typeface="Times New Roman"/>
              </a:rPr>
              <a:t>Education</a:t>
            </a:r>
            <a:r>
              <a:rPr sz="350" spc="5" dirty="0">
                <a:latin typeface="Times New Roman"/>
                <a:cs typeface="Times New Roman"/>
              </a:rPr>
              <a:t> </a:t>
            </a:r>
            <a:r>
              <a:rPr sz="350" dirty="0">
                <a:latin typeface="Times New Roman"/>
                <a:cs typeface="Times New Roman"/>
              </a:rPr>
              <a:t>and</a:t>
            </a:r>
            <a:r>
              <a:rPr sz="350" spc="10" dirty="0">
                <a:latin typeface="Times New Roman"/>
                <a:cs typeface="Times New Roman"/>
              </a:rPr>
              <a:t> </a:t>
            </a:r>
            <a:r>
              <a:rPr sz="350" spc="-10" dirty="0">
                <a:latin typeface="Times New Roman"/>
                <a:cs typeface="Times New Roman"/>
              </a:rPr>
              <a:t>Health</a:t>
            </a:r>
            <a:endParaRPr sz="350">
              <a:latin typeface="Times New Roman"/>
              <a:cs typeface="Times New Roman"/>
            </a:endParaRPr>
          </a:p>
        </p:txBody>
      </p:sp>
      <p:sp>
        <p:nvSpPr>
          <p:cNvPr id="6" name="object 6">
            <a:extLst>
              <a:ext uri="{FF2B5EF4-FFF2-40B4-BE49-F238E27FC236}">
                <a16:creationId xmlns:a16="http://schemas.microsoft.com/office/drawing/2014/main" id="{F95D97BE-30C3-CE81-BB53-77FE0AAC8AB4}"/>
              </a:ext>
            </a:extLst>
          </p:cNvPr>
          <p:cNvSpPr txBox="1"/>
          <p:nvPr/>
        </p:nvSpPr>
        <p:spPr>
          <a:xfrm>
            <a:off x="3341863" y="1040227"/>
            <a:ext cx="779780" cy="80010"/>
          </a:xfrm>
          <a:prstGeom prst="rect">
            <a:avLst/>
          </a:prstGeom>
        </p:spPr>
        <p:txBody>
          <a:bodyPr vert="horz" wrap="square" lIns="0" tIns="13335" rIns="0" bIns="0" rtlCol="0">
            <a:spAutoFit/>
          </a:bodyPr>
          <a:lstStyle/>
          <a:p>
            <a:pPr marL="12700">
              <a:lnSpc>
                <a:spcPct val="100000"/>
              </a:lnSpc>
              <a:spcBef>
                <a:spcPts val="105"/>
              </a:spcBef>
            </a:pPr>
            <a:r>
              <a:rPr sz="350" b="1" i="1" spc="-20" dirty="0">
                <a:solidFill>
                  <a:srgbClr val="FF1616"/>
                </a:solidFill>
                <a:latin typeface="Times New Roman"/>
                <a:cs typeface="Times New Roman"/>
              </a:rPr>
              <a:t>Physical</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Education,</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Health,</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and</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Recreation</a:t>
            </a:r>
            <a:endParaRPr sz="350">
              <a:latin typeface="Times New Roman"/>
              <a:cs typeface="Times New Roman"/>
            </a:endParaRPr>
          </a:p>
        </p:txBody>
      </p:sp>
      <p:pic>
        <p:nvPicPr>
          <p:cNvPr id="7" name="object 7">
            <a:extLst>
              <a:ext uri="{FF2B5EF4-FFF2-40B4-BE49-F238E27FC236}">
                <a16:creationId xmlns:a16="http://schemas.microsoft.com/office/drawing/2014/main" id="{7023C994-F214-FB80-6173-834E5DE53B46}"/>
              </a:ext>
            </a:extLst>
          </p:cNvPr>
          <p:cNvPicPr/>
          <p:nvPr/>
        </p:nvPicPr>
        <p:blipFill>
          <a:blip r:embed="rId2" cstate="print"/>
          <a:stretch>
            <a:fillRect/>
          </a:stretch>
        </p:blipFill>
        <p:spPr>
          <a:xfrm>
            <a:off x="15290102" y="0"/>
            <a:ext cx="2997896" cy="10286999"/>
          </a:xfrm>
          <a:prstGeom prst="rect">
            <a:avLst/>
          </a:prstGeom>
        </p:spPr>
      </p:pic>
      <p:pic>
        <p:nvPicPr>
          <p:cNvPr id="10" name="object 10">
            <a:extLst>
              <a:ext uri="{FF2B5EF4-FFF2-40B4-BE49-F238E27FC236}">
                <a16:creationId xmlns:a16="http://schemas.microsoft.com/office/drawing/2014/main" id="{E2DA02C4-806E-6576-B073-16CE2DA5F9E4}"/>
              </a:ext>
            </a:extLst>
          </p:cNvPr>
          <p:cNvPicPr/>
          <p:nvPr/>
        </p:nvPicPr>
        <p:blipFill>
          <a:blip r:embed="rId3" cstate="print"/>
          <a:stretch>
            <a:fillRect/>
          </a:stretch>
        </p:blipFill>
        <p:spPr>
          <a:xfrm>
            <a:off x="0" y="8004844"/>
            <a:ext cx="8880991" cy="2282155"/>
          </a:xfrm>
          <a:prstGeom prst="rect">
            <a:avLst/>
          </a:prstGeom>
        </p:spPr>
      </p:pic>
      <p:sp>
        <p:nvSpPr>
          <p:cNvPr id="11" name="object 11">
            <a:extLst>
              <a:ext uri="{FF2B5EF4-FFF2-40B4-BE49-F238E27FC236}">
                <a16:creationId xmlns:a16="http://schemas.microsoft.com/office/drawing/2014/main" id="{42DA60C6-AF7A-6E2A-A9D3-CAEFF663FD72}"/>
              </a:ext>
            </a:extLst>
          </p:cNvPr>
          <p:cNvSpPr txBox="1"/>
          <p:nvPr/>
        </p:nvSpPr>
        <p:spPr>
          <a:xfrm>
            <a:off x="1016000" y="8744680"/>
            <a:ext cx="4665345" cy="963930"/>
          </a:xfrm>
          <a:prstGeom prst="rect">
            <a:avLst/>
          </a:prstGeom>
        </p:spPr>
        <p:txBody>
          <a:bodyPr vert="horz" wrap="square" lIns="0" tIns="93980" rIns="0" bIns="0" rtlCol="0">
            <a:spAutoFit/>
          </a:bodyPr>
          <a:lstStyle/>
          <a:p>
            <a:pPr marL="12700" marR="5080">
              <a:lnSpc>
                <a:spcPts val="3379"/>
              </a:lnSpc>
              <a:spcBef>
                <a:spcPts val="740"/>
              </a:spcBef>
            </a:pPr>
            <a:r>
              <a:rPr sz="3350" b="1" spc="45" dirty="0">
                <a:solidFill>
                  <a:srgbClr val="FFFFFF"/>
                </a:solidFill>
                <a:latin typeface="Trebuchet MS"/>
                <a:cs typeface="Trebuchet MS"/>
              </a:rPr>
              <a:t>Presentation</a:t>
            </a:r>
            <a:r>
              <a:rPr sz="3350" b="1" spc="-70" dirty="0">
                <a:solidFill>
                  <a:srgbClr val="FFFFFF"/>
                </a:solidFill>
                <a:latin typeface="Trebuchet MS"/>
                <a:cs typeface="Trebuchet MS"/>
              </a:rPr>
              <a:t> </a:t>
            </a:r>
            <a:r>
              <a:rPr sz="3350" b="1" spc="-10" dirty="0">
                <a:solidFill>
                  <a:srgbClr val="FFFFFF"/>
                </a:solidFill>
                <a:latin typeface="Trebuchet MS"/>
                <a:cs typeface="Trebuchet MS"/>
              </a:rPr>
              <a:t>Template </a:t>
            </a:r>
            <a:r>
              <a:rPr sz="3350" b="1" dirty="0">
                <a:solidFill>
                  <a:srgbClr val="FFFFFF"/>
                </a:solidFill>
                <a:latin typeface="Trebuchet MS"/>
                <a:cs typeface="Trebuchet MS"/>
              </a:rPr>
              <a:t>6th</a:t>
            </a:r>
            <a:r>
              <a:rPr sz="3350" b="1" spc="-114" dirty="0">
                <a:solidFill>
                  <a:srgbClr val="FFFFFF"/>
                </a:solidFill>
                <a:latin typeface="Trebuchet MS"/>
                <a:cs typeface="Trebuchet MS"/>
              </a:rPr>
              <a:t> </a:t>
            </a:r>
            <a:r>
              <a:rPr sz="3350" b="1" spc="100" dirty="0">
                <a:solidFill>
                  <a:srgbClr val="FFFFFF"/>
                </a:solidFill>
                <a:latin typeface="Trebuchet MS"/>
                <a:cs typeface="Trebuchet MS"/>
              </a:rPr>
              <a:t>ISPESH</a:t>
            </a:r>
            <a:r>
              <a:rPr sz="3350" b="1" spc="-114" dirty="0">
                <a:solidFill>
                  <a:srgbClr val="FFFFFF"/>
                </a:solidFill>
                <a:latin typeface="Trebuchet MS"/>
                <a:cs typeface="Trebuchet MS"/>
              </a:rPr>
              <a:t> </a:t>
            </a:r>
            <a:r>
              <a:rPr sz="3350" b="1" spc="-20" dirty="0">
                <a:solidFill>
                  <a:srgbClr val="FFFFFF"/>
                </a:solidFill>
                <a:latin typeface="Trebuchet MS"/>
                <a:cs typeface="Trebuchet MS"/>
              </a:rPr>
              <a:t>2026</a:t>
            </a:r>
            <a:endParaRPr sz="3350">
              <a:latin typeface="Trebuchet MS"/>
              <a:cs typeface="Trebuchet MS"/>
            </a:endParaRPr>
          </a:p>
        </p:txBody>
      </p:sp>
      <p:sp>
        <p:nvSpPr>
          <p:cNvPr id="13" name="object 9">
            <a:extLst>
              <a:ext uri="{FF2B5EF4-FFF2-40B4-BE49-F238E27FC236}">
                <a16:creationId xmlns:a16="http://schemas.microsoft.com/office/drawing/2014/main" id="{7170DEF5-7D4F-7245-45B9-2239DF5BC9B4}"/>
              </a:ext>
            </a:extLst>
          </p:cNvPr>
          <p:cNvSpPr txBox="1"/>
          <p:nvPr/>
        </p:nvSpPr>
        <p:spPr>
          <a:xfrm>
            <a:off x="2784961" y="1456676"/>
            <a:ext cx="11862777" cy="1243930"/>
          </a:xfrm>
          <a:prstGeom prst="rect">
            <a:avLst/>
          </a:prstGeom>
        </p:spPr>
        <p:txBody>
          <a:bodyPr vert="horz" wrap="square" lIns="0" tIns="12700" rIns="0" bIns="0" rtlCol="0">
            <a:spAutoFit/>
          </a:bodyPr>
          <a:lstStyle/>
          <a:p>
            <a:pPr marL="12700" marR="5080" algn="ctr">
              <a:lnSpc>
                <a:spcPct val="100000"/>
              </a:lnSpc>
              <a:spcBef>
                <a:spcPts val="100"/>
              </a:spcBef>
            </a:pPr>
            <a:r>
              <a:rPr lang="en-US" sz="8000" b="1" spc="-755" dirty="0" err="1">
                <a:solidFill>
                  <a:schemeClr val="tx1"/>
                </a:solidFill>
                <a:latin typeface="Trebuchet MS"/>
                <a:cs typeface="Trebuchet MS"/>
              </a:rPr>
              <a:t>Conclussion</a:t>
            </a:r>
            <a:endParaRPr sz="2000" dirty="0">
              <a:latin typeface="Trebuchet MS"/>
              <a:cs typeface="Trebuchet MS"/>
            </a:endParaRPr>
          </a:p>
        </p:txBody>
      </p:sp>
      <p:sp>
        <p:nvSpPr>
          <p:cNvPr id="16" name="object 9">
            <a:extLst>
              <a:ext uri="{FF2B5EF4-FFF2-40B4-BE49-F238E27FC236}">
                <a16:creationId xmlns:a16="http://schemas.microsoft.com/office/drawing/2014/main" id="{F7C19374-8B92-3DDF-70B1-F22924DA5566}"/>
              </a:ext>
            </a:extLst>
          </p:cNvPr>
          <p:cNvSpPr txBox="1"/>
          <p:nvPr/>
        </p:nvSpPr>
        <p:spPr>
          <a:xfrm>
            <a:off x="2286000" y="3067595"/>
            <a:ext cx="13792200" cy="5183470"/>
          </a:xfrm>
          <a:prstGeom prst="rect">
            <a:avLst/>
          </a:prstGeom>
        </p:spPr>
        <p:txBody>
          <a:bodyPr vert="horz" wrap="square" lIns="0" tIns="12700" rIns="0" bIns="0" rtlCol="0">
            <a:spAutoFit/>
          </a:bodyPr>
          <a:lstStyle/>
          <a:p>
            <a:pPr algn="just"/>
            <a:r>
              <a:rPr lang="en-US" sz="2400" dirty="0"/>
              <a:t>Based on the results of the data analysis and discussion presented above, the following conclusions can be drawn: First, there is no significant relationship between student anxiety and rolling learning outcomes in floor gymnastics, both for forward rolls and backward rolls. Second, student anxiety when performing a forward roll correlates significantly with their anxiety when performing a backward roll. Third, there is a difference in anxiety levels between male and female students regarding the backward roll, where female students exhibit higher anxiety than male students. Lastly, male students achieve better forward roll learning outcomes than female students, whereas no significant difference is found in the backward roll.</a:t>
            </a:r>
            <a:endParaRPr lang="en-ID" sz="2400" dirty="0"/>
          </a:p>
          <a:p>
            <a:pPr algn="just"/>
            <a:r>
              <a:rPr lang="en-US" sz="2400" dirty="0"/>
              <a:t>Based on these findings, the author offers several suggestions. Physical education, sports, and health teachers are advised to assist students during the execution of rolling movements in floor gymnastics. Students are encouraged to pay close attention to every process and instruction provided by the teacher during the learning process to prevent anxiety. Finally, future researchers can utilize these findings as a reference and source of knowledge during the implementation of practical learning studies.</a:t>
            </a:r>
            <a:endParaRPr lang="en-ID" sz="2400" dirty="0"/>
          </a:p>
        </p:txBody>
      </p:sp>
    </p:spTree>
    <p:extLst>
      <p:ext uri="{BB962C8B-B14F-4D97-AF65-F5344CB8AC3E}">
        <p14:creationId xmlns:p14="http://schemas.microsoft.com/office/powerpoint/2010/main" val="20225368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FCF77F-379C-F821-96B2-99265032C01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DF00FDE-28B7-D3D1-0455-5CD5CB0780C6}"/>
              </a:ext>
            </a:extLst>
          </p:cNvPr>
          <p:cNvSpPr txBox="1"/>
          <p:nvPr/>
        </p:nvSpPr>
        <p:spPr>
          <a:xfrm>
            <a:off x="3322692" y="736670"/>
            <a:ext cx="810260" cy="384175"/>
          </a:xfrm>
          <a:prstGeom prst="rect">
            <a:avLst/>
          </a:prstGeom>
        </p:spPr>
        <p:txBody>
          <a:bodyPr vert="horz" wrap="square" lIns="0" tIns="12700" rIns="0" bIns="0" rtlCol="0">
            <a:spAutoFit/>
          </a:bodyPr>
          <a:lstStyle/>
          <a:p>
            <a:pPr marL="12700">
              <a:lnSpc>
                <a:spcPct val="100000"/>
              </a:lnSpc>
              <a:spcBef>
                <a:spcPts val="100"/>
              </a:spcBef>
            </a:pPr>
            <a:r>
              <a:rPr sz="2350" b="1" spc="-110" dirty="0">
                <a:solidFill>
                  <a:srgbClr val="33820D"/>
                </a:solidFill>
                <a:latin typeface="Times New Roman"/>
                <a:cs typeface="Times New Roman"/>
              </a:rPr>
              <a:t>PEH</a:t>
            </a:r>
            <a:r>
              <a:rPr sz="2350" b="1" spc="-1595" dirty="0">
                <a:solidFill>
                  <a:srgbClr val="33820D"/>
                </a:solidFill>
                <a:latin typeface="Times New Roman"/>
                <a:cs typeface="Times New Roman"/>
              </a:rPr>
              <a:t>R</a:t>
            </a:r>
            <a:endParaRPr sz="2350">
              <a:latin typeface="Times New Roman"/>
              <a:cs typeface="Times New Roman"/>
            </a:endParaRPr>
          </a:p>
        </p:txBody>
      </p:sp>
      <p:sp>
        <p:nvSpPr>
          <p:cNvPr id="3" name="object 3">
            <a:extLst>
              <a:ext uri="{FF2B5EF4-FFF2-40B4-BE49-F238E27FC236}">
                <a16:creationId xmlns:a16="http://schemas.microsoft.com/office/drawing/2014/main" id="{61B7F203-25A9-6978-971D-A7A93479D0F2}"/>
              </a:ext>
            </a:extLst>
          </p:cNvPr>
          <p:cNvSpPr txBox="1"/>
          <p:nvPr/>
        </p:nvSpPr>
        <p:spPr>
          <a:xfrm>
            <a:off x="3330573" y="770359"/>
            <a:ext cx="801370" cy="76835"/>
          </a:xfrm>
          <a:prstGeom prst="rect">
            <a:avLst/>
          </a:prstGeom>
        </p:spPr>
        <p:txBody>
          <a:bodyPr vert="horz" wrap="square" lIns="0" tIns="16510" rIns="0" bIns="0" rtlCol="0">
            <a:spAutoFit/>
          </a:bodyPr>
          <a:lstStyle/>
          <a:p>
            <a:pPr marL="12700">
              <a:lnSpc>
                <a:spcPct val="100000"/>
              </a:lnSpc>
              <a:spcBef>
                <a:spcPts val="130"/>
              </a:spcBef>
            </a:pPr>
            <a:r>
              <a:rPr sz="300" b="1" dirty="0">
                <a:solidFill>
                  <a:srgbClr val="FF1616"/>
                </a:solidFill>
                <a:latin typeface="Times New Roman"/>
                <a:cs typeface="Times New Roman"/>
              </a:rPr>
              <a:t>UNIVERSITAS</a:t>
            </a:r>
            <a:r>
              <a:rPr sz="300" b="1" spc="80" dirty="0">
                <a:solidFill>
                  <a:srgbClr val="FF1616"/>
                </a:solidFill>
                <a:latin typeface="Times New Roman"/>
                <a:cs typeface="Times New Roman"/>
              </a:rPr>
              <a:t> </a:t>
            </a:r>
            <a:r>
              <a:rPr sz="300" b="1" dirty="0">
                <a:solidFill>
                  <a:srgbClr val="FF1616"/>
                </a:solidFill>
                <a:latin typeface="Times New Roman"/>
                <a:cs typeface="Times New Roman"/>
              </a:rPr>
              <a:t>PENDIDIKAN</a:t>
            </a:r>
            <a:r>
              <a:rPr sz="300" b="1" spc="85" dirty="0">
                <a:solidFill>
                  <a:srgbClr val="FF1616"/>
                </a:solidFill>
                <a:latin typeface="Times New Roman"/>
                <a:cs typeface="Times New Roman"/>
              </a:rPr>
              <a:t> </a:t>
            </a:r>
            <a:r>
              <a:rPr sz="300" b="1" spc="-10" dirty="0">
                <a:solidFill>
                  <a:srgbClr val="FF1616"/>
                </a:solidFill>
                <a:latin typeface="Times New Roman"/>
                <a:cs typeface="Times New Roman"/>
              </a:rPr>
              <a:t>INDONESIA</a:t>
            </a:r>
            <a:endParaRPr sz="300">
              <a:latin typeface="Times New Roman"/>
              <a:cs typeface="Times New Roman"/>
            </a:endParaRPr>
          </a:p>
        </p:txBody>
      </p:sp>
      <p:sp>
        <p:nvSpPr>
          <p:cNvPr id="4" name="object 4">
            <a:extLst>
              <a:ext uri="{FF2B5EF4-FFF2-40B4-BE49-F238E27FC236}">
                <a16:creationId xmlns:a16="http://schemas.microsoft.com/office/drawing/2014/main" id="{0698A9DB-D675-43CD-B9B8-80951EEFBC92}"/>
              </a:ext>
            </a:extLst>
          </p:cNvPr>
          <p:cNvSpPr txBox="1"/>
          <p:nvPr/>
        </p:nvSpPr>
        <p:spPr>
          <a:xfrm>
            <a:off x="3336430" y="1085260"/>
            <a:ext cx="790575" cy="133350"/>
          </a:xfrm>
          <a:prstGeom prst="rect">
            <a:avLst/>
          </a:prstGeom>
        </p:spPr>
        <p:txBody>
          <a:bodyPr vert="horz" wrap="square" lIns="0" tIns="13335" rIns="0" bIns="0" rtlCol="0">
            <a:spAutoFit/>
          </a:bodyPr>
          <a:lstStyle/>
          <a:p>
            <a:pPr marL="12700">
              <a:lnSpc>
                <a:spcPct val="100000"/>
              </a:lnSpc>
              <a:spcBef>
                <a:spcPts val="105"/>
              </a:spcBef>
            </a:pPr>
            <a:r>
              <a:rPr sz="700" b="1" spc="-30" dirty="0">
                <a:solidFill>
                  <a:srgbClr val="008037"/>
                </a:solidFill>
                <a:latin typeface="Tahoma"/>
                <a:cs typeface="Tahoma"/>
              </a:rPr>
              <a:t>STUDY</a:t>
            </a:r>
            <a:r>
              <a:rPr sz="700" b="1" spc="-5" dirty="0">
                <a:solidFill>
                  <a:srgbClr val="008037"/>
                </a:solidFill>
                <a:latin typeface="Tahoma"/>
                <a:cs typeface="Tahoma"/>
              </a:rPr>
              <a:t> </a:t>
            </a:r>
            <a:r>
              <a:rPr sz="700" b="1" spc="-10" dirty="0">
                <a:solidFill>
                  <a:srgbClr val="008037"/>
                </a:solidFill>
                <a:latin typeface="Tahoma"/>
                <a:cs typeface="Tahoma"/>
              </a:rPr>
              <a:t>PROGRAM</a:t>
            </a:r>
            <a:endParaRPr sz="700">
              <a:latin typeface="Tahoma"/>
              <a:cs typeface="Tahoma"/>
            </a:endParaRPr>
          </a:p>
        </p:txBody>
      </p:sp>
      <p:sp>
        <p:nvSpPr>
          <p:cNvPr id="5" name="object 5">
            <a:extLst>
              <a:ext uri="{FF2B5EF4-FFF2-40B4-BE49-F238E27FC236}">
                <a16:creationId xmlns:a16="http://schemas.microsoft.com/office/drawing/2014/main" id="{D99A590B-31F2-2165-669B-352571F0F2AC}"/>
              </a:ext>
            </a:extLst>
          </p:cNvPr>
          <p:cNvSpPr txBox="1"/>
          <p:nvPr/>
        </p:nvSpPr>
        <p:spPr>
          <a:xfrm>
            <a:off x="3367787" y="1174119"/>
            <a:ext cx="719455" cy="80010"/>
          </a:xfrm>
          <a:prstGeom prst="rect">
            <a:avLst/>
          </a:prstGeom>
        </p:spPr>
        <p:txBody>
          <a:bodyPr vert="horz" wrap="square" lIns="0" tIns="13335" rIns="0" bIns="0" rtlCol="0">
            <a:spAutoFit/>
          </a:bodyPr>
          <a:lstStyle/>
          <a:p>
            <a:pPr marL="12700">
              <a:lnSpc>
                <a:spcPct val="100000"/>
              </a:lnSpc>
              <a:spcBef>
                <a:spcPts val="105"/>
              </a:spcBef>
            </a:pPr>
            <a:r>
              <a:rPr sz="350" dirty="0">
                <a:latin typeface="Times New Roman"/>
                <a:cs typeface="Times New Roman"/>
              </a:rPr>
              <a:t>Faculty</a:t>
            </a:r>
            <a:r>
              <a:rPr sz="350" spc="5" dirty="0">
                <a:latin typeface="Times New Roman"/>
                <a:cs typeface="Times New Roman"/>
              </a:rPr>
              <a:t> </a:t>
            </a:r>
            <a:r>
              <a:rPr sz="350" dirty="0">
                <a:latin typeface="Times New Roman"/>
                <a:cs typeface="Times New Roman"/>
              </a:rPr>
              <a:t>of</a:t>
            </a:r>
            <a:r>
              <a:rPr sz="350" spc="10" dirty="0">
                <a:latin typeface="Times New Roman"/>
                <a:cs typeface="Times New Roman"/>
              </a:rPr>
              <a:t> </a:t>
            </a:r>
            <a:r>
              <a:rPr sz="350" dirty="0">
                <a:latin typeface="Times New Roman"/>
                <a:cs typeface="Times New Roman"/>
              </a:rPr>
              <a:t>Sport</a:t>
            </a:r>
            <a:r>
              <a:rPr sz="350" spc="10" dirty="0">
                <a:latin typeface="Times New Roman"/>
                <a:cs typeface="Times New Roman"/>
              </a:rPr>
              <a:t> </a:t>
            </a:r>
            <a:r>
              <a:rPr sz="350" dirty="0">
                <a:latin typeface="Times New Roman"/>
                <a:cs typeface="Times New Roman"/>
              </a:rPr>
              <a:t>Education</a:t>
            </a:r>
            <a:r>
              <a:rPr sz="350" spc="5" dirty="0">
                <a:latin typeface="Times New Roman"/>
                <a:cs typeface="Times New Roman"/>
              </a:rPr>
              <a:t> </a:t>
            </a:r>
            <a:r>
              <a:rPr sz="350" dirty="0">
                <a:latin typeface="Times New Roman"/>
                <a:cs typeface="Times New Roman"/>
              </a:rPr>
              <a:t>and</a:t>
            </a:r>
            <a:r>
              <a:rPr sz="350" spc="10" dirty="0">
                <a:latin typeface="Times New Roman"/>
                <a:cs typeface="Times New Roman"/>
              </a:rPr>
              <a:t> </a:t>
            </a:r>
            <a:r>
              <a:rPr sz="350" spc="-10" dirty="0">
                <a:latin typeface="Times New Roman"/>
                <a:cs typeface="Times New Roman"/>
              </a:rPr>
              <a:t>Health</a:t>
            </a:r>
            <a:endParaRPr sz="350">
              <a:latin typeface="Times New Roman"/>
              <a:cs typeface="Times New Roman"/>
            </a:endParaRPr>
          </a:p>
        </p:txBody>
      </p:sp>
      <p:sp>
        <p:nvSpPr>
          <p:cNvPr id="6" name="object 6">
            <a:extLst>
              <a:ext uri="{FF2B5EF4-FFF2-40B4-BE49-F238E27FC236}">
                <a16:creationId xmlns:a16="http://schemas.microsoft.com/office/drawing/2014/main" id="{B45C0BEA-99CA-C1B6-A1F1-8A02D640F2B0}"/>
              </a:ext>
            </a:extLst>
          </p:cNvPr>
          <p:cNvSpPr txBox="1"/>
          <p:nvPr/>
        </p:nvSpPr>
        <p:spPr>
          <a:xfrm>
            <a:off x="3341863" y="1040227"/>
            <a:ext cx="779780" cy="80010"/>
          </a:xfrm>
          <a:prstGeom prst="rect">
            <a:avLst/>
          </a:prstGeom>
        </p:spPr>
        <p:txBody>
          <a:bodyPr vert="horz" wrap="square" lIns="0" tIns="13335" rIns="0" bIns="0" rtlCol="0">
            <a:spAutoFit/>
          </a:bodyPr>
          <a:lstStyle/>
          <a:p>
            <a:pPr marL="12700">
              <a:lnSpc>
                <a:spcPct val="100000"/>
              </a:lnSpc>
              <a:spcBef>
                <a:spcPts val="105"/>
              </a:spcBef>
            </a:pPr>
            <a:r>
              <a:rPr sz="350" b="1" i="1" spc="-20" dirty="0">
                <a:solidFill>
                  <a:srgbClr val="FF1616"/>
                </a:solidFill>
                <a:latin typeface="Times New Roman"/>
                <a:cs typeface="Times New Roman"/>
              </a:rPr>
              <a:t>Physical</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Education,</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Health,</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and</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Recreation</a:t>
            </a:r>
            <a:endParaRPr sz="350">
              <a:latin typeface="Times New Roman"/>
              <a:cs typeface="Times New Roman"/>
            </a:endParaRPr>
          </a:p>
        </p:txBody>
      </p:sp>
      <p:pic>
        <p:nvPicPr>
          <p:cNvPr id="7" name="object 7">
            <a:extLst>
              <a:ext uri="{FF2B5EF4-FFF2-40B4-BE49-F238E27FC236}">
                <a16:creationId xmlns:a16="http://schemas.microsoft.com/office/drawing/2014/main" id="{1C51E435-C565-CD3A-3382-491EC0644BE3}"/>
              </a:ext>
            </a:extLst>
          </p:cNvPr>
          <p:cNvPicPr/>
          <p:nvPr/>
        </p:nvPicPr>
        <p:blipFill>
          <a:blip r:embed="rId2" cstate="print"/>
          <a:stretch>
            <a:fillRect/>
          </a:stretch>
        </p:blipFill>
        <p:spPr>
          <a:xfrm>
            <a:off x="15290102" y="0"/>
            <a:ext cx="2997896" cy="10286999"/>
          </a:xfrm>
          <a:prstGeom prst="rect">
            <a:avLst/>
          </a:prstGeom>
        </p:spPr>
      </p:pic>
      <p:sp>
        <p:nvSpPr>
          <p:cNvPr id="8" name="object 8">
            <a:hlinkClick r:id="rId3"/>
            <a:extLst>
              <a:ext uri="{FF2B5EF4-FFF2-40B4-BE49-F238E27FC236}">
                <a16:creationId xmlns:a16="http://schemas.microsoft.com/office/drawing/2014/main" id="{AB24A4AE-8DAB-8BF7-D896-F07C6FD14DC1}"/>
              </a:ext>
            </a:extLst>
          </p:cNvPr>
          <p:cNvSpPr/>
          <p:nvPr/>
        </p:nvSpPr>
        <p:spPr>
          <a:xfrm>
            <a:off x="7314510" y="4257740"/>
            <a:ext cx="2526030" cy="104775"/>
          </a:xfrm>
          <a:custGeom>
            <a:avLst/>
            <a:gdLst/>
            <a:ahLst/>
            <a:cxnLst/>
            <a:rect l="l" t="t" r="r" b="b"/>
            <a:pathLst>
              <a:path w="2526029" h="104775">
                <a:moveTo>
                  <a:pt x="2525464" y="104774"/>
                </a:moveTo>
                <a:lnTo>
                  <a:pt x="0" y="104774"/>
                </a:lnTo>
                <a:lnTo>
                  <a:pt x="0" y="0"/>
                </a:lnTo>
                <a:lnTo>
                  <a:pt x="2525464" y="0"/>
                </a:lnTo>
                <a:lnTo>
                  <a:pt x="2525464" y="104774"/>
                </a:lnTo>
                <a:close/>
              </a:path>
            </a:pathLst>
          </a:custGeom>
          <a:solidFill>
            <a:srgbClr val="1B53A8"/>
          </a:solidFill>
        </p:spPr>
        <p:txBody>
          <a:bodyPr wrap="square" lIns="0" tIns="0" rIns="0" bIns="0" rtlCol="0"/>
          <a:lstStyle/>
          <a:p>
            <a:endParaRPr/>
          </a:p>
        </p:txBody>
      </p:sp>
      <p:pic>
        <p:nvPicPr>
          <p:cNvPr id="10" name="object 10">
            <a:extLst>
              <a:ext uri="{FF2B5EF4-FFF2-40B4-BE49-F238E27FC236}">
                <a16:creationId xmlns:a16="http://schemas.microsoft.com/office/drawing/2014/main" id="{1A4462A1-FD65-C9E3-404B-6BB7A10FF05D}"/>
              </a:ext>
            </a:extLst>
          </p:cNvPr>
          <p:cNvPicPr/>
          <p:nvPr/>
        </p:nvPicPr>
        <p:blipFill>
          <a:blip r:embed="rId4" cstate="print"/>
          <a:stretch>
            <a:fillRect/>
          </a:stretch>
        </p:blipFill>
        <p:spPr>
          <a:xfrm>
            <a:off x="0" y="8004844"/>
            <a:ext cx="8880991" cy="2282155"/>
          </a:xfrm>
          <a:prstGeom prst="rect">
            <a:avLst/>
          </a:prstGeom>
        </p:spPr>
      </p:pic>
      <p:sp>
        <p:nvSpPr>
          <p:cNvPr id="11" name="object 11">
            <a:extLst>
              <a:ext uri="{FF2B5EF4-FFF2-40B4-BE49-F238E27FC236}">
                <a16:creationId xmlns:a16="http://schemas.microsoft.com/office/drawing/2014/main" id="{7BDA4FEB-77CB-15F3-2332-6E94950D26C6}"/>
              </a:ext>
            </a:extLst>
          </p:cNvPr>
          <p:cNvSpPr txBox="1"/>
          <p:nvPr/>
        </p:nvSpPr>
        <p:spPr>
          <a:xfrm>
            <a:off x="1016000" y="8744680"/>
            <a:ext cx="4665345" cy="963930"/>
          </a:xfrm>
          <a:prstGeom prst="rect">
            <a:avLst/>
          </a:prstGeom>
        </p:spPr>
        <p:txBody>
          <a:bodyPr vert="horz" wrap="square" lIns="0" tIns="93980" rIns="0" bIns="0" rtlCol="0">
            <a:spAutoFit/>
          </a:bodyPr>
          <a:lstStyle/>
          <a:p>
            <a:pPr marL="12700" marR="5080">
              <a:lnSpc>
                <a:spcPts val="3379"/>
              </a:lnSpc>
              <a:spcBef>
                <a:spcPts val="740"/>
              </a:spcBef>
            </a:pPr>
            <a:r>
              <a:rPr sz="3350" b="1" spc="45" dirty="0">
                <a:solidFill>
                  <a:srgbClr val="FFFFFF"/>
                </a:solidFill>
                <a:latin typeface="Trebuchet MS"/>
                <a:cs typeface="Trebuchet MS"/>
              </a:rPr>
              <a:t>Presentation</a:t>
            </a:r>
            <a:r>
              <a:rPr sz="3350" b="1" spc="-70" dirty="0">
                <a:solidFill>
                  <a:srgbClr val="FFFFFF"/>
                </a:solidFill>
                <a:latin typeface="Trebuchet MS"/>
                <a:cs typeface="Trebuchet MS"/>
              </a:rPr>
              <a:t> </a:t>
            </a:r>
            <a:r>
              <a:rPr sz="3350" b="1" spc="-10" dirty="0">
                <a:solidFill>
                  <a:srgbClr val="FFFFFF"/>
                </a:solidFill>
                <a:latin typeface="Trebuchet MS"/>
                <a:cs typeface="Trebuchet MS"/>
              </a:rPr>
              <a:t>Template </a:t>
            </a:r>
            <a:r>
              <a:rPr sz="3350" b="1" dirty="0">
                <a:solidFill>
                  <a:srgbClr val="FFFFFF"/>
                </a:solidFill>
                <a:latin typeface="Trebuchet MS"/>
                <a:cs typeface="Trebuchet MS"/>
              </a:rPr>
              <a:t>6th</a:t>
            </a:r>
            <a:r>
              <a:rPr sz="3350" b="1" spc="-114" dirty="0">
                <a:solidFill>
                  <a:srgbClr val="FFFFFF"/>
                </a:solidFill>
                <a:latin typeface="Trebuchet MS"/>
                <a:cs typeface="Trebuchet MS"/>
              </a:rPr>
              <a:t> </a:t>
            </a:r>
            <a:r>
              <a:rPr sz="3350" b="1" spc="100" dirty="0">
                <a:solidFill>
                  <a:srgbClr val="FFFFFF"/>
                </a:solidFill>
                <a:latin typeface="Trebuchet MS"/>
                <a:cs typeface="Trebuchet MS"/>
              </a:rPr>
              <a:t>ISPESH</a:t>
            </a:r>
            <a:r>
              <a:rPr sz="3350" b="1" spc="-114" dirty="0">
                <a:solidFill>
                  <a:srgbClr val="FFFFFF"/>
                </a:solidFill>
                <a:latin typeface="Trebuchet MS"/>
                <a:cs typeface="Trebuchet MS"/>
              </a:rPr>
              <a:t> </a:t>
            </a:r>
            <a:r>
              <a:rPr sz="3350" b="1" spc="-20" dirty="0">
                <a:solidFill>
                  <a:srgbClr val="FFFFFF"/>
                </a:solidFill>
                <a:latin typeface="Trebuchet MS"/>
                <a:cs typeface="Trebuchet MS"/>
              </a:rPr>
              <a:t>2026</a:t>
            </a:r>
            <a:endParaRPr sz="3350">
              <a:latin typeface="Trebuchet MS"/>
              <a:cs typeface="Trebuchet MS"/>
            </a:endParaRPr>
          </a:p>
        </p:txBody>
      </p:sp>
      <p:sp>
        <p:nvSpPr>
          <p:cNvPr id="15" name="Rectangle 14">
            <a:extLst>
              <a:ext uri="{FF2B5EF4-FFF2-40B4-BE49-F238E27FC236}">
                <a16:creationId xmlns:a16="http://schemas.microsoft.com/office/drawing/2014/main" id="{C03C19D2-98AC-32EB-107F-16DDAA94BBDE}"/>
              </a:ext>
            </a:extLst>
          </p:cNvPr>
          <p:cNvSpPr/>
          <p:nvPr/>
        </p:nvSpPr>
        <p:spPr>
          <a:xfrm>
            <a:off x="1184790" y="1754342"/>
            <a:ext cx="15731609" cy="677027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gn="just">
              <a:buFont typeface="Wingdings" panose="05000000000000000000" pitchFamily="2" charset="2"/>
              <a:buChar char="v"/>
            </a:pPr>
            <a:r>
              <a:rPr lang="en-US" sz="2400" dirty="0">
                <a:solidFill>
                  <a:schemeClr val="lt1"/>
                </a:solidFill>
                <a:latin typeface="+mn-lt"/>
                <a:ea typeface="+mn-ea"/>
                <a:cs typeface="+mn-cs"/>
              </a:rPr>
              <a:t>Amir, N. 2012. </a:t>
            </a:r>
            <a:r>
              <a:rPr lang="en-US" sz="2400" dirty="0" err="1">
                <a:solidFill>
                  <a:schemeClr val="lt1"/>
                </a:solidFill>
                <a:latin typeface="+mn-lt"/>
                <a:ea typeface="+mn-ea"/>
                <a:cs typeface="+mn-cs"/>
              </a:rPr>
              <a:t>Pengembangan</a:t>
            </a:r>
            <a:r>
              <a:rPr lang="en-US" sz="2400" dirty="0">
                <a:solidFill>
                  <a:schemeClr val="lt1"/>
                </a:solidFill>
                <a:latin typeface="+mn-lt"/>
                <a:ea typeface="+mn-ea"/>
                <a:cs typeface="+mn-cs"/>
              </a:rPr>
              <a:t> Alat </a:t>
            </a:r>
            <a:r>
              <a:rPr lang="en-US" sz="2400" dirty="0" err="1">
                <a:solidFill>
                  <a:schemeClr val="lt1"/>
                </a:solidFill>
                <a:latin typeface="+mn-lt"/>
                <a:ea typeface="+mn-ea"/>
                <a:cs typeface="+mn-cs"/>
              </a:rPr>
              <a:t>Ukur</a:t>
            </a:r>
            <a:r>
              <a:rPr lang="en-US" sz="2400" dirty="0">
                <a:solidFill>
                  <a:schemeClr val="lt1"/>
                </a:solidFill>
                <a:latin typeface="+mn-lt"/>
                <a:ea typeface="+mn-ea"/>
                <a:cs typeface="+mn-cs"/>
              </a:rPr>
              <a:t> </a:t>
            </a:r>
            <a:r>
              <a:rPr lang="en-US" sz="2400" dirty="0" err="1">
                <a:solidFill>
                  <a:schemeClr val="lt1"/>
                </a:solidFill>
                <a:latin typeface="+mn-lt"/>
                <a:ea typeface="+mn-ea"/>
                <a:cs typeface="+mn-cs"/>
              </a:rPr>
              <a:t>Kecemasan</a:t>
            </a:r>
            <a:r>
              <a:rPr lang="en-US" sz="2400" dirty="0">
                <a:solidFill>
                  <a:schemeClr val="lt1"/>
                </a:solidFill>
                <a:latin typeface="+mn-lt"/>
                <a:ea typeface="+mn-ea"/>
                <a:cs typeface="+mn-cs"/>
              </a:rPr>
              <a:t> </a:t>
            </a:r>
            <a:r>
              <a:rPr lang="en-US" sz="2400" dirty="0" err="1">
                <a:solidFill>
                  <a:schemeClr val="lt1"/>
                </a:solidFill>
                <a:latin typeface="+mn-lt"/>
                <a:ea typeface="+mn-ea"/>
                <a:cs typeface="+mn-cs"/>
              </a:rPr>
              <a:t>Olahraga</a:t>
            </a:r>
            <a:r>
              <a:rPr lang="en-US" sz="2400" dirty="0">
                <a:solidFill>
                  <a:schemeClr val="lt1"/>
                </a:solidFill>
                <a:latin typeface="+mn-lt"/>
                <a:ea typeface="+mn-ea"/>
                <a:cs typeface="+mn-cs"/>
              </a:rPr>
              <a:t>. </a:t>
            </a:r>
            <a:r>
              <a:rPr lang="en-US" sz="2400" i="1" dirty="0" err="1">
                <a:solidFill>
                  <a:schemeClr val="lt1"/>
                </a:solidFill>
                <a:latin typeface="+mn-lt"/>
                <a:ea typeface="+mn-ea"/>
                <a:cs typeface="+mn-cs"/>
              </a:rPr>
              <a:t>Jurnal</a:t>
            </a:r>
            <a:r>
              <a:rPr lang="en-US" sz="2400" i="1" dirty="0">
                <a:solidFill>
                  <a:schemeClr val="lt1"/>
                </a:solidFill>
                <a:latin typeface="+mn-lt"/>
                <a:ea typeface="+mn-ea"/>
                <a:cs typeface="+mn-cs"/>
              </a:rPr>
              <a:t> Pendidikan dan </a:t>
            </a:r>
            <a:r>
              <a:rPr lang="en-US" sz="2400" i="1" dirty="0" err="1">
                <a:solidFill>
                  <a:schemeClr val="lt1"/>
                </a:solidFill>
                <a:latin typeface="+mn-lt"/>
                <a:ea typeface="+mn-ea"/>
                <a:cs typeface="+mn-cs"/>
              </a:rPr>
              <a:t>Evaluasi</a:t>
            </a:r>
            <a:r>
              <a:rPr lang="en-US" sz="2400" i="1" dirty="0">
                <a:solidFill>
                  <a:schemeClr val="lt1"/>
                </a:solidFill>
                <a:latin typeface="+mn-lt"/>
                <a:ea typeface="+mn-ea"/>
                <a:cs typeface="+mn-cs"/>
              </a:rPr>
              <a:t> Pendidikan. </a:t>
            </a:r>
            <a:r>
              <a:rPr lang="en-US" sz="2400" dirty="0">
                <a:solidFill>
                  <a:schemeClr val="lt1"/>
                </a:solidFill>
                <a:latin typeface="+mn-lt"/>
                <a:ea typeface="+mn-ea"/>
                <a:cs typeface="+mn-cs"/>
              </a:rPr>
              <a:t>16(1), 325-347.</a:t>
            </a:r>
            <a:endParaRPr lang="en-ID" sz="2400" dirty="0">
              <a:solidFill>
                <a:schemeClr val="lt1"/>
              </a:solidFill>
              <a:latin typeface="+mn-lt"/>
              <a:ea typeface="+mn-ea"/>
              <a:cs typeface="+mn-cs"/>
            </a:endParaRPr>
          </a:p>
          <a:p>
            <a:pPr marL="285750" indent="-285750" algn="just">
              <a:buFont typeface="Wingdings" panose="05000000000000000000" pitchFamily="2" charset="2"/>
              <a:buChar char="v"/>
            </a:pPr>
            <a:r>
              <a:rPr lang="en-US" sz="2400" dirty="0" err="1">
                <a:solidFill>
                  <a:schemeClr val="lt1"/>
                </a:solidFill>
                <a:latin typeface="+mn-lt"/>
                <a:ea typeface="+mn-ea"/>
                <a:cs typeface="+mn-cs"/>
              </a:rPr>
              <a:t>Anggara</a:t>
            </a:r>
            <a:r>
              <a:rPr lang="en-US" sz="2400" dirty="0">
                <a:solidFill>
                  <a:schemeClr val="lt1"/>
                </a:solidFill>
                <a:latin typeface="+mn-lt"/>
                <a:ea typeface="+mn-ea"/>
                <a:cs typeface="+mn-cs"/>
              </a:rPr>
              <a:t>, N. (2016). </a:t>
            </a:r>
            <a:r>
              <a:rPr lang="en-US" sz="2400" dirty="0" err="1">
                <a:solidFill>
                  <a:schemeClr val="lt1"/>
                </a:solidFill>
                <a:latin typeface="+mn-lt"/>
                <a:ea typeface="+mn-ea"/>
                <a:cs typeface="+mn-cs"/>
              </a:rPr>
              <a:t>Hubungan</a:t>
            </a:r>
            <a:r>
              <a:rPr lang="en-US" sz="2400" dirty="0">
                <a:solidFill>
                  <a:schemeClr val="lt1"/>
                </a:solidFill>
                <a:latin typeface="+mn-lt"/>
                <a:ea typeface="+mn-ea"/>
                <a:cs typeface="+mn-cs"/>
              </a:rPr>
              <a:t> </a:t>
            </a:r>
            <a:r>
              <a:rPr lang="en-US" sz="2400" dirty="0" err="1">
                <a:solidFill>
                  <a:schemeClr val="lt1"/>
                </a:solidFill>
                <a:latin typeface="+mn-lt"/>
                <a:ea typeface="+mn-ea"/>
                <a:cs typeface="+mn-cs"/>
              </a:rPr>
              <a:t>Konsumsi</a:t>
            </a:r>
            <a:r>
              <a:rPr lang="en-US" sz="2400" dirty="0">
                <a:solidFill>
                  <a:schemeClr val="lt1"/>
                </a:solidFill>
                <a:latin typeface="+mn-lt"/>
                <a:ea typeface="+mn-ea"/>
                <a:cs typeface="+mn-cs"/>
              </a:rPr>
              <a:t> </a:t>
            </a:r>
            <a:r>
              <a:rPr lang="en-US" sz="2400" dirty="0" err="1">
                <a:solidFill>
                  <a:schemeClr val="lt1"/>
                </a:solidFill>
                <a:latin typeface="+mn-lt"/>
                <a:ea typeface="+mn-ea"/>
                <a:cs typeface="+mn-cs"/>
              </a:rPr>
              <a:t>Makanan</a:t>
            </a:r>
            <a:r>
              <a:rPr lang="en-US" sz="2400" dirty="0">
                <a:solidFill>
                  <a:schemeClr val="lt1"/>
                </a:solidFill>
                <a:latin typeface="+mn-lt"/>
                <a:ea typeface="+mn-ea"/>
                <a:cs typeface="+mn-cs"/>
              </a:rPr>
              <a:t> dan Status Gizi </a:t>
            </a:r>
            <a:r>
              <a:rPr lang="en-US" sz="2400" dirty="0" err="1">
                <a:solidFill>
                  <a:schemeClr val="lt1"/>
                </a:solidFill>
                <a:latin typeface="+mn-lt"/>
                <a:ea typeface="+mn-ea"/>
                <a:cs typeface="+mn-cs"/>
              </a:rPr>
              <a:t>dengan</a:t>
            </a:r>
            <a:r>
              <a:rPr lang="en-US" sz="2400" dirty="0">
                <a:solidFill>
                  <a:schemeClr val="lt1"/>
                </a:solidFill>
                <a:latin typeface="+mn-lt"/>
                <a:ea typeface="+mn-ea"/>
                <a:cs typeface="+mn-cs"/>
              </a:rPr>
              <a:t> </a:t>
            </a:r>
            <a:r>
              <a:rPr lang="en-US" sz="2400" dirty="0" err="1">
                <a:solidFill>
                  <a:schemeClr val="lt1"/>
                </a:solidFill>
                <a:latin typeface="+mn-lt"/>
                <a:ea typeface="+mn-ea"/>
                <a:cs typeface="+mn-cs"/>
              </a:rPr>
              <a:t>Prestasi</a:t>
            </a:r>
            <a:r>
              <a:rPr lang="en-US" sz="2400" dirty="0">
                <a:solidFill>
                  <a:schemeClr val="lt1"/>
                </a:solidFill>
                <a:latin typeface="+mn-lt"/>
                <a:ea typeface="+mn-ea"/>
                <a:cs typeface="+mn-cs"/>
              </a:rPr>
              <a:t> </a:t>
            </a:r>
            <a:r>
              <a:rPr lang="en-US" sz="2400" dirty="0" err="1">
                <a:solidFill>
                  <a:schemeClr val="lt1"/>
                </a:solidFill>
                <a:latin typeface="+mn-lt"/>
                <a:ea typeface="+mn-ea"/>
                <a:cs typeface="+mn-cs"/>
              </a:rPr>
              <a:t>Belajar</a:t>
            </a:r>
            <a:r>
              <a:rPr lang="en-US" sz="2400" dirty="0">
                <a:solidFill>
                  <a:schemeClr val="lt1"/>
                </a:solidFill>
                <a:latin typeface="+mn-lt"/>
                <a:ea typeface="+mn-ea"/>
                <a:cs typeface="+mn-cs"/>
              </a:rPr>
              <a:t> </a:t>
            </a:r>
            <a:r>
              <a:rPr lang="en-US" sz="2400" dirty="0" err="1">
                <a:solidFill>
                  <a:schemeClr val="lt1"/>
                </a:solidFill>
                <a:latin typeface="+mn-lt"/>
                <a:ea typeface="+mn-ea"/>
                <a:cs typeface="+mn-cs"/>
              </a:rPr>
              <a:t>Penjas</a:t>
            </a:r>
            <a:r>
              <a:rPr lang="en-US" sz="2400" dirty="0">
                <a:solidFill>
                  <a:schemeClr val="lt1"/>
                </a:solidFill>
                <a:latin typeface="+mn-lt"/>
                <a:ea typeface="+mn-ea"/>
                <a:cs typeface="+mn-cs"/>
              </a:rPr>
              <a:t> </a:t>
            </a:r>
            <a:r>
              <a:rPr lang="en-US" sz="2400" dirty="0" err="1">
                <a:solidFill>
                  <a:schemeClr val="lt1"/>
                </a:solidFill>
                <a:latin typeface="+mn-lt"/>
                <a:ea typeface="+mn-ea"/>
                <a:cs typeface="+mn-cs"/>
              </a:rPr>
              <a:t>Peserta</a:t>
            </a:r>
            <a:r>
              <a:rPr lang="en-US" sz="2400" dirty="0">
                <a:solidFill>
                  <a:schemeClr val="lt1"/>
                </a:solidFill>
                <a:latin typeface="+mn-lt"/>
                <a:ea typeface="+mn-ea"/>
                <a:cs typeface="+mn-cs"/>
              </a:rPr>
              <a:t> Didik SMA Kristen Banjarmasin</a:t>
            </a:r>
            <a:r>
              <a:rPr lang="en-US" sz="2400" i="1" dirty="0">
                <a:solidFill>
                  <a:schemeClr val="lt1"/>
                </a:solidFill>
                <a:latin typeface="+mn-lt"/>
                <a:ea typeface="+mn-ea"/>
                <a:cs typeface="+mn-cs"/>
              </a:rPr>
              <a:t>. </a:t>
            </a:r>
            <a:r>
              <a:rPr lang="en-US" sz="2400" i="1" dirty="0" err="1">
                <a:solidFill>
                  <a:schemeClr val="lt1"/>
                </a:solidFill>
                <a:latin typeface="+mn-lt"/>
                <a:ea typeface="+mn-ea"/>
                <a:cs typeface="+mn-cs"/>
              </a:rPr>
              <a:t>Jurnal</a:t>
            </a:r>
            <a:r>
              <a:rPr lang="en-US" sz="2400" i="1" dirty="0">
                <a:solidFill>
                  <a:schemeClr val="lt1"/>
                </a:solidFill>
                <a:latin typeface="+mn-lt"/>
                <a:ea typeface="+mn-ea"/>
                <a:cs typeface="+mn-cs"/>
              </a:rPr>
              <a:t> Multilateral </a:t>
            </a:r>
            <a:r>
              <a:rPr lang="en-US" sz="2400" dirty="0">
                <a:solidFill>
                  <a:schemeClr val="lt1"/>
                </a:solidFill>
                <a:latin typeface="+mn-lt"/>
                <a:ea typeface="+mn-ea"/>
                <a:cs typeface="+mn-cs"/>
              </a:rPr>
              <a:t>15(2), 197-205.</a:t>
            </a:r>
            <a:endParaRPr lang="en-ID" sz="2400" dirty="0">
              <a:solidFill>
                <a:schemeClr val="lt1"/>
              </a:solidFill>
              <a:latin typeface="+mn-lt"/>
              <a:ea typeface="+mn-ea"/>
              <a:cs typeface="+mn-cs"/>
            </a:endParaRPr>
          </a:p>
          <a:p>
            <a:pPr marL="285750" indent="-285750" algn="just">
              <a:buFont typeface="Wingdings" panose="05000000000000000000" pitchFamily="2" charset="2"/>
              <a:buChar char="v"/>
            </a:pPr>
            <a:r>
              <a:rPr lang="en-US" sz="2400" dirty="0">
                <a:solidFill>
                  <a:schemeClr val="lt1"/>
                </a:solidFill>
                <a:latin typeface="+mn-lt"/>
                <a:ea typeface="+mn-ea"/>
                <a:cs typeface="+mn-cs"/>
              </a:rPr>
              <a:t>Antoni, M.F. (2019). </a:t>
            </a:r>
            <a:r>
              <a:rPr lang="en-US" sz="2400" dirty="0" err="1">
                <a:solidFill>
                  <a:schemeClr val="lt1"/>
                </a:solidFill>
                <a:latin typeface="+mn-lt"/>
                <a:ea typeface="+mn-ea"/>
                <a:cs typeface="+mn-cs"/>
              </a:rPr>
              <a:t>Pengaruh</a:t>
            </a:r>
            <a:r>
              <a:rPr lang="en-US" sz="2400" dirty="0">
                <a:solidFill>
                  <a:schemeClr val="lt1"/>
                </a:solidFill>
                <a:latin typeface="+mn-lt"/>
                <a:ea typeface="+mn-ea"/>
                <a:cs typeface="+mn-cs"/>
              </a:rPr>
              <a:t> </a:t>
            </a:r>
            <a:r>
              <a:rPr lang="en-US" sz="2400" dirty="0" err="1">
                <a:solidFill>
                  <a:schemeClr val="lt1"/>
                </a:solidFill>
                <a:latin typeface="+mn-lt"/>
                <a:ea typeface="+mn-ea"/>
                <a:cs typeface="+mn-cs"/>
              </a:rPr>
              <a:t>Penggunaan</a:t>
            </a:r>
            <a:r>
              <a:rPr lang="en-US" sz="2400" dirty="0">
                <a:solidFill>
                  <a:schemeClr val="lt1"/>
                </a:solidFill>
                <a:latin typeface="+mn-lt"/>
                <a:ea typeface="+mn-ea"/>
                <a:cs typeface="+mn-cs"/>
              </a:rPr>
              <a:t> Media </a:t>
            </a:r>
            <a:r>
              <a:rPr lang="en-US" sz="2400" dirty="0" err="1">
                <a:solidFill>
                  <a:schemeClr val="lt1"/>
                </a:solidFill>
                <a:latin typeface="+mn-lt"/>
                <a:ea typeface="+mn-ea"/>
                <a:cs typeface="+mn-cs"/>
              </a:rPr>
              <a:t>Pembelajaran</a:t>
            </a:r>
            <a:r>
              <a:rPr lang="en-US" sz="2400" dirty="0">
                <a:solidFill>
                  <a:schemeClr val="lt1"/>
                </a:solidFill>
                <a:latin typeface="+mn-lt"/>
                <a:ea typeface="+mn-ea"/>
                <a:cs typeface="+mn-cs"/>
              </a:rPr>
              <a:t> </a:t>
            </a:r>
            <a:r>
              <a:rPr lang="en-US" sz="2400" dirty="0" err="1">
                <a:solidFill>
                  <a:schemeClr val="lt1"/>
                </a:solidFill>
                <a:latin typeface="+mn-lt"/>
                <a:ea typeface="+mn-ea"/>
                <a:cs typeface="+mn-cs"/>
              </a:rPr>
              <a:t>Bidang</a:t>
            </a:r>
            <a:r>
              <a:rPr lang="en-US" sz="2400" dirty="0">
                <a:solidFill>
                  <a:schemeClr val="lt1"/>
                </a:solidFill>
                <a:latin typeface="+mn-lt"/>
                <a:ea typeface="+mn-ea"/>
                <a:cs typeface="+mn-cs"/>
              </a:rPr>
              <a:t> Miring </a:t>
            </a:r>
            <a:r>
              <a:rPr lang="en-US" sz="2400" dirty="0" err="1">
                <a:solidFill>
                  <a:schemeClr val="lt1"/>
                </a:solidFill>
                <a:latin typeface="+mn-lt"/>
                <a:ea typeface="+mn-ea"/>
                <a:cs typeface="+mn-cs"/>
              </a:rPr>
              <a:t>terhadap</a:t>
            </a:r>
            <a:r>
              <a:rPr lang="en-US" sz="2400" dirty="0">
                <a:solidFill>
                  <a:schemeClr val="lt1"/>
                </a:solidFill>
                <a:latin typeface="+mn-lt"/>
                <a:ea typeface="+mn-ea"/>
                <a:cs typeface="+mn-cs"/>
              </a:rPr>
              <a:t> Hasil </a:t>
            </a:r>
            <a:r>
              <a:rPr lang="en-US" sz="2400" dirty="0" err="1">
                <a:solidFill>
                  <a:schemeClr val="lt1"/>
                </a:solidFill>
                <a:latin typeface="+mn-lt"/>
                <a:ea typeface="+mn-ea"/>
                <a:cs typeface="+mn-cs"/>
              </a:rPr>
              <a:t>Belajar</a:t>
            </a:r>
            <a:r>
              <a:rPr lang="en-US" sz="2400" dirty="0">
                <a:solidFill>
                  <a:schemeClr val="lt1"/>
                </a:solidFill>
                <a:latin typeface="+mn-lt"/>
                <a:ea typeface="+mn-ea"/>
                <a:cs typeface="+mn-cs"/>
              </a:rPr>
              <a:t> Guling </a:t>
            </a:r>
            <a:r>
              <a:rPr lang="en-US" sz="2400" dirty="0" err="1">
                <a:solidFill>
                  <a:schemeClr val="lt1"/>
                </a:solidFill>
                <a:latin typeface="+mn-lt"/>
                <a:ea typeface="+mn-ea"/>
                <a:cs typeface="+mn-cs"/>
              </a:rPr>
              <a:t>Belakang</a:t>
            </a:r>
            <a:r>
              <a:rPr lang="en-US" sz="2400" dirty="0">
                <a:solidFill>
                  <a:schemeClr val="lt1"/>
                </a:solidFill>
                <a:latin typeface="+mn-lt"/>
                <a:ea typeface="+mn-ea"/>
                <a:cs typeface="+mn-cs"/>
              </a:rPr>
              <a:t> dan Tingkat </a:t>
            </a:r>
            <a:r>
              <a:rPr lang="en-US" sz="2400" dirty="0" err="1">
                <a:solidFill>
                  <a:schemeClr val="lt1"/>
                </a:solidFill>
                <a:latin typeface="+mn-lt"/>
                <a:ea typeface="+mn-ea"/>
                <a:cs typeface="+mn-cs"/>
              </a:rPr>
              <a:t>Kecemasan</a:t>
            </a:r>
            <a:r>
              <a:rPr lang="en-US" sz="2400" dirty="0">
                <a:solidFill>
                  <a:schemeClr val="lt1"/>
                </a:solidFill>
                <a:latin typeface="+mn-lt"/>
                <a:ea typeface="+mn-ea"/>
                <a:cs typeface="+mn-cs"/>
              </a:rPr>
              <a:t>. </a:t>
            </a:r>
            <a:r>
              <a:rPr lang="en-US" sz="2400" i="1" dirty="0" err="1">
                <a:solidFill>
                  <a:schemeClr val="lt1"/>
                </a:solidFill>
                <a:latin typeface="+mn-lt"/>
                <a:ea typeface="+mn-ea"/>
                <a:cs typeface="+mn-cs"/>
              </a:rPr>
              <a:t>Jurnal</a:t>
            </a:r>
            <a:r>
              <a:rPr lang="en-US" sz="2400" i="1" dirty="0">
                <a:solidFill>
                  <a:schemeClr val="lt1"/>
                </a:solidFill>
                <a:latin typeface="+mn-lt"/>
                <a:ea typeface="+mn-ea"/>
                <a:cs typeface="+mn-cs"/>
              </a:rPr>
              <a:t> Pendidikan dan </a:t>
            </a:r>
            <a:r>
              <a:rPr lang="en-US" sz="2400" i="1" dirty="0" err="1">
                <a:solidFill>
                  <a:schemeClr val="lt1"/>
                </a:solidFill>
                <a:latin typeface="+mn-lt"/>
                <a:ea typeface="+mn-ea"/>
                <a:cs typeface="+mn-cs"/>
              </a:rPr>
              <a:t>Kesahatan</a:t>
            </a:r>
            <a:r>
              <a:rPr lang="en-US" sz="2400" dirty="0">
                <a:solidFill>
                  <a:schemeClr val="lt1"/>
                </a:solidFill>
                <a:latin typeface="+mn-lt"/>
                <a:ea typeface="+mn-ea"/>
                <a:cs typeface="+mn-cs"/>
              </a:rPr>
              <a:t>. 07(02), 179-182.</a:t>
            </a:r>
            <a:endParaRPr lang="en-ID" sz="2400" dirty="0">
              <a:solidFill>
                <a:schemeClr val="lt1"/>
              </a:solidFill>
              <a:latin typeface="+mn-lt"/>
              <a:ea typeface="+mn-ea"/>
              <a:cs typeface="+mn-cs"/>
            </a:endParaRPr>
          </a:p>
          <a:p>
            <a:pPr marL="285750" indent="-285750" algn="just">
              <a:buFont typeface="Wingdings" panose="05000000000000000000" pitchFamily="2" charset="2"/>
              <a:buChar char="v"/>
            </a:pPr>
            <a:r>
              <a:rPr lang="en-US" sz="2400" dirty="0">
                <a:solidFill>
                  <a:schemeClr val="lt1"/>
                </a:solidFill>
                <a:latin typeface="+mn-lt"/>
                <a:ea typeface="+mn-ea"/>
                <a:cs typeface="+mn-cs"/>
              </a:rPr>
              <a:t>Arti, G.A.N.W., </a:t>
            </a:r>
            <a:r>
              <a:rPr lang="en-US" sz="2400" dirty="0" err="1">
                <a:solidFill>
                  <a:schemeClr val="lt1"/>
                </a:solidFill>
                <a:latin typeface="+mn-lt"/>
                <a:ea typeface="+mn-ea"/>
                <a:cs typeface="+mn-cs"/>
              </a:rPr>
              <a:t>Kanca,I.N</a:t>
            </a:r>
            <a:r>
              <a:rPr lang="en-US" sz="2400" dirty="0">
                <a:solidFill>
                  <a:schemeClr val="lt1"/>
                </a:solidFill>
                <a:latin typeface="+mn-lt"/>
                <a:ea typeface="+mn-ea"/>
                <a:cs typeface="+mn-cs"/>
              </a:rPr>
              <a:t>., dan </a:t>
            </a:r>
            <a:r>
              <a:rPr lang="en-US" sz="2400" dirty="0" err="1">
                <a:solidFill>
                  <a:schemeClr val="lt1"/>
                </a:solidFill>
                <a:latin typeface="+mn-lt"/>
                <a:ea typeface="+mn-ea"/>
                <a:cs typeface="+mn-cs"/>
              </a:rPr>
              <a:t>Suwiwa</a:t>
            </a:r>
            <a:r>
              <a:rPr lang="en-US" sz="2400" dirty="0">
                <a:solidFill>
                  <a:schemeClr val="lt1"/>
                </a:solidFill>
                <a:latin typeface="+mn-lt"/>
                <a:ea typeface="+mn-ea"/>
                <a:cs typeface="+mn-cs"/>
              </a:rPr>
              <a:t>, I.G. (2017)</a:t>
            </a:r>
            <a:r>
              <a:rPr lang="en-US" sz="2400" i="1" dirty="0">
                <a:solidFill>
                  <a:schemeClr val="lt1"/>
                </a:solidFill>
                <a:latin typeface="+mn-lt"/>
                <a:ea typeface="+mn-ea"/>
                <a:cs typeface="+mn-cs"/>
              </a:rPr>
              <a:t>. </a:t>
            </a:r>
            <a:r>
              <a:rPr lang="en-US" sz="2400" dirty="0" err="1">
                <a:solidFill>
                  <a:schemeClr val="lt1"/>
                </a:solidFill>
                <a:latin typeface="+mn-lt"/>
                <a:ea typeface="+mn-ea"/>
                <a:cs typeface="+mn-cs"/>
              </a:rPr>
              <a:t>Analisis</a:t>
            </a:r>
            <a:r>
              <a:rPr lang="en-US" sz="2400" dirty="0">
                <a:solidFill>
                  <a:schemeClr val="lt1"/>
                </a:solidFill>
                <a:latin typeface="+mn-lt"/>
                <a:ea typeface="+mn-ea"/>
                <a:cs typeface="+mn-cs"/>
              </a:rPr>
              <a:t> Tingkat </a:t>
            </a:r>
            <a:r>
              <a:rPr lang="en-US" sz="2400" dirty="0" err="1">
                <a:solidFill>
                  <a:schemeClr val="lt1"/>
                </a:solidFill>
                <a:latin typeface="+mn-lt"/>
                <a:ea typeface="+mn-ea"/>
                <a:cs typeface="+mn-cs"/>
              </a:rPr>
              <a:t>Kecemasan</a:t>
            </a:r>
            <a:r>
              <a:rPr lang="en-US" sz="2400" dirty="0">
                <a:solidFill>
                  <a:schemeClr val="lt1"/>
                </a:solidFill>
                <a:latin typeface="+mn-lt"/>
                <a:ea typeface="+mn-ea"/>
                <a:cs typeface="+mn-cs"/>
              </a:rPr>
              <a:t> </a:t>
            </a:r>
            <a:r>
              <a:rPr lang="en-US" sz="2400" dirty="0" err="1">
                <a:solidFill>
                  <a:schemeClr val="lt1"/>
                </a:solidFill>
                <a:latin typeface="+mn-lt"/>
                <a:ea typeface="+mn-ea"/>
                <a:cs typeface="+mn-cs"/>
              </a:rPr>
              <a:t>Siswa</a:t>
            </a:r>
            <a:r>
              <a:rPr lang="en-US" sz="2400" dirty="0">
                <a:solidFill>
                  <a:schemeClr val="lt1"/>
                </a:solidFill>
                <a:latin typeface="+mn-lt"/>
                <a:ea typeface="+mn-ea"/>
                <a:cs typeface="+mn-cs"/>
              </a:rPr>
              <a:t> </a:t>
            </a:r>
            <a:r>
              <a:rPr lang="en-US" sz="2400" dirty="0" err="1">
                <a:solidFill>
                  <a:schemeClr val="lt1"/>
                </a:solidFill>
                <a:latin typeface="+mn-lt"/>
                <a:ea typeface="+mn-ea"/>
                <a:cs typeface="+mn-cs"/>
              </a:rPr>
              <a:t>Kelas</a:t>
            </a:r>
            <a:r>
              <a:rPr lang="en-US" sz="2400" dirty="0">
                <a:solidFill>
                  <a:schemeClr val="lt1"/>
                </a:solidFill>
                <a:latin typeface="+mn-lt"/>
                <a:ea typeface="+mn-ea"/>
                <a:cs typeface="+mn-cs"/>
              </a:rPr>
              <a:t> VIII </a:t>
            </a:r>
            <a:r>
              <a:rPr lang="en-US" sz="2400" dirty="0" err="1">
                <a:solidFill>
                  <a:schemeClr val="lt1"/>
                </a:solidFill>
                <a:latin typeface="+mn-lt"/>
                <a:ea typeface="+mn-ea"/>
                <a:cs typeface="+mn-cs"/>
              </a:rPr>
              <a:t>dalam</a:t>
            </a:r>
            <a:r>
              <a:rPr lang="en-US" sz="2400" dirty="0">
                <a:solidFill>
                  <a:schemeClr val="lt1"/>
                </a:solidFill>
                <a:latin typeface="+mn-lt"/>
                <a:ea typeface="+mn-ea"/>
                <a:cs typeface="+mn-cs"/>
              </a:rPr>
              <a:t> </a:t>
            </a:r>
            <a:r>
              <a:rPr lang="en-US" sz="2400" dirty="0" err="1">
                <a:solidFill>
                  <a:schemeClr val="lt1"/>
                </a:solidFill>
                <a:latin typeface="+mn-lt"/>
                <a:ea typeface="+mn-ea"/>
                <a:cs typeface="+mn-cs"/>
              </a:rPr>
              <a:t>Pembelajaran</a:t>
            </a:r>
            <a:r>
              <a:rPr lang="en-US" sz="2400" dirty="0">
                <a:solidFill>
                  <a:schemeClr val="lt1"/>
                </a:solidFill>
                <a:latin typeface="+mn-lt"/>
                <a:ea typeface="+mn-ea"/>
                <a:cs typeface="+mn-cs"/>
              </a:rPr>
              <a:t> Senam Lantai Guling </a:t>
            </a:r>
            <a:r>
              <a:rPr lang="en-US" sz="2400" dirty="0" err="1">
                <a:solidFill>
                  <a:schemeClr val="lt1"/>
                </a:solidFill>
                <a:latin typeface="+mn-lt"/>
                <a:ea typeface="+mn-ea"/>
                <a:cs typeface="+mn-cs"/>
              </a:rPr>
              <a:t>Lenting</a:t>
            </a:r>
            <a:r>
              <a:rPr lang="en-US" sz="2400" dirty="0">
                <a:solidFill>
                  <a:schemeClr val="lt1"/>
                </a:solidFill>
                <a:latin typeface="+mn-lt"/>
                <a:ea typeface="+mn-ea"/>
                <a:cs typeface="+mn-cs"/>
              </a:rPr>
              <a:t> SMP Negeri 4 </a:t>
            </a:r>
            <a:r>
              <a:rPr lang="en-US" sz="2400" dirty="0" err="1">
                <a:solidFill>
                  <a:schemeClr val="lt1"/>
                </a:solidFill>
                <a:latin typeface="+mn-lt"/>
                <a:ea typeface="+mn-ea"/>
                <a:cs typeface="+mn-cs"/>
              </a:rPr>
              <a:t>Sukasada</a:t>
            </a:r>
            <a:r>
              <a:rPr lang="en-US" sz="2400" dirty="0">
                <a:solidFill>
                  <a:schemeClr val="lt1"/>
                </a:solidFill>
                <a:latin typeface="+mn-lt"/>
                <a:ea typeface="+mn-ea"/>
                <a:cs typeface="+mn-cs"/>
              </a:rPr>
              <a:t> </a:t>
            </a:r>
            <a:r>
              <a:rPr lang="en-US" sz="2400" dirty="0" err="1">
                <a:solidFill>
                  <a:schemeClr val="lt1"/>
                </a:solidFill>
                <a:latin typeface="+mn-lt"/>
                <a:ea typeface="+mn-ea"/>
                <a:cs typeface="+mn-cs"/>
              </a:rPr>
              <a:t>Tahun</a:t>
            </a:r>
            <a:r>
              <a:rPr lang="en-US" sz="2400" dirty="0">
                <a:solidFill>
                  <a:schemeClr val="lt1"/>
                </a:solidFill>
                <a:latin typeface="+mn-lt"/>
                <a:ea typeface="+mn-ea"/>
                <a:cs typeface="+mn-cs"/>
              </a:rPr>
              <a:t> </a:t>
            </a:r>
            <a:r>
              <a:rPr lang="en-US" sz="2400" dirty="0" err="1">
                <a:solidFill>
                  <a:schemeClr val="lt1"/>
                </a:solidFill>
                <a:latin typeface="+mn-lt"/>
                <a:ea typeface="+mn-ea"/>
                <a:cs typeface="+mn-cs"/>
              </a:rPr>
              <a:t>Pembelajaran</a:t>
            </a:r>
            <a:r>
              <a:rPr lang="en-US" sz="2400" dirty="0">
                <a:solidFill>
                  <a:schemeClr val="lt1"/>
                </a:solidFill>
                <a:latin typeface="+mn-lt"/>
                <a:ea typeface="+mn-ea"/>
                <a:cs typeface="+mn-cs"/>
              </a:rPr>
              <a:t> 2017/2018</a:t>
            </a:r>
            <a:r>
              <a:rPr lang="en-US" sz="2400" i="1" dirty="0">
                <a:solidFill>
                  <a:schemeClr val="lt1"/>
                </a:solidFill>
                <a:latin typeface="+mn-lt"/>
                <a:ea typeface="+mn-ea"/>
                <a:cs typeface="+mn-cs"/>
              </a:rPr>
              <a:t>.E-Journal PJKR, Universitas Pendidikan Ganesha Pendidikan </a:t>
            </a:r>
            <a:r>
              <a:rPr lang="en-US" sz="2400" i="1" dirty="0" err="1">
                <a:solidFill>
                  <a:schemeClr val="lt1"/>
                </a:solidFill>
                <a:latin typeface="+mn-lt"/>
                <a:ea typeface="+mn-ea"/>
                <a:cs typeface="+mn-cs"/>
              </a:rPr>
              <a:t>Jasmani</a:t>
            </a:r>
            <a:r>
              <a:rPr lang="en-US" sz="2400" i="1" dirty="0">
                <a:solidFill>
                  <a:schemeClr val="lt1"/>
                </a:solidFill>
                <a:latin typeface="+mn-lt"/>
                <a:ea typeface="+mn-ea"/>
                <a:cs typeface="+mn-cs"/>
              </a:rPr>
              <a:t>, Kesehatan, dan Rekreasi,</a:t>
            </a:r>
            <a:r>
              <a:rPr lang="en-US" sz="2400" dirty="0">
                <a:solidFill>
                  <a:schemeClr val="lt1"/>
                </a:solidFill>
                <a:latin typeface="+mn-lt"/>
                <a:ea typeface="+mn-ea"/>
                <a:cs typeface="+mn-cs"/>
              </a:rPr>
              <a:t>8(2), 1-10.</a:t>
            </a:r>
            <a:endParaRPr lang="en-ID" sz="2400" dirty="0">
              <a:solidFill>
                <a:schemeClr val="lt1"/>
              </a:solidFill>
              <a:latin typeface="+mn-lt"/>
              <a:ea typeface="+mn-ea"/>
              <a:cs typeface="+mn-cs"/>
            </a:endParaRPr>
          </a:p>
          <a:p>
            <a:pPr marL="285750" indent="-285750" algn="just">
              <a:buFont typeface="Wingdings" panose="05000000000000000000" pitchFamily="2" charset="2"/>
              <a:buChar char="v"/>
            </a:pPr>
            <a:r>
              <a:rPr lang="en-US" sz="2400" dirty="0">
                <a:solidFill>
                  <a:schemeClr val="lt1"/>
                </a:solidFill>
                <a:latin typeface="+mn-lt"/>
                <a:ea typeface="+mn-ea"/>
                <a:cs typeface="+mn-cs"/>
              </a:rPr>
              <a:t>Booth, F.W., Roberts, C.K., dan Laye, M.J. (2012). Lack of </a:t>
            </a:r>
            <a:r>
              <a:rPr lang="en-US" sz="2400" dirty="0" err="1">
                <a:solidFill>
                  <a:schemeClr val="lt1"/>
                </a:solidFill>
                <a:latin typeface="+mn-lt"/>
                <a:ea typeface="+mn-ea"/>
                <a:cs typeface="+mn-cs"/>
              </a:rPr>
              <a:t>Exercies</a:t>
            </a:r>
            <a:r>
              <a:rPr lang="en-US" sz="2400" dirty="0">
                <a:solidFill>
                  <a:schemeClr val="lt1"/>
                </a:solidFill>
                <a:latin typeface="+mn-lt"/>
                <a:ea typeface="+mn-ea"/>
                <a:cs typeface="+mn-cs"/>
              </a:rPr>
              <a:t> is a Major Cause of Chronic </a:t>
            </a:r>
            <a:r>
              <a:rPr lang="en-US" sz="2400" dirty="0" err="1">
                <a:solidFill>
                  <a:schemeClr val="lt1"/>
                </a:solidFill>
                <a:latin typeface="+mn-lt"/>
                <a:ea typeface="+mn-ea"/>
                <a:cs typeface="+mn-cs"/>
              </a:rPr>
              <a:t>Disases</a:t>
            </a:r>
            <a:r>
              <a:rPr lang="en-US" sz="2400" dirty="0">
                <a:solidFill>
                  <a:schemeClr val="lt1"/>
                </a:solidFill>
                <a:latin typeface="+mn-lt"/>
                <a:ea typeface="+mn-ea"/>
                <a:cs typeface="+mn-cs"/>
              </a:rPr>
              <a:t>. </a:t>
            </a:r>
            <a:r>
              <a:rPr lang="en-US" sz="2400" i="1" dirty="0" err="1">
                <a:solidFill>
                  <a:schemeClr val="lt1"/>
                </a:solidFill>
                <a:latin typeface="+mn-lt"/>
                <a:ea typeface="+mn-ea"/>
                <a:cs typeface="+mn-cs"/>
              </a:rPr>
              <a:t>Compr</a:t>
            </a:r>
            <a:r>
              <a:rPr lang="en-US" sz="2400" i="1" dirty="0">
                <a:solidFill>
                  <a:schemeClr val="lt1"/>
                </a:solidFill>
                <a:latin typeface="+mn-lt"/>
                <a:ea typeface="+mn-ea"/>
                <a:cs typeface="+mn-cs"/>
              </a:rPr>
              <a:t> Physio. </a:t>
            </a:r>
            <a:r>
              <a:rPr lang="en-US" sz="2400" dirty="0">
                <a:solidFill>
                  <a:schemeClr val="lt1"/>
                </a:solidFill>
                <a:latin typeface="+mn-lt"/>
                <a:ea typeface="+mn-ea"/>
                <a:cs typeface="+mn-cs"/>
              </a:rPr>
              <a:t>2(2), 1143-1211.</a:t>
            </a:r>
            <a:endParaRPr lang="en-ID" sz="2400" dirty="0">
              <a:solidFill>
                <a:schemeClr val="lt1"/>
              </a:solidFill>
              <a:latin typeface="+mn-lt"/>
              <a:ea typeface="+mn-ea"/>
              <a:cs typeface="+mn-cs"/>
            </a:endParaRPr>
          </a:p>
          <a:p>
            <a:pPr marL="285750" indent="-285750" algn="just">
              <a:buFont typeface="Wingdings" panose="05000000000000000000" pitchFamily="2" charset="2"/>
              <a:buChar char="v"/>
            </a:pPr>
            <a:r>
              <a:rPr lang="en-US" sz="2400" dirty="0">
                <a:solidFill>
                  <a:schemeClr val="lt1"/>
                </a:solidFill>
                <a:latin typeface="+mn-lt"/>
                <a:ea typeface="+mn-ea"/>
                <a:cs typeface="+mn-cs"/>
              </a:rPr>
              <a:t>Correia, M.E., dan Rosado, A. (2018). Fear of Failure and </a:t>
            </a:r>
            <a:r>
              <a:rPr lang="en-US" sz="2400" dirty="0" err="1">
                <a:solidFill>
                  <a:schemeClr val="lt1"/>
                </a:solidFill>
                <a:latin typeface="+mn-lt"/>
                <a:ea typeface="+mn-ea"/>
                <a:cs typeface="+mn-cs"/>
              </a:rPr>
              <a:t>Anixety</a:t>
            </a:r>
            <a:r>
              <a:rPr lang="en-US" sz="2400" dirty="0">
                <a:solidFill>
                  <a:schemeClr val="lt1"/>
                </a:solidFill>
                <a:latin typeface="+mn-lt"/>
                <a:ea typeface="+mn-ea"/>
                <a:cs typeface="+mn-cs"/>
              </a:rPr>
              <a:t> in Sport. </a:t>
            </a:r>
            <a:r>
              <a:rPr lang="en-US" sz="2400" i="1" dirty="0">
                <a:solidFill>
                  <a:schemeClr val="lt1"/>
                </a:solidFill>
                <a:latin typeface="+mn-lt"/>
                <a:ea typeface="+mn-ea"/>
                <a:cs typeface="+mn-cs"/>
              </a:rPr>
              <a:t>Analise </a:t>
            </a:r>
            <a:r>
              <a:rPr lang="en-US" sz="2400" i="1" dirty="0" err="1">
                <a:solidFill>
                  <a:schemeClr val="lt1"/>
                </a:solidFill>
                <a:latin typeface="+mn-lt"/>
                <a:ea typeface="+mn-ea"/>
                <a:cs typeface="+mn-cs"/>
              </a:rPr>
              <a:t>Psicologica</a:t>
            </a:r>
            <a:endParaRPr lang="en-ID" sz="2400" dirty="0">
              <a:solidFill>
                <a:schemeClr val="lt1"/>
              </a:solidFill>
              <a:latin typeface="+mn-lt"/>
              <a:ea typeface="+mn-ea"/>
              <a:cs typeface="+mn-cs"/>
            </a:endParaRPr>
          </a:p>
          <a:p>
            <a:pPr algn="just"/>
            <a:r>
              <a:rPr lang="en-US" sz="2400" dirty="0">
                <a:solidFill>
                  <a:schemeClr val="lt1"/>
                </a:solidFill>
                <a:latin typeface="+mn-lt"/>
                <a:ea typeface="+mn-ea"/>
                <a:cs typeface="+mn-cs"/>
              </a:rPr>
              <a:t>1(XXXVI), 75-86.</a:t>
            </a:r>
            <a:endParaRPr lang="en-ID" sz="2400" dirty="0">
              <a:solidFill>
                <a:schemeClr val="lt1"/>
              </a:solidFill>
              <a:latin typeface="+mn-lt"/>
              <a:ea typeface="+mn-ea"/>
              <a:cs typeface="+mn-cs"/>
            </a:endParaRPr>
          </a:p>
          <a:p>
            <a:pPr algn="just"/>
            <a:r>
              <a:rPr lang="en-US" sz="2400" dirty="0">
                <a:solidFill>
                  <a:schemeClr val="lt1"/>
                </a:solidFill>
                <a:latin typeface="+mn-lt"/>
                <a:ea typeface="+mn-ea"/>
                <a:cs typeface="+mn-cs"/>
              </a:rPr>
              <a:t> </a:t>
            </a:r>
            <a:endParaRPr lang="en-ID" sz="2400" dirty="0">
              <a:solidFill>
                <a:schemeClr val="lt1"/>
              </a:solidFill>
              <a:latin typeface="+mn-lt"/>
              <a:ea typeface="+mn-ea"/>
              <a:cs typeface="+mn-cs"/>
            </a:endParaRPr>
          </a:p>
          <a:p>
            <a:pPr marL="285750" indent="-285750" algn="just">
              <a:buFont typeface="Wingdings" panose="05000000000000000000" pitchFamily="2" charset="2"/>
              <a:buChar char="v"/>
            </a:pPr>
            <a:r>
              <a:rPr lang="en-US" sz="2400" dirty="0">
                <a:solidFill>
                  <a:schemeClr val="lt1"/>
                </a:solidFill>
                <a:latin typeface="+mn-lt"/>
                <a:ea typeface="+mn-ea"/>
                <a:cs typeface="+mn-cs"/>
              </a:rPr>
              <a:t>Fitriani.(2019). </a:t>
            </a:r>
            <a:r>
              <a:rPr lang="en-US" sz="2400" dirty="0" err="1">
                <a:solidFill>
                  <a:schemeClr val="lt1"/>
                </a:solidFill>
                <a:latin typeface="+mn-lt"/>
                <a:ea typeface="+mn-ea"/>
                <a:cs typeface="+mn-cs"/>
              </a:rPr>
              <a:t>Pengaruh</a:t>
            </a:r>
            <a:r>
              <a:rPr lang="en-US" sz="2400" dirty="0">
                <a:solidFill>
                  <a:schemeClr val="lt1"/>
                </a:solidFill>
                <a:latin typeface="+mn-lt"/>
                <a:ea typeface="+mn-ea"/>
                <a:cs typeface="+mn-cs"/>
              </a:rPr>
              <a:t> </a:t>
            </a:r>
            <a:r>
              <a:rPr lang="en-US" sz="2400" dirty="0" err="1">
                <a:solidFill>
                  <a:schemeClr val="lt1"/>
                </a:solidFill>
                <a:latin typeface="+mn-lt"/>
                <a:ea typeface="+mn-ea"/>
                <a:cs typeface="+mn-cs"/>
              </a:rPr>
              <a:t>Kekuatan</a:t>
            </a:r>
            <a:r>
              <a:rPr lang="en-US" sz="2400" dirty="0">
                <a:solidFill>
                  <a:schemeClr val="lt1"/>
                </a:solidFill>
                <a:latin typeface="+mn-lt"/>
                <a:ea typeface="+mn-ea"/>
                <a:cs typeface="+mn-cs"/>
              </a:rPr>
              <a:t> </a:t>
            </a:r>
            <a:r>
              <a:rPr lang="en-US" sz="2400" dirty="0" err="1">
                <a:solidFill>
                  <a:schemeClr val="lt1"/>
                </a:solidFill>
                <a:latin typeface="+mn-lt"/>
                <a:ea typeface="+mn-ea"/>
                <a:cs typeface="+mn-cs"/>
              </a:rPr>
              <a:t>Otot</a:t>
            </a:r>
            <a:r>
              <a:rPr lang="en-US" sz="2400" dirty="0">
                <a:solidFill>
                  <a:schemeClr val="lt1"/>
                </a:solidFill>
                <a:latin typeface="+mn-lt"/>
                <a:ea typeface="+mn-ea"/>
                <a:cs typeface="+mn-cs"/>
              </a:rPr>
              <a:t> </a:t>
            </a:r>
            <a:r>
              <a:rPr lang="en-US" sz="2400" dirty="0" err="1">
                <a:solidFill>
                  <a:schemeClr val="lt1"/>
                </a:solidFill>
                <a:latin typeface="+mn-lt"/>
                <a:ea typeface="+mn-ea"/>
                <a:cs typeface="+mn-cs"/>
              </a:rPr>
              <a:t>Lengan</a:t>
            </a:r>
            <a:r>
              <a:rPr lang="en-US" sz="2400" dirty="0">
                <a:solidFill>
                  <a:schemeClr val="lt1"/>
                </a:solidFill>
                <a:latin typeface="+mn-lt"/>
                <a:ea typeface="+mn-ea"/>
                <a:cs typeface="+mn-cs"/>
              </a:rPr>
              <a:t>, </a:t>
            </a:r>
            <a:r>
              <a:rPr lang="en-US" sz="2400" dirty="0" err="1">
                <a:solidFill>
                  <a:schemeClr val="lt1"/>
                </a:solidFill>
                <a:latin typeface="+mn-lt"/>
                <a:ea typeface="+mn-ea"/>
                <a:cs typeface="+mn-cs"/>
              </a:rPr>
              <a:t>Keseimbangan</a:t>
            </a:r>
            <a:r>
              <a:rPr lang="en-US" sz="2400" dirty="0">
                <a:solidFill>
                  <a:schemeClr val="lt1"/>
                </a:solidFill>
                <a:latin typeface="+mn-lt"/>
                <a:ea typeface="+mn-ea"/>
                <a:cs typeface="+mn-cs"/>
              </a:rPr>
              <a:t> dan </a:t>
            </a:r>
            <a:r>
              <a:rPr lang="en-US" sz="2400" dirty="0" err="1">
                <a:solidFill>
                  <a:schemeClr val="lt1"/>
                </a:solidFill>
                <a:latin typeface="+mn-lt"/>
                <a:ea typeface="+mn-ea"/>
                <a:cs typeface="+mn-cs"/>
              </a:rPr>
              <a:t>Kecemasan</a:t>
            </a:r>
            <a:r>
              <a:rPr lang="en-US" sz="2400" dirty="0">
                <a:solidFill>
                  <a:schemeClr val="lt1"/>
                </a:solidFill>
                <a:latin typeface="+mn-lt"/>
                <a:ea typeface="+mn-ea"/>
                <a:cs typeface="+mn-cs"/>
              </a:rPr>
              <a:t> </a:t>
            </a:r>
            <a:r>
              <a:rPr lang="en-US" sz="2400" dirty="0" err="1">
                <a:solidFill>
                  <a:schemeClr val="lt1"/>
                </a:solidFill>
                <a:latin typeface="+mn-lt"/>
                <a:ea typeface="+mn-ea"/>
                <a:cs typeface="+mn-cs"/>
              </a:rPr>
              <a:t>terhadap</a:t>
            </a:r>
            <a:r>
              <a:rPr lang="en-US" sz="2400" dirty="0">
                <a:solidFill>
                  <a:schemeClr val="lt1"/>
                </a:solidFill>
                <a:latin typeface="+mn-lt"/>
                <a:ea typeface="+mn-ea"/>
                <a:cs typeface="+mn-cs"/>
              </a:rPr>
              <a:t> </a:t>
            </a:r>
            <a:r>
              <a:rPr lang="en-US" sz="2400" dirty="0" err="1">
                <a:solidFill>
                  <a:schemeClr val="lt1"/>
                </a:solidFill>
                <a:latin typeface="+mn-lt"/>
                <a:ea typeface="+mn-ea"/>
                <a:cs typeface="+mn-cs"/>
              </a:rPr>
              <a:t>Kemampuan</a:t>
            </a:r>
            <a:r>
              <a:rPr lang="en-US" sz="2400" dirty="0">
                <a:solidFill>
                  <a:schemeClr val="lt1"/>
                </a:solidFill>
                <a:latin typeface="+mn-lt"/>
                <a:ea typeface="+mn-ea"/>
                <a:cs typeface="+mn-cs"/>
              </a:rPr>
              <a:t> Guling </a:t>
            </a:r>
            <a:r>
              <a:rPr lang="en-US" sz="2400" dirty="0" err="1">
                <a:solidFill>
                  <a:schemeClr val="lt1"/>
                </a:solidFill>
                <a:latin typeface="+mn-lt"/>
                <a:ea typeface="+mn-ea"/>
                <a:cs typeface="+mn-cs"/>
              </a:rPr>
              <a:t>ke</a:t>
            </a:r>
            <a:r>
              <a:rPr lang="en-US" sz="2400" dirty="0">
                <a:solidFill>
                  <a:schemeClr val="lt1"/>
                </a:solidFill>
                <a:latin typeface="+mn-lt"/>
                <a:ea typeface="+mn-ea"/>
                <a:cs typeface="+mn-cs"/>
              </a:rPr>
              <a:t> </a:t>
            </a:r>
            <a:r>
              <a:rPr lang="en-US" sz="2400" dirty="0" err="1">
                <a:solidFill>
                  <a:schemeClr val="lt1"/>
                </a:solidFill>
                <a:latin typeface="+mn-lt"/>
                <a:ea typeface="+mn-ea"/>
                <a:cs typeface="+mn-cs"/>
              </a:rPr>
              <a:t>Depan</a:t>
            </a:r>
            <a:r>
              <a:rPr lang="en-US" sz="2400" dirty="0">
                <a:solidFill>
                  <a:schemeClr val="lt1"/>
                </a:solidFill>
                <a:latin typeface="+mn-lt"/>
                <a:ea typeface="+mn-ea"/>
                <a:cs typeface="+mn-cs"/>
              </a:rPr>
              <a:t> pada Senam Lantai </a:t>
            </a:r>
            <a:r>
              <a:rPr lang="en-US" sz="2400" dirty="0" err="1">
                <a:solidFill>
                  <a:schemeClr val="lt1"/>
                </a:solidFill>
                <a:latin typeface="+mn-lt"/>
                <a:ea typeface="+mn-ea"/>
                <a:cs typeface="+mn-cs"/>
              </a:rPr>
              <a:t>Peserta</a:t>
            </a:r>
            <a:r>
              <a:rPr lang="en-US" sz="2400" dirty="0">
                <a:solidFill>
                  <a:schemeClr val="lt1"/>
                </a:solidFill>
                <a:latin typeface="+mn-lt"/>
                <a:ea typeface="+mn-ea"/>
                <a:cs typeface="+mn-cs"/>
              </a:rPr>
              <a:t> Didik SMP Negeri 3 </a:t>
            </a:r>
            <a:r>
              <a:rPr lang="en-US" sz="2400" dirty="0" err="1">
                <a:solidFill>
                  <a:schemeClr val="lt1"/>
                </a:solidFill>
                <a:latin typeface="+mn-lt"/>
                <a:ea typeface="+mn-ea"/>
                <a:cs typeface="+mn-cs"/>
              </a:rPr>
              <a:t>Watansoppeng</a:t>
            </a:r>
            <a:r>
              <a:rPr lang="en-US" sz="2400" dirty="0">
                <a:solidFill>
                  <a:schemeClr val="lt1"/>
                </a:solidFill>
                <a:latin typeface="+mn-lt"/>
                <a:ea typeface="+mn-ea"/>
                <a:cs typeface="+mn-cs"/>
              </a:rPr>
              <a:t>. </a:t>
            </a:r>
            <a:r>
              <a:rPr lang="en-US" sz="2400" i="1" dirty="0">
                <a:solidFill>
                  <a:schemeClr val="lt1"/>
                </a:solidFill>
                <a:latin typeface="+mn-lt"/>
                <a:ea typeface="+mn-ea"/>
                <a:cs typeface="+mn-cs"/>
              </a:rPr>
              <a:t>Prodi Pendidikan </a:t>
            </a:r>
            <a:r>
              <a:rPr lang="en-US" sz="2400" i="1" dirty="0" err="1">
                <a:solidFill>
                  <a:schemeClr val="lt1"/>
                </a:solidFill>
                <a:latin typeface="+mn-lt"/>
                <a:ea typeface="+mn-ea"/>
                <a:cs typeface="+mn-cs"/>
              </a:rPr>
              <a:t>Jasmani</a:t>
            </a:r>
            <a:r>
              <a:rPr lang="en-US" sz="2400" i="1" dirty="0">
                <a:solidFill>
                  <a:schemeClr val="lt1"/>
                </a:solidFill>
                <a:latin typeface="+mn-lt"/>
                <a:ea typeface="+mn-ea"/>
                <a:cs typeface="+mn-cs"/>
              </a:rPr>
              <a:t> dan </a:t>
            </a:r>
            <a:r>
              <a:rPr lang="en-US" sz="2400" i="1" dirty="0" err="1">
                <a:solidFill>
                  <a:schemeClr val="lt1"/>
                </a:solidFill>
                <a:latin typeface="+mn-lt"/>
                <a:ea typeface="+mn-ea"/>
                <a:cs typeface="+mn-cs"/>
              </a:rPr>
              <a:t>Olahraga</a:t>
            </a:r>
            <a:r>
              <a:rPr lang="en-US" sz="2400" i="1" dirty="0">
                <a:solidFill>
                  <a:schemeClr val="lt1"/>
                </a:solidFill>
                <a:latin typeface="+mn-lt"/>
                <a:ea typeface="+mn-ea"/>
                <a:cs typeface="+mn-cs"/>
              </a:rPr>
              <a:t> PPs UNM</a:t>
            </a:r>
            <a:r>
              <a:rPr lang="en-US" sz="2400" dirty="0">
                <a:solidFill>
                  <a:schemeClr val="lt1"/>
                </a:solidFill>
                <a:latin typeface="+mn-lt"/>
                <a:ea typeface="+mn-ea"/>
                <a:cs typeface="+mn-cs"/>
              </a:rPr>
              <a:t>.</a:t>
            </a:r>
            <a:endParaRPr lang="en-ID" sz="2400" dirty="0">
              <a:solidFill>
                <a:schemeClr val="lt1"/>
              </a:solidFill>
              <a:latin typeface="+mn-lt"/>
              <a:ea typeface="+mn-ea"/>
              <a:cs typeface="+mn-cs"/>
            </a:endParaRPr>
          </a:p>
          <a:p>
            <a:pPr marL="285750" indent="-285750" algn="just">
              <a:buFont typeface="Wingdings" panose="05000000000000000000" pitchFamily="2" charset="2"/>
              <a:buChar char="v"/>
            </a:pPr>
            <a:r>
              <a:rPr lang="en-US" sz="2400" dirty="0">
                <a:solidFill>
                  <a:schemeClr val="lt1"/>
                </a:solidFill>
                <a:latin typeface="+mn-lt"/>
                <a:ea typeface="+mn-ea"/>
                <a:cs typeface="+mn-cs"/>
              </a:rPr>
              <a:t>Ghufron, M.N., dan </a:t>
            </a:r>
            <a:r>
              <a:rPr lang="en-US" sz="2400" dirty="0" err="1">
                <a:solidFill>
                  <a:schemeClr val="lt1"/>
                </a:solidFill>
                <a:latin typeface="+mn-lt"/>
                <a:ea typeface="+mn-ea"/>
                <a:cs typeface="+mn-cs"/>
              </a:rPr>
              <a:t>Suminta</a:t>
            </a:r>
            <a:r>
              <a:rPr lang="en-US" sz="2400" dirty="0">
                <a:solidFill>
                  <a:schemeClr val="lt1"/>
                </a:solidFill>
                <a:latin typeface="+mn-lt"/>
                <a:ea typeface="+mn-ea"/>
                <a:cs typeface="+mn-cs"/>
              </a:rPr>
              <a:t>, R.R. (2014). </a:t>
            </a:r>
            <a:r>
              <a:rPr lang="en-US" sz="2400" i="1" dirty="0">
                <a:solidFill>
                  <a:schemeClr val="lt1"/>
                </a:solidFill>
                <a:latin typeface="+mn-lt"/>
                <a:ea typeface="+mn-ea"/>
                <a:cs typeface="+mn-cs"/>
              </a:rPr>
              <a:t>Teori-Teori </a:t>
            </a:r>
            <a:r>
              <a:rPr lang="en-US" sz="2400" i="1" dirty="0" err="1">
                <a:solidFill>
                  <a:schemeClr val="lt1"/>
                </a:solidFill>
                <a:latin typeface="+mn-lt"/>
                <a:ea typeface="+mn-ea"/>
                <a:cs typeface="+mn-cs"/>
              </a:rPr>
              <a:t>Psikologi</a:t>
            </a:r>
            <a:r>
              <a:rPr lang="en-US" sz="2400" dirty="0">
                <a:solidFill>
                  <a:schemeClr val="lt1"/>
                </a:solidFill>
                <a:latin typeface="+mn-lt"/>
                <a:ea typeface="+mn-ea"/>
                <a:cs typeface="+mn-cs"/>
              </a:rPr>
              <a:t>. Jogjakarta: </a:t>
            </a:r>
            <a:r>
              <a:rPr lang="en-US" sz="2400" dirty="0" err="1">
                <a:solidFill>
                  <a:schemeClr val="lt1"/>
                </a:solidFill>
                <a:latin typeface="+mn-lt"/>
                <a:ea typeface="+mn-ea"/>
                <a:cs typeface="+mn-cs"/>
              </a:rPr>
              <a:t>Ar</a:t>
            </a:r>
            <a:r>
              <a:rPr lang="en-US" sz="2400" dirty="0">
                <a:solidFill>
                  <a:schemeClr val="lt1"/>
                </a:solidFill>
                <a:latin typeface="+mn-lt"/>
                <a:ea typeface="+mn-ea"/>
                <a:cs typeface="+mn-cs"/>
              </a:rPr>
              <a:t>- Ruzz Media. Hurlock,</a:t>
            </a:r>
            <a:endParaRPr lang="en-ID" sz="2400" dirty="0">
              <a:solidFill>
                <a:schemeClr val="lt1"/>
              </a:solidFill>
              <a:latin typeface="+mn-lt"/>
              <a:ea typeface="+mn-ea"/>
              <a:cs typeface="+mn-cs"/>
            </a:endParaRPr>
          </a:p>
          <a:p>
            <a:pPr algn="just"/>
            <a:r>
              <a:rPr lang="en-US" sz="2400" dirty="0">
                <a:solidFill>
                  <a:schemeClr val="lt1"/>
                </a:solidFill>
                <a:latin typeface="+mn-lt"/>
                <a:ea typeface="+mn-ea"/>
                <a:cs typeface="+mn-cs"/>
              </a:rPr>
              <a:t>E.B. (1988). </a:t>
            </a:r>
            <a:r>
              <a:rPr lang="en-US" sz="2400" i="1" dirty="0" err="1">
                <a:solidFill>
                  <a:schemeClr val="lt1"/>
                </a:solidFill>
                <a:latin typeface="+mn-lt"/>
                <a:ea typeface="+mn-ea"/>
                <a:cs typeface="+mn-cs"/>
              </a:rPr>
              <a:t>Perkembangan</a:t>
            </a:r>
            <a:r>
              <a:rPr lang="en-US" sz="2400" i="1" dirty="0">
                <a:solidFill>
                  <a:schemeClr val="lt1"/>
                </a:solidFill>
                <a:latin typeface="+mn-lt"/>
                <a:ea typeface="+mn-ea"/>
                <a:cs typeface="+mn-cs"/>
              </a:rPr>
              <a:t> Anak Jilid 1. Edisi </a:t>
            </a:r>
            <a:r>
              <a:rPr lang="en-US" sz="2400" i="1" dirty="0" err="1">
                <a:solidFill>
                  <a:schemeClr val="lt1"/>
                </a:solidFill>
                <a:latin typeface="+mn-lt"/>
                <a:ea typeface="+mn-ea"/>
                <a:cs typeface="+mn-cs"/>
              </a:rPr>
              <a:t>keenam</a:t>
            </a:r>
            <a:r>
              <a:rPr lang="en-US" sz="2400" dirty="0">
                <a:solidFill>
                  <a:schemeClr val="lt1"/>
                </a:solidFill>
                <a:latin typeface="+mn-lt"/>
                <a:ea typeface="+mn-ea"/>
                <a:cs typeface="+mn-cs"/>
              </a:rPr>
              <a:t>. Bandung. </a:t>
            </a:r>
            <a:r>
              <a:rPr lang="en-US" sz="2400" dirty="0" err="1">
                <a:solidFill>
                  <a:schemeClr val="lt1"/>
                </a:solidFill>
                <a:latin typeface="+mn-lt"/>
                <a:ea typeface="+mn-ea"/>
                <a:cs typeface="+mn-cs"/>
              </a:rPr>
              <a:t>Erlangga</a:t>
            </a:r>
            <a:r>
              <a:rPr lang="en-US" sz="2400" dirty="0">
                <a:solidFill>
                  <a:schemeClr val="lt1"/>
                </a:solidFill>
                <a:latin typeface="+mn-lt"/>
                <a:ea typeface="+mn-ea"/>
                <a:cs typeface="+mn-cs"/>
              </a:rPr>
              <a:t>.</a:t>
            </a:r>
            <a:endParaRPr lang="en-ID" sz="2400" dirty="0">
              <a:solidFill>
                <a:schemeClr val="lt1"/>
              </a:solidFill>
              <a:latin typeface="+mn-lt"/>
              <a:ea typeface="+mn-ea"/>
              <a:cs typeface="+mn-cs"/>
            </a:endParaRPr>
          </a:p>
        </p:txBody>
      </p:sp>
    </p:spTree>
    <p:extLst>
      <p:ext uri="{BB962C8B-B14F-4D97-AF65-F5344CB8AC3E}">
        <p14:creationId xmlns:p14="http://schemas.microsoft.com/office/powerpoint/2010/main" val="29182881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E4AC17-5587-58CE-4A25-642529342E6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75158B2-1E29-7D46-6930-D0A084623213}"/>
              </a:ext>
            </a:extLst>
          </p:cNvPr>
          <p:cNvSpPr txBox="1"/>
          <p:nvPr/>
        </p:nvSpPr>
        <p:spPr>
          <a:xfrm>
            <a:off x="3322692" y="736670"/>
            <a:ext cx="810260" cy="384175"/>
          </a:xfrm>
          <a:prstGeom prst="rect">
            <a:avLst/>
          </a:prstGeom>
        </p:spPr>
        <p:txBody>
          <a:bodyPr vert="horz" wrap="square" lIns="0" tIns="12700" rIns="0" bIns="0" rtlCol="0">
            <a:spAutoFit/>
          </a:bodyPr>
          <a:lstStyle/>
          <a:p>
            <a:pPr marL="12700">
              <a:lnSpc>
                <a:spcPct val="100000"/>
              </a:lnSpc>
              <a:spcBef>
                <a:spcPts val="100"/>
              </a:spcBef>
            </a:pPr>
            <a:r>
              <a:rPr sz="2350" b="1" spc="-110" dirty="0">
                <a:solidFill>
                  <a:srgbClr val="33820D"/>
                </a:solidFill>
                <a:latin typeface="Times New Roman"/>
                <a:cs typeface="Times New Roman"/>
              </a:rPr>
              <a:t>PEH</a:t>
            </a:r>
            <a:r>
              <a:rPr sz="2350" b="1" spc="-1595" dirty="0">
                <a:solidFill>
                  <a:srgbClr val="33820D"/>
                </a:solidFill>
                <a:latin typeface="Times New Roman"/>
                <a:cs typeface="Times New Roman"/>
              </a:rPr>
              <a:t>R</a:t>
            </a:r>
            <a:endParaRPr sz="2350">
              <a:latin typeface="Times New Roman"/>
              <a:cs typeface="Times New Roman"/>
            </a:endParaRPr>
          </a:p>
        </p:txBody>
      </p:sp>
      <p:sp>
        <p:nvSpPr>
          <p:cNvPr id="3" name="object 3">
            <a:extLst>
              <a:ext uri="{FF2B5EF4-FFF2-40B4-BE49-F238E27FC236}">
                <a16:creationId xmlns:a16="http://schemas.microsoft.com/office/drawing/2014/main" id="{BF54C967-54D0-39DA-CBC9-91A73882765D}"/>
              </a:ext>
            </a:extLst>
          </p:cNvPr>
          <p:cNvSpPr txBox="1"/>
          <p:nvPr/>
        </p:nvSpPr>
        <p:spPr>
          <a:xfrm>
            <a:off x="3330573" y="770359"/>
            <a:ext cx="801370" cy="76835"/>
          </a:xfrm>
          <a:prstGeom prst="rect">
            <a:avLst/>
          </a:prstGeom>
        </p:spPr>
        <p:txBody>
          <a:bodyPr vert="horz" wrap="square" lIns="0" tIns="16510" rIns="0" bIns="0" rtlCol="0">
            <a:spAutoFit/>
          </a:bodyPr>
          <a:lstStyle/>
          <a:p>
            <a:pPr marL="12700">
              <a:lnSpc>
                <a:spcPct val="100000"/>
              </a:lnSpc>
              <a:spcBef>
                <a:spcPts val="130"/>
              </a:spcBef>
            </a:pPr>
            <a:r>
              <a:rPr sz="300" b="1" dirty="0">
                <a:solidFill>
                  <a:srgbClr val="FF1616"/>
                </a:solidFill>
                <a:latin typeface="Times New Roman"/>
                <a:cs typeface="Times New Roman"/>
              </a:rPr>
              <a:t>UNIVERSITAS</a:t>
            </a:r>
            <a:r>
              <a:rPr sz="300" b="1" spc="80" dirty="0">
                <a:solidFill>
                  <a:srgbClr val="FF1616"/>
                </a:solidFill>
                <a:latin typeface="Times New Roman"/>
                <a:cs typeface="Times New Roman"/>
              </a:rPr>
              <a:t> </a:t>
            </a:r>
            <a:r>
              <a:rPr sz="300" b="1" dirty="0">
                <a:solidFill>
                  <a:srgbClr val="FF1616"/>
                </a:solidFill>
                <a:latin typeface="Times New Roman"/>
                <a:cs typeface="Times New Roman"/>
              </a:rPr>
              <a:t>PENDIDIKAN</a:t>
            </a:r>
            <a:r>
              <a:rPr sz="300" b="1" spc="85" dirty="0">
                <a:solidFill>
                  <a:srgbClr val="FF1616"/>
                </a:solidFill>
                <a:latin typeface="Times New Roman"/>
                <a:cs typeface="Times New Roman"/>
              </a:rPr>
              <a:t> </a:t>
            </a:r>
            <a:r>
              <a:rPr sz="300" b="1" spc="-10" dirty="0">
                <a:solidFill>
                  <a:srgbClr val="FF1616"/>
                </a:solidFill>
                <a:latin typeface="Times New Roman"/>
                <a:cs typeface="Times New Roman"/>
              </a:rPr>
              <a:t>INDONESIA</a:t>
            </a:r>
            <a:endParaRPr sz="300">
              <a:latin typeface="Times New Roman"/>
              <a:cs typeface="Times New Roman"/>
            </a:endParaRPr>
          </a:p>
        </p:txBody>
      </p:sp>
      <p:sp>
        <p:nvSpPr>
          <p:cNvPr id="4" name="object 4">
            <a:extLst>
              <a:ext uri="{FF2B5EF4-FFF2-40B4-BE49-F238E27FC236}">
                <a16:creationId xmlns:a16="http://schemas.microsoft.com/office/drawing/2014/main" id="{875B8015-3D69-6024-97B8-2C9510B25675}"/>
              </a:ext>
            </a:extLst>
          </p:cNvPr>
          <p:cNvSpPr txBox="1"/>
          <p:nvPr/>
        </p:nvSpPr>
        <p:spPr>
          <a:xfrm>
            <a:off x="3336430" y="1085260"/>
            <a:ext cx="790575" cy="133350"/>
          </a:xfrm>
          <a:prstGeom prst="rect">
            <a:avLst/>
          </a:prstGeom>
        </p:spPr>
        <p:txBody>
          <a:bodyPr vert="horz" wrap="square" lIns="0" tIns="13335" rIns="0" bIns="0" rtlCol="0">
            <a:spAutoFit/>
          </a:bodyPr>
          <a:lstStyle/>
          <a:p>
            <a:pPr marL="12700">
              <a:lnSpc>
                <a:spcPct val="100000"/>
              </a:lnSpc>
              <a:spcBef>
                <a:spcPts val="105"/>
              </a:spcBef>
            </a:pPr>
            <a:r>
              <a:rPr sz="700" b="1" spc="-30" dirty="0">
                <a:solidFill>
                  <a:srgbClr val="008037"/>
                </a:solidFill>
                <a:latin typeface="Tahoma"/>
                <a:cs typeface="Tahoma"/>
              </a:rPr>
              <a:t>STUDY</a:t>
            </a:r>
            <a:r>
              <a:rPr sz="700" b="1" spc="-5" dirty="0">
                <a:solidFill>
                  <a:srgbClr val="008037"/>
                </a:solidFill>
                <a:latin typeface="Tahoma"/>
                <a:cs typeface="Tahoma"/>
              </a:rPr>
              <a:t> </a:t>
            </a:r>
            <a:r>
              <a:rPr sz="700" b="1" spc="-10" dirty="0">
                <a:solidFill>
                  <a:srgbClr val="008037"/>
                </a:solidFill>
                <a:latin typeface="Tahoma"/>
                <a:cs typeface="Tahoma"/>
              </a:rPr>
              <a:t>PROGRAM</a:t>
            </a:r>
            <a:endParaRPr sz="700">
              <a:latin typeface="Tahoma"/>
              <a:cs typeface="Tahoma"/>
            </a:endParaRPr>
          </a:p>
        </p:txBody>
      </p:sp>
      <p:sp>
        <p:nvSpPr>
          <p:cNvPr id="5" name="object 5">
            <a:extLst>
              <a:ext uri="{FF2B5EF4-FFF2-40B4-BE49-F238E27FC236}">
                <a16:creationId xmlns:a16="http://schemas.microsoft.com/office/drawing/2014/main" id="{223F0081-4B02-19E6-3D9A-D07D4CAF03FC}"/>
              </a:ext>
            </a:extLst>
          </p:cNvPr>
          <p:cNvSpPr txBox="1"/>
          <p:nvPr/>
        </p:nvSpPr>
        <p:spPr>
          <a:xfrm>
            <a:off x="3367787" y="1174119"/>
            <a:ext cx="719455" cy="80010"/>
          </a:xfrm>
          <a:prstGeom prst="rect">
            <a:avLst/>
          </a:prstGeom>
        </p:spPr>
        <p:txBody>
          <a:bodyPr vert="horz" wrap="square" lIns="0" tIns="13335" rIns="0" bIns="0" rtlCol="0">
            <a:spAutoFit/>
          </a:bodyPr>
          <a:lstStyle/>
          <a:p>
            <a:pPr marL="12700">
              <a:lnSpc>
                <a:spcPct val="100000"/>
              </a:lnSpc>
              <a:spcBef>
                <a:spcPts val="105"/>
              </a:spcBef>
            </a:pPr>
            <a:r>
              <a:rPr sz="350" dirty="0">
                <a:latin typeface="Times New Roman"/>
                <a:cs typeface="Times New Roman"/>
              </a:rPr>
              <a:t>Faculty</a:t>
            </a:r>
            <a:r>
              <a:rPr sz="350" spc="5" dirty="0">
                <a:latin typeface="Times New Roman"/>
                <a:cs typeface="Times New Roman"/>
              </a:rPr>
              <a:t> </a:t>
            </a:r>
            <a:r>
              <a:rPr sz="350" dirty="0">
                <a:latin typeface="Times New Roman"/>
                <a:cs typeface="Times New Roman"/>
              </a:rPr>
              <a:t>of</a:t>
            </a:r>
            <a:r>
              <a:rPr sz="350" spc="10" dirty="0">
                <a:latin typeface="Times New Roman"/>
                <a:cs typeface="Times New Roman"/>
              </a:rPr>
              <a:t> </a:t>
            </a:r>
            <a:r>
              <a:rPr sz="350" dirty="0">
                <a:latin typeface="Times New Roman"/>
                <a:cs typeface="Times New Roman"/>
              </a:rPr>
              <a:t>Sport</a:t>
            </a:r>
            <a:r>
              <a:rPr sz="350" spc="10" dirty="0">
                <a:latin typeface="Times New Roman"/>
                <a:cs typeface="Times New Roman"/>
              </a:rPr>
              <a:t> </a:t>
            </a:r>
            <a:r>
              <a:rPr sz="350" dirty="0">
                <a:latin typeface="Times New Roman"/>
                <a:cs typeface="Times New Roman"/>
              </a:rPr>
              <a:t>Education</a:t>
            </a:r>
            <a:r>
              <a:rPr sz="350" spc="5" dirty="0">
                <a:latin typeface="Times New Roman"/>
                <a:cs typeface="Times New Roman"/>
              </a:rPr>
              <a:t> </a:t>
            </a:r>
            <a:r>
              <a:rPr sz="350" dirty="0">
                <a:latin typeface="Times New Roman"/>
                <a:cs typeface="Times New Roman"/>
              </a:rPr>
              <a:t>and</a:t>
            </a:r>
            <a:r>
              <a:rPr sz="350" spc="10" dirty="0">
                <a:latin typeface="Times New Roman"/>
                <a:cs typeface="Times New Roman"/>
              </a:rPr>
              <a:t> </a:t>
            </a:r>
            <a:r>
              <a:rPr sz="350" spc="-10" dirty="0">
                <a:latin typeface="Times New Roman"/>
                <a:cs typeface="Times New Roman"/>
              </a:rPr>
              <a:t>Health</a:t>
            </a:r>
            <a:endParaRPr sz="350">
              <a:latin typeface="Times New Roman"/>
              <a:cs typeface="Times New Roman"/>
            </a:endParaRPr>
          </a:p>
        </p:txBody>
      </p:sp>
      <p:sp>
        <p:nvSpPr>
          <p:cNvPr id="6" name="object 6">
            <a:extLst>
              <a:ext uri="{FF2B5EF4-FFF2-40B4-BE49-F238E27FC236}">
                <a16:creationId xmlns:a16="http://schemas.microsoft.com/office/drawing/2014/main" id="{3D257819-F823-00F2-F88A-5DA1C07C7E1F}"/>
              </a:ext>
            </a:extLst>
          </p:cNvPr>
          <p:cNvSpPr txBox="1"/>
          <p:nvPr/>
        </p:nvSpPr>
        <p:spPr>
          <a:xfrm>
            <a:off x="3341863" y="1040227"/>
            <a:ext cx="779780" cy="80010"/>
          </a:xfrm>
          <a:prstGeom prst="rect">
            <a:avLst/>
          </a:prstGeom>
        </p:spPr>
        <p:txBody>
          <a:bodyPr vert="horz" wrap="square" lIns="0" tIns="13335" rIns="0" bIns="0" rtlCol="0">
            <a:spAutoFit/>
          </a:bodyPr>
          <a:lstStyle/>
          <a:p>
            <a:pPr marL="12700">
              <a:lnSpc>
                <a:spcPct val="100000"/>
              </a:lnSpc>
              <a:spcBef>
                <a:spcPts val="105"/>
              </a:spcBef>
            </a:pPr>
            <a:r>
              <a:rPr sz="350" b="1" i="1" spc="-20" dirty="0">
                <a:solidFill>
                  <a:srgbClr val="FF1616"/>
                </a:solidFill>
                <a:latin typeface="Times New Roman"/>
                <a:cs typeface="Times New Roman"/>
              </a:rPr>
              <a:t>Physical</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Education,</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Health,</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and</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Recreation</a:t>
            </a:r>
            <a:endParaRPr sz="350">
              <a:latin typeface="Times New Roman"/>
              <a:cs typeface="Times New Roman"/>
            </a:endParaRPr>
          </a:p>
        </p:txBody>
      </p:sp>
      <p:pic>
        <p:nvPicPr>
          <p:cNvPr id="7" name="object 7">
            <a:extLst>
              <a:ext uri="{FF2B5EF4-FFF2-40B4-BE49-F238E27FC236}">
                <a16:creationId xmlns:a16="http://schemas.microsoft.com/office/drawing/2014/main" id="{4E7B7A1F-8741-4D85-B06E-061AFFA47625}"/>
              </a:ext>
            </a:extLst>
          </p:cNvPr>
          <p:cNvPicPr/>
          <p:nvPr/>
        </p:nvPicPr>
        <p:blipFill>
          <a:blip r:embed="rId2" cstate="print"/>
          <a:stretch>
            <a:fillRect/>
          </a:stretch>
        </p:blipFill>
        <p:spPr>
          <a:xfrm>
            <a:off x="15290102" y="0"/>
            <a:ext cx="2997896" cy="10286999"/>
          </a:xfrm>
          <a:prstGeom prst="rect">
            <a:avLst/>
          </a:prstGeom>
        </p:spPr>
      </p:pic>
      <p:pic>
        <p:nvPicPr>
          <p:cNvPr id="10" name="object 10">
            <a:extLst>
              <a:ext uri="{FF2B5EF4-FFF2-40B4-BE49-F238E27FC236}">
                <a16:creationId xmlns:a16="http://schemas.microsoft.com/office/drawing/2014/main" id="{BF0AE6FA-77C1-4980-149A-CB43A91F8E24}"/>
              </a:ext>
            </a:extLst>
          </p:cNvPr>
          <p:cNvPicPr/>
          <p:nvPr/>
        </p:nvPicPr>
        <p:blipFill>
          <a:blip r:embed="rId3" cstate="print"/>
          <a:stretch>
            <a:fillRect/>
          </a:stretch>
        </p:blipFill>
        <p:spPr>
          <a:xfrm>
            <a:off x="0" y="8004844"/>
            <a:ext cx="8880991" cy="2282155"/>
          </a:xfrm>
          <a:prstGeom prst="rect">
            <a:avLst/>
          </a:prstGeom>
        </p:spPr>
      </p:pic>
      <p:sp>
        <p:nvSpPr>
          <p:cNvPr id="11" name="object 11">
            <a:extLst>
              <a:ext uri="{FF2B5EF4-FFF2-40B4-BE49-F238E27FC236}">
                <a16:creationId xmlns:a16="http://schemas.microsoft.com/office/drawing/2014/main" id="{4CF00B98-BAE4-084D-68FD-E5F6E6FF2FD9}"/>
              </a:ext>
            </a:extLst>
          </p:cNvPr>
          <p:cNvSpPr txBox="1"/>
          <p:nvPr/>
        </p:nvSpPr>
        <p:spPr>
          <a:xfrm>
            <a:off x="1016000" y="8744680"/>
            <a:ext cx="4665345" cy="963930"/>
          </a:xfrm>
          <a:prstGeom prst="rect">
            <a:avLst/>
          </a:prstGeom>
        </p:spPr>
        <p:txBody>
          <a:bodyPr vert="horz" wrap="square" lIns="0" tIns="93980" rIns="0" bIns="0" rtlCol="0">
            <a:spAutoFit/>
          </a:bodyPr>
          <a:lstStyle/>
          <a:p>
            <a:pPr marL="12700" marR="5080">
              <a:lnSpc>
                <a:spcPts val="3379"/>
              </a:lnSpc>
              <a:spcBef>
                <a:spcPts val="740"/>
              </a:spcBef>
            </a:pPr>
            <a:r>
              <a:rPr sz="3350" b="1" spc="45" dirty="0">
                <a:solidFill>
                  <a:srgbClr val="FFFFFF"/>
                </a:solidFill>
                <a:latin typeface="Trebuchet MS"/>
                <a:cs typeface="Trebuchet MS"/>
              </a:rPr>
              <a:t>Presentation</a:t>
            </a:r>
            <a:r>
              <a:rPr sz="3350" b="1" spc="-70" dirty="0">
                <a:solidFill>
                  <a:srgbClr val="FFFFFF"/>
                </a:solidFill>
                <a:latin typeface="Trebuchet MS"/>
                <a:cs typeface="Trebuchet MS"/>
              </a:rPr>
              <a:t> </a:t>
            </a:r>
            <a:r>
              <a:rPr sz="3350" b="1" spc="-10" dirty="0">
                <a:solidFill>
                  <a:srgbClr val="FFFFFF"/>
                </a:solidFill>
                <a:latin typeface="Trebuchet MS"/>
                <a:cs typeface="Trebuchet MS"/>
              </a:rPr>
              <a:t>Template </a:t>
            </a:r>
            <a:r>
              <a:rPr sz="3350" b="1" dirty="0">
                <a:solidFill>
                  <a:srgbClr val="FFFFFF"/>
                </a:solidFill>
                <a:latin typeface="Trebuchet MS"/>
                <a:cs typeface="Trebuchet MS"/>
              </a:rPr>
              <a:t>6th</a:t>
            </a:r>
            <a:r>
              <a:rPr sz="3350" b="1" spc="-114" dirty="0">
                <a:solidFill>
                  <a:srgbClr val="FFFFFF"/>
                </a:solidFill>
                <a:latin typeface="Trebuchet MS"/>
                <a:cs typeface="Trebuchet MS"/>
              </a:rPr>
              <a:t> </a:t>
            </a:r>
            <a:r>
              <a:rPr sz="3350" b="1" spc="100" dirty="0">
                <a:solidFill>
                  <a:srgbClr val="FFFFFF"/>
                </a:solidFill>
                <a:latin typeface="Trebuchet MS"/>
                <a:cs typeface="Trebuchet MS"/>
              </a:rPr>
              <a:t>ISPESH</a:t>
            </a:r>
            <a:r>
              <a:rPr sz="3350" b="1" spc="-114" dirty="0">
                <a:solidFill>
                  <a:srgbClr val="FFFFFF"/>
                </a:solidFill>
                <a:latin typeface="Trebuchet MS"/>
                <a:cs typeface="Trebuchet MS"/>
              </a:rPr>
              <a:t> </a:t>
            </a:r>
            <a:r>
              <a:rPr sz="3350" b="1" spc="-20" dirty="0">
                <a:solidFill>
                  <a:srgbClr val="FFFFFF"/>
                </a:solidFill>
                <a:latin typeface="Trebuchet MS"/>
                <a:cs typeface="Trebuchet MS"/>
              </a:rPr>
              <a:t>2026</a:t>
            </a:r>
            <a:endParaRPr sz="3350">
              <a:latin typeface="Trebuchet MS"/>
              <a:cs typeface="Trebuchet MS"/>
            </a:endParaRPr>
          </a:p>
        </p:txBody>
      </p:sp>
      <p:sp>
        <p:nvSpPr>
          <p:cNvPr id="13" name="object 9">
            <a:extLst>
              <a:ext uri="{FF2B5EF4-FFF2-40B4-BE49-F238E27FC236}">
                <a16:creationId xmlns:a16="http://schemas.microsoft.com/office/drawing/2014/main" id="{A4DAF525-0CFF-22D8-8545-BD3A2D1B73A9}"/>
              </a:ext>
            </a:extLst>
          </p:cNvPr>
          <p:cNvSpPr txBox="1"/>
          <p:nvPr/>
        </p:nvSpPr>
        <p:spPr>
          <a:xfrm>
            <a:off x="2234371" y="3804054"/>
            <a:ext cx="13293239" cy="1243930"/>
          </a:xfrm>
          <a:prstGeom prst="rect">
            <a:avLst/>
          </a:prstGeom>
        </p:spPr>
        <p:txBody>
          <a:bodyPr vert="horz" wrap="square" lIns="0" tIns="12700" rIns="0" bIns="0" rtlCol="0">
            <a:spAutoFit/>
          </a:bodyPr>
          <a:lstStyle/>
          <a:p>
            <a:pPr marL="12700" marR="5080" algn="ctr">
              <a:lnSpc>
                <a:spcPct val="100000"/>
              </a:lnSpc>
              <a:spcBef>
                <a:spcPts val="100"/>
              </a:spcBef>
            </a:pPr>
            <a:r>
              <a:rPr lang="id-ID" sz="8000" b="1" spc="-755" dirty="0" err="1">
                <a:solidFill>
                  <a:schemeClr val="tx2">
                    <a:lumMod val="60000"/>
                    <a:lumOff val="40000"/>
                  </a:schemeClr>
                </a:solidFill>
                <a:latin typeface="Trebuchet MS"/>
                <a:cs typeface="Trebuchet MS"/>
              </a:rPr>
              <a:t>Thank</a:t>
            </a:r>
            <a:r>
              <a:rPr lang="id-ID" sz="8000" b="1" spc="-755" dirty="0">
                <a:solidFill>
                  <a:schemeClr val="tx2">
                    <a:lumMod val="60000"/>
                    <a:lumOff val="40000"/>
                  </a:schemeClr>
                </a:solidFill>
                <a:latin typeface="Trebuchet MS"/>
                <a:cs typeface="Trebuchet MS"/>
              </a:rPr>
              <a:t> You!</a:t>
            </a:r>
            <a:endParaRPr sz="2000" dirty="0">
              <a:solidFill>
                <a:schemeClr val="tx2">
                  <a:lumMod val="60000"/>
                  <a:lumOff val="40000"/>
                </a:schemeClr>
              </a:solidFill>
              <a:latin typeface="Trebuchet MS"/>
              <a:cs typeface="Trebuchet MS"/>
            </a:endParaRPr>
          </a:p>
        </p:txBody>
      </p:sp>
    </p:spTree>
    <p:extLst>
      <p:ext uri="{BB962C8B-B14F-4D97-AF65-F5344CB8AC3E}">
        <p14:creationId xmlns:p14="http://schemas.microsoft.com/office/powerpoint/2010/main" val="16048495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9979</TotalTime>
  <Words>1212</Words>
  <Application>Microsoft Office PowerPoint</Application>
  <PresentationFormat>Kustom</PresentationFormat>
  <Paragraphs>107</Paragraphs>
  <Slides>8</Slides>
  <Notes>0</Notes>
  <HiddenSlides>0</HiddenSlides>
  <MMClips>0</MMClips>
  <ScaleCrop>false</ScaleCrop>
  <HeadingPairs>
    <vt:vector size="6" baseType="variant">
      <vt:variant>
        <vt:lpstr>Font Dipakai</vt:lpstr>
      </vt:variant>
      <vt:variant>
        <vt:i4>6</vt:i4>
      </vt:variant>
      <vt:variant>
        <vt:lpstr>Tema</vt:lpstr>
      </vt:variant>
      <vt:variant>
        <vt:i4>1</vt:i4>
      </vt:variant>
      <vt:variant>
        <vt:lpstr>Judul Slide</vt:lpstr>
      </vt:variant>
      <vt:variant>
        <vt:i4>8</vt:i4>
      </vt:variant>
    </vt:vector>
  </HeadingPairs>
  <TitlesOfParts>
    <vt:vector size="15" baseType="lpstr">
      <vt:lpstr>Calibri</vt:lpstr>
      <vt:lpstr>Cambria</vt:lpstr>
      <vt:lpstr>Tahoma</vt:lpstr>
      <vt:lpstr>Times New Roman</vt:lpstr>
      <vt:lpstr>Trebuchet MS</vt:lpstr>
      <vt:lpstr>Wingdings</vt:lpstr>
      <vt:lpstr>Office Theme</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6th ISPESH 2026</dc:title>
  <dc:creator>Dywa Ikal Mutaqin</dc:creator>
  <cp:keywords>DAFJ2F31raw,BAEpeVsBW3g,0</cp:keywords>
  <cp:lastModifiedBy>bintang herdiawan</cp:lastModifiedBy>
  <cp:revision>6</cp:revision>
  <dcterms:created xsi:type="dcterms:W3CDTF">2026-07-08T15:16:01Z</dcterms:created>
  <dcterms:modified xsi:type="dcterms:W3CDTF">2026-07-22T17:40:25Z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verter">
    <vt:lpwstr>SolidFramework v10.0.19910.1</vt:lpwstr>
  </property>
  <property fmtid="{D5CDD505-2E9C-101B-9397-08002B2CF9AE}" pid="3" name="Created">
    <vt:filetime>2026-07-01T00:00:00Z</vt:filetime>
  </property>
  <property fmtid="{D5CDD505-2E9C-101B-9397-08002B2CF9AE}" pid="4" name="Creator">
    <vt:lpwstr>Canva</vt:lpwstr>
  </property>
  <property fmtid="{D5CDD505-2E9C-101B-9397-08002B2CF9AE}" pid="5" name="LastSaved">
    <vt:filetime>2026-07-08T00:00:00Z</vt:filetime>
  </property>
  <property fmtid="{D5CDD505-2E9C-101B-9397-08002B2CF9AE}" pid="6" name="Producer">
    <vt:lpwstr>Canva</vt:lpwstr>
  </property>
</Properties>
</file>